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519" r:id="rId2"/>
    <p:sldId id="510" r:id="rId3"/>
    <p:sldId id="434" r:id="rId4"/>
    <p:sldId id="436" r:id="rId5"/>
    <p:sldId id="520" r:id="rId6"/>
    <p:sldId id="468" r:id="rId7"/>
    <p:sldId id="544" r:id="rId8"/>
    <p:sldId id="545" r:id="rId9"/>
    <p:sldId id="523" r:id="rId10"/>
    <p:sldId id="546" r:id="rId11"/>
    <p:sldId id="548" r:id="rId12"/>
    <p:sldId id="547" r:id="rId13"/>
    <p:sldId id="549" r:id="rId14"/>
    <p:sldId id="532" r:id="rId15"/>
    <p:sldId id="550" r:id="rId16"/>
    <p:sldId id="551" r:id="rId17"/>
    <p:sldId id="537" r:id="rId18"/>
    <p:sldId id="552" r:id="rId19"/>
    <p:sldId id="542" r:id="rId20"/>
    <p:sldId id="543" r:id="rId21"/>
    <p:sldId id="522" r:id="rId22"/>
    <p:sldId id="538" r:id="rId23"/>
    <p:sldId id="539" r:id="rId24"/>
    <p:sldId id="540" r:id="rId25"/>
    <p:sldId id="541" r:id="rId26"/>
    <p:sldId id="553" r:id="rId27"/>
    <p:sldId id="554" r:id="rId28"/>
    <p:sldId id="555" r:id="rId29"/>
  </p:sldIdLst>
  <p:sldSz cx="9144000" cy="5143500" type="screen16x9"/>
  <p:notesSz cx="6858000" cy="9144000"/>
  <p:custDataLst>
    <p:tags r:id="rId3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94">
          <p15:clr>
            <a:srgbClr val="A4A3A4"/>
          </p15:clr>
        </p15:guide>
        <p15:guide id="2" pos="295" userDrawn="1">
          <p15:clr>
            <a:srgbClr val="A4A3A4"/>
          </p15:clr>
        </p15:guide>
        <p15:guide id="3" orient="horz" pos="282" userDrawn="1">
          <p15:clr>
            <a:srgbClr val="A4A3A4"/>
          </p15:clr>
        </p15:guide>
        <p15:guide id="4" pos="2880">
          <p15:clr>
            <a:srgbClr val="A4A3A4"/>
          </p15:clr>
        </p15:guide>
        <p15:guide id="5" orient="horz" pos="1620">
          <p15:clr>
            <a:srgbClr val="A4A3A4"/>
          </p15:clr>
        </p15:guide>
        <p15:guide id="6" pos="54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3649"/>
    <a:srgbClr val="4F6383"/>
    <a:srgbClr val="3B4A62"/>
    <a:srgbClr val="313D53"/>
    <a:srgbClr val="223762"/>
    <a:srgbClr val="FEFEFE"/>
    <a:srgbClr val="063D54"/>
    <a:srgbClr val="2E4864"/>
    <a:srgbClr val="10327B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88" autoAdjust="0"/>
    <p:restoredTop sz="94303" autoAdjust="0"/>
  </p:normalViewPr>
  <p:slideViewPr>
    <p:cSldViewPr snapToGrid="0" showGuides="1">
      <p:cViewPr varScale="1">
        <p:scale>
          <a:sx n="117" d="100"/>
          <a:sy n="117" d="100"/>
        </p:scale>
        <p:origin x="-684" y="-96"/>
      </p:cViewPr>
      <p:guideLst>
        <p:guide orient="horz" pos="3094"/>
        <p:guide orient="horz" pos="282"/>
        <p:guide orient="horz" pos="1620"/>
        <p:guide pos="295"/>
        <p:guide pos="2880"/>
        <p:guide pos="544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58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C7E0A-FE25-4298-B2A5-F81E4409DC3D}" type="datetimeFigureOut">
              <a:rPr lang="zh-CN" altLang="en-US" smtClean="0"/>
              <a:t>2022/5/12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04E8C-F5F4-4E78-B894-8ABE74AB9A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142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B2BC2-E36F-4014-826D-67C3AA5D550C}" type="datetimeFigureOut">
              <a:rPr lang="zh-CN" altLang="en-US" smtClean="0"/>
              <a:t>2022/5/12 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4EC1F-4C1A-4575-A29E-535B091AA9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606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389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29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087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860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804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839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40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982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3726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049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236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CCEA-3F45-46FD-873C-10FB1242F40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2361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1815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739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687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273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454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271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7838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27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1306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28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10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226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586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86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73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78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41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554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4"/>
            <a:ext cx="9144000" cy="5139136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310638" y="317447"/>
            <a:ext cx="8522724" cy="45129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29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C436850-11B6-41F7-B650-85F4C2FF1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03DE807-215E-47EB-B84B-198322179C58}" type="datetimeFigureOut">
              <a:rPr lang="zh-CN" altLang="en-US" smtClean="0"/>
              <a:t>2022/5/12 Thursday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EE51AAB-B4B3-4EFA-A3AF-CC0FDABD7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F9B5659-99B8-46BE-AC97-3E11A2BB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2C4D9BF-80BE-46C2-A213-B29FE6F6BA1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E8AA70A-63EE-49D9-B322-16CE2C07F3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F87BE08F-E31D-4936-BC0D-90B799AB71A8}"/>
              </a:ext>
            </a:extLst>
          </p:cNvPr>
          <p:cNvGrpSpPr/>
          <p:nvPr userDrawn="1"/>
        </p:nvGrpSpPr>
        <p:grpSpPr>
          <a:xfrm>
            <a:off x="194035" y="204620"/>
            <a:ext cx="711088" cy="307777"/>
            <a:chOff x="258713" y="272826"/>
            <a:chExt cx="948117" cy="410369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xmlns="" id="{CD492E72-DDB3-4C21-8B24-0558174FB408}"/>
                </a:ext>
              </a:extLst>
            </p:cNvPr>
            <p:cNvSpPr/>
            <p:nvPr userDrawn="1"/>
          </p:nvSpPr>
          <p:spPr>
            <a:xfrm>
              <a:off x="338202" y="302725"/>
              <a:ext cx="789139" cy="340313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E8AAA358-6EF6-44F3-A777-EAD63C281FBC}"/>
                </a:ext>
              </a:extLst>
            </p:cNvPr>
            <p:cNvSpPr/>
            <p:nvPr userDrawn="1"/>
          </p:nvSpPr>
          <p:spPr>
            <a:xfrm>
              <a:off x="258713" y="272826"/>
              <a:ext cx="948117" cy="410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anose="020B0503020202020204" pitchFamily="34" charset="0"/>
                  <a:cs typeface="Segoe UI" panose="020B0502040204020203" pitchFamily="34" charset="0"/>
                </a:rPr>
                <a:t>LOGO</a:t>
              </a:r>
              <a:endParaRPr lang="zh-CN" altLang="en-US" sz="14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002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434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176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6413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8681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7074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32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4"/>
            <a:ext cx="9144000" cy="5139136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310638" y="317447"/>
            <a:ext cx="8522724" cy="45129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37511" y="1088314"/>
            <a:ext cx="8499413" cy="273486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4"/>
            <a:ext cx="9144000" cy="5139136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310638" y="317447"/>
            <a:ext cx="8522724" cy="45129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21458" y="781003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24904" y="2328028"/>
            <a:ext cx="1836773" cy="251906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824904" y="777552"/>
            <a:ext cx="1836773" cy="14733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921458" y="2911151"/>
            <a:ext cx="1836773" cy="193594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4"/>
            <a:ext cx="9144000" cy="5139136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310638" y="317447"/>
            <a:ext cx="8522724" cy="45129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42416" y="1443476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773829" y="1443476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05242" y="1443476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636655" y="1443475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4"/>
            <a:ext cx="9144000" cy="5139136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310638" y="317447"/>
            <a:ext cx="8522724" cy="45129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4"/>
            <a:ext cx="9144000" cy="513913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310638" y="317447"/>
            <a:ext cx="8522724" cy="45129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2022/5/12 Thursday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11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97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ide placeholder left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78896" cy="51435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877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 Half Pictgure 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1"/>
            <a:ext cx="4572000" cy="51434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8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5"/>
          <p:cNvSpPr txBox="1"/>
          <p:nvPr userDrawn="1"/>
        </p:nvSpPr>
        <p:spPr>
          <a:xfrm>
            <a:off x="8905790" y="5999798"/>
            <a:ext cx="671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400" b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pPr algn="ctr"/>
              <a:t>‹#›</a:t>
            </a:fld>
            <a:r>
              <a:rPr lang="zh-CN" altLang="en-US" sz="1400" b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726" r:id="rId6"/>
    <p:sldLayoutId id="2147483715" r:id="rId7"/>
    <p:sldLayoutId id="2147483716" r:id="rId8"/>
    <p:sldLayoutId id="2147483718" r:id="rId9"/>
    <p:sldLayoutId id="2147483719" r:id="rId10"/>
    <p:sldLayoutId id="214748372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4"/>
            <a:ext cx="9144000" cy="513913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837291" y="1099399"/>
            <a:ext cx="5469418" cy="2949067"/>
          </a:xfrm>
          <a:prstGeom prst="rect">
            <a:avLst/>
          </a:prstGeom>
          <a:gradFill>
            <a:gsLst>
              <a:gs pos="11000">
                <a:srgbClr val="2B3649"/>
              </a:gs>
              <a:gs pos="100000">
                <a:srgbClr val="3B4A62"/>
              </a:gs>
            </a:gsLst>
            <a:lin ang="2700000" scaled="0"/>
          </a:gradFill>
          <a:ln>
            <a:noFill/>
          </a:ln>
          <a:effectLst>
            <a:outerShdw blurRad="444500" dist="254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4" name="文本框 3"/>
          <p:cNvSpPr txBox="1"/>
          <p:nvPr/>
        </p:nvSpPr>
        <p:spPr>
          <a:xfrm>
            <a:off x="2239372" y="2223209"/>
            <a:ext cx="4852429" cy="6924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zh-CN" altLang="en-US" sz="3900" b="1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数据结构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39373" y="2823347"/>
            <a:ext cx="4162362" cy="2444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  <a:defRPr/>
            </a:pPr>
            <a:r>
              <a:rPr lang="en-US" altLang="zh-CN" sz="900" dirty="0">
                <a:solidFill>
                  <a:schemeClr val="bg1"/>
                </a:solidFill>
                <a:latin typeface="微软雅黑"/>
                <a:ea typeface="微软雅黑"/>
              </a:rPr>
              <a:t>DATA STRUCTURE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239373" y="1369031"/>
            <a:ext cx="185432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en-US" altLang="zh-CN" sz="6000" b="1" dirty="0">
                <a:solidFill>
                  <a:schemeClr val="bg1">
                    <a:lumMod val="95000"/>
                  </a:schemeClr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2022</a:t>
            </a:r>
            <a:endParaRPr lang="zh-CN" altLang="en-US" sz="2800" b="1" dirty="0">
              <a:solidFill>
                <a:schemeClr val="bg1">
                  <a:lumMod val="95000"/>
                </a:schemeClr>
              </a:solidFill>
              <a:latin typeface="Adobe 宋体 Std L" panose="02020300000000000000" pitchFamily="18" charset="-122"/>
              <a:ea typeface="Adobe 宋体 Std L" panose="02020300000000000000" pitchFamily="18" charset="-122"/>
            </a:endParaRPr>
          </a:p>
        </p:txBody>
      </p:sp>
      <p:pic>
        <p:nvPicPr>
          <p:cNvPr id="8" name="背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31965" y="-953960"/>
            <a:ext cx="260161" cy="26016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009994" y="1283525"/>
            <a:ext cx="5124012" cy="2580814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blurRad="444500" dist="254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0" name="文本框 9"/>
          <p:cNvSpPr txBox="1"/>
          <p:nvPr/>
        </p:nvSpPr>
        <p:spPr>
          <a:xfrm>
            <a:off x="3782774" y="1868805"/>
            <a:ext cx="302598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C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语言版</a:t>
            </a:r>
          </a:p>
        </p:txBody>
      </p:sp>
    </p:spTree>
    <p:extLst>
      <p:ext uri="{BB962C8B-B14F-4D97-AF65-F5344CB8AC3E}">
        <p14:creationId xmlns:p14="http://schemas.microsoft.com/office/powerpoint/2010/main" val="78894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3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  <p:bldP spid="4" grpId="0"/>
      <p:bldP spid="5" grpId="0"/>
      <p:bldP spid="6" grpId="0"/>
      <p:bldP spid="9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文本框 1">
            <a:extLst>
              <a:ext uri="{FF2B5EF4-FFF2-40B4-BE49-F238E27FC236}">
                <a16:creationId xmlns:a16="http://schemas.microsoft.com/office/drawing/2014/main" xmlns="" id="{95CA5390-EAD3-40A5-BF6F-C69AB99948C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90158" y="457005"/>
            <a:ext cx="3420242" cy="45345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altLang="zh-CN" sz="2000" dirty="0">
                <a:latin typeface="+mj-ea"/>
                <a:ea typeface="+mj-ea"/>
              </a:rPr>
              <a:t>3.2 </a:t>
            </a:r>
            <a:r>
              <a:rPr lang="zh-CN" altLang="zh-CN" sz="2000" dirty="0">
                <a:latin typeface="+mj-ea"/>
                <a:ea typeface="+mj-ea"/>
              </a:rPr>
              <a:t>队列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B97AF0BA-4FFE-43E2-0E0A-13E2953164DF}"/>
              </a:ext>
            </a:extLst>
          </p:cNvPr>
          <p:cNvSpPr txBox="1"/>
          <p:nvPr/>
        </p:nvSpPr>
        <p:spPr>
          <a:xfrm>
            <a:off x="518158" y="910462"/>
            <a:ext cx="8251442" cy="3269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3.2.2 </a:t>
            </a: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队列的顺序表示与实现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typedef struct{</a:t>
            </a:r>
            <a:endParaRPr lang="zh-CN" altLang="zh-CN" sz="20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	int front; //</a:t>
            </a: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头指针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	int rear;//</a:t>
            </a: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尾指针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	int </a:t>
            </a:r>
            <a:r>
              <a:rPr lang="en-US" altLang="zh-CN" sz="2000" dirty="0" err="1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maxsize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;//</a:t>
            </a: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最大队列长度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	</a:t>
            </a:r>
            <a:r>
              <a:rPr lang="en-US" altLang="zh-CN" sz="2000" dirty="0" err="1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ElemType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 *data;//</a:t>
            </a: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动态分配队列空间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}Queue</a:t>
            </a:r>
            <a:endParaRPr lang="zh-CN" altLang="zh-CN" sz="20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3DE7681-F3E7-4D43-5B4F-561FAE8BB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800" y="3693548"/>
            <a:ext cx="6285600" cy="107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6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文本框 1">
            <a:extLst>
              <a:ext uri="{FF2B5EF4-FFF2-40B4-BE49-F238E27FC236}">
                <a16:creationId xmlns:a16="http://schemas.microsoft.com/office/drawing/2014/main" xmlns="" id="{95CA5390-EAD3-40A5-BF6F-C69AB99948C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90158" y="457005"/>
            <a:ext cx="3420242" cy="45345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altLang="zh-CN" sz="2000" dirty="0">
                <a:latin typeface="+mj-ea"/>
                <a:ea typeface="+mj-ea"/>
              </a:rPr>
              <a:t>3.2 </a:t>
            </a:r>
            <a:r>
              <a:rPr lang="zh-CN" altLang="zh-CN" sz="2000" dirty="0">
                <a:latin typeface="+mj-ea"/>
                <a:ea typeface="+mj-ea"/>
              </a:rPr>
              <a:t>队列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B97AF0BA-4FFE-43E2-0E0A-13E2953164DF}"/>
              </a:ext>
            </a:extLst>
          </p:cNvPr>
          <p:cNvSpPr txBox="1"/>
          <p:nvPr/>
        </p:nvSpPr>
        <p:spPr>
          <a:xfrm>
            <a:off x="518158" y="910462"/>
            <a:ext cx="8251442" cy="1961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3.2.3 </a:t>
            </a: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队列的链式表示与实现</a:t>
            </a:r>
          </a:p>
          <a:p>
            <a:pPr indent="304800" algn="just">
              <a:lnSpc>
                <a:spcPct val="150000"/>
              </a:lnSpc>
              <a:spcAft>
                <a:spcPts val="600"/>
              </a:spcAft>
            </a:pP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用链表表示的队列称为链队列，如图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3-6</a:t>
            </a: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所示，队头指针和队尾指针分别指向队头结点和队尾结点，那么对链队列的基本操作即为单链表的插入、删除的特殊情况，只是需要修改尾指针或头指针的位置。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523A50EA-00ED-FA5E-59B7-6C4CB9365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443" y="2991412"/>
            <a:ext cx="4495113" cy="136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文本框 1">
            <a:extLst>
              <a:ext uri="{FF2B5EF4-FFF2-40B4-BE49-F238E27FC236}">
                <a16:creationId xmlns:a16="http://schemas.microsoft.com/office/drawing/2014/main" xmlns="" id="{95CA5390-EAD3-40A5-BF6F-C69AB99948C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90158" y="457005"/>
            <a:ext cx="3420242" cy="45345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altLang="zh-CN" sz="2000" dirty="0">
                <a:latin typeface="+mj-ea"/>
                <a:ea typeface="+mj-ea"/>
              </a:rPr>
              <a:t>3.3 </a:t>
            </a:r>
            <a:r>
              <a:rPr lang="zh-CN" altLang="zh-CN" sz="2000" dirty="0">
                <a:latin typeface="+mj-ea"/>
                <a:ea typeface="+mj-ea"/>
              </a:rPr>
              <a:t>栈的应用举例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xmlns="" id="{B97AF0BA-4FFE-43E2-0E0A-13E2953164DF}"/>
                  </a:ext>
                </a:extLst>
              </p:cNvPr>
              <p:cNvSpPr txBox="1"/>
              <p:nvPr/>
            </p:nvSpPr>
            <p:spPr>
              <a:xfrm>
                <a:off x="590158" y="780917"/>
                <a:ext cx="8251442" cy="25755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chemeClr val="bg1">
                        <a:lumMod val="50000"/>
                      </a:schemeClr>
                    </a:solidFill>
                    <a:latin typeface="+mj-ea"/>
                    <a:ea typeface="+mj-ea"/>
                  </a:rPr>
                  <a:t>3.3.1 </a:t>
                </a:r>
                <a:r>
                  <a:rPr lang="zh-CN" altLang="zh-CN" sz="2000" dirty="0">
                    <a:solidFill>
                      <a:schemeClr val="bg1">
                        <a:lumMod val="50000"/>
                      </a:schemeClr>
                    </a:solidFill>
                    <a:latin typeface="+mj-ea"/>
                    <a:ea typeface="+mj-ea"/>
                  </a:rPr>
                  <a:t>数制的转换</a:t>
                </a:r>
                <a:endParaRPr lang="en-US" altLang="zh-CN" sz="2000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zh-CN" altLang="zh-CN" sz="2000" dirty="0">
                    <a:solidFill>
                      <a:schemeClr val="bg1">
                        <a:lumMod val="50000"/>
                      </a:schemeClr>
                    </a:solidFill>
                    <a:latin typeface="+mj-ea"/>
                    <a:ea typeface="+mj-ea"/>
                  </a:rPr>
                  <a:t>当一个十进制整数</a:t>
                </a:r>
                <a:r>
                  <a:rPr lang="en-US" altLang="zh-CN" sz="2000" dirty="0">
                    <a:solidFill>
                      <a:schemeClr val="bg1">
                        <a:lumMod val="50000"/>
                      </a:schemeClr>
                    </a:solidFill>
                    <a:latin typeface="+mj-ea"/>
                    <a:ea typeface="+mj-ea"/>
                  </a:rPr>
                  <a:t>N</a:t>
                </a:r>
                <a:r>
                  <a:rPr lang="zh-CN" altLang="zh-CN" sz="2000" dirty="0">
                    <a:solidFill>
                      <a:schemeClr val="bg1">
                        <a:lumMod val="50000"/>
                      </a:schemeClr>
                    </a:solidFill>
                    <a:latin typeface="+mj-ea"/>
                    <a:ea typeface="+mj-ea"/>
                  </a:rPr>
                  <a:t>转换为其他</a:t>
                </a:r>
                <a:r>
                  <a:rPr lang="en-US" altLang="zh-CN" sz="2000" dirty="0">
                    <a:solidFill>
                      <a:schemeClr val="bg1">
                        <a:lumMod val="50000"/>
                      </a:schemeClr>
                    </a:solidFill>
                    <a:latin typeface="+mj-ea"/>
                    <a:ea typeface="+mj-ea"/>
                  </a:rPr>
                  <a:t>d</a:t>
                </a:r>
                <a:r>
                  <a:rPr lang="zh-CN" altLang="zh-CN" sz="2000" dirty="0">
                    <a:solidFill>
                      <a:schemeClr val="bg1">
                        <a:lumMod val="50000"/>
                      </a:schemeClr>
                    </a:solidFill>
                    <a:latin typeface="+mj-ea"/>
                    <a:ea typeface="+mj-ea"/>
                  </a:rPr>
                  <a:t>进制数时，再计算过程中，把</a:t>
                </a:r>
                <a:r>
                  <a:rPr lang="en-US" altLang="zh-CN" sz="2000" dirty="0">
                    <a:solidFill>
                      <a:schemeClr val="bg1">
                        <a:lumMod val="50000"/>
                      </a:schemeClr>
                    </a:solidFill>
                    <a:latin typeface="+mj-ea"/>
                    <a:ea typeface="+mj-ea"/>
                  </a:rPr>
                  <a:t>N</a:t>
                </a:r>
                <a:r>
                  <a:rPr lang="zh-CN" altLang="zh-CN" sz="2000" dirty="0">
                    <a:solidFill>
                      <a:schemeClr val="bg1">
                        <a:lumMod val="50000"/>
                      </a:schemeClr>
                    </a:solidFill>
                    <a:latin typeface="+mj-ea"/>
                    <a:ea typeface="+mj-ea"/>
                  </a:rPr>
                  <a:t>与进制数求余得到的其他进制数的每一位入栈，计算完毕后再将栈中的其他进制数依次出栈输出，即为所求，过程遵循公式</a:t>
                </a:r>
                <a:r>
                  <a:rPr lang="en-US" altLang="zh-CN" sz="2000" dirty="0">
                    <a:solidFill>
                      <a:schemeClr val="bg1">
                        <a:lumMod val="50000"/>
                      </a:schemeClr>
                    </a:solidFill>
                    <a:latin typeface="+mj-ea"/>
                    <a:ea typeface="+mj-ea"/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zh-CN" sz="200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𝑁</m:t>
                    </m:r>
                    <m:r>
                      <a:rPr lang="en-US" altLang="zh-CN" sz="200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=</m:t>
                    </m:r>
                    <m:d>
                      <m:dPr>
                        <m:ctrlPr>
                          <a:rPr lang="zh-CN" altLang="zh-CN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+mj-ea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  <a:ea typeface="+mj-ea"/>
                              </a:rPr>
                            </m:ctrlPr>
                          </m:fPr>
                          <m:num>
                            <m:r>
                              <a:rPr lang="en-US" altLang="zh-CN" sz="200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𝑁</m:t>
                            </m:r>
                          </m:num>
                          <m:den>
                            <m:r>
                              <a:rPr lang="en-US" altLang="zh-CN" sz="200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𝑑</m:t>
                            </m:r>
                          </m:den>
                        </m:f>
                      </m:e>
                    </m:d>
                    <m:r>
                      <a:rPr lang="en-US" altLang="zh-CN" sz="200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∗</m:t>
                    </m:r>
                    <m:r>
                      <a:rPr lang="en-US" altLang="zh-CN" sz="200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𝑑</m:t>
                    </m:r>
                    <m:r>
                      <a:rPr lang="en-US" altLang="zh-CN" sz="200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+</m:t>
                    </m:r>
                    <m:r>
                      <a:rPr lang="en-US" altLang="zh-CN" sz="200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𝑁</m:t>
                    </m:r>
                    <m:r>
                      <a:rPr lang="en-US" altLang="zh-CN" sz="200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 </m:t>
                    </m:r>
                    <m:r>
                      <a:rPr lang="en-US" altLang="zh-CN" sz="200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𝑚𝑜𝑑</m:t>
                    </m:r>
                    <m:r>
                      <a:rPr lang="en-US" altLang="zh-CN" sz="200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 </m:t>
                    </m:r>
                    <m:r>
                      <a:rPr lang="en-US" altLang="zh-CN" sz="200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𝑑</m:t>
                    </m:r>
                  </m:oMath>
                </a14:m>
                <a:r>
                  <a:rPr lang="zh-CN" altLang="zh-CN" sz="2000" dirty="0">
                    <a:solidFill>
                      <a:schemeClr val="bg1">
                        <a:lumMod val="50000"/>
                      </a:schemeClr>
                    </a:solidFill>
                    <a:latin typeface="+mj-ea"/>
                    <a:ea typeface="+mj-ea"/>
                  </a:rPr>
                  <a:t>。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zh-CN" altLang="zh-CN" sz="2000" dirty="0">
                    <a:solidFill>
                      <a:schemeClr val="bg1">
                        <a:lumMod val="50000"/>
                      </a:schemeClr>
                    </a:solidFill>
                    <a:latin typeface="+mj-ea"/>
                    <a:ea typeface="+mj-ea"/>
                  </a:rPr>
                  <a:t>例如将十进制数</a:t>
                </a:r>
                <a:r>
                  <a:rPr lang="en-US" altLang="zh-CN" sz="2000" dirty="0">
                    <a:solidFill>
                      <a:schemeClr val="bg1">
                        <a:lumMod val="50000"/>
                      </a:schemeClr>
                    </a:solidFill>
                    <a:latin typeface="+mj-ea"/>
                    <a:ea typeface="+mj-ea"/>
                  </a:rPr>
                  <a:t>123</a:t>
                </a:r>
                <a:r>
                  <a:rPr lang="zh-CN" altLang="zh-CN" sz="2000" dirty="0">
                    <a:solidFill>
                      <a:schemeClr val="bg1">
                        <a:lumMod val="50000"/>
                      </a:schemeClr>
                    </a:solidFill>
                    <a:latin typeface="+mj-ea"/>
                    <a:ea typeface="+mj-ea"/>
                  </a:rPr>
                  <a:t>转换为八进制数，运算过程如下：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97AF0BA-4FFE-43E2-0E0A-13E295316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58" y="780917"/>
                <a:ext cx="8251442" cy="2575577"/>
              </a:xfrm>
              <a:prstGeom prst="rect">
                <a:avLst/>
              </a:prstGeom>
              <a:blipFill>
                <a:blip r:embed="rId5"/>
                <a:stretch>
                  <a:fillRect l="-813" r="-739" b="-33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B8928C5-E89B-D7D6-45CC-D52510F5EB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5404" y="3460432"/>
            <a:ext cx="4960950" cy="1226063"/>
          </a:xfrm>
          <a:prstGeom prst="rect">
            <a:avLst/>
          </a:prstGeom>
        </p:spPr>
      </p:pic>
      <p:pic>
        <p:nvPicPr>
          <p:cNvPr id="1027" name="图片 44">
            <a:extLst>
              <a:ext uri="{FF2B5EF4-FFF2-40B4-BE49-F238E27FC236}">
                <a16:creationId xmlns:a16="http://schemas.microsoft.com/office/drawing/2014/main" xmlns="" id="{D6639630-4565-0CC5-83FF-877330005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68463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图片 45">
            <a:extLst>
              <a:ext uri="{FF2B5EF4-FFF2-40B4-BE49-F238E27FC236}">
                <a16:creationId xmlns:a16="http://schemas.microsoft.com/office/drawing/2014/main" xmlns="" id="{C726B2C4-01B5-8A74-05BC-9AFF7A34A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3037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图片 46">
            <a:extLst>
              <a:ext uri="{FF2B5EF4-FFF2-40B4-BE49-F238E27FC236}">
                <a16:creationId xmlns:a16="http://schemas.microsoft.com/office/drawing/2014/main" xmlns="" id="{02EA683A-2712-5C42-D34E-6667974F0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2425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8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文本框 1">
            <a:extLst>
              <a:ext uri="{FF2B5EF4-FFF2-40B4-BE49-F238E27FC236}">
                <a16:creationId xmlns:a16="http://schemas.microsoft.com/office/drawing/2014/main" xmlns="" id="{95CA5390-EAD3-40A5-BF6F-C69AB99948C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90158" y="457005"/>
            <a:ext cx="3420242" cy="45345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altLang="zh-CN" sz="2000" dirty="0">
                <a:latin typeface="+mj-ea"/>
                <a:ea typeface="+mj-ea"/>
              </a:rPr>
              <a:t>3.3 </a:t>
            </a:r>
            <a:r>
              <a:rPr lang="zh-CN" altLang="zh-CN" sz="2000" dirty="0">
                <a:latin typeface="+mj-ea"/>
                <a:ea typeface="+mj-ea"/>
              </a:rPr>
              <a:t>栈的应用举例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B97AF0BA-4FFE-43E2-0E0A-13E2953164DF}"/>
              </a:ext>
            </a:extLst>
          </p:cNvPr>
          <p:cNvSpPr txBox="1"/>
          <p:nvPr/>
        </p:nvSpPr>
        <p:spPr>
          <a:xfrm>
            <a:off x="590158" y="780917"/>
            <a:ext cx="825144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3.3.2 </a:t>
            </a: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括号的匹配</a:t>
            </a:r>
          </a:p>
          <a:p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括号的匹配算法依然借助栈结构，每当读入一个左括号，就直接入栈，等待相匹配的同类型的右括号；每当读入一个右括号，若与当前的栈顶左括号属于同一类，那么匹配成功，将栈顶的左括号弹栈，知道所有括号扫描完毕。</a:t>
            </a:r>
          </a:p>
        </p:txBody>
      </p:sp>
    </p:spTree>
    <p:extLst>
      <p:ext uri="{BB962C8B-B14F-4D97-AF65-F5344CB8AC3E}">
        <p14:creationId xmlns:p14="http://schemas.microsoft.com/office/powerpoint/2010/main" val="88537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文本框 1">
            <a:extLst>
              <a:ext uri="{FF2B5EF4-FFF2-40B4-BE49-F238E27FC236}">
                <a16:creationId xmlns:a16="http://schemas.microsoft.com/office/drawing/2014/main" xmlns="" id="{95CA5390-EAD3-40A5-BF6F-C69AB99948C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90158" y="554189"/>
            <a:ext cx="3420242" cy="45345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altLang="zh-CN" sz="2000" dirty="0">
                <a:latin typeface="+mj-ea"/>
                <a:ea typeface="+mj-ea"/>
              </a:rPr>
              <a:t>3.4</a:t>
            </a:r>
            <a:r>
              <a:rPr lang="zh-CN" altLang="zh-CN" sz="2000" dirty="0">
                <a:latin typeface="+mj-ea"/>
                <a:ea typeface="+mj-ea"/>
              </a:rPr>
              <a:t>栈与递归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B97AF0BA-4FFE-43E2-0E0A-13E2953164DF}"/>
              </a:ext>
            </a:extLst>
          </p:cNvPr>
          <p:cNvSpPr txBox="1"/>
          <p:nvPr/>
        </p:nvSpPr>
        <p:spPr>
          <a:xfrm>
            <a:off x="446279" y="907651"/>
            <a:ext cx="8251442" cy="1884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just">
              <a:lnSpc>
                <a:spcPct val="150000"/>
              </a:lnSpc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3.4.1</a:t>
            </a: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递归的定义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  <a:p>
            <a:pPr marL="0" lvl="2" algn="just">
              <a:lnSpc>
                <a:spcPct val="150000"/>
              </a:lnSpc>
            </a:pP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若在一个函数、过程或者数据结构定义的内部又出现定义本身的应用，则称它们是递归的，其中直接调用自己的函数称为直接递归，间接调用自己的函数称为间接递归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。</a:t>
            </a:r>
            <a:endParaRPr lang="zh-CN" altLang="zh-CN" sz="20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0835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文本框 1">
            <a:extLst>
              <a:ext uri="{FF2B5EF4-FFF2-40B4-BE49-F238E27FC236}">
                <a16:creationId xmlns:a16="http://schemas.microsoft.com/office/drawing/2014/main" xmlns="" id="{95CA5390-EAD3-40A5-BF6F-C69AB99948C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90158" y="554189"/>
            <a:ext cx="3420242" cy="45345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altLang="zh-CN" sz="2000" dirty="0">
                <a:latin typeface="+mj-ea"/>
                <a:ea typeface="+mj-ea"/>
              </a:rPr>
              <a:t>3.4</a:t>
            </a:r>
            <a:r>
              <a:rPr lang="zh-CN" altLang="zh-CN" sz="2000" dirty="0">
                <a:latin typeface="+mj-ea"/>
                <a:ea typeface="+mj-ea"/>
              </a:rPr>
              <a:t>栈与递归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B97AF0BA-4FFE-43E2-0E0A-13E2953164DF}"/>
              </a:ext>
            </a:extLst>
          </p:cNvPr>
          <p:cNvSpPr txBox="1"/>
          <p:nvPr/>
        </p:nvSpPr>
        <p:spPr>
          <a:xfrm>
            <a:off x="446279" y="907651"/>
            <a:ext cx="8251442" cy="2884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3.4.2 </a:t>
            </a: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递归的实现</a:t>
            </a:r>
          </a:p>
          <a:p>
            <a:pPr algn="just">
              <a:lnSpc>
                <a:spcPct val="150000"/>
              </a:lnSpc>
            </a:pP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【问题描述】假设有三个分别命名为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X</a:t>
            </a: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、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Y</a:t>
            </a: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、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Z</a:t>
            </a: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的塔座，在塔座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X</a:t>
            </a: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上插有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n</a:t>
            </a: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个直径大小不同，从小到大一次编号为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1,2,…,n</a:t>
            </a: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的圆盘。现要求将塔座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X</a:t>
            </a: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上的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n</a:t>
            </a: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个圆盘移至塔座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Z</a:t>
            </a: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上，并仍按同样顺序叠排，圆盘移动时必须遵循以下规则。移动过程中，每次只能移动一个圆盘，不允许大圆盘放在小圆盘上面，而只能借助于中间的塔座。</a:t>
            </a:r>
          </a:p>
        </p:txBody>
      </p:sp>
    </p:spTree>
    <p:extLst>
      <p:ext uri="{BB962C8B-B14F-4D97-AF65-F5344CB8AC3E}">
        <p14:creationId xmlns:p14="http://schemas.microsoft.com/office/powerpoint/2010/main" val="305059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文本框 1">
            <a:extLst>
              <a:ext uri="{FF2B5EF4-FFF2-40B4-BE49-F238E27FC236}">
                <a16:creationId xmlns:a16="http://schemas.microsoft.com/office/drawing/2014/main" xmlns="" id="{95CA5390-EAD3-40A5-BF6F-C69AB99948C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90158" y="554189"/>
            <a:ext cx="3420242" cy="45345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altLang="zh-CN" sz="2000" dirty="0">
                <a:latin typeface="+mj-ea"/>
                <a:ea typeface="+mj-ea"/>
              </a:rPr>
              <a:t>3.4</a:t>
            </a:r>
            <a:r>
              <a:rPr lang="zh-CN" altLang="zh-CN" sz="2000" dirty="0">
                <a:latin typeface="+mj-ea"/>
                <a:ea typeface="+mj-ea"/>
              </a:rPr>
              <a:t>栈与递归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B97AF0BA-4FFE-43E2-0E0A-13E2953164DF}"/>
              </a:ext>
            </a:extLst>
          </p:cNvPr>
          <p:cNvSpPr txBox="1"/>
          <p:nvPr/>
        </p:nvSpPr>
        <p:spPr>
          <a:xfrm>
            <a:off x="446279" y="907651"/>
            <a:ext cx="8251442" cy="2346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3.4.2 </a:t>
            </a: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递归的实现</a:t>
            </a:r>
          </a:p>
          <a:p>
            <a:pPr algn="just">
              <a:lnSpc>
                <a:spcPct val="150000"/>
              </a:lnSpc>
            </a:pP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【问题分析】如何实现移动圆盘的操作呢？当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n=1</a:t>
            </a: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时，也就是塔座上只有一个圆盘时，直接将圆盘从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X</a:t>
            </a: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移动到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Z</a:t>
            </a: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上即可。当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n&gt;1</a:t>
            </a: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时，可以先将编号为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n</a:t>
            </a: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的圆盘上的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n-1</a:t>
            </a: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个圆盘借助于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Z</a:t>
            </a: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移至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Y</a:t>
            </a: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上，再把编号为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n</a:t>
            </a: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的圆盘移至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Z</a:t>
            </a: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上，最后再将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Y</a:t>
            </a: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上的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n-1</a:t>
            </a: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个圆盘借助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X</a:t>
            </a: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移至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Z</a:t>
            </a: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上，这个过程是一个递归操作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。</a:t>
            </a:r>
            <a:endParaRPr lang="zh-CN" altLang="zh-CN" sz="20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2144F97-242E-4DB3-CF92-CE453088C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447" y="3382812"/>
            <a:ext cx="3761105" cy="138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文本框 1">
            <a:extLst>
              <a:ext uri="{FF2B5EF4-FFF2-40B4-BE49-F238E27FC236}">
                <a16:creationId xmlns:a16="http://schemas.microsoft.com/office/drawing/2014/main" xmlns="" id="{95CA5390-EAD3-40A5-BF6F-C69AB99948C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19200" y="526522"/>
            <a:ext cx="1389804" cy="4534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altLang="zh-CN" sz="2000" dirty="0">
                <a:latin typeface="+mj-ea"/>
                <a:ea typeface="+mj-ea"/>
              </a:rPr>
              <a:t>3.5</a:t>
            </a:r>
            <a:r>
              <a:rPr lang="zh-CN" altLang="zh-CN" sz="2000" dirty="0">
                <a:latin typeface="+mj-ea"/>
                <a:ea typeface="+mj-ea"/>
              </a:rPr>
              <a:t>单元实训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91C736F7-CE55-65B6-32E6-71ADBF754A4C}"/>
              </a:ext>
            </a:extLst>
          </p:cNvPr>
          <p:cNvSpPr txBox="1"/>
          <p:nvPr/>
        </p:nvSpPr>
        <p:spPr>
          <a:xfrm>
            <a:off x="619200" y="880114"/>
            <a:ext cx="7984800" cy="1499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【应用案例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</a:t>
            </a: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】栈的应用——十进制转换为二进制</a:t>
            </a:r>
          </a:p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在计算机基础中介绍过，十进制转换为二进制的操作中需要将十进制数除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2</a:t>
            </a: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求余，并将余数倒置，所以需要用到栈的操作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。</a:t>
            </a:r>
            <a:endParaRPr lang="zh-CN" altLang="zh-CN" sz="20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1754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文本框 1">
            <a:extLst>
              <a:ext uri="{FF2B5EF4-FFF2-40B4-BE49-F238E27FC236}">
                <a16:creationId xmlns:a16="http://schemas.microsoft.com/office/drawing/2014/main" xmlns="" id="{95CA5390-EAD3-40A5-BF6F-C69AB99948C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19200" y="526522"/>
            <a:ext cx="1389804" cy="4534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altLang="zh-CN" sz="2000" dirty="0">
                <a:latin typeface="+mj-ea"/>
                <a:ea typeface="+mj-ea"/>
              </a:rPr>
              <a:t>3.5</a:t>
            </a:r>
            <a:r>
              <a:rPr lang="zh-CN" altLang="zh-CN" sz="2000" dirty="0">
                <a:latin typeface="+mj-ea"/>
                <a:ea typeface="+mj-ea"/>
              </a:rPr>
              <a:t>单元实训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91C736F7-CE55-65B6-32E6-71ADBF754A4C}"/>
              </a:ext>
            </a:extLst>
          </p:cNvPr>
          <p:cNvSpPr txBox="1"/>
          <p:nvPr/>
        </p:nvSpPr>
        <p:spPr>
          <a:xfrm>
            <a:off x="619200" y="880114"/>
            <a:ext cx="7984800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【应用案例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2</a:t>
            </a: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针对一个字符串里面包括‘（）’、‘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[]</a:t>
            </a: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’、‘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{}</a:t>
            </a: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’六个字符，要求判断该字符串的括号是否是成对出现的，还是需要用到栈的知识点。</a:t>
            </a:r>
          </a:p>
        </p:txBody>
      </p:sp>
    </p:spTree>
    <p:extLst>
      <p:ext uri="{BB962C8B-B14F-4D97-AF65-F5344CB8AC3E}">
        <p14:creationId xmlns:p14="http://schemas.microsoft.com/office/powerpoint/2010/main" val="85613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文本框 1">
            <a:extLst>
              <a:ext uri="{FF2B5EF4-FFF2-40B4-BE49-F238E27FC236}">
                <a16:creationId xmlns:a16="http://schemas.microsoft.com/office/drawing/2014/main" xmlns="" id="{95CA5390-EAD3-40A5-BF6F-C69AB99948C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90158" y="554189"/>
            <a:ext cx="1389804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>
                <a:solidFill>
                  <a:prstClr val="black"/>
                </a:solidFill>
                <a:latin typeface="+mj-ea"/>
                <a:ea typeface="+mj-ea"/>
              </a:rPr>
              <a:t>3.6</a:t>
            </a:r>
            <a:r>
              <a:rPr lang="zh-CN" altLang="en-US" sz="2000" dirty="0">
                <a:solidFill>
                  <a:prstClr val="black"/>
                </a:solidFill>
                <a:latin typeface="+mj-ea"/>
                <a:ea typeface="+mj-ea"/>
              </a:rPr>
              <a:t>课后练习</a:t>
            </a:r>
            <a:endParaRPr lang="zh-CN" altLang="zh-CN" sz="20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14008" y="1050221"/>
            <a:ext cx="6877442" cy="3341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zh-CN" sz="1800" dirty="0">
                <a:latin typeface="+mj-ea"/>
                <a:ea typeface="+mj-ea"/>
              </a:rPr>
              <a:t>一、选择题</a:t>
            </a:r>
            <a:endParaRPr lang="en-US" altLang="zh-CN" sz="1800" dirty="0">
              <a:latin typeface="+mj-ea"/>
              <a:ea typeface="+mj-ea"/>
            </a:endParaRPr>
          </a:p>
          <a:p>
            <a:pPr indent="304800">
              <a:lnSpc>
                <a:spcPct val="150000"/>
              </a:lnSpc>
              <a:spcAft>
                <a:spcPts val="600"/>
              </a:spcAft>
            </a:pPr>
            <a:r>
              <a:rPr lang="en-US" altLang="zh-CN" sz="1800" dirty="0">
                <a:latin typeface="+mj-ea"/>
                <a:ea typeface="+mj-ea"/>
              </a:rPr>
              <a:t>1</a:t>
            </a:r>
            <a:r>
              <a:rPr lang="zh-CN" altLang="zh-CN" sz="1800" dirty="0">
                <a:latin typeface="+mj-ea"/>
                <a:ea typeface="+mj-ea"/>
              </a:rPr>
              <a:t>、设</a:t>
            </a:r>
            <a:r>
              <a:rPr lang="en-US" altLang="zh-CN" sz="1800" dirty="0" err="1">
                <a:latin typeface="+mj-ea"/>
                <a:ea typeface="+mj-ea"/>
              </a:rPr>
              <a:t>abcdef</a:t>
            </a:r>
            <a:r>
              <a:rPr lang="zh-CN" altLang="zh-CN" sz="1800" dirty="0">
                <a:latin typeface="+mj-ea"/>
                <a:ea typeface="+mj-ea"/>
              </a:rPr>
              <a:t>以所给的次序进栈，若在进栈操作时，允许退栈操作，则下面得不到的序列为</a:t>
            </a:r>
            <a:r>
              <a:rPr lang="en-US" altLang="zh-CN" sz="1800" dirty="0">
                <a:latin typeface="+mj-ea"/>
                <a:ea typeface="+mj-ea"/>
              </a:rPr>
              <a:t>( )</a:t>
            </a:r>
            <a:endParaRPr lang="zh-CN" altLang="zh-CN" sz="1800" dirty="0">
              <a:latin typeface="+mj-ea"/>
              <a:ea typeface="+mj-ea"/>
            </a:endParaRPr>
          </a:p>
          <a:p>
            <a:pPr indent="304800">
              <a:lnSpc>
                <a:spcPct val="150000"/>
              </a:lnSpc>
              <a:spcAft>
                <a:spcPts val="600"/>
              </a:spcAft>
            </a:pPr>
            <a:r>
              <a:rPr lang="en-US" altLang="zh-CN" sz="1800" dirty="0">
                <a:latin typeface="+mj-ea"/>
                <a:ea typeface="+mj-ea"/>
              </a:rPr>
              <a:t>A. </a:t>
            </a:r>
            <a:r>
              <a:rPr lang="en-US" altLang="zh-CN" sz="1800" dirty="0" err="1">
                <a:latin typeface="+mj-ea"/>
                <a:ea typeface="+mj-ea"/>
              </a:rPr>
              <a:t>fedcba</a:t>
            </a:r>
            <a:r>
              <a:rPr lang="en-US" altLang="zh-CN" sz="1800" dirty="0">
                <a:latin typeface="+mj-ea"/>
                <a:ea typeface="+mj-ea"/>
              </a:rPr>
              <a:t>		</a:t>
            </a:r>
            <a:endParaRPr lang="zh-CN" altLang="zh-CN" sz="1800" dirty="0">
              <a:latin typeface="+mj-ea"/>
              <a:ea typeface="+mj-ea"/>
            </a:endParaRPr>
          </a:p>
          <a:p>
            <a:pPr indent="304800">
              <a:lnSpc>
                <a:spcPct val="150000"/>
              </a:lnSpc>
              <a:spcAft>
                <a:spcPts val="600"/>
              </a:spcAft>
            </a:pPr>
            <a:r>
              <a:rPr lang="en-US" altLang="zh-CN" sz="1800" dirty="0">
                <a:latin typeface="+mj-ea"/>
                <a:ea typeface="+mj-ea"/>
              </a:rPr>
              <a:t>B. </a:t>
            </a:r>
            <a:r>
              <a:rPr lang="en-US" altLang="zh-CN" sz="1800" dirty="0" err="1">
                <a:latin typeface="+mj-ea"/>
                <a:ea typeface="+mj-ea"/>
              </a:rPr>
              <a:t>bcafed</a:t>
            </a:r>
            <a:r>
              <a:rPr lang="en-US" altLang="zh-CN" sz="1800" dirty="0">
                <a:latin typeface="+mj-ea"/>
                <a:ea typeface="+mj-ea"/>
              </a:rPr>
              <a:t>		</a:t>
            </a:r>
            <a:endParaRPr lang="zh-CN" altLang="zh-CN" sz="1800" dirty="0">
              <a:latin typeface="+mj-ea"/>
              <a:ea typeface="+mj-ea"/>
            </a:endParaRPr>
          </a:p>
          <a:p>
            <a:pPr indent="304800">
              <a:lnSpc>
                <a:spcPct val="150000"/>
              </a:lnSpc>
              <a:spcAft>
                <a:spcPts val="600"/>
              </a:spcAft>
            </a:pPr>
            <a:r>
              <a:rPr lang="en-US" altLang="zh-CN" sz="1800" dirty="0">
                <a:latin typeface="+mj-ea"/>
                <a:ea typeface="+mj-ea"/>
              </a:rPr>
              <a:t>C. </a:t>
            </a:r>
            <a:r>
              <a:rPr lang="en-US" altLang="zh-CN" sz="1800" dirty="0" err="1">
                <a:latin typeface="+mj-ea"/>
                <a:ea typeface="+mj-ea"/>
              </a:rPr>
              <a:t>dcefba</a:t>
            </a:r>
            <a:r>
              <a:rPr lang="en-US" altLang="zh-CN" sz="1800" dirty="0">
                <a:latin typeface="+mj-ea"/>
                <a:ea typeface="+mj-ea"/>
              </a:rPr>
              <a:t>		</a:t>
            </a:r>
            <a:endParaRPr lang="zh-CN" altLang="zh-CN" sz="1800" dirty="0">
              <a:latin typeface="+mj-ea"/>
              <a:ea typeface="+mj-ea"/>
            </a:endParaRPr>
          </a:p>
          <a:p>
            <a:pPr indent="304800">
              <a:lnSpc>
                <a:spcPct val="150000"/>
              </a:lnSpc>
              <a:spcAft>
                <a:spcPts val="600"/>
              </a:spcAft>
            </a:pPr>
            <a:r>
              <a:rPr lang="en-US" altLang="zh-CN" sz="1800" dirty="0">
                <a:latin typeface="+mj-ea"/>
                <a:ea typeface="+mj-ea"/>
              </a:rPr>
              <a:t>D. </a:t>
            </a:r>
            <a:r>
              <a:rPr lang="en-US" altLang="zh-CN" sz="1800" dirty="0" err="1">
                <a:latin typeface="+mj-ea"/>
                <a:ea typeface="+mj-ea"/>
              </a:rPr>
              <a:t>cabdef</a:t>
            </a:r>
            <a:endParaRPr lang="zh-CN" altLang="zh-CN" sz="1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8621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4"/>
            <a:ext cx="9144000" cy="5139136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837291" y="1448448"/>
            <a:ext cx="5469418" cy="2284102"/>
          </a:xfrm>
          <a:prstGeom prst="rect">
            <a:avLst/>
          </a:prstGeom>
          <a:gradFill>
            <a:gsLst>
              <a:gs pos="11000">
                <a:srgbClr val="2B3649"/>
              </a:gs>
              <a:gs pos="100000">
                <a:srgbClr val="3B4A62"/>
              </a:gs>
            </a:gsLst>
            <a:lin ang="2700000" scaled="0"/>
          </a:gradFill>
          <a:ln>
            <a:noFill/>
          </a:ln>
          <a:effectLst>
            <a:outerShdw blurRad="444500" dist="254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7" name="矩形 16"/>
          <p:cNvSpPr/>
          <p:nvPr/>
        </p:nvSpPr>
        <p:spPr>
          <a:xfrm>
            <a:off x="2009994" y="1619987"/>
            <a:ext cx="5124012" cy="1941024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blurRad="444500" dist="254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24" name="文本框 23"/>
          <p:cNvSpPr txBox="1"/>
          <p:nvPr/>
        </p:nvSpPr>
        <p:spPr>
          <a:xfrm>
            <a:off x="2242880" y="1956707"/>
            <a:ext cx="1132041" cy="141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625" dirty="0">
                <a:solidFill>
                  <a:schemeClr val="bg1"/>
                </a:solidFill>
                <a:latin typeface="Agency FB" panose="020B0503020202020204" pitchFamily="34" charset="0"/>
              </a:rPr>
              <a:t>03</a:t>
            </a:r>
            <a:endParaRPr lang="zh-CN" altLang="en-US" sz="8625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683613" y="2290417"/>
            <a:ext cx="3001458" cy="6001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300" b="1" dirty="0">
                <a:solidFill>
                  <a:schemeClr val="bg1"/>
                </a:solidFill>
                <a:latin typeface="+mj-ea"/>
                <a:ea typeface="+mj-ea"/>
              </a:rPr>
              <a:t>栈和队列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3414334" y="2187701"/>
            <a:ext cx="0" cy="93454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87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4008" y="1050221"/>
            <a:ext cx="6877442" cy="2846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  <a:spcAft>
                <a:spcPts val="600"/>
              </a:spcAft>
            </a:pPr>
            <a:r>
              <a:rPr lang="en-US" altLang="zh-CN" sz="1800" dirty="0">
                <a:latin typeface="+mj-ea"/>
                <a:ea typeface="+mj-ea"/>
              </a:rPr>
              <a:t>2</a:t>
            </a:r>
            <a:r>
              <a:rPr lang="zh-CN" altLang="zh-CN" sz="1800" dirty="0">
                <a:latin typeface="+mj-ea"/>
                <a:ea typeface="+mj-ea"/>
              </a:rPr>
              <a:t>、若已知一个栈的入栈序列是</a:t>
            </a:r>
            <a:r>
              <a:rPr lang="en-US" altLang="zh-CN" sz="1800" dirty="0">
                <a:latin typeface="+mj-ea"/>
                <a:ea typeface="+mj-ea"/>
              </a:rPr>
              <a:t>1,2,3, .,n</a:t>
            </a:r>
            <a:r>
              <a:rPr lang="zh-CN" altLang="zh-CN" sz="1800" dirty="0">
                <a:latin typeface="+mj-ea"/>
                <a:ea typeface="+mj-ea"/>
              </a:rPr>
              <a:t>，</a:t>
            </a:r>
            <a:r>
              <a:rPr lang="en-US" altLang="zh-CN" sz="1800" dirty="0">
                <a:latin typeface="+mj-ea"/>
                <a:ea typeface="+mj-ea"/>
              </a:rPr>
              <a:t>,</a:t>
            </a:r>
            <a:r>
              <a:rPr lang="zh-CN" altLang="zh-CN" sz="1800" dirty="0">
                <a:latin typeface="+mj-ea"/>
                <a:ea typeface="+mj-ea"/>
              </a:rPr>
              <a:t>其输出序列为</a:t>
            </a:r>
            <a:r>
              <a:rPr lang="en-US" altLang="zh-CN" sz="1800" dirty="0">
                <a:latin typeface="+mj-ea"/>
                <a:ea typeface="+mj-ea"/>
              </a:rPr>
              <a:t>pl,p2,p3</a:t>
            </a:r>
            <a:r>
              <a:rPr lang="zh-CN" altLang="zh-CN" sz="1800" dirty="0">
                <a:latin typeface="+mj-ea"/>
                <a:ea typeface="+mj-ea"/>
              </a:rPr>
              <a:t>，</a:t>
            </a:r>
            <a:r>
              <a:rPr lang="en-US" altLang="zh-CN" sz="1800" dirty="0">
                <a:latin typeface="+mj-ea"/>
                <a:ea typeface="+mj-ea"/>
              </a:rPr>
              <a:t> .. </a:t>
            </a:r>
            <a:r>
              <a:rPr lang="en-US" altLang="zh-CN" sz="1800" dirty="0" err="1">
                <a:latin typeface="+mj-ea"/>
                <a:ea typeface="+mj-ea"/>
              </a:rPr>
              <a:t>pN</a:t>
            </a:r>
            <a:r>
              <a:rPr lang="en-US" altLang="zh-CN" sz="1800" dirty="0">
                <a:latin typeface="+mj-ea"/>
                <a:ea typeface="+mj-ea"/>
              </a:rPr>
              <a:t>,</a:t>
            </a:r>
            <a:r>
              <a:rPr lang="zh-CN" altLang="zh-CN" sz="1800" dirty="0">
                <a:latin typeface="+mj-ea"/>
                <a:ea typeface="+mj-ea"/>
              </a:rPr>
              <a:t>若</a:t>
            </a:r>
            <a:r>
              <a:rPr lang="en-US" altLang="zh-CN" sz="1800" dirty="0" err="1">
                <a:latin typeface="+mj-ea"/>
                <a:ea typeface="+mj-ea"/>
              </a:rPr>
              <a:t>pN</a:t>
            </a:r>
            <a:r>
              <a:rPr lang="zh-CN" altLang="zh-CN" sz="1800" dirty="0">
                <a:latin typeface="+mj-ea"/>
                <a:ea typeface="+mj-ea"/>
              </a:rPr>
              <a:t>是</a:t>
            </a:r>
            <a:r>
              <a:rPr lang="en-US" altLang="zh-CN" sz="1800" dirty="0">
                <a:latin typeface="+mj-ea"/>
                <a:ea typeface="+mj-ea"/>
              </a:rPr>
              <a:t>n</a:t>
            </a:r>
            <a:r>
              <a:rPr lang="zh-CN" altLang="zh-CN" sz="1800" dirty="0">
                <a:latin typeface="+mj-ea"/>
                <a:ea typeface="+mj-ea"/>
              </a:rPr>
              <a:t>，则</a:t>
            </a:r>
            <a:r>
              <a:rPr lang="en-US" altLang="zh-CN" sz="1800" dirty="0">
                <a:latin typeface="+mj-ea"/>
                <a:ea typeface="+mj-ea"/>
              </a:rPr>
              <a:t>pi</a:t>
            </a:r>
            <a:r>
              <a:rPr lang="zh-CN" altLang="zh-CN" sz="1800" dirty="0">
                <a:latin typeface="+mj-ea"/>
                <a:ea typeface="+mj-ea"/>
              </a:rPr>
              <a:t>是</a:t>
            </a:r>
            <a:r>
              <a:rPr lang="en-US" altLang="zh-CN" sz="1800" dirty="0">
                <a:latin typeface="+mj-ea"/>
                <a:ea typeface="+mj-ea"/>
              </a:rPr>
              <a:t>( )</a:t>
            </a:r>
            <a:r>
              <a:rPr lang="zh-CN" altLang="zh-CN" sz="1800" dirty="0">
                <a:latin typeface="+mj-ea"/>
                <a:ea typeface="+mj-ea"/>
              </a:rPr>
              <a:t>。</a:t>
            </a:r>
          </a:p>
          <a:p>
            <a:pPr indent="304800">
              <a:lnSpc>
                <a:spcPct val="150000"/>
              </a:lnSpc>
              <a:spcAft>
                <a:spcPts val="600"/>
              </a:spcAft>
            </a:pPr>
            <a:r>
              <a:rPr lang="en-US" altLang="zh-CN" sz="1800" dirty="0">
                <a:latin typeface="+mj-ea"/>
                <a:ea typeface="+mj-ea"/>
              </a:rPr>
              <a:t>A. </a:t>
            </a:r>
            <a:r>
              <a:rPr lang="en-US" altLang="zh-CN" sz="1800" dirty="0" err="1">
                <a:latin typeface="+mj-ea"/>
                <a:ea typeface="+mj-ea"/>
              </a:rPr>
              <a:t>i</a:t>
            </a:r>
            <a:r>
              <a:rPr lang="en-US" altLang="zh-CN" sz="1800" dirty="0">
                <a:latin typeface="+mj-ea"/>
                <a:ea typeface="+mj-ea"/>
              </a:rPr>
              <a:t>							</a:t>
            </a:r>
            <a:endParaRPr lang="zh-CN" altLang="zh-CN" sz="1800" dirty="0">
              <a:latin typeface="+mj-ea"/>
              <a:ea typeface="+mj-ea"/>
            </a:endParaRPr>
          </a:p>
          <a:p>
            <a:pPr indent="304800">
              <a:lnSpc>
                <a:spcPct val="150000"/>
              </a:lnSpc>
              <a:spcAft>
                <a:spcPts val="600"/>
              </a:spcAft>
            </a:pPr>
            <a:r>
              <a:rPr lang="en-US" altLang="zh-CN" sz="1800" dirty="0">
                <a:latin typeface="+mj-ea"/>
                <a:ea typeface="+mj-ea"/>
              </a:rPr>
              <a:t>B. n-</a:t>
            </a:r>
            <a:r>
              <a:rPr lang="en-US" altLang="zh-CN" sz="1800" dirty="0" err="1">
                <a:latin typeface="+mj-ea"/>
                <a:ea typeface="+mj-ea"/>
              </a:rPr>
              <a:t>i</a:t>
            </a:r>
            <a:endParaRPr lang="zh-CN" altLang="zh-CN" sz="1800" dirty="0">
              <a:latin typeface="+mj-ea"/>
              <a:ea typeface="+mj-ea"/>
            </a:endParaRPr>
          </a:p>
          <a:p>
            <a:pPr indent="304800">
              <a:lnSpc>
                <a:spcPct val="150000"/>
              </a:lnSpc>
              <a:spcAft>
                <a:spcPts val="600"/>
              </a:spcAft>
            </a:pPr>
            <a:r>
              <a:rPr lang="en-US" altLang="zh-CN" sz="1800" dirty="0">
                <a:latin typeface="+mj-ea"/>
                <a:ea typeface="+mj-ea"/>
              </a:rPr>
              <a:t>C. n-i+1						</a:t>
            </a:r>
            <a:endParaRPr lang="zh-CN" altLang="zh-CN" sz="1800" dirty="0">
              <a:latin typeface="+mj-ea"/>
              <a:ea typeface="+mj-ea"/>
            </a:endParaRPr>
          </a:p>
          <a:p>
            <a:pPr indent="304800">
              <a:lnSpc>
                <a:spcPct val="150000"/>
              </a:lnSpc>
              <a:spcAft>
                <a:spcPts val="600"/>
              </a:spcAft>
            </a:pPr>
            <a:r>
              <a:rPr lang="en-US" altLang="zh-CN" sz="1800" dirty="0">
                <a:latin typeface="+mj-ea"/>
                <a:ea typeface="+mj-ea"/>
              </a:rPr>
              <a:t>D. </a:t>
            </a:r>
            <a:r>
              <a:rPr lang="zh-CN" altLang="zh-CN" sz="1800" dirty="0">
                <a:latin typeface="+mj-ea"/>
                <a:ea typeface="+mj-ea"/>
              </a:rPr>
              <a:t>不确定</a:t>
            </a:r>
          </a:p>
        </p:txBody>
      </p:sp>
    </p:spTree>
    <p:extLst>
      <p:ext uri="{BB962C8B-B14F-4D97-AF65-F5344CB8AC3E}">
        <p14:creationId xmlns:p14="http://schemas.microsoft.com/office/powerpoint/2010/main" val="421781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4008" y="1050221"/>
            <a:ext cx="6877442" cy="2951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  <a:spcAft>
                <a:spcPts val="600"/>
              </a:spcAft>
            </a:pPr>
            <a:r>
              <a:rPr lang="en-US" altLang="zh-CN" sz="1800" dirty="0">
                <a:latin typeface="+mj-ea"/>
                <a:ea typeface="+mj-ea"/>
              </a:rPr>
              <a:t>3</a:t>
            </a:r>
            <a:r>
              <a:rPr lang="zh-CN" altLang="zh-CN" sz="1800" dirty="0">
                <a:latin typeface="+mj-ea"/>
                <a:ea typeface="+mj-ea"/>
              </a:rPr>
              <a:t>、设计一个判别表达式中左，右括号是否配对出现的算法，采用</a:t>
            </a:r>
            <a:r>
              <a:rPr lang="en-US" altLang="zh-CN" sz="1800" dirty="0">
                <a:latin typeface="+mj-ea"/>
                <a:ea typeface="+mj-ea"/>
              </a:rPr>
              <a:t>( ) </a:t>
            </a:r>
            <a:r>
              <a:rPr lang="zh-CN" altLang="zh-CN" sz="1800" dirty="0">
                <a:latin typeface="+mj-ea"/>
                <a:ea typeface="+mj-ea"/>
              </a:rPr>
              <a:t>数据结构最佳。</a:t>
            </a:r>
          </a:p>
          <a:p>
            <a:pPr indent="304800">
              <a:lnSpc>
                <a:spcPct val="150000"/>
              </a:lnSpc>
              <a:spcAft>
                <a:spcPts val="600"/>
              </a:spcAft>
            </a:pPr>
            <a:r>
              <a:rPr lang="en-US" altLang="zh-CN" sz="1800" dirty="0">
                <a:latin typeface="+mj-ea"/>
                <a:ea typeface="+mj-ea"/>
              </a:rPr>
              <a:t>A.</a:t>
            </a:r>
            <a:r>
              <a:rPr lang="zh-CN" altLang="zh-CN" sz="1800" dirty="0">
                <a:latin typeface="+mj-ea"/>
                <a:ea typeface="+mj-ea"/>
              </a:rPr>
              <a:t>线性表的顺序存储结构</a:t>
            </a:r>
            <a:r>
              <a:rPr lang="en-US" altLang="zh-CN" sz="1800" dirty="0">
                <a:latin typeface="+mj-ea"/>
                <a:ea typeface="+mj-ea"/>
              </a:rPr>
              <a:t>		</a:t>
            </a:r>
            <a:endParaRPr lang="zh-CN" altLang="zh-CN" sz="1800" dirty="0">
              <a:latin typeface="+mj-ea"/>
              <a:ea typeface="+mj-ea"/>
            </a:endParaRPr>
          </a:p>
          <a:p>
            <a:pPr indent="304800">
              <a:lnSpc>
                <a:spcPct val="150000"/>
              </a:lnSpc>
              <a:spcAft>
                <a:spcPts val="600"/>
              </a:spcAft>
            </a:pPr>
            <a:r>
              <a:rPr lang="en-US" altLang="zh-CN" sz="1800" dirty="0">
                <a:latin typeface="+mj-ea"/>
                <a:ea typeface="+mj-ea"/>
              </a:rPr>
              <a:t>B.</a:t>
            </a:r>
            <a:r>
              <a:rPr lang="zh-CN" altLang="zh-CN" sz="1800" dirty="0">
                <a:latin typeface="+mj-ea"/>
                <a:ea typeface="+mj-ea"/>
              </a:rPr>
              <a:t>队列</a:t>
            </a:r>
          </a:p>
          <a:p>
            <a:pPr indent="304800">
              <a:lnSpc>
                <a:spcPct val="150000"/>
              </a:lnSpc>
              <a:spcAft>
                <a:spcPts val="600"/>
              </a:spcAft>
            </a:pPr>
            <a:r>
              <a:rPr lang="en-US" altLang="zh-CN" sz="1800" dirty="0">
                <a:latin typeface="+mj-ea"/>
                <a:ea typeface="+mj-ea"/>
              </a:rPr>
              <a:t>C.</a:t>
            </a:r>
            <a:r>
              <a:rPr lang="zh-CN" altLang="zh-CN" sz="1800" dirty="0">
                <a:latin typeface="+mj-ea"/>
                <a:ea typeface="+mj-ea"/>
              </a:rPr>
              <a:t>线性表的链式存储结构</a:t>
            </a:r>
            <a:r>
              <a:rPr lang="en-US" altLang="zh-CN" sz="1800" dirty="0">
                <a:latin typeface="+mj-ea"/>
                <a:ea typeface="+mj-ea"/>
              </a:rPr>
              <a:t>		</a:t>
            </a:r>
            <a:endParaRPr lang="zh-CN" altLang="zh-CN" sz="1800" dirty="0">
              <a:latin typeface="+mj-ea"/>
              <a:ea typeface="+mj-ea"/>
            </a:endParaRPr>
          </a:p>
          <a:p>
            <a:pPr indent="304800">
              <a:lnSpc>
                <a:spcPct val="150000"/>
              </a:lnSpc>
              <a:spcAft>
                <a:spcPts val="600"/>
              </a:spcAft>
            </a:pPr>
            <a:r>
              <a:rPr lang="en-US" altLang="zh-CN" sz="1800" dirty="0">
                <a:latin typeface="+mj-ea"/>
                <a:ea typeface="+mj-ea"/>
              </a:rPr>
              <a:t>D.</a:t>
            </a:r>
            <a:r>
              <a:rPr lang="zh-CN" altLang="zh-CN" sz="1800" dirty="0">
                <a:latin typeface="+mj-ea"/>
                <a:ea typeface="+mj-ea"/>
              </a:rPr>
              <a:t>栈</a:t>
            </a:r>
          </a:p>
        </p:txBody>
      </p:sp>
    </p:spTree>
    <p:extLst>
      <p:ext uri="{BB962C8B-B14F-4D97-AF65-F5344CB8AC3E}">
        <p14:creationId xmlns:p14="http://schemas.microsoft.com/office/powerpoint/2010/main" val="13466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4008" y="1050221"/>
            <a:ext cx="6877442" cy="2120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4</a:t>
            </a:r>
            <a:r>
              <a:rPr lang="zh-CN" altLang="zh-CN" sz="1800" dirty="0">
                <a:latin typeface="+mj-ea"/>
                <a:ea typeface="+mj-ea"/>
              </a:rPr>
              <a:t>、用链接方式存储的队列，在进行删除运算时</a:t>
            </a:r>
            <a:r>
              <a:rPr lang="en-US" altLang="zh-CN" sz="1800" dirty="0">
                <a:latin typeface="+mj-ea"/>
                <a:ea typeface="+mj-ea"/>
              </a:rPr>
              <a:t>( )</a:t>
            </a:r>
            <a:r>
              <a:rPr lang="zh-CN" altLang="zh-CN" sz="1800" dirty="0">
                <a:latin typeface="+mj-ea"/>
                <a:ea typeface="+mj-ea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A.</a:t>
            </a:r>
            <a:r>
              <a:rPr lang="zh-CN" altLang="zh-CN" sz="1800" dirty="0">
                <a:latin typeface="+mj-ea"/>
                <a:ea typeface="+mj-ea"/>
              </a:rPr>
              <a:t>仅修改头指针</a:t>
            </a:r>
            <a:r>
              <a:rPr lang="en-US" altLang="zh-CN" sz="1800" dirty="0">
                <a:latin typeface="+mj-ea"/>
                <a:ea typeface="+mj-ea"/>
              </a:rPr>
              <a:t> 				</a:t>
            </a:r>
            <a:endParaRPr lang="zh-CN" altLang="zh-CN" sz="1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B.</a:t>
            </a:r>
            <a:r>
              <a:rPr lang="zh-CN" altLang="zh-CN" sz="1800" dirty="0">
                <a:latin typeface="+mj-ea"/>
                <a:ea typeface="+mj-ea"/>
              </a:rPr>
              <a:t>仅修改尾指针 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C. </a:t>
            </a:r>
            <a:r>
              <a:rPr lang="zh-CN" altLang="zh-CN" sz="1800" dirty="0">
                <a:latin typeface="+mj-ea"/>
                <a:ea typeface="+mj-ea"/>
              </a:rPr>
              <a:t>头、尾指针都要修改</a:t>
            </a:r>
            <a:r>
              <a:rPr lang="en-US" altLang="zh-CN" sz="1800" dirty="0">
                <a:latin typeface="+mj-ea"/>
                <a:ea typeface="+mj-ea"/>
              </a:rPr>
              <a:t> 		</a:t>
            </a:r>
            <a:endParaRPr lang="zh-CN" altLang="zh-CN" sz="1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D. </a:t>
            </a:r>
            <a:r>
              <a:rPr lang="zh-CN" altLang="zh-CN" sz="1800" dirty="0">
                <a:latin typeface="+mj-ea"/>
                <a:ea typeface="+mj-ea"/>
              </a:rPr>
              <a:t>头、尾指针可能都要修改</a:t>
            </a:r>
          </a:p>
        </p:txBody>
      </p:sp>
    </p:spTree>
    <p:extLst>
      <p:ext uri="{BB962C8B-B14F-4D97-AF65-F5344CB8AC3E}">
        <p14:creationId xmlns:p14="http://schemas.microsoft.com/office/powerpoint/2010/main" val="9124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4008" y="1050221"/>
            <a:ext cx="6877442" cy="25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5</a:t>
            </a:r>
            <a:r>
              <a:rPr lang="zh-CN" altLang="zh-CN" sz="1800" dirty="0">
                <a:latin typeface="+mj-ea"/>
                <a:ea typeface="+mj-ea"/>
              </a:rPr>
              <a:t>、递归过程或函数调用时，处理参数及返回地址，要用一种称为</a:t>
            </a:r>
            <a:r>
              <a:rPr lang="en-US" altLang="zh-CN" sz="1800" dirty="0">
                <a:latin typeface="+mj-ea"/>
                <a:ea typeface="+mj-ea"/>
              </a:rPr>
              <a:t>( )</a:t>
            </a:r>
            <a:r>
              <a:rPr lang="zh-CN" altLang="zh-CN" sz="1800" dirty="0">
                <a:latin typeface="+mj-ea"/>
                <a:ea typeface="+mj-ea"/>
              </a:rPr>
              <a:t>的数据结构。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A.</a:t>
            </a:r>
            <a:r>
              <a:rPr lang="zh-CN" altLang="zh-CN" sz="1800" dirty="0">
                <a:latin typeface="+mj-ea"/>
                <a:ea typeface="+mj-ea"/>
              </a:rPr>
              <a:t>队列</a:t>
            </a:r>
            <a:r>
              <a:rPr lang="en-US" altLang="zh-CN" sz="1800" dirty="0">
                <a:latin typeface="+mj-ea"/>
                <a:ea typeface="+mj-ea"/>
              </a:rPr>
              <a:t>		</a:t>
            </a:r>
            <a:endParaRPr lang="zh-CN" altLang="zh-CN" sz="1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B.</a:t>
            </a:r>
            <a:r>
              <a:rPr lang="zh-CN" altLang="zh-CN" sz="1800" dirty="0">
                <a:latin typeface="+mj-ea"/>
                <a:ea typeface="+mj-ea"/>
              </a:rPr>
              <a:t>多维数组</a:t>
            </a:r>
            <a:r>
              <a:rPr lang="en-US" altLang="zh-CN" sz="1800" dirty="0">
                <a:latin typeface="+mj-ea"/>
                <a:ea typeface="+mj-ea"/>
              </a:rPr>
              <a:t>		</a:t>
            </a:r>
            <a:endParaRPr lang="zh-CN" altLang="zh-CN" sz="1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C.</a:t>
            </a:r>
            <a:r>
              <a:rPr lang="zh-CN" altLang="zh-CN" sz="1800" dirty="0">
                <a:latin typeface="+mj-ea"/>
                <a:ea typeface="+mj-ea"/>
              </a:rPr>
              <a:t>栈</a:t>
            </a:r>
            <a:r>
              <a:rPr lang="en-US" altLang="zh-CN" sz="1800" dirty="0">
                <a:latin typeface="+mj-ea"/>
                <a:ea typeface="+mj-ea"/>
              </a:rPr>
              <a:t>	</a:t>
            </a:r>
            <a:endParaRPr lang="zh-CN" altLang="zh-CN" sz="1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D.</a:t>
            </a:r>
            <a:r>
              <a:rPr lang="zh-CN" altLang="zh-CN" sz="1800" dirty="0">
                <a:latin typeface="+mj-ea"/>
                <a:ea typeface="+mj-ea"/>
              </a:rPr>
              <a:t>线性表</a:t>
            </a:r>
          </a:p>
        </p:txBody>
      </p:sp>
    </p:spTree>
    <p:extLst>
      <p:ext uri="{BB962C8B-B14F-4D97-AF65-F5344CB8AC3E}">
        <p14:creationId xmlns:p14="http://schemas.microsoft.com/office/powerpoint/2010/main" val="354831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4008" y="1050221"/>
            <a:ext cx="6877442" cy="25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6</a:t>
            </a:r>
            <a:r>
              <a:rPr lang="zh-CN" altLang="zh-CN" sz="1800" dirty="0">
                <a:latin typeface="+mj-ea"/>
                <a:ea typeface="+mj-ea"/>
              </a:rPr>
              <a:t>、假设以数组</a:t>
            </a:r>
            <a:r>
              <a:rPr lang="en-US" altLang="zh-CN" sz="1800" dirty="0">
                <a:latin typeface="+mj-ea"/>
                <a:ea typeface="+mj-ea"/>
              </a:rPr>
              <a:t>A[m] </a:t>
            </a:r>
            <a:r>
              <a:rPr lang="zh-CN" altLang="zh-CN" sz="1800" dirty="0">
                <a:latin typeface="+mj-ea"/>
                <a:ea typeface="+mj-ea"/>
              </a:rPr>
              <a:t>存放循环队列的元素</a:t>
            </a:r>
            <a:r>
              <a:rPr lang="en-US" altLang="zh-CN" sz="1800" dirty="0">
                <a:latin typeface="+mj-ea"/>
                <a:ea typeface="+mj-ea"/>
              </a:rPr>
              <a:t>,</a:t>
            </a:r>
            <a:r>
              <a:rPr lang="zh-CN" altLang="zh-CN" sz="1800" dirty="0">
                <a:latin typeface="+mj-ea"/>
                <a:ea typeface="+mj-ea"/>
              </a:rPr>
              <a:t>其头尾指针分别为</a:t>
            </a:r>
            <a:r>
              <a:rPr lang="en-US" altLang="zh-CN" sz="1800" dirty="0">
                <a:latin typeface="+mj-ea"/>
                <a:ea typeface="+mj-ea"/>
              </a:rPr>
              <a:t>front </a:t>
            </a:r>
            <a:r>
              <a:rPr lang="zh-CN" altLang="zh-CN" sz="1800" dirty="0">
                <a:latin typeface="+mj-ea"/>
                <a:ea typeface="+mj-ea"/>
              </a:rPr>
              <a:t>和</a:t>
            </a:r>
            <a:r>
              <a:rPr lang="en-US" altLang="zh-CN" sz="1800" dirty="0">
                <a:latin typeface="+mj-ea"/>
                <a:ea typeface="+mj-ea"/>
              </a:rPr>
              <a:t>rear,</a:t>
            </a:r>
            <a:r>
              <a:rPr lang="zh-CN" altLang="zh-CN" sz="1800" dirty="0">
                <a:latin typeface="+mj-ea"/>
                <a:ea typeface="+mj-ea"/>
              </a:rPr>
              <a:t>则当前队列中的元素个数为</a:t>
            </a:r>
            <a:r>
              <a:rPr lang="en-US" altLang="zh-CN" sz="1800" dirty="0">
                <a:latin typeface="+mj-ea"/>
                <a:ea typeface="+mj-ea"/>
              </a:rPr>
              <a:t>(  )</a:t>
            </a:r>
            <a:r>
              <a:rPr lang="zh-CN" altLang="zh-CN" sz="1800" dirty="0">
                <a:latin typeface="+mj-ea"/>
                <a:ea typeface="+mj-ea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A. (rear- </a:t>
            </a:r>
            <a:r>
              <a:rPr lang="en-US" altLang="zh-CN" sz="1800" dirty="0" err="1">
                <a:latin typeface="+mj-ea"/>
                <a:ea typeface="+mj-ea"/>
              </a:rPr>
              <a:t>front+m</a:t>
            </a:r>
            <a:r>
              <a:rPr lang="en-US" altLang="zh-CN" sz="1800" dirty="0">
                <a:latin typeface="+mj-ea"/>
                <a:ea typeface="+mj-ea"/>
              </a:rPr>
              <a:t>)%m			</a:t>
            </a:r>
            <a:endParaRPr lang="zh-CN" altLang="zh-CN" sz="1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B. rear- front+1</a:t>
            </a:r>
            <a:endParaRPr lang="zh-CN" altLang="zh-CN" sz="1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C. (</a:t>
            </a:r>
            <a:r>
              <a:rPr lang="en-US" altLang="zh-CN" sz="1800" dirty="0" err="1">
                <a:latin typeface="+mj-ea"/>
                <a:ea typeface="+mj-ea"/>
              </a:rPr>
              <a:t>front-rear+m</a:t>
            </a:r>
            <a:r>
              <a:rPr lang="en-US" altLang="zh-CN" sz="1800" dirty="0">
                <a:latin typeface="+mj-ea"/>
                <a:ea typeface="+mj-ea"/>
              </a:rPr>
              <a:t>)%m			</a:t>
            </a:r>
            <a:endParaRPr lang="zh-CN" altLang="zh-CN" sz="1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D. (rear- front)%m</a:t>
            </a:r>
            <a:endParaRPr lang="zh-CN" altLang="zh-CN" sz="1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5250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4008" y="1050221"/>
            <a:ext cx="6877442" cy="2951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7</a:t>
            </a:r>
            <a:r>
              <a:rPr lang="zh-CN" altLang="zh-CN" sz="1800" dirty="0">
                <a:latin typeface="+mj-ea"/>
                <a:ea typeface="+mj-ea"/>
              </a:rPr>
              <a:t>、若用一个大小为</a:t>
            </a:r>
            <a:r>
              <a:rPr lang="en-US" altLang="zh-CN" sz="1800" dirty="0">
                <a:latin typeface="+mj-ea"/>
                <a:ea typeface="+mj-ea"/>
              </a:rPr>
              <a:t>6</a:t>
            </a:r>
            <a:r>
              <a:rPr lang="zh-CN" altLang="zh-CN" sz="1800" dirty="0">
                <a:latin typeface="+mj-ea"/>
                <a:ea typeface="+mj-ea"/>
              </a:rPr>
              <a:t>的数组来实现循环队列，且当前</a:t>
            </a:r>
            <a:r>
              <a:rPr lang="en-US" altLang="zh-CN" sz="1800" dirty="0">
                <a:latin typeface="+mj-ea"/>
                <a:ea typeface="+mj-ea"/>
              </a:rPr>
              <a:t>rear</a:t>
            </a:r>
            <a:r>
              <a:rPr lang="zh-CN" altLang="zh-CN" sz="1800" dirty="0">
                <a:latin typeface="+mj-ea"/>
                <a:ea typeface="+mj-ea"/>
              </a:rPr>
              <a:t>和</a:t>
            </a:r>
            <a:r>
              <a:rPr lang="en-US" altLang="zh-CN" sz="1800" dirty="0">
                <a:latin typeface="+mj-ea"/>
                <a:ea typeface="+mj-ea"/>
              </a:rPr>
              <a:t>front </a:t>
            </a:r>
            <a:r>
              <a:rPr lang="zh-CN" altLang="zh-CN" sz="1800" dirty="0">
                <a:latin typeface="+mj-ea"/>
                <a:ea typeface="+mj-ea"/>
              </a:rPr>
              <a:t>的值分别为</a:t>
            </a:r>
            <a:r>
              <a:rPr lang="en-US" altLang="zh-CN" sz="1800" dirty="0">
                <a:latin typeface="+mj-ea"/>
                <a:ea typeface="+mj-ea"/>
              </a:rPr>
              <a:t>0</a:t>
            </a:r>
            <a:r>
              <a:rPr lang="zh-CN" altLang="zh-CN" sz="1800" dirty="0">
                <a:latin typeface="+mj-ea"/>
                <a:ea typeface="+mj-ea"/>
              </a:rPr>
              <a:t>和</a:t>
            </a:r>
            <a:r>
              <a:rPr lang="en-US" altLang="zh-CN" sz="1800" dirty="0">
                <a:latin typeface="+mj-ea"/>
                <a:ea typeface="+mj-ea"/>
              </a:rPr>
              <a:t>3</a:t>
            </a:r>
            <a:r>
              <a:rPr lang="zh-CN" altLang="zh-CN" sz="1800" dirty="0">
                <a:latin typeface="+mj-ea"/>
                <a:ea typeface="+mj-ea"/>
              </a:rPr>
              <a:t>，当从队列中删除</a:t>
            </a:r>
            <a:r>
              <a:rPr lang="en-US" altLang="zh-CN" sz="1800" dirty="0">
                <a:latin typeface="+mj-ea"/>
                <a:ea typeface="+mj-ea"/>
              </a:rPr>
              <a:t>-</a:t>
            </a:r>
            <a:r>
              <a:rPr lang="zh-CN" altLang="zh-CN" sz="1800" dirty="0">
                <a:latin typeface="+mj-ea"/>
                <a:ea typeface="+mj-ea"/>
              </a:rPr>
              <a:t>一个元素，再加入两个元素后，</a:t>
            </a:r>
            <a:r>
              <a:rPr lang="en-US" altLang="zh-CN" sz="1800" dirty="0">
                <a:latin typeface="+mj-ea"/>
                <a:ea typeface="+mj-ea"/>
              </a:rPr>
              <a:t>rear</a:t>
            </a:r>
            <a:r>
              <a:rPr lang="zh-CN" altLang="zh-CN" sz="1800" dirty="0">
                <a:latin typeface="+mj-ea"/>
                <a:ea typeface="+mj-ea"/>
              </a:rPr>
              <a:t>和</a:t>
            </a:r>
            <a:r>
              <a:rPr lang="en-US" altLang="zh-CN" sz="1800" dirty="0">
                <a:latin typeface="+mj-ea"/>
                <a:ea typeface="+mj-ea"/>
              </a:rPr>
              <a:t>front</a:t>
            </a:r>
            <a:r>
              <a:rPr lang="zh-CN" altLang="zh-CN" sz="1800" dirty="0">
                <a:latin typeface="+mj-ea"/>
                <a:ea typeface="+mj-ea"/>
              </a:rPr>
              <a:t>的值分别为多少</a:t>
            </a:r>
            <a:r>
              <a:rPr lang="en-US" altLang="zh-CN" sz="1800" dirty="0">
                <a:latin typeface="+mj-ea"/>
                <a:ea typeface="+mj-ea"/>
              </a:rPr>
              <a:t>? ( )</a:t>
            </a:r>
            <a:endParaRPr lang="zh-CN" altLang="zh-CN" sz="1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A.1</a:t>
            </a:r>
            <a:r>
              <a:rPr lang="zh-CN" altLang="zh-CN" sz="1800" dirty="0">
                <a:latin typeface="+mj-ea"/>
                <a:ea typeface="+mj-ea"/>
              </a:rPr>
              <a:t>和</a:t>
            </a:r>
            <a:r>
              <a:rPr lang="en-US" altLang="zh-CN" sz="1800" dirty="0">
                <a:latin typeface="+mj-ea"/>
                <a:ea typeface="+mj-ea"/>
              </a:rPr>
              <a:t>5</a:t>
            </a:r>
            <a:endParaRPr lang="zh-CN" altLang="zh-CN" sz="1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B.2</a:t>
            </a:r>
            <a:r>
              <a:rPr lang="zh-CN" altLang="zh-CN" sz="1800" dirty="0">
                <a:latin typeface="+mj-ea"/>
                <a:ea typeface="+mj-ea"/>
              </a:rPr>
              <a:t>和</a:t>
            </a:r>
            <a:r>
              <a:rPr lang="en-US" altLang="zh-CN" sz="1800" dirty="0">
                <a:latin typeface="+mj-ea"/>
                <a:ea typeface="+mj-ea"/>
              </a:rPr>
              <a:t>4</a:t>
            </a:r>
            <a:endParaRPr lang="zh-CN" altLang="zh-CN" sz="1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C.4</a:t>
            </a:r>
            <a:r>
              <a:rPr lang="zh-CN" altLang="zh-CN" sz="1800" dirty="0">
                <a:latin typeface="+mj-ea"/>
                <a:ea typeface="+mj-ea"/>
              </a:rPr>
              <a:t>和</a:t>
            </a:r>
            <a:r>
              <a:rPr lang="en-US" altLang="zh-CN" sz="1800" dirty="0">
                <a:latin typeface="+mj-ea"/>
                <a:ea typeface="+mj-ea"/>
              </a:rPr>
              <a:t>2</a:t>
            </a:r>
            <a:endParaRPr lang="zh-CN" altLang="zh-CN" sz="1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D.5</a:t>
            </a:r>
            <a:r>
              <a:rPr lang="zh-CN" altLang="zh-CN" sz="1800" dirty="0">
                <a:latin typeface="+mj-ea"/>
                <a:ea typeface="+mj-ea"/>
              </a:rPr>
              <a:t>和</a:t>
            </a:r>
            <a:r>
              <a:rPr lang="en-US" altLang="zh-CN" sz="1800" dirty="0">
                <a:latin typeface="+mj-ea"/>
                <a:ea typeface="+mj-ea"/>
              </a:rPr>
              <a:t>1</a:t>
            </a:r>
            <a:endParaRPr lang="zh-CN" altLang="zh-CN" sz="1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7839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4008" y="1050221"/>
            <a:ext cx="6877442" cy="25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8</a:t>
            </a:r>
            <a:r>
              <a:rPr lang="zh-CN" altLang="zh-CN" sz="1800" dirty="0">
                <a:latin typeface="+mj-ea"/>
                <a:ea typeface="+mj-ea"/>
              </a:rPr>
              <a:t>、最大容量为</a:t>
            </a:r>
            <a:r>
              <a:rPr lang="en-US" altLang="zh-CN" sz="1800" dirty="0">
                <a:latin typeface="+mj-ea"/>
                <a:ea typeface="+mj-ea"/>
              </a:rPr>
              <a:t>n</a:t>
            </a:r>
            <a:r>
              <a:rPr lang="zh-CN" altLang="zh-CN" sz="1800" dirty="0">
                <a:latin typeface="+mj-ea"/>
                <a:ea typeface="+mj-ea"/>
              </a:rPr>
              <a:t>的循环队列，队尾指针是</a:t>
            </a:r>
            <a:r>
              <a:rPr lang="en-US" altLang="zh-CN" sz="1800" dirty="0">
                <a:latin typeface="+mj-ea"/>
                <a:ea typeface="+mj-ea"/>
              </a:rPr>
              <a:t>rear</a:t>
            </a:r>
            <a:r>
              <a:rPr lang="zh-CN" altLang="zh-CN" sz="1800" dirty="0">
                <a:latin typeface="+mj-ea"/>
                <a:ea typeface="+mj-ea"/>
              </a:rPr>
              <a:t>， 队头是</a:t>
            </a:r>
            <a:r>
              <a:rPr lang="en-US" altLang="zh-CN" sz="1800" dirty="0">
                <a:latin typeface="+mj-ea"/>
                <a:ea typeface="+mj-ea"/>
              </a:rPr>
              <a:t>front</a:t>
            </a:r>
            <a:r>
              <a:rPr lang="zh-CN" altLang="zh-CN" sz="1800" dirty="0">
                <a:latin typeface="+mj-ea"/>
                <a:ea typeface="+mj-ea"/>
              </a:rPr>
              <a:t>， 则队空的条件是</a:t>
            </a:r>
            <a:r>
              <a:rPr lang="en-US" altLang="zh-CN" sz="1800" dirty="0">
                <a:latin typeface="+mj-ea"/>
                <a:ea typeface="+mj-ea"/>
              </a:rPr>
              <a:t>( )</a:t>
            </a:r>
            <a:endParaRPr lang="zh-CN" altLang="zh-CN" sz="1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A. (rear+1) MOD n=front		</a:t>
            </a:r>
            <a:endParaRPr lang="zh-CN" altLang="zh-CN" sz="1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B. rear=front</a:t>
            </a:r>
            <a:endParaRPr lang="zh-CN" altLang="zh-CN" sz="1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C. rear+1=front .				</a:t>
            </a:r>
            <a:endParaRPr lang="zh-CN" altLang="zh-CN" sz="1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D. (rear-1) MOD n=front</a:t>
            </a:r>
            <a:endParaRPr lang="zh-CN" altLang="zh-CN" sz="1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4173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4008" y="1050221"/>
            <a:ext cx="6877442" cy="2120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9</a:t>
            </a:r>
            <a:r>
              <a:rPr lang="zh-CN" altLang="zh-CN" sz="1800" dirty="0">
                <a:latin typeface="+mj-ea"/>
                <a:ea typeface="+mj-ea"/>
              </a:rPr>
              <a:t>、栈和队列的共同点是</a:t>
            </a:r>
            <a:r>
              <a:rPr lang="en-US" altLang="zh-CN" sz="1800" dirty="0">
                <a:latin typeface="+mj-ea"/>
                <a:ea typeface="+mj-ea"/>
              </a:rPr>
              <a:t>( )</a:t>
            </a:r>
            <a:r>
              <a:rPr lang="zh-CN" altLang="zh-CN" sz="1800" dirty="0">
                <a:latin typeface="+mj-ea"/>
                <a:ea typeface="+mj-ea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A.</a:t>
            </a:r>
            <a:r>
              <a:rPr lang="zh-CN" altLang="zh-CN" sz="1800" dirty="0">
                <a:latin typeface="+mj-ea"/>
                <a:ea typeface="+mj-ea"/>
              </a:rPr>
              <a:t>都是先进先出</a:t>
            </a:r>
            <a:r>
              <a:rPr lang="en-US" altLang="zh-CN" sz="1800" dirty="0">
                <a:latin typeface="+mj-ea"/>
                <a:ea typeface="+mj-ea"/>
              </a:rPr>
              <a:t>						</a:t>
            </a:r>
            <a:endParaRPr lang="zh-CN" altLang="zh-CN" sz="1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B.</a:t>
            </a:r>
            <a:r>
              <a:rPr lang="zh-CN" altLang="zh-CN" sz="1800" dirty="0">
                <a:latin typeface="+mj-ea"/>
                <a:ea typeface="+mj-ea"/>
              </a:rPr>
              <a:t>都是先进后出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C. </a:t>
            </a:r>
            <a:r>
              <a:rPr lang="zh-CN" altLang="zh-CN" sz="1800" dirty="0">
                <a:latin typeface="+mj-ea"/>
                <a:ea typeface="+mj-ea"/>
              </a:rPr>
              <a:t>只允许在端点处插入和删除元素</a:t>
            </a:r>
            <a:r>
              <a:rPr lang="en-US" altLang="zh-CN" sz="1800" dirty="0">
                <a:latin typeface="+mj-ea"/>
                <a:ea typeface="+mj-ea"/>
              </a:rPr>
              <a:t>		</a:t>
            </a:r>
            <a:endParaRPr lang="zh-CN" altLang="zh-CN" sz="1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D.</a:t>
            </a:r>
            <a:r>
              <a:rPr lang="zh-CN" altLang="zh-CN" sz="1800" dirty="0">
                <a:latin typeface="+mj-ea"/>
                <a:ea typeface="+mj-ea"/>
              </a:rPr>
              <a:t>没有共同点</a:t>
            </a:r>
          </a:p>
        </p:txBody>
      </p:sp>
    </p:spTree>
    <p:extLst>
      <p:ext uri="{BB962C8B-B14F-4D97-AF65-F5344CB8AC3E}">
        <p14:creationId xmlns:p14="http://schemas.microsoft.com/office/powerpoint/2010/main" val="19492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158" y="886936"/>
            <a:ext cx="6877442" cy="2951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10</a:t>
            </a:r>
            <a:r>
              <a:rPr lang="zh-CN" altLang="zh-CN" sz="1800" dirty="0">
                <a:latin typeface="+mj-ea"/>
                <a:ea typeface="+mj-ea"/>
              </a:rPr>
              <a:t>、设栈</a:t>
            </a:r>
            <a:r>
              <a:rPr lang="en-US" altLang="zh-CN" sz="1800" dirty="0">
                <a:latin typeface="+mj-ea"/>
                <a:ea typeface="+mj-ea"/>
              </a:rPr>
              <a:t>S</a:t>
            </a:r>
            <a:r>
              <a:rPr lang="zh-CN" altLang="zh-CN" sz="1800" dirty="0">
                <a:latin typeface="+mj-ea"/>
                <a:ea typeface="+mj-ea"/>
              </a:rPr>
              <a:t>和队列</a:t>
            </a:r>
            <a:r>
              <a:rPr lang="en-US" altLang="zh-CN" sz="1800" dirty="0">
                <a:latin typeface="+mj-ea"/>
                <a:ea typeface="+mj-ea"/>
              </a:rPr>
              <a:t>Q</a:t>
            </a:r>
            <a:r>
              <a:rPr lang="zh-CN" altLang="zh-CN" sz="1800" dirty="0">
                <a:latin typeface="+mj-ea"/>
                <a:ea typeface="+mj-ea"/>
              </a:rPr>
              <a:t>的初始状态为空，元素</a:t>
            </a:r>
            <a:r>
              <a:rPr lang="en-US" altLang="zh-CN" sz="1800" dirty="0">
                <a:latin typeface="+mj-ea"/>
                <a:ea typeface="+mj-ea"/>
              </a:rPr>
              <a:t>el,e2,e3,e4,e5 </a:t>
            </a:r>
            <a:r>
              <a:rPr lang="zh-CN" altLang="zh-CN" sz="1800" dirty="0">
                <a:latin typeface="+mj-ea"/>
                <a:ea typeface="+mj-ea"/>
              </a:rPr>
              <a:t>和</a:t>
            </a:r>
            <a:r>
              <a:rPr lang="en-US" altLang="zh-CN" sz="1800" dirty="0">
                <a:latin typeface="+mj-ea"/>
                <a:ea typeface="+mj-ea"/>
              </a:rPr>
              <a:t>e6</a:t>
            </a:r>
            <a:r>
              <a:rPr lang="zh-CN" altLang="zh-CN" sz="1800" dirty="0">
                <a:latin typeface="+mj-ea"/>
                <a:ea typeface="+mj-ea"/>
              </a:rPr>
              <a:t>依次通过栈</a:t>
            </a:r>
            <a:r>
              <a:rPr lang="en-US" altLang="zh-CN" sz="1800" dirty="0">
                <a:latin typeface="+mj-ea"/>
                <a:ea typeface="+mj-ea"/>
              </a:rPr>
              <a:t>S</a:t>
            </a:r>
            <a:r>
              <a:rPr lang="zh-CN" altLang="zh-CN" sz="1800" dirty="0">
                <a:latin typeface="+mj-ea"/>
                <a:ea typeface="+mj-ea"/>
              </a:rPr>
              <a:t>，一个元素出栈后即进队列</a:t>
            </a:r>
            <a:r>
              <a:rPr lang="en-US" altLang="zh-CN" sz="1800" dirty="0">
                <a:latin typeface="+mj-ea"/>
                <a:ea typeface="+mj-ea"/>
              </a:rPr>
              <a:t>Q</a:t>
            </a:r>
            <a:r>
              <a:rPr lang="zh-CN" altLang="zh-CN" sz="1800" dirty="0">
                <a:latin typeface="+mj-ea"/>
                <a:ea typeface="+mj-ea"/>
              </a:rPr>
              <a:t>，若</a:t>
            </a:r>
            <a:r>
              <a:rPr lang="en-US" altLang="zh-CN" sz="1800" dirty="0">
                <a:latin typeface="+mj-ea"/>
                <a:ea typeface="+mj-ea"/>
              </a:rPr>
              <a:t>6</a:t>
            </a:r>
            <a:r>
              <a:rPr lang="zh-CN" altLang="zh-CN" sz="1800" dirty="0">
                <a:latin typeface="+mj-ea"/>
                <a:ea typeface="+mj-ea"/>
              </a:rPr>
              <a:t>个元素出队的序列是</a:t>
            </a:r>
            <a:r>
              <a:rPr lang="en-US" altLang="zh-CN" sz="1800" dirty="0">
                <a:latin typeface="+mj-ea"/>
                <a:ea typeface="+mj-ea"/>
              </a:rPr>
              <a:t>e2,e4,e3,e6,e5,e1 </a:t>
            </a:r>
            <a:r>
              <a:rPr lang="zh-CN" altLang="zh-CN" sz="1800" dirty="0">
                <a:latin typeface="+mj-ea"/>
                <a:ea typeface="+mj-ea"/>
              </a:rPr>
              <a:t>则栈</a:t>
            </a:r>
            <a:r>
              <a:rPr lang="en-US" altLang="zh-CN" sz="1800" dirty="0">
                <a:latin typeface="+mj-ea"/>
                <a:ea typeface="+mj-ea"/>
              </a:rPr>
              <a:t>S</a:t>
            </a:r>
            <a:r>
              <a:rPr lang="zh-CN" altLang="zh-CN" sz="1800" dirty="0">
                <a:latin typeface="+mj-ea"/>
                <a:ea typeface="+mj-ea"/>
              </a:rPr>
              <a:t>的容量至少应该是</a:t>
            </a:r>
            <a:r>
              <a:rPr lang="en-US" altLang="zh-CN" sz="1800" dirty="0">
                <a:latin typeface="+mj-ea"/>
                <a:ea typeface="+mj-ea"/>
              </a:rPr>
              <a:t>( )</a:t>
            </a:r>
            <a:r>
              <a:rPr lang="zh-CN" altLang="zh-CN" sz="1800" dirty="0">
                <a:latin typeface="+mj-ea"/>
                <a:ea typeface="+mj-ea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A. 6	</a:t>
            </a:r>
            <a:endParaRPr lang="zh-CN" altLang="zh-CN" sz="1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B. 4		</a:t>
            </a:r>
            <a:endParaRPr lang="zh-CN" altLang="zh-CN" sz="1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C. 3		</a:t>
            </a:r>
            <a:endParaRPr lang="zh-CN" altLang="zh-CN" sz="1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D.2</a:t>
            </a:r>
            <a:endParaRPr lang="zh-CN" altLang="zh-CN" sz="1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8032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37" y="0"/>
            <a:ext cx="9152137" cy="51435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904299" y="1416049"/>
            <a:ext cx="6782376" cy="2346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掌握栈的抽象数据类型、表示与实现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掌握栈的基本操作及应用场景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掌握队列的抽象数据类型、表示与实现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掌握队列的基本操作及应用场景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掌握递归的定义及实现</a:t>
            </a:r>
          </a:p>
        </p:txBody>
      </p:sp>
      <p:sp>
        <p:nvSpPr>
          <p:cNvPr id="20" name="PA_文本框 1">
            <a:extLst>
              <a:ext uri="{FF2B5EF4-FFF2-40B4-BE49-F238E27FC236}">
                <a16:creationId xmlns:a16="http://schemas.microsoft.com/office/drawing/2014/main" xmlns="" id="{95CA5390-EAD3-40A5-BF6F-C69AB99948C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84118" y="542189"/>
            <a:ext cx="1025922" cy="36689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2000" b="1" dirty="0">
                <a:solidFill>
                  <a:srgbClr val="2B3649"/>
                </a:solidFill>
                <a:latin typeface="+mj-ea"/>
                <a:ea typeface="+mj-ea"/>
                <a:cs typeface="+mn-ea"/>
                <a:sym typeface="+mn-lt"/>
              </a:rPr>
              <a:t>学习目标</a:t>
            </a:r>
          </a:p>
        </p:txBody>
      </p:sp>
      <p:sp>
        <p:nvSpPr>
          <p:cNvPr id="17" name="TextBox 15"/>
          <p:cNvSpPr txBox="1"/>
          <p:nvPr/>
        </p:nvSpPr>
        <p:spPr>
          <a:xfrm>
            <a:off x="8483113" y="4764911"/>
            <a:ext cx="671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</a:t>
            </a:r>
            <a:r>
              <a:rPr lang="zh-CN" altLang="en-US" sz="1400" b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809625" y="1162051"/>
            <a:ext cx="7617089" cy="3114674"/>
            <a:chOff x="3820559" y="2272420"/>
            <a:chExt cx="4606155" cy="1865014"/>
          </a:xfrm>
        </p:grpSpPr>
        <p:sp>
          <p:nvSpPr>
            <p:cNvPr id="13" name="矩形 12"/>
            <p:cNvSpPr/>
            <p:nvPr/>
          </p:nvSpPr>
          <p:spPr>
            <a:xfrm>
              <a:off x="3820559" y="2272420"/>
              <a:ext cx="4606155" cy="1865014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3820559" y="4137434"/>
              <a:ext cx="371192" cy="0"/>
            </a:xfrm>
            <a:prstGeom prst="line">
              <a:avLst/>
            </a:prstGeom>
            <a:ln w="38100">
              <a:solidFill>
                <a:srgbClr val="3B4A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3820559" y="3822077"/>
              <a:ext cx="0" cy="315357"/>
            </a:xfrm>
            <a:prstGeom prst="line">
              <a:avLst/>
            </a:prstGeom>
            <a:ln w="38100">
              <a:solidFill>
                <a:srgbClr val="3B4A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8426714" y="2272420"/>
              <a:ext cx="0" cy="362139"/>
            </a:xfrm>
            <a:prstGeom prst="line">
              <a:avLst/>
            </a:prstGeom>
            <a:ln w="38100">
              <a:solidFill>
                <a:srgbClr val="3B4A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8256757" y="2272420"/>
              <a:ext cx="169957" cy="0"/>
            </a:xfrm>
            <a:prstGeom prst="line">
              <a:avLst/>
            </a:prstGeom>
            <a:ln w="38100">
              <a:solidFill>
                <a:srgbClr val="3B4A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8218344" y="3956047"/>
            <a:ext cx="208369" cy="207800"/>
          </a:xfrm>
          <a:prstGeom prst="rect">
            <a:avLst/>
          </a:prstGeom>
          <a:gradFill>
            <a:gsLst>
              <a:gs pos="11000">
                <a:srgbClr val="2B3649"/>
              </a:gs>
              <a:gs pos="100000">
                <a:srgbClr val="3B4A62"/>
              </a:gs>
            </a:gsLst>
            <a:lin ang="27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205805" y="1441292"/>
            <a:ext cx="6747570" cy="1884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通过本单元对栈和队列结构的学习，了 解这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-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类线性结 构的数据特征，栈具有后进先出的特征，队列具有先进先出的特征，强调事物的发展具有一定的规律性，不能违背事物的发展规律。</a:t>
            </a:r>
          </a:p>
        </p:txBody>
      </p:sp>
      <p:sp>
        <p:nvSpPr>
          <p:cNvPr id="12" name="PA_文本框 1">
            <a:extLst>
              <a:ext uri="{FF2B5EF4-FFF2-40B4-BE49-F238E27FC236}">
                <a16:creationId xmlns:a16="http://schemas.microsoft.com/office/drawing/2014/main" xmlns="" id="{95CA5390-EAD3-40A5-BF6F-C69AB99948C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86204" y="561975"/>
            <a:ext cx="1025922" cy="36689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2000" b="1" dirty="0">
                <a:solidFill>
                  <a:srgbClr val="2B3649"/>
                </a:solidFill>
                <a:latin typeface="+mj-ea"/>
                <a:ea typeface="+mj-ea"/>
                <a:cs typeface="+mn-ea"/>
                <a:sym typeface="+mn-lt"/>
              </a:rPr>
              <a:t>思政目标</a:t>
            </a:r>
            <a:endParaRPr lang="en-US" altLang="zh-CN" sz="2000" b="1" dirty="0">
              <a:solidFill>
                <a:srgbClr val="2B3649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09625" y="1162051"/>
            <a:ext cx="7617089" cy="3114674"/>
            <a:chOff x="3820559" y="2272420"/>
            <a:chExt cx="4606155" cy="1865014"/>
          </a:xfrm>
        </p:grpSpPr>
        <p:sp>
          <p:nvSpPr>
            <p:cNvPr id="4" name="矩形 3"/>
            <p:cNvSpPr/>
            <p:nvPr/>
          </p:nvSpPr>
          <p:spPr>
            <a:xfrm>
              <a:off x="3820559" y="2272420"/>
              <a:ext cx="4606155" cy="1865014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3820559" y="4137434"/>
              <a:ext cx="371192" cy="0"/>
            </a:xfrm>
            <a:prstGeom prst="line">
              <a:avLst/>
            </a:prstGeom>
            <a:ln w="38100">
              <a:solidFill>
                <a:srgbClr val="3B4A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3820559" y="3822077"/>
              <a:ext cx="0" cy="315357"/>
            </a:xfrm>
            <a:prstGeom prst="line">
              <a:avLst/>
            </a:prstGeom>
            <a:ln w="38100">
              <a:solidFill>
                <a:srgbClr val="3B4A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8426714" y="2272420"/>
              <a:ext cx="0" cy="362139"/>
            </a:xfrm>
            <a:prstGeom prst="line">
              <a:avLst/>
            </a:prstGeom>
            <a:ln w="38100">
              <a:solidFill>
                <a:srgbClr val="3B4A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8256757" y="2272420"/>
              <a:ext cx="169957" cy="0"/>
            </a:xfrm>
            <a:prstGeom prst="line">
              <a:avLst/>
            </a:prstGeom>
            <a:ln w="38100">
              <a:solidFill>
                <a:srgbClr val="3B4A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矩形 19"/>
          <p:cNvSpPr/>
          <p:nvPr/>
        </p:nvSpPr>
        <p:spPr>
          <a:xfrm>
            <a:off x="8022522" y="4054664"/>
            <a:ext cx="104185" cy="103900"/>
          </a:xfrm>
          <a:prstGeom prst="rect">
            <a:avLst/>
          </a:prstGeom>
          <a:gradFill>
            <a:gsLst>
              <a:gs pos="11000">
                <a:srgbClr val="2B3649"/>
              </a:gs>
              <a:gs pos="100000">
                <a:srgbClr val="3B4A62"/>
              </a:gs>
            </a:gsLst>
            <a:lin ang="27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1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8218344" y="3956047"/>
            <a:ext cx="208369" cy="207800"/>
          </a:xfrm>
          <a:prstGeom prst="rect">
            <a:avLst/>
          </a:prstGeom>
          <a:gradFill>
            <a:gsLst>
              <a:gs pos="11000">
                <a:srgbClr val="2B3649"/>
              </a:gs>
              <a:gs pos="100000">
                <a:srgbClr val="3B4A62"/>
              </a:gs>
            </a:gsLst>
            <a:lin ang="27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PA_文本框 1">
            <a:extLst>
              <a:ext uri="{FF2B5EF4-FFF2-40B4-BE49-F238E27FC236}">
                <a16:creationId xmlns:a16="http://schemas.microsoft.com/office/drawing/2014/main" xmlns="" id="{95CA5390-EAD3-40A5-BF6F-C69AB99948C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86204" y="561975"/>
            <a:ext cx="1282402" cy="36689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2000" b="1" dirty="0">
                <a:solidFill>
                  <a:srgbClr val="2B3649"/>
                </a:solidFill>
                <a:latin typeface="微软雅黑"/>
                <a:ea typeface="微软雅黑"/>
                <a:cs typeface="+mn-ea"/>
                <a:sym typeface="+mn-lt"/>
              </a:rPr>
              <a:t>知识脉络图</a:t>
            </a:r>
            <a:endParaRPr lang="en-US" altLang="zh-CN" sz="2000" b="1" dirty="0">
              <a:solidFill>
                <a:srgbClr val="2B3649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022522" y="4054664"/>
            <a:ext cx="104185" cy="103900"/>
          </a:xfrm>
          <a:prstGeom prst="rect">
            <a:avLst/>
          </a:prstGeom>
          <a:gradFill>
            <a:gsLst>
              <a:gs pos="11000">
                <a:srgbClr val="2B3649"/>
              </a:gs>
              <a:gs pos="100000">
                <a:srgbClr val="3B4A62"/>
              </a:gs>
            </a:gsLst>
            <a:lin ang="27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67E60F5-F819-A0A1-18F6-CB02753B31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98" t="5416" r="7831" b="4706"/>
          <a:stretch/>
        </p:blipFill>
        <p:spPr>
          <a:xfrm>
            <a:off x="2073599" y="482400"/>
            <a:ext cx="4824001" cy="42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文本框 1">
            <a:extLst>
              <a:ext uri="{FF2B5EF4-FFF2-40B4-BE49-F238E27FC236}">
                <a16:creationId xmlns:a16="http://schemas.microsoft.com/office/drawing/2014/main" xmlns="" id="{95CA5390-EAD3-40A5-BF6F-C69AB99948C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61601" y="622510"/>
            <a:ext cx="864000" cy="45345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altLang="zh-CN" sz="2000" dirty="0">
                <a:latin typeface="+mj-ea"/>
                <a:ea typeface="+mj-ea"/>
              </a:rPr>
              <a:t>3.1</a:t>
            </a:r>
            <a:r>
              <a:rPr lang="zh-CN" altLang="zh-CN" sz="2000" dirty="0">
                <a:latin typeface="+mj-ea"/>
                <a:ea typeface="+mj-ea"/>
              </a:rPr>
              <a:t>栈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B97AF0BA-4FFE-43E2-0E0A-13E2953164DF}"/>
              </a:ext>
            </a:extLst>
          </p:cNvPr>
          <p:cNvSpPr txBox="1"/>
          <p:nvPr/>
        </p:nvSpPr>
        <p:spPr>
          <a:xfrm>
            <a:off x="446279" y="1003967"/>
            <a:ext cx="8251442" cy="2346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3.1.1 </a:t>
            </a: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栈的抽象数据类型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栈，也称堆栈，它的插入和删除操作限定在表的同一端，一般情况，将允许插入和删除元素的一端称为栈顶，不进行操作的一段称为栈底。没有一个元素的栈称为空栈。栈的基本操作包括初始化、判空、进栈、出栈、栈的取值、销毁等操作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61D45A4-85F9-E789-1146-29B28A325A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97" y="2885802"/>
            <a:ext cx="1371004" cy="189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文本框 1">
            <a:extLst>
              <a:ext uri="{FF2B5EF4-FFF2-40B4-BE49-F238E27FC236}">
                <a16:creationId xmlns:a16="http://schemas.microsoft.com/office/drawing/2014/main" xmlns="" id="{95CA5390-EAD3-40A5-BF6F-C69AB99948C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61601" y="622510"/>
            <a:ext cx="864000" cy="45345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altLang="zh-CN" sz="2000" dirty="0">
                <a:latin typeface="+mj-ea"/>
                <a:ea typeface="+mj-ea"/>
              </a:rPr>
              <a:t>3.1</a:t>
            </a:r>
            <a:r>
              <a:rPr lang="zh-CN" altLang="zh-CN" sz="2000" dirty="0">
                <a:latin typeface="+mj-ea"/>
                <a:ea typeface="+mj-ea"/>
              </a:rPr>
              <a:t>栈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B97AF0BA-4FFE-43E2-0E0A-13E2953164DF}"/>
              </a:ext>
            </a:extLst>
          </p:cNvPr>
          <p:cNvSpPr txBox="1"/>
          <p:nvPr/>
        </p:nvSpPr>
        <p:spPr>
          <a:xfrm>
            <a:off x="446279" y="1003967"/>
            <a:ext cx="8251442" cy="2807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3.1.2 </a:t>
            </a: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栈的顺序表示与实现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typedef struct{</a:t>
            </a:r>
            <a:endParaRPr lang="zh-CN" altLang="zh-CN" sz="20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	</a:t>
            </a:r>
            <a:r>
              <a:rPr lang="en-US" altLang="zh-CN" sz="2000" dirty="0" err="1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ElemType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 *data;</a:t>
            </a:r>
            <a:endParaRPr lang="zh-CN" altLang="zh-CN" sz="20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	int top; //</a:t>
            </a: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栈顶指针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	int </a:t>
            </a:r>
            <a:r>
              <a:rPr lang="en-US" altLang="zh-CN" sz="2000" dirty="0" err="1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maxSize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;</a:t>
            </a:r>
            <a:endParaRPr lang="zh-CN" altLang="zh-CN" sz="20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}Stack</a:t>
            </a:r>
            <a:endParaRPr lang="zh-CN" altLang="zh-CN" sz="20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1131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文本框 1">
            <a:extLst>
              <a:ext uri="{FF2B5EF4-FFF2-40B4-BE49-F238E27FC236}">
                <a16:creationId xmlns:a16="http://schemas.microsoft.com/office/drawing/2014/main" xmlns="" id="{95CA5390-EAD3-40A5-BF6F-C69AB99948C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61601" y="622510"/>
            <a:ext cx="864000" cy="45345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altLang="zh-CN" sz="2000" dirty="0">
                <a:latin typeface="+mj-ea"/>
                <a:ea typeface="+mj-ea"/>
              </a:rPr>
              <a:t>3.1</a:t>
            </a:r>
            <a:r>
              <a:rPr lang="zh-CN" altLang="zh-CN" sz="2000" dirty="0">
                <a:latin typeface="+mj-ea"/>
                <a:ea typeface="+mj-ea"/>
              </a:rPr>
              <a:t>栈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B97AF0BA-4FFE-43E2-0E0A-13E2953164DF}"/>
              </a:ext>
            </a:extLst>
          </p:cNvPr>
          <p:cNvSpPr txBox="1"/>
          <p:nvPr/>
        </p:nvSpPr>
        <p:spPr>
          <a:xfrm>
            <a:off x="446279" y="1003967"/>
            <a:ext cx="8251442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3.1.3</a:t>
            </a: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栈的链式表示与实现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D926594-AB58-794E-93C5-18E477FD24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16" y="2135333"/>
            <a:ext cx="4925168" cy="87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7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文本框 1">
            <a:extLst>
              <a:ext uri="{FF2B5EF4-FFF2-40B4-BE49-F238E27FC236}">
                <a16:creationId xmlns:a16="http://schemas.microsoft.com/office/drawing/2014/main" xmlns="" id="{95CA5390-EAD3-40A5-BF6F-C69AB99948C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90158" y="457005"/>
            <a:ext cx="3420242" cy="45345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altLang="zh-CN" sz="2000" dirty="0">
                <a:latin typeface="+mj-ea"/>
                <a:ea typeface="+mj-ea"/>
              </a:rPr>
              <a:t>3.2 </a:t>
            </a:r>
            <a:r>
              <a:rPr lang="zh-CN" altLang="zh-CN" sz="2000" dirty="0">
                <a:latin typeface="+mj-ea"/>
                <a:ea typeface="+mj-ea"/>
              </a:rPr>
              <a:t>队列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B97AF0BA-4FFE-43E2-0E0A-13E2953164DF}"/>
              </a:ext>
            </a:extLst>
          </p:cNvPr>
          <p:cNvSpPr txBox="1"/>
          <p:nvPr/>
        </p:nvSpPr>
        <p:spPr>
          <a:xfrm>
            <a:off x="590158" y="780917"/>
            <a:ext cx="8251442" cy="1961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3.2.1 </a:t>
            </a: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队列的抽象数据类型</a:t>
            </a:r>
          </a:p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队列类似于生活中的排队，是一种先进先出的线性结构，限定表的一端进行插入操作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,</a:t>
            </a: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而另一端进行删除操作。其中执行插入操作的一端称为队尾，执行删除操作的一端称为队头。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67FA1E8F-E1A2-B123-4888-63FB3F75B4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612" y="3148042"/>
            <a:ext cx="3072775" cy="109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0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0330F47-CD13-4DC9-B2F1-B6AE5CB09E1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创业计划书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自定义 3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954F72"/>
      </a:folHlink>
    </a:clrScheme>
    <a:fontScheme name="常用3">
      <a:majorFont>
        <a:latin typeface="Arial"/>
        <a:ea typeface="微软雅黑"/>
        <a:cs typeface=""/>
      </a:majorFont>
      <a:minorFont>
        <a:latin typeface="Calibri Light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1309</Words>
  <Application>Microsoft Office PowerPoint</Application>
  <PresentationFormat>全屏显示(16:9)</PresentationFormat>
  <Paragraphs>144</Paragraphs>
  <Slides>28</Slides>
  <Notes>28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创业计划书.pptx</dc:title>
  <dc:creator/>
  <cp:lastModifiedBy/>
  <cp:revision>1</cp:revision>
  <dcterms:created xsi:type="dcterms:W3CDTF">2019-03-25T06:40:47Z</dcterms:created>
  <dcterms:modified xsi:type="dcterms:W3CDTF">2022-05-12T11:53:19Z</dcterms:modified>
</cp:coreProperties>
</file>