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519" r:id="rId2"/>
    <p:sldId id="510" r:id="rId3"/>
    <p:sldId id="434" r:id="rId4"/>
    <p:sldId id="436" r:id="rId5"/>
    <p:sldId id="520" r:id="rId6"/>
    <p:sldId id="468" r:id="rId7"/>
    <p:sldId id="544" r:id="rId8"/>
    <p:sldId id="524" r:id="rId9"/>
    <p:sldId id="525" r:id="rId10"/>
    <p:sldId id="526" r:id="rId11"/>
    <p:sldId id="527" r:id="rId12"/>
    <p:sldId id="528" r:id="rId13"/>
    <p:sldId id="530" r:id="rId14"/>
    <p:sldId id="531" r:id="rId15"/>
    <p:sldId id="532" r:id="rId16"/>
    <p:sldId id="533" r:id="rId17"/>
    <p:sldId id="547" r:id="rId18"/>
    <p:sldId id="548" r:id="rId19"/>
    <p:sldId id="549" r:id="rId20"/>
    <p:sldId id="550" r:id="rId21"/>
    <p:sldId id="551" r:id="rId22"/>
    <p:sldId id="552" r:id="rId23"/>
    <p:sldId id="553" r:id="rId24"/>
    <p:sldId id="554" r:id="rId25"/>
    <p:sldId id="534" r:id="rId26"/>
    <p:sldId id="546" r:id="rId27"/>
    <p:sldId id="555" r:id="rId28"/>
    <p:sldId id="556" r:id="rId29"/>
    <p:sldId id="522" r:id="rId30"/>
    <p:sldId id="538" r:id="rId31"/>
    <p:sldId id="539" r:id="rId32"/>
    <p:sldId id="540" r:id="rId33"/>
    <p:sldId id="541" r:id="rId34"/>
    <p:sldId id="542" r:id="rId35"/>
    <p:sldId id="543" r:id="rId36"/>
  </p:sldIdLst>
  <p:sldSz cx="9144000" cy="5143500" type="screen16x9"/>
  <p:notesSz cx="6858000" cy="9144000"/>
  <p:custDataLst>
    <p:tags r:id="rId3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4">
          <p15:clr>
            <a:srgbClr val="A4A3A4"/>
          </p15:clr>
        </p15:guide>
        <p15:guide id="2" pos="295" userDrawn="1">
          <p15:clr>
            <a:srgbClr val="A4A3A4"/>
          </p15:clr>
        </p15:guide>
        <p15:guide id="3" orient="horz" pos="282" userDrawn="1">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49"/>
    <a:srgbClr val="4F6383"/>
    <a:srgbClr val="3B4A62"/>
    <a:srgbClr val="313D53"/>
    <a:srgbClr val="223762"/>
    <a:srgbClr val="FEFEFE"/>
    <a:srgbClr val="063D5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2" autoAdjust="0"/>
    <p:restoredTop sz="94303" autoAdjust="0"/>
  </p:normalViewPr>
  <p:slideViewPr>
    <p:cSldViewPr snapToGrid="0" showGuides="1">
      <p:cViewPr>
        <p:scale>
          <a:sx n="100" d="100"/>
          <a:sy n="100" d="100"/>
        </p:scale>
        <p:origin x="-2598" y="-798"/>
      </p:cViewPr>
      <p:guideLst>
        <p:guide orient="horz" pos="3094"/>
        <p:guide orient="horz" pos="282"/>
        <p:guide orient="horz" pos="1620"/>
        <p:guide pos="295"/>
        <p:guide pos="2880"/>
        <p:guide pos="5443"/>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2022/5/9 Monday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2022/5/9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46738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324623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6165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7C436850-11B6-41F7-B650-85F4C2FF1036}"/>
              </a:ext>
            </a:extLst>
          </p:cNvPr>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2022/5/9 Monday</a:t>
            </a:fld>
            <a:endParaRPr lang="zh-CN" altLang="en-US"/>
          </a:p>
        </p:txBody>
      </p:sp>
      <p:sp>
        <p:nvSpPr>
          <p:cNvPr id="5" name="页脚占位符 4">
            <a:extLst>
              <a:ext uri="{FF2B5EF4-FFF2-40B4-BE49-F238E27FC236}">
                <a16:creationId xmlns:a16="http://schemas.microsoft.com/office/drawing/2014/main" xmlns="" id="{4EE51AAB-B4B3-4EFA-A3AF-CC0FDABD7835}"/>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F9B5659-99B8-46BE-AC97-3E11A2BB5A05}"/>
              </a:ext>
            </a:extLst>
          </p:cNvPr>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a:extLst>
              <a:ext uri="{FF2B5EF4-FFF2-40B4-BE49-F238E27FC236}">
                <a16:creationId xmlns:a16="http://schemas.microsoft.com/office/drawing/2014/main" xmlns="" id="{CE8AA70A-63EE-49D9-B322-16CE2C07F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a:extLst>
              <a:ext uri="{FF2B5EF4-FFF2-40B4-BE49-F238E27FC236}">
                <a16:creationId xmlns:a16="http://schemas.microsoft.com/office/drawing/2014/main" xmlns="" id="{F87BE08F-E31D-4936-BC0D-90B799AB71A8}"/>
              </a:ext>
            </a:extLst>
          </p:cNvPr>
          <p:cNvGrpSpPr/>
          <p:nvPr userDrawn="1"/>
        </p:nvGrpSpPr>
        <p:grpSpPr>
          <a:xfrm>
            <a:off x="194035" y="204620"/>
            <a:ext cx="711088" cy="307777"/>
            <a:chOff x="258713" y="272826"/>
            <a:chExt cx="948117" cy="410369"/>
          </a:xfrm>
        </p:grpSpPr>
        <p:sp>
          <p:nvSpPr>
            <p:cNvPr id="8" name="矩形: 圆角 7">
              <a:extLst>
                <a:ext uri="{FF2B5EF4-FFF2-40B4-BE49-F238E27FC236}">
                  <a16:creationId xmlns:a16="http://schemas.microsoft.com/office/drawing/2014/main" xmlns="" id="{CD492E72-DDB3-4C21-8B24-0558174FB408}"/>
                </a:ext>
              </a:extLst>
            </p:cNvPr>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8">
              <a:extLst>
                <a:ext uri="{FF2B5EF4-FFF2-40B4-BE49-F238E27FC236}">
                  <a16:creationId xmlns:a16="http://schemas.microsoft.com/office/drawing/2014/main" xmlns="" id="{E8AAA358-6EF6-44F3-A777-EAD63C281FBC}"/>
                </a:ext>
              </a:extLst>
            </p:cNvPr>
            <p:cNvSpPr/>
            <p:nvPr userDrawn="1"/>
          </p:nvSpPr>
          <p:spPr>
            <a:xfrm>
              <a:off x="258713" y="272826"/>
              <a:ext cx="948117" cy="410369"/>
            </a:xfrm>
            <a:prstGeom prst="rect">
              <a:avLst/>
            </a:prstGeom>
          </p:spPr>
          <p:txBody>
            <a:bodyPr wrap="square">
              <a:spAutoFit/>
            </a:bodyPr>
            <a:lstStyle/>
            <a:p>
              <a:pPr algn="ctr"/>
              <a:r>
                <a:rPr lang="en-US" altLang="zh-CN" sz="1400" i="0" dirty="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dirty="0">
                <a:solidFill>
                  <a:schemeClr val="tx1">
                    <a:lumMod val="75000"/>
                    <a:lumOff val="25000"/>
                  </a:schemeClr>
                </a:solidFill>
                <a:latin typeface="Agency FB" panose="020B0503020202020204" pitchFamily="34" charset="0"/>
                <a:cs typeface="Segoe UI" panose="020B0502040204020203" pitchFamily="34" charset="0"/>
              </a:endParaRPr>
            </a:p>
          </p:txBody>
        </p:sp>
      </p:grpSp>
    </p:spTree>
    <p:extLst>
      <p:ext uri="{BB962C8B-B14F-4D97-AF65-F5344CB8AC3E}">
        <p14:creationId xmlns:p14="http://schemas.microsoft.com/office/powerpoint/2010/main" val="109002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4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62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413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86812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074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32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8" name="矩形 7"/>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3B7F2D0-5C61-4ECD-8EF0-7DC153D82996}" type="datetimeFigureOut">
              <a:rPr lang="zh-CN" altLang="en-US" smtClean="0">
                <a:solidFill>
                  <a:prstClr val="black">
                    <a:tint val="75000"/>
                  </a:prstClr>
                </a:solidFill>
              </a:rPr>
              <a:pPr/>
              <a:t>2022/5/9 Monday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11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7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extLst>
      <p:ext uri="{BB962C8B-B14F-4D97-AF65-F5344CB8AC3E}">
        <p14:creationId xmlns:p14="http://schemas.microsoft.com/office/powerpoint/2010/main" val="209877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58738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6" r:id="rId6"/>
    <p:sldLayoutId id="2147483715" r:id="rId7"/>
    <p:sldLayoutId id="2147483716" r:id="rId8"/>
    <p:sldLayoutId id="2147483718" r:id="rId9"/>
    <p:sldLayoutId id="2147483719" r:id="rId10"/>
    <p:sldLayoutId id="214748372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p:cNvSpPr txBox="1"/>
          <p:nvPr/>
        </p:nvSpPr>
        <p:spPr>
          <a:xfrm>
            <a:off x="2239372" y="2223209"/>
            <a:ext cx="4852429" cy="692497"/>
          </a:xfrm>
          <a:prstGeom prst="rect">
            <a:avLst/>
          </a:prstGeom>
          <a:noFill/>
        </p:spPr>
        <p:txBody>
          <a:bodyPr wrap="square" rtlCol="0">
            <a:spAutoFit/>
            <a:scene3d>
              <a:camera prst="orthographicFront"/>
              <a:lightRig rig="threePt" dir="t"/>
            </a:scene3d>
            <a:sp3d contourW="12700"/>
          </a:bodyPr>
          <a:lstStyle/>
          <a:p>
            <a:pPr algn="ctr">
              <a:defRPr/>
            </a:pPr>
            <a:r>
              <a:rPr lang="zh-CN" altLang="en-US" sz="3900" b="1" dirty="0" smtClean="0">
                <a:solidFill>
                  <a:schemeClr val="bg1"/>
                </a:solidFill>
                <a:latin typeface="方正黑体简体" panose="02010601030101010101" pitchFamily="2" charset="-122"/>
                <a:ea typeface="方正黑体简体" panose="02010601030101010101" pitchFamily="2" charset="-122"/>
              </a:rPr>
              <a:t>数据结构</a:t>
            </a:r>
            <a:endParaRPr lang="zh-CN" altLang="en-US" sz="3900" b="1" dirty="0">
              <a:solidFill>
                <a:schemeClr val="bg1"/>
              </a:solidFill>
              <a:latin typeface="方正黑体简体" panose="02010601030101010101" pitchFamily="2" charset="-122"/>
              <a:ea typeface="方正黑体简体" panose="02010601030101010101" pitchFamily="2" charset="-122"/>
            </a:endParaRPr>
          </a:p>
        </p:txBody>
      </p:sp>
      <p:sp>
        <p:nvSpPr>
          <p:cNvPr id="5" name="文本框 4"/>
          <p:cNvSpPr txBox="1"/>
          <p:nvPr/>
        </p:nvSpPr>
        <p:spPr>
          <a:xfrm>
            <a:off x="2239373" y="2823347"/>
            <a:ext cx="4162362" cy="244426"/>
          </a:xfrm>
          <a:prstGeom prst="rect">
            <a:avLst/>
          </a:prstGeom>
          <a:noFill/>
        </p:spPr>
        <p:txBody>
          <a:bodyPr wrap="square" rtlCol="0">
            <a:spAutoFit/>
            <a:scene3d>
              <a:camera prst="orthographicFront"/>
              <a:lightRig rig="threePt" dir="t"/>
            </a:scene3d>
            <a:sp3d contourW="12700"/>
          </a:bodyPr>
          <a:lstStyle/>
          <a:p>
            <a:pPr algn="r">
              <a:lnSpc>
                <a:spcPct val="120000"/>
              </a:lnSpc>
              <a:defRPr/>
            </a:pPr>
            <a:r>
              <a:rPr lang="en-US" altLang="zh-CN" sz="900" dirty="0" smtClean="0">
                <a:solidFill>
                  <a:schemeClr val="bg1"/>
                </a:solidFill>
                <a:latin typeface="微软雅黑"/>
                <a:ea typeface="微软雅黑"/>
              </a:rPr>
              <a:t>DATA STRUCTURE</a:t>
            </a:r>
            <a:endParaRPr lang="en-US" altLang="zh-CN" sz="900" dirty="0">
              <a:solidFill>
                <a:schemeClr val="bg1"/>
              </a:solidFill>
              <a:latin typeface="微软雅黑"/>
              <a:ea typeface="微软雅黑"/>
            </a:endParaRPr>
          </a:p>
        </p:txBody>
      </p:sp>
      <p:sp>
        <p:nvSpPr>
          <p:cNvPr id="6" name="文本框 5"/>
          <p:cNvSpPr txBox="1"/>
          <p:nvPr/>
        </p:nvSpPr>
        <p:spPr>
          <a:xfrm>
            <a:off x="2239373" y="1369031"/>
            <a:ext cx="1854325" cy="1015663"/>
          </a:xfrm>
          <a:prstGeom prst="rect">
            <a:avLst/>
          </a:prstGeom>
          <a:noFill/>
        </p:spPr>
        <p:txBody>
          <a:bodyPr wrap="square" rtlCol="0">
            <a:spAutoFit/>
            <a:scene3d>
              <a:camera prst="orthographicFront"/>
              <a:lightRig rig="threePt" dir="t"/>
            </a:scene3d>
            <a:sp3d contourW="12700"/>
          </a:bodyPr>
          <a:lstStyle/>
          <a:p>
            <a:pPr>
              <a:defRPr/>
            </a:pPr>
            <a:r>
              <a:rPr lang="en-US" altLang="zh-CN" sz="6000" b="1" dirty="0" smtClean="0">
                <a:solidFill>
                  <a:schemeClr val="bg1">
                    <a:lumMod val="95000"/>
                  </a:schemeClr>
                </a:solidFill>
                <a:latin typeface="Adobe 宋体 Std L" panose="02020300000000000000" pitchFamily="18" charset="-122"/>
                <a:ea typeface="Adobe 宋体 Std L" panose="02020300000000000000" pitchFamily="18" charset="-122"/>
              </a:rPr>
              <a:t>2022</a:t>
            </a:r>
            <a:endParaRPr lang="zh-CN" altLang="en-US" sz="2800" b="1" dirty="0">
              <a:solidFill>
                <a:schemeClr val="bg1">
                  <a:lumMod val="95000"/>
                </a:schemeClr>
              </a:solidFill>
              <a:latin typeface="Adobe 宋体 Std L" panose="02020300000000000000" pitchFamily="18" charset="-122"/>
              <a:ea typeface="Adobe 宋体 Std L" panose="02020300000000000000" pitchFamily="18" charset="-122"/>
            </a:endParaRPr>
          </a:p>
        </p:txBody>
      </p:sp>
      <p:pic>
        <p:nvPicPr>
          <p:cNvPr id="8" name="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31965" y="-953960"/>
            <a:ext cx="260161" cy="260161"/>
          </a:xfrm>
          <a:prstGeom prst="rect">
            <a:avLst/>
          </a:prstGeom>
        </p:spPr>
      </p:pic>
      <p:sp>
        <p:nvSpPr>
          <p:cNvPr id="9" name="矩形 8"/>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p:cNvSpPr txBox="1"/>
          <p:nvPr/>
        </p:nvSpPr>
        <p:spPr>
          <a:xfrm>
            <a:off x="3782774" y="1868805"/>
            <a:ext cx="3025988" cy="400110"/>
          </a:xfrm>
          <a:prstGeom prst="rect">
            <a:avLst/>
          </a:prstGeom>
          <a:noFill/>
        </p:spPr>
        <p:txBody>
          <a:bodyPr wrap="square" rtlCol="0">
            <a:spAutoFit/>
            <a:scene3d>
              <a:camera prst="orthographicFront"/>
              <a:lightRig rig="threePt" dir="t"/>
            </a:scene3d>
            <a:sp3d contourW="12700"/>
          </a:bodyPr>
          <a:lstStyle/>
          <a:p>
            <a:pPr>
              <a:defRPr/>
            </a:pPr>
            <a:r>
              <a:rPr lang="en-US" altLang="zh-CN" sz="2000" b="1" dirty="0" smtClean="0">
                <a:solidFill>
                  <a:schemeClr val="bg1">
                    <a:lumMod val="95000"/>
                  </a:schemeClr>
                </a:solidFill>
                <a:latin typeface="Adobe 宋体 Std L" panose="02020300000000000000" pitchFamily="18" charset="-122"/>
                <a:ea typeface="Adobe 宋体 Std L" panose="02020300000000000000" pitchFamily="18" charset="-122"/>
              </a:rPr>
              <a:t>C</a:t>
            </a:r>
            <a:r>
              <a:rPr lang="zh-CN" altLang="en-US" sz="2000" b="1" dirty="0" smtClean="0">
                <a:solidFill>
                  <a:schemeClr val="bg1">
                    <a:lumMod val="95000"/>
                  </a:schemeClr>
                </a:solidFill>
                <a:latin typeface="Adobe 宋体 Std L" panose="02020300000000000000" pitchFamily="18" charset="-122"/>
                <a:ea typeface="Adobe 宋体 Std L" panose="02020300000000000000" pitchFamily="18" charset="-122"/>
              </a:rPr>
              <a:t>语言版</a:t>
            </a:r>
            <a:endParaRPr lang="zh-CN" altLang="en-US" sz="2000" b="1" dirty="0">
              <a:solidFill>
                <a:schemeClr val="bg1">
                  <a:lumMod val="95000"/>
                </a:schemeClr>
              </a:solidFill>
              <a:latin typeface="Adobe 宋体 Std L" panose="02020300000000000000" pitchFamily="18" charset="-122"/>
              <a:ea typeface="Adobe 宋体 Std L" panose="02020300000000000000" pitchFamily="18" charset="-122"/>
            </a:endParaRPr>
          </a:p>
        </p:txBody>
      </p:sp>
    </p:spTree>
    <p:extLst>
      <p:ext uri="{BB962C8B-B14F-4D97-AF65-F5344CB8AC3E}">
        <p14:creationId xmlns:p14="http://schemas.microsoft.com/office/powerpoint/2010/main" val="78894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750"/>
                                        <p:tgtEl>
                                          <p:spTgt spid="9"/>
                                        </p:tgtEl>
                                      </p:cBhvr>
                                    </p:animEffect>
                                  </p:childTnLst>
                                </p:cTn>
                              </p:par>
                            </p:childTnLst>
                          </p:cTn>
                        </p:par>
                        <p:par>
                          <p:cTn id="13" fill="hold">
                            <p:stCondLst>
                              <p:cond delay="75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2" repeatCount="indefinite" fill="remove" display="0">
                  <p:stCondLst>
                    <p:cond delay="indefinite"/>
                  </p:stCondLst>
                  <p:endCondLst>
                    <p:cond evt="onStopAudio" delay="0">
                      <p:tgtEl>
                        <p:sldTgt/>
                      </p:tgtEl>
                    </p:cond>
                  </p:endCondLst>
                </p:cTn>
                <p:tgtEl>
                  <p:spTgt spid="8"/>
                </p:tgtEl>
              </p:cMediaNode>
            </p:audio>
          </p:childTnLst>
        </p:cTn>
      </p:par>
    </p:tnLst>
    <p:bldLst>
      <p:bldP spid="3" grpId="0" animBg="1"/>
      <p:bldP spid="4" grpId="0"/>
      <p:bldP spid="5" grpId="0"/>
      <p:bldP spid="6"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1025" y="381036"/>
            <a:ext cx="7791450" cy="1766317"/>
          </a:xfrm>
          <a:prstGeom prst="rect">
            <a:avLst/>
          </a:prstGeom>
        </p:spPr>
        <p:txBody>
          <a:bodyPr wrap="square">
            <a:spAutoFit/>
          </a:bodyPr>
          <a:lstStyle/>
          <a:p>
            <a:pPr algn="just">
              <a:lnSpc>
                <a:spcPct val="150000"/>
              </a:lnSpc>
              <a:spcAft>
                <a:spcPts val="600"/>
              </a:spcAft>
            </a:pPr>
            <a:r>
              <a:rPr lang="en-US" altLang="zh-CN" sz="1800" kern="100" dirty="0">
                <a:latin typeface="宋体"/>
                <a:cs typeface="Times New Roman"/>
              </a:rPr>
              <a:t>6.2</a:t>
            </a:r>
            <a:r>
              <a:rPr lang="zh-CN" altLang="zh-CN" sz="1800" kern="100" dirty="0">
                <a:latin typeface="宋体"/>
                <a:cs typeface="Times New Roman"/>
              </a:rPr>
              <a:t>二叉树</a:t>
            </a:r>
          </a:p>
          <a:p>
            <a:pPr indent="304800" algn="just">
              <a:lnSpc>
                <a:spcPct val="150000"/>
              </a:lnSpc>
              <a:spcAft>
                <a:spcPts val="600"/>
              </a:spcAft>
            </a:pPr>
            <a:r>
              <a:rPr lang="zh-CN" altLang="zh-CN" sz="1800" kern="100" dirty="0">
                <a:latin typeface="宋体"/>
                <a:cs typeface="Times New Roman"/>
              </a:rPr>
              <a:t>二叉树是一种特殊的树形结构，很多实际应用的问题抽象出来都是二叉树的数据结构形式。相比于一般的树</a:t>
            </a:r>
            <a:r>
              <a:rPr lang="en-US" altLang="zh-CN" sz="1800" kern="100" dirty="0">
                <a:latin typeface="宋体"/>
                <a:cs typeface="Times New Roman"/>
              </a:rPr>
              <a:t>,</a:t>
            </a:r>
            <a:r>
              <a:rPr lang="zh-CN" altLang="zh-CN" sz="1800" kern="100" dirty="0">
                <a:latin typeface="宋体"/>
                <a:cs typeface="Times New Roman"/>
              </a:rPr>
              <a:t>二叉树更加有规律性</a:t>
            </a:r>
            <a:r>
              <a:rPr lang="en-US" altLang="zh-CN" sz="1800" kern="100" dirty="0">
                <a:latin typeface="宋体"/>
                <a:cs typeface="Times New Roman"/>
              </a:rPr>
              <a:t>,</a:t>
            </a:r>
            <a:r>
              <a:rPr lang="zh-CN" altLang="zh-CN" sz="1800" kern="100" dirty="0">
                <a:latin typeface="宋体"/>
                <a:cs typeface="Times New Roman"/>
              </a:rPr>
              <a:t>并且其存储结构和算法都比较简单</a:t>
            </a:r>
            <a:r>
              <a:rPr lang="en-US" altLang="zh-CN" sz="1800" kern="100" dirty="0">
                <a:latin typeface="宋体"/>
                <a:cs typeface="Times New Roman"/>
              </a:rPr>
              <a:t>,</a:t>
            </a:r>
            <a:r>
              <a:rPr lang="zh-CN" altLang="zh-CN" sz="1800" kern="100" dirty="0">
                <a:latin typeface="宋体"/>
                <a:cs typeface="Times New Roman"/>
              </a:rPr>
              <a:t>因此二叉树是一种非常重要的树型结构。</a:t>
            </a:r>
            <a:endParaRPr lang="zh-CN" altLang="zh-CN" sz="1800" kern="100" dirty="0">
              <a:effectLst/>
              <a:latin typeface="宋体"/>
              <a:cs typeface="Times New Roman"/>
            </a:endParaRPr>
          </a:p>
        </p:txBody>
      </p:sp>
    </p:spTree>
    <p:extLst>
      <p:ext uri="{BB962C8B-B14F-4D97-AF65-F5344CB8AC3E}">
        <p14:creationId xmlns:p14="http://schemas.microsoft.com/office/powerpoint/2010/main" val="1768951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075" y="381036"/>
            <a:ext cx="7791450" cy="3447098"/>
          </a:xfrm>
          <a:prstGeom prst="rect">
            <a:avLst/>
          </a:prstGeom>
        </p:spPr>
        <p:txBody>
          <a:bodyPr wrap="square">
            <a:spAutoFit/>
          </a:bodyPr>
          <a:lstStyle/>
          <a:p>
            <a:pPr algn="just">
              <a:lnSpc>
                <a:spcPct val="150000"/>
              </a:lnSpc>
              <a:spcAft>
                <a:spcPts val="600"/>
              </a:spcAft>
            </a:pPr>
            <a:r>
              <a:rPr lang="en-US" altLang="zh-CN" sz="1800" kern="100" dirty="0">
                <a:latin typeface="宋体"/>
                <a:cs typeface="Times New Roman"/>
              </a:rPr>
              <a:t>6.2.1</a:t>
            </a:r>
            <a:r>
              <a:rPr lang="zh-CN" altLang="zh-CN" sz="1800" kern="100" dirty="0">
                <a:latin typeface="宋体"/>
                <a:cs typeface="Times New Roman"/>
              </a:rPr>
              <a:t>二叉树的定义</a:t>
            </a:r>
          </a:p>
          <a:p>
            <a:pPr indent="304800" algn="just">
              <a:lnSpc>
                <a:spcPct val="150000"/>
              </a:lnSpc>
              <a:spcAft>
                <a:spcPts val="600"/>
              </a:spcAft>
            </a:pPr>
            <a:r>
              <a:rPr lang="zh-CN" altLang="zh-CN" sz="1800" kern="100" dirty="0">
                <a:latin typeface="宋体"/>
                <a:cs typeface="Times New Roman"/>
              </a:rPr>
              <a:t>二叉树是每个结点至多只有两棵子树的树型结构</a:t>
            </a:r>
            <a:r>
              <a:rPr lang="en-US" altLang="zh-CN" sz="1800" kern="100" dirty="0">
                <a:latin typeface="宋体"/>
                <a:cs typeface="Times New Roman"/>
              </a:rPr>
              <a:t>,</a:t>
            </a:r>
            <a:r>
              <a:rPr lang="zh-CN" altLang="zh-CN" sz="1800" kern="100" dirty="0">
                <a:latin typeface="宋体"/>
                <a:cs typeface="Times New Roman"/>
              </a:rPr>
              <a:t>是</a:t>
            </a:r>
            <a:r>
              <a:rPr lang="en-US" altLang="zh-CN" sz="1800" kern="100" dirty="0">
                <a:latin typeface="宋体"/>
                <a:cs typeface="Times New Roman"/>
              </a:rPr>
              <a:t>n</a:t>
            </a:r>
            <a:r>
              <a:rPr lang="zh-CN" altLang="zh-CN" sz="1800" kern="100" dirty="0">
                <a:latin typeface="宋体"/>
                <a:cs typeface="Times New Roman"/>
              </a:rPr>
              <a:t>个节点的有限集合</a:t>
            </a:r>
            <a:r>
              <a:rPr lang="en-US" altLang="zh-CN" sz="1800" kern="100" dirty="0">
                <a:latin typeface="宋体"/>
                <a:cs typeface="Times New Roman"/>
              </a:rPr>
              <a:t>(n≥0),</a:t>
            </a:r>
            <a:r>
              <a:rPr lang="zh-CN" altLang="zh-CN" sz="1800" kern="100" dirty="0">
                <a:latin typeface="宋体"/>
                <a:cs typeface="Times New Roman"/>
              </a:rPr>
              <a:t>它或者由空树</a:t>
            </a:r>
            <a:r>
              <a:rPr lang="en-US" altLang="zh-CN" sz="1800" kern="100" dirty="0">
                <a:latin typeface="宋体"/>
                <a:cs typeface="Times New Roman"/>
              </a:rPr>
              <a:t>(n=0</a:t>
            </a:r>
            <a:r>
              <a:rPr lang="zh-CN" altLang="zh-CN" sz="1800" kern="100" dirty="0">
                <a:latin typeface="宋体"/>
                <a:cs typeface="Times New Roman"/>
              </a:rPr>
              <a:t>时</a:t>
            </a:r>
            <a:r>
              <a:rPr lang="en-US" altLang="zh-CN" sz="1800" kern="100" dirty="0">
                <a:latin typeface="宋体"/>
                <a:cs typeface="Times New Roman"/>
              </a:rPr>
              <a:t>)</a:t>
            </a:r>
            <a:r>
              <a:rPr lang="zh-CN" altLang="zh-CN" sz="1800" kern="100" dirty="0">
                <a:latin typeface="宋体"/>
                <a:cs typeface="Times New Roman"/>
              </a:rPr>
              <a:t>组成</a:t>
            </a:r>
            <a:r>
              <a:rPr lang="en-US" altLang="zh-CN" sz="1800" kern="100" dirty="0">
                <a:latin typeface="宋体"/>
                <a:cs typeface="Times New Roman"/>
              </a:rPr>
              <a:t>,</a:t>
            </a:r>
            <a:r>
              <a:rPr lang="zh-CN" altLang="zh-CN" sz="1800" kern="100" dirty="0">
                <a:latin typeface="宋体"/>
                <a:cs typeface="Times New Roman"/>
              </a:rPr>
              <a:t>或者由一个根节点及两棵互不相交且分别称为该根节点的左子树和右子树的二叉树组成。</a:t>
            </a:r>
          </a:p>
          <a:p>
            <a:pPr indent="304800" algn="just">
              <a:lnSpc>
                <a:spcPct val="150000"/>
              </a:lnSpc>
              <a:spcAft>
                <a:spcPts val="600"/>
              </a:spcAft>
            </a:pPr>
            <a:r>
              <a:rPr lang="zh-CN" altLang="zh-CN" sz="1800" kern="100" dirty="0">
                <a:latin typeface="宋体"/>
                <a:cs typeface="Times New Roman"/>
              </a:rPr>
              <a:t>二叉树与树一样是递归的，另外二叉树具有如下两个特点： </a:t>
            </a:r>
          </a:p>
          <a:p>
            <a:pPr indent="304800" algn="just">
              <a:lnSpc>
                <a:spcPct val="150000"/>
              </a:lnSpc>
              <a:spcAft>
                <a:spcPts val="600"/>
              </a:spcAft>
            </a:pPr>
            <a:r>
              <a:rPr lang="zh-CN" altLang="zh-CN" sz="1800" kern="100" dirty="0">
                <a:latin typeface="宋体"/>
                <a:cs typeface="Times New Roman"/>
              </a:rPr>
              <a:t>①二叉树任意节点的度小于等于</a:t>
            </a:r>
            <a:r>
              <a:rPr lang="en-US" altLang="zh-CN" sz="1800" kern="100" dirty="0">
                <a:latin typeface="宋体"/>
                <a:cs typeface="Times New Roman"/>
              </a:rPr>
              <a:t>2</a:t>
            </a:r>
            <a:r>
              <a:rPr lang="zh-CN" altLang="zh-CN" sz="1800" kern="100" dirty="0">
                <a:latin typeface="宋体"/>
                <a:cs typeface="Times New Roman"/>
              </a:rPr>
              <a:t>。</a:t>
            </a:r>
          </a:p>
          <a:p>
            <a:r>
              <a:rPr lang="en-US" altLang="zh-CN" sz="1800" dirty="0">
                <a:latin typeface="宋体"/>
                <a:cs typeface="Times New Roman"/>
              </a:rPr>
              <a:t>②</a:t>
            </a:r>
            <a:r>
              <a:rPr lang="zh-CN" altLang="zh-CN" sz="1800" dirty="0">
                <a:ea typeface="宋体"/>
                <a:cs typeface="Times New Roman"/>
              </a:rPr>
              <a:t>二叉树任意节点至多有两棵子树，而且两棵子树有左、右之分</a:t>
            </a:r>
            <a:r>
              <a:rPr lang="en-US" altLang="zh-CN" sz="1800" dirty="0">
                <a:ea typeface="宋体"/>
                <a:cs typeface="Times New Roman"/>
              </a:rPr>
              <a:t>,</a:t>
            </a:r>
            <a:r>
              <a:rPr lang="zh-CN" altLang="zh-CN" sz="1800" dirty="0">
                <a:ea typeface="宋体"/>
                <a:cs typeface="Times New Roman"/>
              </a:rPr>
              <a:t>次序不能颠倒。</a:t>
            </a:r>
            <a:endParaRPr lang="zh-CN" altLang="en-US" sz="1800" dirty="0">
              <a:solidFill>
                <a:prstClr val="black"/>
              </a:solidFill>
              <a:latin typeface="+mn-ea"/>
            </a:endParaRPr>
          </a:p>
        </p:txBody>
      </p:sp>
    </p:spTree>
    <p:extLst>
      <p:ext uri="{BB962C8B-B14F-4D97-AF65-F5344CB8AC3E}">
        <p14:creationId xmlns:p14="http://schemas.microsoft.com/office/powerpoint/2010/main" val="4157980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2" y="1571625"/>
            <a:ext cx="5095875" cy="1543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876937" y="3690551"/>
            <a:ext cx="13901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 </a:t>
            </a:r>
            <a:r>
              <a:rPr kumimoji="0" lang="zh-CN" altLang="en-US" sz="12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二叉树的</a:t>
            </a:r>
            <a:r>
              <a:rPr kumimoji="0" lang="en-US" altLang="zh-CN" sz="12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a:t>
            </a:r>
            <a:r>
              <a:rPr kumimoji="0" lang="zh-CN" altLang="en-US" sz="12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种形态</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418807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1038261"/>
            <a:ext cx="7791450" cy="2385268"/>
          </a:xfrm>
          <a:prstGeom prst="rect">
            <a:avLst/>
          </a:prstGeom>
        </p:spPr>
        <p:txBody>
          <a:bodyPr wrap="square">
            <a:spAutoFit/>
          </a:bodyPr>
          <a:lstStyle/>
          <a:p>
            <a:pPr>
              <a:lnSpc>
                <a:spcPct val="150000"/>
              </a:lnSpc>
            </a:pPr>
            <a:r>
              <a:rPr lang="zh-CN" altLang="en-US" sz="1800" dirty="0">
                <a:solidFill>
                  <a:prstClr val="black"/>
                </a:solidFill>
                <a:latin typeface="+mn-ea"/>
              </a:rPr>
              <a:t>下面介绍两种特殊的二叉树</a:t>
            </a:r>
          </a:p>
          <a:p>
            <a:pPr>
              <a:lnSpc>
                <a:spcPct val="150000"/>
              </a:lnSpc>
            </a:pPr>
            <a:r>
              <a:rPr lang="en-US" altLang="zh-CN" sz="1800" dirty="0">
                <a:solidFill>
                  <a:prstClr val="black"/>
                </a:solidFill>
                <a:latin typeface="+mn-ea"/>
              </a:rPr>
              <a:t>(1)</a:t>
            </a:r>
            <a:r>
              <a:rPr lang="zh-CN" altLang="en-US" sz="1800" dirty="0">
                <a:solidFill>
                  <a:prstClr val="black"/>
                </a:solidFill>
                <a:latin typeface="+mn-ea"/>
              </a:rPr>
              <a:t>满</a:t>
            </a:r>
            <a:r>
              <a:rPr lang="zh-CN" altLang="en-US" sz="1800" dirty="0" smtClean="0">
                <a:solidFill>
                  <a:prstClr val="black"/>
                </a:solidFill>
                <a:latin typeface="+mn-ea"/>
              </a:rPr>
              <a:t>二叉树</a:t>
            </a:r>
            <a:endParaRPr lang="en-US" altLang="zh-CN" sz="1800" dirty="0" smtClean="0">
              <a:solidFill>
                <a:prstClr val="black"/>
              </a:solidFill>
              <a:latin typeface="+mn-ea"/>
            </a:endParaRPr>
          </a:p>
          <a:p>
            <a:pPr>
              <a:lnSpc>
                <a:spcPct val="150000"/>
              </a:lnSpc>
            </a:pPr>
            <a:endParaRPr lang="en-US" altLang="zh-CN" sz="1800" dirty="0">
              <a:solidFill>
                <a:prstClr val="black"/>
              </a:solidFill>
              <a:latin typeface="+mn-ea"/>
            </a:endParaRPr>
          </a:p>
          <a:p>
            <a:pPr algn="just">
              <a:lnSpc>
                <a:spcPct val="150000"/>
              </a:lnSpc>
              <a:spcAft>
                <a:spcPts val="600"/>
              </a:spcAft>
            </a:pPr>
            <a:r>
              <a:rPr lang="en-US" altLang="zh-CN" sz="1800" kern="100" dirty="0">
                <a:latin typeface="宋体"/>
                <a:cs typeface="Times New Roman"/>
              </a:rPr>
              <a:t>(2)</a:t>
            </a:r>
            <a:r>
              <a:rPr lang="zh-CN" altLang="zh-CN" sz="1800" kern="100" dirty="0">
                <a:latin typeface="宋体"/>
                <a:cs typeface="Times New Roman"/>
              </a:rPr>
              <a:t>完全二叉树</a:t>
            </a:r>
          </a:p>
          <a:p>
            <a:r>
              <a:rPr lang="zh-CN" altLang="zh-CN" sz="1800" dirty="0">
                <a:ea typeface="宋体"/>
                <a:cs typeface="Times New Roman"/>
              </a:rPr>
              <a:t>若有二叉树，其所有结点的位置编号分别与同深度的满二叉树相应位置的结点编号一一对应，则该二叉树叫做完全</a:t>
            </a:r>
            <a:r>
              <a:rPr lang="zh-CN" altLang="zh-CN" sz="1800" dirty="0" smtClean="0">
                <a:ea typeface="宋体"/>
                <a:cs typeface="Times New Roman"/>
              </a:rPr>
              <a:t>二叉树</a:t>
            </a:r>
            <a:r>
              <a:rPr lang="zh-CN" altLang="en-US" sz="1800" dirty="0" smtClean="0">
                <a:ea typeface="宋体"/>
                <a:cs typeface="Times New Roman"/>
              </a:rPr>
              <a:t>。</a:t>
            </a:r>
            <a:endParaRPr lang="zh-CN" altLang="en-US" sz="1800" dirty="0">
              <a:solidFill>
                <a:prstClr val="black"/>
              </a:solidFill>
              <a:latin typeface="+mn-ea"/>
            </a:endParaRPr>
          </a:p>
        </p:txBody>
      </p:sp>
    </p:spTree>
    <p:extLst>
      <p:ext uri="{BB962C8B-B14F-4D97-AF65-F5344CB8AC3E}">
        <p14:creationId xmlns:p14="http://schemas.microsoft.com/office/powerpoint/2010/main" val="4267210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500" y="400086"/>
            <a:ext cx="7791450" cy="3416320"/>
          </a:xfrm>
          <a:prstGeom prst="rect">
            <a:avLst/>
          </a:prstGeom>
        </p:spPr>
        <p:txBody>
          <a:bodyPr wrap="square">
            <a:spAutoFit/>
          </a:bodyPr>
          <a:lstStyle/>
          <a:p>
            <a:pPr>
              <a:lnSpc>
                <a:spcPct val="150000"/>
              </a:lnSpc>
            </a:pPr>
            <a:r>
              <a:rPr lang="en-US" altLang="zh-CN" sz="1800" dirty="0">
                <a:solidFill>
                  <a:prstClr val="black"/>
                </a:solidFill>
                <a:latin typeface="+mn-ea"/>
              </a:rPr>
              <a:t>6.2.2</a:t>
            </a:r>
            <a:r>
              <a:rPr lang="zh-CN" altLang="en-US" sz="1800" dirty="0">
                <a:solidFill>
                  <a:prstClr val="black"/>
                </a:solidFill>
                <a:latin typeface="+mn-ea"/>
              </a:rPr>
              <a:t>二叉树的性质</a:t>
            </a:r>
          </a:p>
          <a:p>
            <a:pPr>
              <a:lnSpc>
                <a:spcPct val="150000"/>
              </a:lnSpc>
            </a:pPr>
            <a:r>
              <a:rPr lang="zh-CN" altLang="en-US" sz="1800" dirty="0">
                <a:solidFill>
                  <a:prstClr val="black"/>
                </a:solidFill>
                <a:latin typeface="+mn-ea"/>
              </a:rPr>
              <a:t>性质</a:t>
            </a:r>
            <a:r>
              <a:rPr lang="en-US" altLang="zh-CN" sz="1800" dirty="0">
                <a:solidFill>
                  <a:prstClr val="black"/>
                </a:solidFill>
                <a:latin typeface="+mn-ea"/>
              </a:rPr>
              <a:t>1:</a:t>
            </a:r>
            <a:r>
              <a:rPr lang="zh-CN" altLang="en-US" sz="1800" dirty="0">
                <a:solidFill>
                  <a:prstClr val="black"/>
                </a:solidFill>
                <a:latin typeface="+mn-ea"/>
              </a:rPr>
              <a:t>非空二叉树的第</a:t>
            </a:r>
            <a:r>
              <a:rPr lang="en-US" altLang="zh-CN" sz="1800" dirty="0">
                <a:solidFill>
                  <a:prstClr val="black"/>
                </a:solidFill>
                <a:latin typeface="+mn-ea"/>
              </a:rPr>
              <a:t>i</a:t>
            </a:r>
            <a:r>
              <a:rPr lang="zh-CN" altLang="en-US" sz="1800" dirty="0">
                <a:solidFill>
                  <a:prstClr val="black"/>
                </a:solidFill>
                <a:latin typeface="+mn-ea"/>
              </a:rPr>
              <a:t>层上最多有</a:t>
            </a:r>
            <a:r>
              <a:rPr lang="en-US" altLang="zh-CN" sz="1800" dirty="0">
                <a:solidFill>
                  <a:prstClr val="black"/>
                </a:solidFill>
                <a:latin typeface="+mn-ea"/>
              </a:rPr>
              <a:t>2i-1</a:t>
            </a:r>
            <a:r>
              <a:rPr lang="zh-CN" altLang="en-US" sz="1800" dirty="0">
                <a:solidFill>
                  <a:prstClr val="black"/>
                </a:solidFill>
                <a:latin typeface="+mn-ea"/>
              </a:rPr>
              <a:t>个节点</a:t>
            </a:r>
            <a:r>
              <a:rPr lang="en-US" altLang="zh-CN" sz="1800" dirty="0">
                <a:solidFill>
                  <a:prstClr val="black"/>
                </a:solidFill>
                <a:latin typeface="+mn-ea"/>
              </a:rPr>
              <a:t>(i≥1)</a:t>
            </a:r>
            <a:r>
              <a:rPr lang="zh-CN" altLang="en-US" sz="1800" dirty="0">
                <a:solidFill>
                  <a:prstClr val="black"/>
                </a:solidFill>
                <a:latin typeface="+mn-ea"/>
              </a:rPr>
              <a:t>。</a:t>
            </a:r>
          </a:p>
          <a:p>
            <a:pPr>
              <a:lnSpc>
                <a:spcPct val="150000"/>
              </a:lnSpc>
            </a:pPr>
            <a:r>
              <a:rPr lang="zh-CN" altLang="en-US" sz="1800" dirty="0">
                <a:solidFill>
                  <a:prstClr val="black"/>
                </a:solidFill>
                <a:latin typeface="+mn-ea"/>
              </a:rPr>
              <a:t>性质</a:t>
            </a:r>
            <a:r>
              <a:rPr lang="en-US" altLang="zh-CN" sz="1800" dirty="0">
                <a:solidFill>
                  <a:prstClr val="black"/>
                </a:solidFill>
                <a:latin typeface="+mn-ea"/>
              </a:rPr>
              <a:t>2:</a:t>
            </a:r>
            <a:r>
              <a:rPr lang="zh-CN" altLang="en-US" sz="1800" dirty="0">
                <a:solidFill>
                  <a:prstClr val="black"/>
                </a:solidFill>
                <a:latin typeface="+mn-ea"/>
              </a:rPr>
              <a:t>深度为</a:t>
            </a:r>
            <a:r>
              <a:rPr lang="en-US" altLang="zh-CN" sz="1800" dirty="0">
                <a:solidFill>
                  <a:prstClr val="black"/>
                </a:solidFill>
                <a:latin typeface="+mn-ea"/>
              </a:rPr>
              <a:t>k</a:t>
            </a:r>
            <a:r>
              <a:rPr lang="zh-CN" altLang="en-US" sz="1800" dirty="0">
                <a:solidFill>
                  <a:prstClr val="black"/>
                </a:solidFill>
                <a:latin typeface="+mn-ea"/>
              </a:rPr>
              <a:t>的二叉树至多有</a:t>
            </a:r>
            <a:r>
              <a:rPr lang="en-US" altLang="zh-CN" sz="1800" dirty="0">
                <a:solidFill>
                  <a:prstClr val="black"/>
                </a:solidFill>
                <a:latin typeface="+mn-ea"/>
              </a:rPr>
              <a:t>2k-1</a:t>
            </a:r>
            <a:r>
              <a:rPr lang="zh-CN" altLang="en-US" sz="1800" dirty="0">
                <a:solidFill>
                  <a:prstClr val="black"/>
                </a:solidFill>
                <a:latin typeface="+mn-ea"/>
              </a:rPr>
              <a:t>个节点</a:t>
            </a:r>
            <a:r>
              <a:rPr lang="en-US" altLang="zh-CN" sz="1800" dirty="0">
                <a:solidFill>
                  <a:prstClr val="black"/>
                </a:solidFill>
                <a:latin typeface="+mn-ea"/>
              </a:rPr>
              <a:t>(k≥1)</a:t>
            </a:r>
            <a:r>
              <a:rPr lang="zh-CN" altLang="en-US" sz="1800" dirty="0">
                <a:solidFill>
                  <a:prstClr val="black"/>
                </a:solidFill>
                <a:latin typeface="+mn-ea"/>
              </a:rPr>
              <a:t>。</a:t>
            </a:r>
          </a:p>
          <a:p>
            <a:pPr>
              <a:lnSpc>
                <a:spcPct val="150000"/>
              </a:lnSpc>
            </a:pPr>
            <a:r>
              <a:rPr lang="zh-CN" altLang="en-US" sz="1800" dirty="0">
                <a:solidFill>
                  <a:prstClr val="black"/>
                </a:solidFill>
                <a:latin typeface="+mn-ea"/>
              </a:rPr>
              <a:t>性质</a:t>
            </a:r>
            <a:r>
              <a:rPr lang="en-US" altLang="zh-CN" sz="1800" dirty="0">
                <a:solidFill>
                  <a:prstClr val="black"/>
                </a:solidFill>
                <a:latin typeface="+mn-ea"/>
              </a:rPr>
              <a:t>3:</a:t>
            </a:r>
            <a:r>
              <a:rPr lang="zh-CN" altLang="en-US" sz="1800" dirty="0">
                <a:solidFill>
                  <a:prstClr val="black"/>
                </a:solidFill>
                <a:latin typeface="+mn-ea"/>
              </a:rPr>
              <a:t>在任意非空二叉树中</a:t>
            </a:r>
            <a:r>
              <a:rPr lang="en-US" altLang="zh-CN" sz="1800" dirty="0">
                <a:solidFill>
                  <a:prstClr val="black"/>
                </a:solidFill>
                <a:latin typeface="+mn-ea"/>
              </a:rPr>
              <a:t>,</a:t>
            </a:r>
            <a:r>
              <a:rPr lang="zh-CN" altLang="en-US" sz="1800" dirty="0">
                <a:solidFill>
                  <a:prstClr val="black"/>
                </a:solidFill>
                <a:latin typeface="+mn-ea"/>
              </a:rPr>
              <a:t>若叶子节占</a:t>
            </a:r>
            <a:r>
              <a:rPr lang="en-US" altLang="zh-CN" sz="1800" dirty="0">
                <a:solidFill>
                  <a:prstClr val="black"/>
                </a:solidFill>
                <a:latin typeface="+mn-ea"/>
              </a:rPr>
              <a:t>(</a:t>
            </a:r>
            <a:r>
              <a:rPr lang="zh-CN" altLang="en-US" sz="1800" dirty="0">
                <a:solidFill>
                  <a:prstClr val="black"/>
                </a:solidFill>
                <a:latin typeface="+mn-ea"/>
              </a:rPr>
              <a:t>度为</a:t>
            </a:r>
            <a:r>
              <a:rPr lang="en-US" altLang="zh-CN" sz="1800" dirty="0">
                <a:solidFill>
                  <a:prstClr val="black"/>
                </a:solidFill>
                <a:latin typeface="+mn-ea"/>
              </a:rPr>
              <a:t>0)</a:t>
            </a:r>
            <a:r>
              <a:rPr lang="zh-CN" altLang="en-US" sz="1800" dirty="0">
                <a:solidFill>
                  <a:prstClr val="black"/>
                </a:solidFill>
                <a:latin typeface="+mn-ea"/>
              </a:rPr>
              <a:t>数为</a:t>
            </a:r>
            <a:r>
              <a:rPr lang="en-US" altLang="zh-CN" sz="1800" dirty="0">
                <a:solidFill>
                  <a:prstClr val="black"/>
                </a:solidFill>
                <a:latin typeface="+mn-ea"/>
              </a:rPr>
              <a:t>n0,</a:t>
            </a:r>
            <a:r>
              <a:rPr lang="zh-CN" altLang="en-US" sz="1800" dirty="0">
                <a:solidFill>
                  <a:prstClr val="black"/>
                </a:solidFill>
                <a:latin typeface="+mn-ea"/>
              </a:rPr>
              <a:t>度为</a:t>
            </a:r>
            <a:r>
              <a:rPr lang="en-US" altLang="zh-CN" sz="1800" dirty="0">
                <a:solidFill>
                  <a:prstClr val="black"/>
                </a:solidFill>
                <a:latin typeface="+mn-ea"/>
              </a:rPr>
              <a:t>2</a:t>
            </a:r>
            <a:r>
              <a:rPr lang="zh-CN" altLang="en-US" sz="1800" dirty="0">
                <a:solidFill>
                  <a:prstClr val="black"/>
                </a:solidFill>
                <a:latin typeface="+mn-ea"/>
              </a:rPr>
              <a:t>的节点数为</a:t>
            </a:r>
            <a:r>
              <a:rPr lang="en-US" altLang="zh-CN" sz="1800" dirty="0">
                <a:solidFill>
                  <a:prstClr val="black"/>
                </a:solidFill>
                <a:latin typeface="+mn-ea"/>
              </a:rPr>
              <a:t>n2</a:t>
            </a:r>
            <a:r>
              <a:rPr lang="zh-CN" altLang="en-US" sz="1800" dirty="0">
                <a:solidFill>
                  <a:prstClr val="black"/>
                </a:solidFill>
                <a:latin typeface="+mn-ea"/>
              </a:rPr>
              <a:t>则有</a:t>
            </a:r>
            <a:r>
              <a:rPr lang="en-US" altLang="zh-CN" sz="1800" dirty="0">
                <a:solidFill>
                  <a:prstClr val="black"/>
                </a:solidFill>
                <a:latin typeface="+mn-ea"/>
              </a:rPr>
              <a:t>n0=n2+1</a:t>
            </a:r>
          </a:p>
          <a:p>
            <a:pPr>
              <a:lnSpc>
                <a:spcPct val="150000"/>
              </a:lnSpc>
            </a:pPr>
            <a:r>
              <a:rPr lang="zh-CN" altLang="en-US" sz="1800" dirty="0">
                <a:solidFill>
                  <a:prstClr val="black"/>
                </a:solidFill>
                <a:latin typeface="+mn-ea"/>
              </a:rPr>
              <a:t>性质</a:t>
            </a:r>
            <a:r>
              <a:rPr lang="en-US" altLang="zh-CN" sz="1800" dirty="0">
                <a:solidFill>
                  <a:prstClr val="black"/>
                </a:solidFill>
                <a:latin typeface="+mn-ea"/>
              </a:rPr>
              <a:t>4:</a:t>
            </a:r>
            <a:r>
              <a:rPr lang="zh-CN" altLang="en-US" sz="1800" dirty="0">
                <a:solidFill>
                  <a:prstClr val="black"/>
                </a:solidFill>
                <a:latin typeface="+mn-ea"/>
              </a:rPr>
              <a:t>具有</a:t>
            </a:r>
            <a:r>
              <a:rPr lang="en-US" altLang="zh-CN" sz="1800" dirty="0">
                <a:solidFill>
                  <a:prstClr val="black"/>
                </a:solidFill>
                <a:latin typeface="+mn-ea"/>
              </a:rPr>
              <a:t>n</a:t>
            </a:r>
            <a:r>
              <a:rPr lang="zh-CN" altLang="en-US" sz="1800" dirty="0">
                <a:solidFill>
                  <a:prstClr val="black"/>
                </a:solidFill>
                <a:latin typeface="+mn-ea"/>
              </a:rPr>
              <a:t>个节点的完全二叉树的深度为⌊</a:t>
            </a:r>
            <a:r>
              <a:rPr lang="en-US" altLang="zh-CN" sz="1800" dirty="0">
                <a:solidFill>
                  <a:prstClr val="black"/>
                </a:solidFill>
                <a:latin typeface="+mn-ea"/>
              </a:rPr>
              <a:t>log_2⁡n ⌋+1(⌊x⌋</a:t>
            </a:r>
            <a:r>
              <a:rPr lang="zh-CN" altLang="en-US" sz="1800" dirty="0">
                <a:solidFill>
                  <a:prstClr val="black"/>
                </a:solidFill>
                <a:latin typeface="+mn-ea"/>
              </a:rPr>
              <a:t>表示不大于</a:t>
            </a:r>
            <a:r>
              <a:rPr lang="en-US" altLang="zh-CN" sz="1800" dirty="0">
                <a:solidFill>
                  <a:prstClr val="black"/>
                </a:solidFill>
                <a:latin typeface="+mn-ea"/>
              </a:rPr>
              <a:t>x</a:t>
            </a:r>
            <a:r>
              <a:rPr lang="zh-CN" altLang="en-US" sz="1800" dirty="0">
                <a:solidFill>
                  <a:prstClr val="black"/>
                </a:solidFill>
                <a:latin typeface="+mn-ea"/>
              </a:rPr>
              <a:t>的</a:t>
            </a:r>
            <a:r>
              <a:rPr lang="zh-CN" altLang="en-US" sz="1800" dirty="0" smtClean="0">
                <a:solidFill>
                  <a:prstClr val="black"/>
                </a:solidFill>
                <a:latin typeface="+mn-ea"/>
              </a:rPr>
              <a:t>最大整数</a:t>
            </a:r>
            <a:r>
              <a:rPr lang="en-US" altLang="zh-CN" sz="1800" dirty="0">
                <a:solidFill>
                  <a:prstClr val="black"/>
                </a:solidFill>
                <a:latin typeface="+mn-ea"/>
              </a:rPr>
              <a:t>)</a:t>
            </a:r>
            <a:r>
              <a:rPr lang="zh-CN" altLang="en-US" sz="1800" dirty="0" smtClean="0">
                <a:solidFill>
                  <a:prstClr val="black"/>
                </a:solidFill>
                <a:latin typeface="+mn-ea"/>
              </a:rPr>
              <a:t>。</a:t>
            </a:r>
            <a:endParaRPr lang="en-US" altLang="zh-CN" sz="1800" dirty="0" smtClean="0">
              <a:solidFill>
                <a:prstClr val="black"/>
              </a:solidFill>
              <a:latin typeface="+mn-ea"/>
            </a:endParaRPr>
          </a:p>
          <a:p>
            <a:pPr>
              <a:lnSpc>
                <a:spcPct val="150000"/>
              </a:lnSpc>
            </a:pPr>
            <a:r>
              <a:rPr lang="zh-CN" altLang="en-US" sz="1800" dirty="0" smtClean="0">
                <a:solidFill>
                  <a:prstClr val="black"/>
                </a:solidFill>
                <a:latin typeface="+mn-ea"/>
              </a:rPr>
              <a:t>性质</a:t>
            </a:r>
            <a:r>
              <a:rPr lang="en-US" altLang="zh-CN" sz="1800" dirty="0" smtClean="0">
                <a:solidFill>
                  <a:prstClr val="black"/>
                </a:solidFill>
                <a:latin typeface="+mn-ea"/>
              </a:rPr>
              <a:t>5</a:t>
            </a:r>
            <a:r>
              <a:rPr lang="zh-CN" altLang="en-US" sz="1800" dirty="0" smtClean="0">
                <a:solidFill>
                  <a:prstClr val="black"/>
                </a:solidFill>
                <a:latin typeface="+mn-ea"/>
              </a:rPr>
              <a:t>：</a:t>
            </a:r>
            <a:endParaRPr lang="zh-CN" altLang="en-US" sz="1800" dirty="0">
              <a:solidFill>
                <a:prstClr val="black"/>
              </a:solidFill>
              <a:latin typeface="+mn-ea"/>
            </a:endParaRPr>
          </a:p>
        </p:txBody>
      </p:sp>
    </p:spTree>
    <p:extLst>
      <p:ext uri="{BB962C8B-B14F-4D97-AF65-F5344CB8AC3E}">
        <p14:creationId xmlns:p14="http://schemas.microsoft.com/office/powerpoint/2010/main" val="294460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524" y="419136"/>
            <a:ext cx="8239125" cy="3585597"/>
          </a:xfrm>
          <a:prstGeom prst="rect">
            <a:avLst/>
          </a:prstGeom>
        </p:spPr>
        <p:txBody>
          <a:bodyPr wrap="square">
            <a:spAutoFit/>
          </a:bodyPr>
          <a:lstStyle/>
          <a:p>
            <a:pPr algn="just">
              <a:lnSpc>
                <a:spcPct val="150000"/>
              </a:lnSpc>
              <a:spcAft>
                <a:spcPts val="600"/>
              </a:spcAft>
            </a:pPr>
            <a:r>
              <a:rPr lang="en-US" altLang="zh-CN" sz="2000" kern="100" dirty="0">
                <a:latin typeface="宋体"/>
                <a:cs typeface="Times New Roman"/>
              </a:rPr>
              <a:t>6.2.3</a:t>
            </a:r>
            <a:r>
              <a:rPr lang="zh-CN" altLang="zh-CN" sz="2000" kern="100" dirty="0">
                <a:latin typeface="宋体"/>
                <a:cs typeface="Times New Roman"/>
              </a:rPr>
              <a:t>二叉树的存储结构</a:t>
            </a:r>
          </a:p>
          <a:p>
            <a:pPr indent="304800" algn="just">
              <a:lnSpc>
                <a:spcPct val="150000"/>
              </a:lnSpc>
              <a:spcAft>
                <a:spcPts val="600"/>
              </a:spcAft>
            </a:pPr>
            <a:r>
              <a:rPr lang="zh-CN" altLang="zh-CN" sz="2000" kern="100" dirty="0">
                <a:latin typeface="宋体"/>
                <a:cs typeface="Times New Roman"/>
              </a:rPr>
              <a:t>二叉树是一种非线性存储结构，每个结点最多可以有两个后继，通常有两种存储结构，顺序存储结构和链式存储结构。</a:t>
            </a:r>
          </a:p>
          <a:p>
            <a:pPr algn="just">
              <a:lnSpc>
                <a:spcPct val="150000"/>
              </a:lnSpc>
              <a:spcAft>
                <a:spcPts val="600"/>
              </a:spcAft>
            </a:pPr>
            <a:r>
              <a:rPr lang="zh-CN" altLang="zh-CN" sz="2000" kern="100" dirty="0">
                <a:latin typeface="宋体"/>
                <a:cs typeface="Times New Roman"/>
              </a:rPr>
              <a:t>（</a:t>
            </a:r>
            <a:r>
              <a:rPr lang="en-US" altLang="zh-CN" sz="2000" kern="100" dirty="0">
                <a:latin typeface="宋体"/>
                <a:cs typeface="Times New Roman"/>
              </a:rPr>
              <a:t>1</a:t>
            </a:r>
            <a:r>
              <a:rPr lang="zh-CN" altLang="zh-CN" sz="2000" kern="100" dirty="0">
                <a:latin typeface="宋体"/>
                <a:cs typeface="Times New Roman"/>
              </a:rPr>
              <a:t>）顺序存储结构</a:t>
            </a:r>
          </a:p>
          <a:p>
            <a:pPr indent="304800" algn="just">
              <a:lnSpc>
                <a:spcPct val="150000"/>
              </a:lnSpc>
              <a:spcAft>
                <a:spcPts val="600"/>
              </a:spcAft>
            </a:pPr>
            <a:r>
              <a:rPr lang="zh-CN" altLang="zh-CN" sz="2000" kern="100" dirty="0">
                <a:latin typeface="宋体"/>
                <a:cs typeface="Times New Roman"/>
              </a:rPr>
              <a:t>二叉树的顺序存储结构就是用一组地址连续的存储单元按照从上至下、从左至右的顺序依次存储二叉树中的结点。通常用一维数组来描述。</a:t>
            </a:r>
          </a:p>
          <a:p>
            <a:pPr>
              <a:lnSpc>
                <a:spcPct val="150000"/>
              </a:lnSpc>
            </a:pPr>
            <a:endParaRPr lang="zh-CN" altLang="en-US" sz="1800" dirty="0">
              <a:solidFill>
                <a:prstClr val="black"/>
              </a:solidFill>
              <a:latin typeface="+mn-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3602038"/>
            <a:ext cx="52736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562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575" y="400086"/>
            <a:ext cx="7791450" cy="3308598"/>
          </a:xfrm>
          <a:prstGeom prst="rect">
            <a:avLst/>
          </a:prstGeom>
        </p:spPr>
        <p:txBody>
          <a:bodyPr wrap="square">
            <a:spAutoFit/>
          </a:bodyPr>
          <a:lstStyle/>
          <a:p>
            <a:pPr algn="just">
              <a:lnSpc>
                <a:spcPct val="150000"/>
              </a:lnSpc>
              <a:spcAft>
                <a:spcPts val="600"/>
              </a:spcAft>
            </a:pPr>
            <a:r>
              <a:rPr lang="zh-CN" altLang="zh-CN" sz="1800" kern="100" dirty="0">
                <a:latin typeface="宋体"/>
                <a:cs typeface="Times New Roman"/>
              </a:rPr>
              <a:t>（</a:t>
            </a:r>
            <a:r>
              <a:rPr lang="en-US" altLang="zh-CN" sz="1800" kern="100" dirty="0">
                <a:latin typeface="宋体"/>
                <a:cs typeface="Times New Roman"/>
              </a:rPr>
              <a:t>2</a:t>
            </a:r>
            <a:r>
              <a:rPr lang="zh-CN" altLang="zh-CN" sz="1800" kern="100" dirty="0">
                <a:latin typeface="宋体"/>
                <a:cs typeface="Times New Roman"/>
              </a:rPr>
              <a:t>）二叉树的链式存储表示</a:t>
            </a:r>
          </a:p>
          <a:p>
            <a:pPr indent="304800" algn="just">
              <a:lnSpc>
                <a:spcPct val="150000"/>
              </a:lnSpc>
              <a:spcAft>
                <a:spcPts val="600"/>
              </a:spcAft>
            </a:pPr>
            <a:r>
              <a:rPr lang="zh-CN" altLang="zh-CN" sz="1800" kern="100" dirty="0">
                <a:latin typeface="宋体"/>
                <a:cs typeface="Times New Roman"/>
              </a:rPr>
              <a:t>根据二叉树中结点指针个数的不同</a:t>
            </a:r>
            <a:r>
              <a:rPr lang="en-US" altLang="zh-CN" sz="1800" kern="100" dirty="0">
                <a:latin typeface="宋体"/>
                <a:cs typeface="Times New Roman"/>
              </a:rPr>
              <a:t>,</a:t>
            </a:r>
            <a:r>
              <a:rPr lang="zh-CN" altLang="zh-CN" sz="1800" kern="100" dirty="0">
                <a:latin typeface="宋体"/>
                <a:cs typeface="Times New Roman"/>
              </a:rPr>
              <a:t>可以使用两种链式存储结构，二叉链表和三叉链表。在链式存储结构中，不但要存储结点的数值，还要存储结点之间的逻辑关系。</a:t>
            </a:r>
          </a:p>
          <a:p>
            <a:pPr algn="just">
              <a:lnSpc>
                <a:spcPct val="150000"/>
              </a:lnSpc>
              <a:spcAft>
                <a:spcPts val="600"/>
              </a:spcAft>
            </a:pPr>
            <a:r>
              <a:rPr lang="zh-CN" altLang="zh-CN" sz="1800" kern="100" dirty="0">
                <a:latin typeface="宋体"/>
                <a:cs typeface="Times New Roman"/>
              </a:rPr>
              <a:t>①二叉</a:t>
            </a:r>
            <a:r>
              <a:rPr lang="zh-CN" altLang="zh-CN" sz="1800" kern="100" dirty="0" smtClean="0">
                <a:latin typeface="宋体"/>
                <a:cs typeface="Times New Roman"/>
              </a:rPr>
              <a:t>链表</a:t>
            </a:r>
            <a:endParaRPr lang="en-US" altLang="zh-CN" sz="1800" kern="100" dirty="0" smtClean="0">
              <a:latin typeface="宋体"/>
              <a:cs typeface="Times New Roman"/>
            </a:endParaRPr>
          </a:p>
          <a:p>
            <a:pPr algn="just">
              <a:lnSpc>
                <a:spcPct val="150000"/>
              </a:lnSpc>
              <a:spcAft>
                <a:spcPts val="600"/>
              </a:spcAft>
            </a:pPr>
            <a:r>
              <a:rPr lang="en-US" altLang="zh-CN" sz="1800" dirty="0"/>
              <a:t>②</a:t>
            </a:r>
            <a:r>
              <a:rPr lang="zh-CN" altLang="zh-CN" sz="1800" dirty="0"/>
              <a:t>三叉链表</a:t>
            </a:r>
          </a:p>
          <a:p>
            <a:pPr algn="just">
              <a:lnSpc>
                <a:spcPct val="150000"/>
              </a:lnSpc>
              <a:spcAft>
                <a:spcPts val="600"/>
              </a:spcAft>
            </a:pPr>
            <a:endParaRPr lang="zh-CN" altLang="zh-CN" sz="1800" kern="100" dirty="0">
              <a:effectLst/>
              <a:latin typeface="宋体"/>
              <a:cs typeface="Times New Roman"/>
            </a:endParaRPr>
          </a:p>
        </p:txBody>
      </p:sp>
    </p:spTree>
    <p:extLst>
      <p:ext uri="{BB962C8B-B14F-4D97-AF65-F5344CB8AC3E}">
        <p14:creationId xmlns:p14="http://schemas.microsoft.com/office/powerpoint/2010/main" val="1943500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0" y="457236"/>
            <a:ext cx="7791450" cy="2400657"/>
          </a:xfrm>
          <a:prstGeom prst="rect">
            <a:avLst/>
          </a:prstGeom>
        </p:spPr>
        <p:txBody>
          <a:bodyPr wrap="square">
            <a:spAutoFit/>
          </a:bodyPr>
          <a:lstStyle/>
          <a:p>
            <a:pPr algn="just">
              <a:lnSpc>
                <a:spcPct val="150000"/>
              </a:lnSpc>
              <a:spcAft>
                <a:spcPts val="600"/>
              </a:spcAft>
            </a:pPr>
            <a:r>
              <a:rPr lang="en-US" altLang="zh-CN" sz="1800" kern="100" dirty="0">
                <a:latin typeface="宋体"/>
                <a:cs typeface="Times New Roman"/>
              </a:rPr>
              <a:t>6.2.4</a:t>
            </a:r>
            <a:r>
              <a:rPr lang="zh-CN" altLang="zh-CN" sz="1800" kern="100" dirty="0">
                <a:latin typeface="宋体"/>
                <a:cs typeface="Times New Roman"/>
              </a:rPr>
              <a:t>遍历二叉树</a:t>
            </a:r>
          </a:p>
          <a:p>
            <a:pPr indent="304800" algn="just">
              <a:lnSpc>
                <a:spcPct val="150000"/>
              </a:lnSpc>
              <a:spcAft>
                <a:spcPts val="600"/>
              </a:spcAft>
            </a:pPr>
            <a:r>
              <a:rPr lang="zh-CN" altLang="zh-CN" sz="1800" kern="100" dirty="0">
                <a:latin typeface="宋体"/>
                <a:cs typeface="Times New Roman"/>
              </a:rPr>
              <a:t>对于二叉树这种数据结构，在实际应用中，经常需要对树中的各个结点按照某种顺序逐个进行处理，这就涉及到了二叉树的遍历。</a:t>
            </a:r>
          </a:p>
          <a:p>
            <a:pPr algn="just">
              <a:lnSpc>
                <a:spcPct val="150000"/>
              </a:lnSpc>
              <a:spcAft>
                <a:spcPts val="600"/>
              </a:spcAft>
            </a:pPr>
            <a:r>
              <a:rPr lang="zh-CN" altLang="zh-CN" sz="1800" kern="100" dirty="0">
                <a:latin typeface="宋体"/>
                <a:cs typeface="Times New Roman"/>
              </a:rPr>
              <a:t>（</a:t>
            </a:r>
            <a:r>
              <a:rPr lang="en-US" altLang="zh-CN" sz="1800" kern="100" dirty="0">
                <a:latin typeface="宋体"/>
                <a:cs typeface="Times New Roman"/>
              </a:rPr>
              <a:t>1</a:t>
            </a:r>
            <a:r>
              <a:rPr lang="zh-CN" altLang="zh-CN" sz="1800" kern="100" dirty="0">
                <a:latin typeface="宋体"/>
                <a:cs typeface="Times New Roman"/>
              </a:rPr>
              <a:t>）遍历的</a:t>
            </a:r>
            <a:r>
              <a:rPr lang="zh-CN" altLang="zh-CN" sz="1800" kern="100" dirty="0" smtClean="0">
                <a:latin typeface="宋体"/>
                <a:cs typeface="Times New Roman"/>
              </a:rPr>
              <a:t>定义</a:t>
            </a:r>
            <a:endParaRPr lang="en-US" altLang="zh-CN" sz="1800" kern="100" dirty="0" smtClean="0">
              <a:latin typeface="宋体"/>
              <a:cs typeface="Times New Roman"/>
            </a:endParaRPr>
          </a:p>
          <a:p>
            <a:pPr algn="just">
              <a:lnSpc>
                <a:spcPct val="150000"/>
              </a:lnSpc>
              <a:spcAft>
                <a:spcPts val="600"/>
              </a:spcAft>
            </a:pPr>
            <a:r>
              <a:rPr lang="zh-CN" altLang="en-US" sz="1800" kern="100" dirty="0">
                <a:latin typeface="宋体"/>
                <a:cs typeface="Times New Roman"/>
              </a:rPr>
              <a:t>（</a:t>
            </a:r>
            <a:r>
              <a:rPr lang="en-US" altLang="zh-CN" sz="1800" kern="100" dirty="0">
                <a:latin typeface="宋体"/>
                <a:cs typeface="Times New Roman"/>
              </a:rPr>
              <a:t>2</a:t>
            </a:r>
            <a:r>
              <a:rPr lang="zh-CN" altLang="en-US" sz="1800" kern="100" dirty="0">
                <a:latin typeface="宋体"/>
                <a:cs typeface="Times New Roman"/>
              </a:rPr>
              <a:t>）二叉树的遍历方法</a:t>
            </a:r>
            <a:endParaRPr lang="zh-CN" altLang="zh-CN" sz="1800" kern="100" dirty="0">
              <a:effectLst/>
              <a:latin typeface="宋体"/>
              <a:cs typeface="Times New Roman"/>
            </a:endParaRPr>
          </a:p>
        </p:txBody>
      </p:sp>
    </p:spTree>
    <p:extLst>
      <p:ext uri="{BB962C8B-B14F-4D97-AF65-F5344CB8AC3E}">
        <p14:creationId xmlns:p14="http://schemas.microsoft.com/office/powerpoint/2010/main" val="95881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575" y="447711"/>
            <a:ext cx="7791450" cy="2169825"/>
          </a:xfrm>
          <a:prstGeom prst="rect">
            <a:avLst/>
          </a:prstGeom>
        </p:spPr>
        <p:txBody>
          <a:bodyPr wrap="square">
            <a:spAutoFit/>
          </a:bodyPr>
          <a:lstStyle/>
          <a:p>
            <a:pPr>
              <a:lnSpc>
                <a:spcPct val="150000"/>
              </a:lnSpc>
            </a:pPr>
            <a:r>
              <a:rPr lang="en-US" altLang="zh-CN" sz="1800" dirty="0">
                <a:solidFill>
                  <a:prstClr val="black"/>
                </a:solidFill>
                <a:latin typeface="+mn-ea"/>
              </a:rPr>
              <a:t>6.2.5</a:t>
            </a:r>
            <a:r>
              <a:rPr lang="zh-CN" altLang="en-US" sz="1800" dirty="0">
                <a:solidFill>
                  <a:prstClr val="black"/>
                </a:solidFill>
                <a:latin typeface="+mn-ea"/>
              </a:rPr>
              <a:t>线索二叉树</a:t>
            </a:r>
          </a:p>
          <a:p>
            <a:pPr>
              <a:lnSpc>
                <a:spcPct val="150000"/>
              </a:lnSpc>
            </a:pPr>
            <a:r>
              <a:rPr lang="en-US" altLang="zh-CN" sz="1800" dirty="0">
                <a:solidFill>
                  <a:prstClr val="black"/>
                </a:solidFill>
                <a:latin typeface="+mn-ea"/>
              </a:rPr>
              <a:t>(1)</a:t>
            </a:r>
            <a:r>
              <a:rPr lang="zh-CN" altLang="en-US" sz="1800" dirty="0">
                <a:solidFill>
                  <a:prstClr val="black"/>
                </a:solidFill>
                <a:latin typeface="+mn-ea"/>
              </a:rPr>
              <a:t>线索二叉树的</a:t>
            </a:r>
            <a:r>
              <a:rPr lang="zh-CN" altLang="en-US" sz="1800" dirty="0" smtClean="0">
                <a:solidFill>
                  <a:prstClr val="black"/>
                </a:solidFill>
                <a:latin typeface="+mn-ea"/>
              </a:rPr>
              <a:t>定义</a:t>
            </a:r>
            <a:endParaRPr lang="en-US" altLang="zh-CN" sz="1800" dirty="0" smtClean="0">
              <a:solidFill>
                <a:prstClr val="black"/>
              </a:solidFill>
              <a:latin typeface="+mn-ea"/>
            </a:endParaRPr>
          </a:p>
          <a:p>
            <a:pPr>
              <a:lnSpc>
                <a:spcPct val="150000"/>
              </a:lnSpc>
            </a:pPr>
            <a:r>
              <a:rPr lang="zh-CN" altLang="zh-CN" sz="1800" dirty="0" smtClean="0"/>
              <a:t>（</a:t>
            </a:r>
            <a:r>
              <a:rPr lang="en-US" altLang="zh-CN" sz="1800" dirty="0" smtClean="0"/>
              <a:t>2</a:t>
            </a:r>
            <a:r>
              <a:rPr lang="zh-CN" altLang="zh-CN" sz="1800" dirty="0"/>
              <a:t>）二叉树的线索化</a:t>
            </a:r>
          </a:p>
          <a:p>
            <a:pPr>
              <a:lnSpc>
                <a:spcPct val="150000"/>
              </a:lnSpc>
            </a:pPr>
            <a:endParaRPr lang="zh-CN" altLang="en-US" sz="1800" dirty="0">
              <a:solidFill>
                <a:prstClr val="black"/>
              </a:solidFill>
              <a:latin typeface="+mn-ea"/>
            </a:endParaRPr>
          </a:p>
          <a:p>
            <a:pPr>
              <a:lnSpc>
                <a:spcPct val="150000"/>
              </a:lnSpc>
            </a:pPr>
            <a:endParaRPr lang="zh-CN" altLang="en-US" sz="1800" dirty="0">
              <a:solidFill>
                <a:prstClr val="black"/>
              </a:solidFill>
              <a:latin typeface="+mn-ea"/>
            </a:endParaRPr>
          </a:p>
        </p:txBody>
      </p:sp>
    </p:spTree>
    <p:extLst>
      <p:ext uri="{BB962C8B-B14F-4D97-AF65-F5344CB8AC3E}">
        <p14:creationId xmlns:p14="http://schemas.microsoft.com/office/powerpoint/2010/main" val="95881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6.3</a:t>
            </a:r>
            <a:r>
              <a:rPr lang="zh-CN" altLang="en-US" sz="2000" dirty="0">
                <a:solidFill>
                  <a:prstClr val="black"/>
                </a:solidFill>
                <a:latin typeface="微软雅黑"/>
                <a:ea typeface="微软雅黑"/>
              </a:rPr>
              <a:t>树和森林</a:t>
            </a:r>
            <a:endParaRPr lang="zh-CN" altLang="en-US" sz="2000" dirty="0">
              <a:solidFill>
                <a:prstClr val="black"/>
              </a:solidFill>
              <a:latin typeface="微软雅黑"/>
              <a:ea typeface="微软雅黑"/>
            </a:endParaRPr>
          </a:p>
        </p:txBody>
      </p:sp>
      <p:sp>
        <p:nvSpPr>
          <p:cNvPr id="2" name="矩形 1"/>
          <p:cNvSpPr/>
          <p:nvPr/>
        </p:nvSpPr>
        <p:spPr>
          <a:xfrm>
            <a:off x="676275" y="1038261"/>
            <a:ext cx="7791450" cy="2169825"/>
          </a:xfrm>
          <a:prstGeom prst="rect">
            <a:avLst/>
          </a:prstGeom>
        </p:spPr>
        <p:txBody>
          <a:bodyPr wrap="square">
            <a:spAutoFit/>
          </a:bodyPr>
          <a:lstStyle/>
          <a:p>
            <a:pPr>
              <a:lnSpc>
                <a:spcPct val="150000"/>
              </a:lnSpc>
            </a:pPr>
            <a:r>
              <a:rPr lang="en-US" altLang="zh-CN" sz="1800" dirty="0">
                <a:solidFill>
                  <a:prstClr val="black"/>
                </a:solidFill>
                <a:latin typeface="+mn-ea"/>
              </a:rPr>
              <a:t>6.3.1</a:t>
            </a:r>
            <a:r>
              <a:rPr lang="zh-CN" altLang="en-US" sz="1800" dirty="0">
                <a:solidFill>
                  <a:prstClr val="black"/>
                </a:solidFill>
                <a:latin typeface="+mn-ea"/>
              </a:rPr>
              <a:t>树的存储</a:t>
            </a:r>
            <a:r>
              <a:rPr lang="zh-CN" altLang="en-US" sz="1800" dirty="0" smtClean="0">
                <a:solidFill>
                  <a:prstClr val="black"/>
                </a:solidFill>
                <a:latin typeface="+mn-ea"/>
              </a:rPr>
              <a:t>结构</a:t>
            </a:r>
            <a:endParaRPr lang="en-US" altLang="zh-CN" sz="1800" dirty="0" smtClean="0">
              <a:solidFill>
                <a:prstClr val="black"/>
              </a:solidFill>
              <a:latin typeface="+mn-ea"/>
            </a:endParaRPr>
          </a:p>
          <a:p>
            <a:pPr>
              <a:lnSpc>
                <a:spcPct val="150000"/>
              </a:lnSpc>
            </a:pPr>
            <a:r>
              <a:rPr lang="zh-CN" altLang="en-US" sz="1800" dirty="0">
                <a:solidFill>
                  <a:prstClr val="black"/>
                </a:solidFill>
                <a:latin typeface="+mn-ea"/>
              </a:rPr>
              <a:t>（</a:t>
            </a:r>
            <a:r>
              <a:rPr lang="en-US" altLang="zh-CN" sz="1800" dirty="0">
                <a:solidFill>
                  <a:prstClr val="black"/>
                </a:solidFill>
                <a:latin typeface="+mn-ea"/>
              </a:rPr>
              <a:t>1</a:t>
            </a:r>
            <a:r>
              <a:rPr lang="zh-CN" altLang="en-US" sz="1800" dirty="0">
                <a:solidFill>
                  <a:prstClr val="black"/>
                </a:solidFill>
                <a:latin typeface="+mn-ea"/>
              </a:rPr>
              <a:t>）双亲表示</a:t>
            </a:r>
            <a:r>
              <a:rPr lang="zh-CN" altLang="en-US" sz="1800" dirty="0" smtClean="0">
                <a:solidFill>
                  <a:prstClr val="black"/>
                </a:solidFill>
                <a:latin typeface="+mn-ea"/>
              </a:rPr>
              <a:t>法</a:t>
            </a:r>
            <a:endParaRPr lang="en-US" altLang="zh-CN" sz="1800" dirty="0" smtClean="0">
              <a:solidFill>
                <a:prstClr val="black"/>
              </a:solidFill>
              <a:latin typeface="+mn-ea"/>
            </a:endParaRPr>
          </a:p>
          <a:p>
            <a:pPr>
              <a:lnSpc>
                <a:spcPct val="150000"/>
              </a:lnSpc>
            </a:pPr>
            <a:r>
              <a:rPr lang="zh-CN" altLang="en-US" sz="1800" dirty="0">
                <a:solidFill>
                  <a:prstClr val="black"/>
                </a:solidFill>
                <a:latin typeface="+mn-ea"/>
              </a:rPr>
              <a:t>（</a:t>
            </a:r>
            <a:r>
              <a:rPr lang="en-US" altLang="zh-CN" sz="1800" dirty="0">
                <a:solidFill>
                  <a:prstClr val="black"/>
                </a:solidFill>
                <a:latin typeface="+mn-ea"/>
              </a:rPr>
              <a:t>2</a:t>
            </a:r>
            <a:r>
              <a:rPr lang="zh-CN" altLang="en-US" sz="1800" dirty="0">
                <a:solidFill>
                  <a:prstClr val="black"/>
                </a:solidFill>
                <a:latin typeface="+mn-ea"/>
              </a:rPr>
              <a:t>）孩子表示</a:t>
            </a:r>
            <a:r>
              <a:rPr lang="zh-CN" altLang="en-US" sz="1800" dirty="0" smtClean="0">
                <a:solidFill>
                  <a:prstClr val="black"/>
                </a:solidFill>
                <a:latin typeface="+mn-ea"/>
              </a:rPr>
              <a:t>法</a:t>
            </a:r>
            <a:endParaRPr lang="en-US" altLang="zh-CN" sz="1800" dirty="0" smtClean="0">
              <a:solidFill>
                <a:prstClr val="black"/>
              </a:solidFill>
              <a:latin typeface="+mn-ea"/>
            </a:endParaRPr>
          </a:p>
          <a:p>
            <a:pPr>
              <a:lnSpc>
                <a:spcPct val="150000"/>
              </a:lnSpc>
            </a:pPr>
            <a:r>
              <a:rPr lang="zh-CN" altLang="zh-CN" sz="1800" dirty="0"/>
              <a:t>（</a:t>
            </a:r>
            <a:r>
              <a:rPr lang="en-US" altLang="zh-CN" sz="1800" dirty="0"/>
              <a:t>3</a:t>
            </a:r>
            <a:r>
              <a:rPr lang="zh-CN" altLang="zh-CN" sz="1800" dirty="0"/>
              <a:t>）双亲孩子表示法</a:t>
            </a:r>
          </a:p>
          <a:p>
            <a:pPr>
              <a:lnSpc>
                <a:spcPct val="150000"/>
              </a:lnSpc>
            </a:pPr>
            <a:r>
              <a:rPr lang="zh-CN" altLang="en-US" sz="1800" dirty="0">
                <a:solidFill>
                  <a:prstClr val="black"/>
                </a:solidFill>
                <a:latin typeface="+mn-ea"/>
              </a:rPr>
              <a:t>（</a:t>
            </a:r>
            <a:r>
              <a:rPr lang="en-US" altLang="zh-CN" sz="1800" dirty="0">
                <a:solidFill>
                  <a:prstClr val="black"/>
                </a:solidFill>
                <a:latin typeface="+mn-ea"/>
              </a:rPr>
              <a:t>4</a:t>
            </a:r>
            <a:r>
              <a:rPr lang="zh-CN" altLang="en-US" sz="1800" dirty="0">
                <a:solidFill>
                  <a:prstClr val="black"/>
                </a:solidFill>
                <a:latin typeface="+mn-ea"/>
              </a:rPr>
              <a:t>）孩子兄弟表示法</a:t>
            </a:r>
            <a:endParaRPr lang="zh-CN" altLang="en-US" sz="1800" dirty="0">
              <a:solidFill>
                <a:prstClr val="black"/>
              </a:solidFill>
              <a:latin typeface="+mn-ea"/>
            </a:endParaRPr>
          </a:p>
        </p:txBody>
      </p:sp>
    </p:spTree>
    <p:extLst>
      <p:ext uri="{BB962C8B-B14F-4D97-AF65-F5344CB8AC3E}">
        <p14:creationId xmlns:p14="http://schemas.microsoft.com/office/powerpoint/2010/main" val="95881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5" name="矩形 14"/>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矩形 16"/>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文本框 23"/>
          <p:cNvSpPr txBox="1"/>
          <p:nvPr/>
        </p:nvSpPr>
        <p:spPr>
          <a:xfrm>
            <a:off x="2242079" y="1956707"/>
            <a:ext cx="1133644" cy="1419619"/>
          </a:xfrm>
          <a:prstGeom prst="rect">
            <a:avLst/>
          </a:prstGeom>
          <a:noFill/>
        </p:spPr>
        <p:txBody>
          <a:bodyPr wrap="none" rtlCol="0">
            <a:spAutoFit/>
          </a:bodyPr>
          <a:lstStyle/>
          <a:p>
            <a:pPr algn="ctr"/>
            <a:r>
              <a:rPr lang="en-US" altLang="zh-CN" sz="8625" dirty="0" smtClean="0">
                <a:solidFill>
                  <a:schemeClr val="bg1"/>
                </a:solidFill>
                <a:latin typeface="Agency FB" panose="020B0503020202020204" pitchFamily="34" charset="0"/>
              </a:rPr>
              <a:t>06</a:t>
            </a:r>
            <a:endParaRPr lang="zh-CN" altLang="en-US" sz="8625" dirty="0">
              <a:solidFill>
                <a:schemeClr val="bg1"/>
              </a:solidFill>
              <a:latin typeface="Agency FB" panose="020B0503020202020204" pitchFamily="34" charset="0"/>
            </a:endParaRPr>
          </a:p>
        </p:txBody>
      </p:sp>
      <p:sp>
        <p:nvSpPr>
          <p:cNvPr id="25" name="文本框 24"/>
          <p:cNvSpPr txBox="1"/>
          <p:nvPr/>
        </p:nvSpPr>
        <p:spPr>
          <a:xfrm>
            <a:off x="3683613" y="2290417"/>
            <a:ext cx="3001458" cy="600164"/>
          </a:xfrm>
          <a:prstGeom prst="rect">
            <a:avLst/>
          </a:prstGeom>
          <a:noFill/>
        </p:spPr>
        <p:txBody>
          <a:bodyPr wrap="square" rtlCol="0">
            <a:spAutoFit/>
            <a:scene3d>
              <a:camera prst="orthographicFront"/>
              <a:lightRig rig="threePt" dir="t"/>
            </a:scene3d>
            <a:sp3d contourW="12700"/>
          </a:bodyPr>
          <a:lstStyle/>
          <a:p>
            <a:pPr algn="ctr"/>
            <a:r>
              <a:rPr lang="zh-CN" altLang="en-US" sz="3300" b="1" dirty="0" smtClean="0">
                <a:solidFill>
                  <a:schemeClr val="bg1"/>
                </a:solidFill>
                <a:latin typeface="+mj-ea"/>
                <a:ea typeface="+mj-ea"/>
              </a:rPr>
              <a:t>树</a:t>
            </a:r>
            <a:endParaRPr lang="zh-CN" altLang="en-US" sz="3300" b="1" dirty="0">
              <a:solidFill>
                <a:schemeClr val="bg1"/>
              </a:solidFill>
              <a:latin typeface="+mj-ea"/>
              <a:ea typeface="+mj-ea"/>
            </a:endParaRPr>
          </a:p>
        </p:txBody>
      </p:sp>
      <p:cxnSp>
        <p:nvCxnSpPr>
          <p:cNvPr id="27" name="直接连接符 2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87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628925"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5.2.2</a:t>
            </a:r>
            <a:r>
              <a:rPr lang="zh-CN" altLang="en-US" sz="2000" dirty="0">
                <a:solidFill>
                  <a:prstClr val="black"/>
                </a:solidFill>
                <a:latin typeface="微软雅黑"/>
                <a:ea typeface="微软雅黑"/>
              </a:rPr>
              <a:t>广义表的存储结构</a:t>
            </a:r>
          </a:p>
        </p:txBody>
      </p:sp>
      <p:sp>
        <p:nvSpPr>
          <p:cNvPr id="2" name="矩形 1"/>
          <p:cNvSpPr/>
          <p:nvPr/>
        </p:nvSpPr>
        <p:spPr>
          <a:xfrm>
            <a:off x="676275" y="1038261"/>
            <a:ext cx="7791450" cy="1492716"/>
          </a:xfrm>
          <a:prstGeom prst="rect">
            <a:avLst/>
          </a:prstGeom>
        </p:spPr>
        <p:txBody>
          <a:bodyPr wrap="square">
            <a:spAutoFit/>
          </a:bodyPr>
          <a:lstStyle/>
          <a:p>
            <a:pPr algn="just">
              <a:lnSpc>
                <a:spcPct val="150000"/>
              </a:lnSpc>
              <a:spcAft>
                <a:spcPts val="600"/>
              </a:spcAft>
            </a:pPr>
            <a:r>
              <a:rPr lang="en-US" altLang="zh-CN" sz="1800" kern="100" dirty="0">
                <a:latin typeface="宋体"/>
                <a:cs typeface="Times New Roman"/>
              </a:rPr>
              <a:t>6.3.2</a:t>
            </a:r>
            <a:r>
              <a:rPr lang="zh-CN" altLang="zh-CN" sz="1800" kern="100" dirty="0">
                <a:latin typeface="宋体"/>
                <a:cs typeface="Times New Roman"/>
              </a:rPr>
              <a:t>树、森林和二叉树的转换</a:t>
            </a:r>
          </a:p>
          <a:p>
            <a:pPr algn="just">
              <a:lnSpc>
                <a:spcPct val="150000"/>
              </a:lnSpc>
              <a:spcAft>
                <a:spcPts val="600"/>
              </a:spcAft>
            </a:pPr>
            <a:r>
              <a:rPr lang="zh-CN" altLang="zh-CN" sz="1800" kern="100" dirty="0">
                <a:latin typeface="宋体"/>
                <a:cs typeface="Times New Roman"/>
              </a:rPr>
              <a:t>（</a:t>
            </a:r>
            <a:r>
              <a:rPr lang="en-US" altLang="zh-CN" sz="1800" kern="100" dirty="0">
                <a:latin typeface="宋体"/>
                <a:cs typeface="Times New Roman"/>
              </a:rPr>
              <a:t>1</a:t>
            </a:r>
            <a:r>
              <a:rPr lang="zh-CN" altLang="zh-CN" sz="1800" kern="100" dirty="0">
                <a:latin typeface="宋体"/>
                <a:cs typeface="Times New Roman"/>
              </a:rPr>
              <a:t>）树与二叉树的</a:t>
            </a:r>
            <a:r>
              <a:rPr lang="zh-CN" altLang="zh-CN" sz="1800" kern="100" dirty="0" smtClean="0">
                <a:latin typeface="宋体"/>
                <a:cs typeface="Times New Roman"/>
              </a:rPr>
              <a:t>转换</a:t>
            </a:r>
            <a:endParaRPr lang="en-US" altLang="zh-CN" sz="1800" kern="100" dirty="0" smtClean="0">
              <a:latin typeface="宋体"/>
              <a:cs typeface="Times New Roman"/>
            </a:endParaRPr>
          </a:p>
          <a:p>
            <a:pPr algn="just">
              <a:lnSpc>
                <a:spcPct val="150000"/>
              </a:lnSpc>
              <a:spcAft>
                <a:spcPts val="600"/>
              </a:spcAft>
            </a:pPr>
            <a:r>
              <a:rPr lang="zh-CN" altLang="en-US" sz="1800" kern="100" dirty="0">
                <a:latin typeface="宋体"/>
                <a:cs typeface="Times New Roman"/>
              </a:rPr>
              <a:t>（</a:t>
            </a:r>
            <a:r>
              <a:rPr lang="en-US" altLang="zh-CN" sz="1800" kern="100" dirty="0">
                <a:latin typeface="宋体"/>
                <a:cs typeface="Times New Roman"/>
              </a:rPr>
              <a:t>2</a:t>
            </a:r>
            <a:r>
              <a:rPr lang="zh-CN" altLang="en-US" sz="1800" kern="100" dirty="0">
                <a:latin typeface="宋体"/>
                <a:cs typeface="Times New Roman"/>
              </a:rPr>
              <a:t>）森林与二叉树的转换</a:t>
            </a:r>
            <a:endParaRPr lang="zh-CN" altLang="zh-CN" sz="1800" kern="100" dirty="0">
              <a:effectLst/>
              <a:latin typeface="宋体"/>
              <a:cs typeface="Times New Roman"/>
            </a:endParaRPr>
          </a:p>
        </p:txBody>
      </p:sp>
    </p:spTree>
    <p:extLst>
      <p:ext uri="{BB962C8B-B14F-4D97-AF65-F5344CB8AC3E}">
        <p14:creationId xmlns:p14="http://schemas.microsoft.com/office/powerpoint/2010/main" val="95881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5300" y="438186"/>
            <a:ext cx="7791450" cy="3385542"/>
          </a:xfrm>
          <a:prstGeom prst="rect">
            <a:avLst/>
          </a:prstGeom>
        </p:spPr>
        <p:txBody>
          <a:bodyPr wrap="square">
            <a:spAutoFit/>
          </a:bodyPr>
          <a:lstStyle/>
          <a:p>
            <a:pPr algn="just">
              <a:lnSpc>
                <a:spcPct val="150000"/>
              </a:lnSpc>
              <a:spcAft>
                <a:spcPts val="600"/>
              </a:spcAft>
            </a:pPr>
            <a:r>
              <a:rPr lang="en-US" altLang="zh-CN" sz="1800" kern="100" dirty="0">
                <a:latin typeface="宋体"/>
                <a:cs typeface="Times New Roman"/>
              </a:rPr>
              <a:t>6.3.3</a:t>
            </a:r>
            <a:r>
              <a:rPr lang="zh-CN" altLang="zh-CN" sz="1800" kern="100" dirty="0">
                <a:latin typeface="宋体"/>
                <a:cs typeface="Times New Roman"/>
              </a:rPr>
              <a:t>树和森林的遍历</a:t>
            </a:r>
          </a:p>
          <a:p>
            <a:pPr>
              <a:lnSpc>
                <a:spcPct val="150000"/>
              </a:lnSpc>
              <a:spcAft>
                <a:spcPts val="600"/>
              </a:spcAft>
            </a:pPr>
            <a:r>
              <a:rPr lang="zh-CN" altLang="zh-CN" sz="1800" kern="100" dirty="0">
                <a:latin typeface="宋体"/>
                <a:cs typeface="Times New Roman"/>
              </a:rPr>
              <a:t>（</a:t>
            </a:r>
            <a:r>
              <a:rPr lang="en-US" altLang="zh-CN" sz="1800" kern="100" dirty="0">
                <a:latin typeface="宋体"/>
                <a:cs typeface="Times New Roman"/>
              </a:rPr>
              <a:t>1</a:t>
            </a:r>
            <a:r>
              <a:rPr lang="zh-CN" altLang="zh-CN" sz="1800" kern="100" dirty="0">
                <a:latin typeface="宋体"/>
                <a:cs typeface="Times New Roman"/>
              </a:rPr>
              <a:t>）树的遍历</a:t>
            </a:r>
          </a:p>
          <a:p>
            <a:pPr>
              <a:lnSpc>
                <a:spcPct val="150000"/>
              </a:lnSpc>
              <a:spcAft>
                <a:spcPts val="600"/>
              </a:spcAft>
            </a:pPr>
            <a:r>
              <a:rPr lang="zh-CN" altLang="zh-CN" sz="1800" kern="100" dirty="0">
                <a:latin typeface="宋体"/>
                <a:cs typeface="Times New Roman"/>
              </a:rPr>
              <a:t>根据访问根结点和访问子树的顺序不同，树的遍历方法分为先根遍历和后根遍历两种方式。</a:t>
            </a:r>
          </a:p>
          <a:p>
            <a:pPr>
              <a:lnSpc>
                <a:spcPct val="150000"/>
              </a:lnSpc>
              <a:spcAft>
                <a:spcPts val="600"/>
              </a:spcAft>
            </a:pPr>
            <a:r>
              <a:rPr lang="en-US" altLang="zh-CN" sz="1800" kern="100" dirty="0">
                <a:latin typeface="宋体"/>
                <a:cs typeface="Times New Roman"/>
              </a:rPr>
              <a:t>1)</a:t>
            </a:r>
            <a:r>
              <a:rPr lang="zh-CN" altLang="en-US" sz="1800" kern="100" dirty="0">
                <a:latin typeface="宋体"/>
                <a:cs typeface="Times New Roman"/>
              </a:rPr>
              <a:t>先根遍历</a:t>
            </a:r>
          </a:p>
          <a:p>
            <a:pPr>
              <a:lnSpc>
                <a:spcPct val="150000"/>
              </a:lnSpc>
              <a:spcAft>
                <a:spcPts val="600"/>
              </a:spcAft>
            </a:pPr>
            <a:r>
              <a:rPr lang="en-US" altLang="zh-CN" sz="1800" kern="100" dirty="0">
                <a:latin typeface="宋体"/>
                <a:cs typeface="Times New Roman"/>
              </a:rPr>
              <a:t>2</a:t>
            </a:r>
            <a:r>
              <a:rPr lang="en-US" altLang="zh-CN" sz="1800" kern="100" dirty="0" smtClean="0">
                <a:latin typeface="宋体"/>
                <a:cs typeface="Times New Roman"/>
              </a:rPr>
              <a:t>)</a:t>
            </a:r>
            <a:r>
              <a:rPr lang="zh-CN" altLang="en-US" sz="1800" kern="100" dirty="0" smtClean="0">
                <a:latin typeface="宋体"/>
                <a:cs typeface="Times New Roman"/>
              </a:rPr>
              <a:t>中根</a:t>
            </a:r>
            <a:r>
              <a:rPr lang="zh-CN" altLang="en-US" sz="1800" kern="100" dirty="0">
                <a:latin typeface="宋体"/>
                <a:cs typeface="Times New Roman"/>
              </a:rPr>
              <a:t>遍历</a:t>
            </a:r>
          </a:p>
          <a:p>
            <a:pPr>
              <a:lnSpc>
                <a:spcPct val="150000"/>
              </a:lnSpc>
              <a:spcAft>
                <a:spcPts val="600"/>
              </a:spcAft>
            </a:pPr>
            <a:endParaRPr lang="zh-CN" altLang="zh-CN" sz="1800" kern="100" dirty="0">
              <a:effectLst/>
              <a:latin typeface="宋体"/>
              <a:cs typeface="Times New Roman"/>
            </a:endParaRPr>
          </a:p>
        </p:txBody>
      </p:sp>
    </p:spTree>
    <p:extLst>
      <p:ext uri="{BB962C8B-B14F-4D97-AF65-F5344CB8AC3E}">
        <p14:creationId xmlns:p14="http://schemas.microsoft.com/office/powerpoint/2010/main" val="95881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2450" y="971586"/>
            <a:ext cx="7791450" cy="1138773"/>
          </a:xfrm>
          <a:prstGeom prst="rect">
            <a:avLst/>
          </a:prstGeom>
        </p:spPr>
        <p:txBody>
          <a:bodyPr wrap="square">
            <a:spAutoFit/>
          </a:bodyPr>
          <a:lstStyle/>
          <a:p>
            <a:pPr>
              <a:lnSpc>
                <a:spcPct val="150000"/>
              </a:lnSpc>
              <a:spcAft>
                <a:spcPts val="600"/>
              </a:spcAft>
            </a:pPr>
            <a:r>
              <a:rPr lang="en-US" altLang="zh-CN" sz="1800" kern="100" dirty="0" smtClean="0">
                <a:latin typeface="宋体"/>
                <a:cs typeface="Times New Roman"/>
              </a:rPr>
              <a:t>6.4.1</a:t>
            </a:r>
            <a:r>
              <a:rPr lang="zh-CN" altLang="zh-CN" sz="1800" kern="100" dirty="0">
                <a:latin typeface="宋体"/>
                <a:cs typeface="Times New Roman"/>
              </a:rPr>
              <a:t>哈夫曼树的基本概念</a:t>
            </a:r>
          </a:p>
          <a:p>
            <a:pPr indent="457200"/>
            <a:r>
              <a:rPr lang="zh-CN" altLang="zh-CN" sz="1800" dirty="0">
                <a:ea typeface="宋体"/>
                <a:cs typeface="Times New Roman"/>
              </a:rPr>
              <a:t>哈夫曼树在实际应用中运用非常广泛，它是由麻省理工学院的一个名字叫哈夫曼的博士提出的，哈夫曼树是一种特殊的</a:t>
            </a:r>
            <a:r>
              <a:rPr lang="zh-CN" altLang="zh-CN" sz="1800" dirty="0" smtClean="0">
                <a:ea typeface="宋体"/>
                <a:cs typeface="Times New Roman"/>
              </a:rPr>
              <a:t>二叉树</a:t>
            </a:r>
            <a:r>
              <a:rPr lang="zh-CN" altLang="en-US" sz="1800" dirty="0" smtClean="0">
                <a:ea typeface="宋体"/>
                <a:cs typeface="Times New Roman"/>
              </a:rPr>
              <a:t>。</a:t>
            </a:r>
            <a:endParaRPr lang="zh-CN" altLang="zh-CN" sz="1800" dirty="0"/>
          </a:p>
        </p:txBody>
      </p:sp>
      <p:sp>
        <p:nvSpPr>
          <p:cNvPr id="6"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410643" cy="450123"/>
          </a:xfrm>
          <a:prstGeom prst="rect">
            <a:avLst/>
          </a:prstGeom>
          <a:noFill/>
        </p:spPr>
        <p:txBody>
          <a:bodyPr wrap="none" lIns="0" tIns="0" rIns="0" rtlCol="0">
            <a:spAutoFit/>
          </a:bodyPr>
          <a:lstStyle/>
          <a:p>
            <a:pPr>
              <a:lnSpc>
                <a:spcPct val="150000"/>
              </a:lnSpc>
              <a:spcAft>
                <a:spcPts val="600"/>
              </a:spcAft>
            </a:pPr>
            <a:r>
              <a:rPr lang="en-US" altLang="zh-CN" sz="2000" kern="100" dirty="0">
                <a:latin typeface="宋体"/>
                <a:cs typeface="Times New Roman"/>
              </a:rPr>
              <a:t>6.4</a:t>
            </a:r>
            <a:r>
              <a:rPr lang="zh-CN" altLang="zh-CN" sz="2000" kern="100" dirty="0">
                <a:latin typeface="宋体"/>
                <a:cs typeface="Times New Roman"/>
              </a:rPr>
              <a:t>哈夫曼树</a:t>
            </a:r>
            <a:endParaRPr lang="zh-CN" altLang="zh-CN" sz="2000" kern="100" dirty="0">
              <a:latin typeface="宋体"/>
              <a:cs typeface="Times New Roman"/>
            </a:endParaRPr>
          </a:p>
        </p:txBody>
      </p:sp>
    </p:spTree>
    <p:extLst>
      <p:ext uri="{BB962C8B-B14F-4D97-AF65-F5344CB8AC3E}">
        <p14:creationId xmlns:p14="http://schemas.microsoft.com/office/powerpoint/2010/main" val="95881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372444"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6.4.2</a:t>
            </a:r>
            <a:r>
              <a:rPr lang="zh-CN" altLang="en-US" sz="2000" dirty="0">
                <a:solidFill>
                  <a:prstClr val="black"/>
                </a:solidFill>
                <a:latin typeface="微软雅黑"/>
                <a:ea typeface="微软雅黑"/>
              </a:rPr>
              <a:t>哈夫曼树的构造</a:t>
            </a:r>
            <a:endParaRPr lang="zh-CN" altLang="en-US" sz="2000" dirty="0">
              <a:solidFill>
                <a:prstClr val="black"/>
              </a:solidFill>
              <a:latin typeface="微软雅黑"/>
              <a:ea typeface="微软雅黑"/>
            </a:endParaRPr>
          </a:p>
        </p:txBody>
      </p:sp>
      <p:sp>
        <p:nvSpPr>
          <p:cNvPr id="2" name="矩形 1"/>
          <p:cNvSpPr/>
          <p:nvPr/>
        </p:nvSpPr>
        <p:spPr>
          <a:xfrm>
            <a:off x="676275" y="1200186"/>
            <a:ext cx="7400925" cy="1338828"/>
          </a:xfrm>
          <a:prstGeom prst="rect">
            <a:avLst/>
          </a:prstGeom>
        </p:spPr>
        <p:txBody>
          <a:bodyPr wrap="square">
            <a:spAutoFit/>
          </a:bodyPr>
          <a:lstStyle/>
          <a:p>
            <a:pPr indent="457200">
              <a:lnSpc>
                <a:spcPct val="150000"/>
              </a:lnSpc>
            </a:pPr>
            <a:r>
              <a:rPr lang="zh-CN" altLang="zh-CN" sz="1800" dirty="0">
                <a:ea typeface="宋体"/>
                <a:cs typeface="Times New Roman"/>
              </a:rPr>
              <a:t>由哈夫曼树的相关定义可知</a:t>
            </a:r>
            <a:r>
              <a:rPr lang="en-US" altLang="zh-CN" sz="1800" dirty="0">
                <a:ea typeface="宋体"/>
                <a:cs typeface="Times New Roman"/>
              </a:rPr>
              <a:t>,</a:t>
            </a:r>
            <a:r>
              <a:rPr lang="zh-CN" altLang="zh-CN" sz="1800" dirty="0">
                <a:ea typeface="宋体"/>
                <a:cs typeface="Times New Roman"/>
              </a:rPr>
              <a:t>一棵二叉树要想使带权路径长度最小</a:t>
            </a:r>
            <a:r>
              <a:rPr lang="en-US" altLang="zh-CN" sz="1800" dirty="0">
                <a:ea typeface="宋体"/>
                <a:cs typeface="Times New Roman"/>
              </a:rPr>
              <a:t>,</a:t>
            </a:r>
            <a:r>
              <a:rPr lang="zh-CN" altLang="zh-CN" sz="1800" dirty="0">
                <a:ea typeface="宋体"/>
                <a:cs typeface="Times New Roman"/>
              </a:rPr>
              <a:t>一定要使权值越大的叶子结点越靠近根结点</a:t>
            </a:r>
            <a:r>
              <a:rPr lang="en-US" altLang="zh-CN" sz="1800" dirty="0">
                <a:ea typeface="宋体"/>
                <a:cs typeface="Times New Roman"/>
              </a:rPr>
              <a:t>,</a:t>
            </a:r>
            <a:r>
              <a:rPr lang="zh-CN" altLang="zh-CN" sz="1800" dirty="0">
                <a:ea typeface="宋体"/>
                <a:cs typeface="Times New Roman"/>
              </a:rPr>
              <a:t>而权值越小的叶子结点越远离根结点。</a:t>
            </a:r>
            <a:endParaRPr lang="zh-CN" altLang="en-US" sz="1800" dirty="0">
              <a:solidFill>
                <a:prstClr val="black"/>
              </a:solidFill>
              <a:latin typeface="+mn-ea"/>
            </a:endParaRPr>
          </a:p>
        </p:txBody>
      </p:sp>
    </p:spTree>
    <p:extLst>
      <p:ext uri="{BB962C8B-B14F-4D97-AF65-F5344CB8AC3E}">
        <p14:creationId xmlns:p14="http://schemas.microsoft.com/office/powerpoint/2010/main" val="95881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4" y="943011"/>
            <a:ext cx="7400925" cy="2674258"/>
          </a:xfrm>
          <a:prstGeom prst="rect">
            <a:avLst/>
          </a:prstGeom>
        </p:spPr>
        <p:txBody>
          <a:bodyPr wrap="square">
            <a:spAutoFit/>
          </a:bodyPr>
          <a:lstStyle/>
          <a:p>
            <a:pPr>
              <a:lnSpc>
                <a:spcPct val="150000"/>
              </a:lnSpc>
              <a:spcAft>
                <a:spcPts val="600"/>
              </a:spcAft>
            </a:pPr>
            <a:r>
              <a:rPr lang="en-US" altLang="zh-CN" sz="1800" kern="100" dirty="0">
                <a:latin typeface="宋体"/>
                <a:cs typeface="Times New Roman"/>
              </a:rPr>
              <a:t>6.4.3</a:t>
            </a:r>
            <a:r>
              <a:rPr lang="zh-CN" altLang="zh-CN" sz="1800" kern="100" dirty="0">
                <a:latin typeface="宋体"/>
                <a:cs typeface="Times New Roman"/>
              </a:rPr>
              <a:t>哈夫曼编码</a:t>
            </a:r>
          </a:p>
          <a:p>
            <a:pPr indent="304800">
              <a:lnSpc>
                <a:spcPct val="150000"/>
              </a:lnSpc>
              <a:spcAft>
                <a:spcPts val="600"/>
              </a:spcAft>
            </a:pPr>
            <a:r>
              <a:rPr lang="zh-CN" altLang="zh-CN" sz="1800" kern="100" dirty="0">
                <a:latin typeface="宋体"/>
                <a:cs typeface="Times New Roman"/>
              </a:rPr>
              <a:t>哈夫曼树在实际应用中运用的十分广泛</a:t>
            </a:r>
            <a:r>
              <a:rPr lang="en-US" altLang="zh-CN" sz="1800" kern="100" dirty="0">
                <a:latin typeface="宋体"/>
                <a:cs typeface="Times New Roman"/>
              </a:rPr>
              <a:t>,</a:t>
            </a:r>
            <a:r>
              <a:rPr lang="zh-CN" altLang="zh-CN" sz="1800" kern="100" dirty="0">
                <a:latin typeface="宋体"/>
                <a:cs typeface="Times New Roman"/>
              </a:rPr>
              <a:t>最典型的就是在编码技术上。利用哈夫曼树</a:t>
            </a:r>
            <a:r>
              <a:rPr lang="en-US" altLang="zh-CN" sz="1800" kern="100" dirty="0">
                <a:latin typeface="宋体"/>
                <a:cs typeface="Times New Roman"/>
              </a:rPr>
              <a:t>,</a:t>
            </a:r>
            <a:r>
              <a:rPr lang="zh-CN" altLang="zh-CN" sz="1800" kern="100" dirty="0">
                <a:latin typeface="宋体"/>
                <a:cs typeface="Times New Roman"/>
              </a:rPr>
              <a:t>可以在保证数据量不变的情况下</a:t>
            </a:r>
            <a:r>
              <a:rPr lang="en-US" altLang="zh-CN" sz="1800" kern="100" dirty="0">
                <a:latin typeface="宋体"/>
                <a:cs typeface="Times New Roman"/>
              </a:rPr>
              <a:t>,</a:t>
            </a:r>
            <a:r>
              <a:rPr lang="zh-CN" altLang="zh-CN" sz="1800" kern="100" dirty="0">
                <a:latin typeface="宋体"/>
                <a:cs typeface="Times New Roman"/>
              </a:rPr>
              <a:t>得到平均长度最短的编码。因此</a:t>
            </a:r>
            <a:r>
              <a:rPr lang="en-US" altLang="zh-CN" sz="1800" kern="100" dirty="0">
                <a:latin typeface="宋体"/>
                <a:cs typeface="Times New Roman"/>
              </a:rPr>
              <a:t>,</a:t>
            </a:r>
            <a:r>
              <a:rPr lang="zh-CN" altLang="zh-CN" sz="1800" kern="100" dirty="0">
                <a:latin typeface="宋体"/>
                <a:cs typeface="Times New Roman"/>
              </a:rPr>
              <a:t>哈夫曼编码技术在数据压缩技术中具有十分重要的作用。</a:t>
            </a:r>
          </a:p>
          <a:p>
            <a:pPr indent="304800">
              <a:lnSpc>
                <a:spcPct val="150000"/>
              </a:lnSpc>
              <a:spcAft>
                <a:spcPts val="600"/>
              </a:spcAft>
            </a:pPr>
            <a:r>
              <a:rPr lang="zh-CN" altLang="zh-CN" sz="1800" kern="100" dirty="0">
                <a:latin typeface="宋体"/>
                <a:cs typeface="Times New Roman"/>
              </a:rPr>
              <a:t>在数据通信中就经常要将传送的文字转换成由二进制</a:t>
            </a:r>
            <a:r>
              <a:rPr lang="en-US" altLang="zh-CN" sz="1800" kern="100" dirty="0">
                <a:latin typeface="宋体"/>
                <a:cs typeface="Times New Roman"/>
              </a:rPr>
              <a:t>0</a:t>
            </a:r>
            <a:r>
              <a:rPr lang="zh-CN" altLang="zh-CN" sz="1800" kern="100" dirty="0">
                <a:latin typeface="宋体"/>
                <a:cs typeface="Times New Roman"/>
              </a:rPr>
              <a:t>、</a:t>
            </a:r>
            <a:r>
              <a:rPr lang="en-US" altLang="zh-CN" sz="1800" kern="100" dirty="0">
                <a:latin typeface="宋体"/>
                <a:cs typeface="Times New Roman"/>
              </a:rPr>
              <a:t>1</a:t>
            </a:r>
            <a:r>
              <a:rPr lang="zh-CN" altLang="zh-CN" sz="1800" kern="100" dirty="0">
                <a:latin typeface="宋体"/>
                <a:cs typeface="Times New Roman"/>
              </a:rPr>
              <a:t>组成的二进制串，我们以此为例来说明哈夫曼编码的实现方法。</a:t>
            </a:r>
            <a:endParaRPr lang="zh-CN" altLang="zh-CN" sz="1800" kern="100" dirty="0">
              <a:effectLst/>
              <a:latin typeface="宋体"/>
              <a:cs typeface="Times New Roman"/>
            </a:endParaRPr>
          </a:p>
        </p:txBody>
      </p:sp>
    </p:spTree>
    <p:extLst>
      <p:ext uri="{BB962C8B-B14F-4D97-AF65-F5344CB8AC3E}">
        <p14:creationId xmlns:p14="http://schemas.microsoft.com/office/powerpoint/2010/main" val="2028927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0" y="476286"/>
            <a:ext cx="1389804" cy="353943"/>
          </a:xfrm>
          <a:prstGeom prst="rect">
            <a:avLst/>
          </a:prstGeom>
          <a:noFill/>
        </p:spPr>
        <p:txBody>
          <a:bodyPr wrap="none" lIns="0" tIns="0" rIns="0" rtlCol="0">
            <a:spAutoFit/>
          </a:bodyPr>
          <a:lstStyle/>
          <a:p>
            <a:r>
              <a:rPr lang="en-US" altLang="zh-CN" sz="2000" dirty="0" smtClean="0">
                <a:solidFill>
                  <a:prstClr val="black"/>
                </a:solidFill>
                <a:latin typeface="微软雅黑"/>
                <a:ea typeface="微软雅黑"/>
              </a:rPr>
              <a:t>6.5</a:t>
            </a:r>
            <a:r>
              <a:rPr lang="zh-CN" altLang="en-US" sz="2000" dirty="0" smtClean="0">
                <a:solidFill>
                  <a:prstClr val="black"/>
                </a:solidFill>
                <a:latin typeface="微软雅黑"/>
                <a:ea typeface="微软雅黑"/>
              </a:rPr>
              <a:t>单元</a:t>
            </a:r>
            <a:r>
              <a:rPr lang="zh-CN" altLang="en-US" sz="2000" dirty="0">
                <a:solidFill>
                  <a:prstClr val="black"/>
                </a:solidFill>
                <a:latin typeface="微软雅黑"/>
                <a:ea typeface="微软雅黑"/>
              </a:rPr>
              <a:t>实训</a:t>
            </a:r>
          </a:p>
        </p:txBody>
      </p:sp>
      <p:sp>
        <p:nvSpPr>
          <p:cNvPr id="3" name="矩形 2"/>
          <p:cNvSpPr/>
          <p:nvPr/>
        </p:nvSpPr>
        <p:spPr>
          <a:xfrm>
            <a:off x="628650" y="994395"/>
            <a:ext cx="7915275" cy="2739211"/>
          </a:xfrm>
          <a:prstGeom prst="rect">
            <a:avLst/>
          </a:prstGeom>
        </p:spPr>
        <p:txBody>
          <a:bodyPr wrap="square">
            <a:spAutoFit/>
          </a:bodyPr>
          <a:lstStyle/>
          <a:p>
            <a:pPr algn="just">
              <a:lnSpc>
                <a:spcPct val="150000"/>
              </a:lnSpc>
              <a:spcAft>
                <a:spcPts val="600"/>
              </a:spcAft>
            </a:pPr>
            <a:r>
              <a:rPr lang="zh-CN" altLang="zh-CN" sz="1800" kern="100" dirty="0">
                <a:latin typeface="宋体"/>
                <a:cs typeface="Times New Roman"/>
              </a:rPr>
              <a:t>应用案例【</a:t>
            </a:r>
            <a:r>
              <a:rPr lang="en-US" altLang="zh-CN" sz="1800" kern="100" dirty="0">
                <a:latin typeface="宋体"/>
                <a:cs typeface="Times New Roman"/>
              </a:rPr>
              <a:t>1</a:t>
            </a:r>
            <a:r>
              <a:rPr lang="zh-CN" altLang="zh-CN" sz="1800" kern="100" dirty="0">
                <a:latin typeface="宋体"/>
                <a:cs typeface="Times New Roman"/>
              </a:rPr>
              <a:t>】</a:t>
            </a:r>
          </a:p>
          <a:p>
            <a:pPr indent="304800" algn="just">
              <a:lnSpc>
                <a:spcPct val="150000"/>
              </a:lnSpc>
              <a:spcAft>
                <a:spcPts val="600"/>
              </a:spcAft>
            </a:pPr>
            <a:r>
              <a:rPr lang="zh-CN" altLang="zh-CN" sz="1800" kern="100" dirty="0">
                <a:latin typeface="宋体"/>
                <a:cs typeface="Times New Roman"/>
              </a:rPr>
              <a:t>在一些高级语言的系统中，会将表达式以二叉树的方式存储在数组中，例如存储</a:t>
            </a:r>
            <a:r>
              <a:rPr lang="en-US" altLang="zh-CN" sz="1800" kern="100" dirty="0">
                <a:latin typeface="宋体"/>
                <a:cs typeface="Times New Roman"/>
              </a:rPr>
              <a:t>3*9+7/2</a:t>
            </a:r>
            <a:r>
              <a:rPr lang="zh-CN" altLang="zh-CN" sz="1800" kern="100" dirty="0">
                <a:latin typeface="宋体"/>
                <a:cs typeface="Times New Roman"/>
              </a:rPr>
              <a:t>这样一个表达式，下面以递归的方式建立表达式的二叉树结构，再输出其前序、中序、后序遍历结果，并计算表达式的值。</a:t>
            </a:r>
          </a:p>
          <a:p>
            <a:pPr indent="304800" algn="just">
              <a:lnSpc>
                <a:spcPct val="150000"/>
              </a:lnSpc>
              <a:spcAft>
                <a:spcPts val="600"/>
              </a:spcAft>
            </a:pPr>
            <a:r>
              <a:rPr lang="zh-CN" altLang="zh-CN" sz="1800" kern="100" dirty="0">
                <a:latin typeface="宋体"/>
                <a:cs typeface="Times New Roman"/>
              </a:rPr>
              <a:t>案例分析：首先按照表达式构造一棵二叉树，然后输出这棵树的前序、中序、后序遍历结果，最后计算和输出表达式的值。</a:t>
            </a:r>
            <a:endParaRPr lang="zh-CN" altLang="zh-CN" sz="1800" kern="100" dirty="0">
              <a:effectLst/>
              <a:latin typeface="宋体"/>
              <a:cs typeface="Times New Roman"/>
            </a:endParaRPr>
          </a:p>
        </p:txBody>
      </p:sp>
    </p:spTree>
    <p:extLst>
      <p:ext uri="{BB962C8B-B14F-4D97-AF65-F5344CB8AC3E}">
        <p14:creationId xmlns:p14="http://schemas.microsoft.com/office/powerpoint/2010/main" val="1800194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49" y="476286"/>
            <a:ext cx="2286001" cy="353943"/>
          </a:xfrm>
          <a:prstGeom prst="rect">
            <a:avLst/>
          </a:prstGeom>
          <a:noFill/>
        </p:spPr>
        <p:txBody>
          <a:bodyPr wrap="square" lIns="0" tIns="0" rIns="0" rtlCol="0">
            <a:spAutoFit/>
          </a:bodyPr>
          <a:lstStyle/>
          <a:p>
            <a:r>
              <a:rPr lang="en-US" altLang="zh-CN" sz="2000" dirty="0" smtClean="0">
                <a:solidFill>
                  <a:prstClr val="black"/>
                </a:solidFill>
                <a:latin typeface="微软雅黑"/>
                <a:ea typeface="微软雅黑"/>
              </a:rPr>
              <a:t>6.5</a:t>
            </a:r>
            <a:r>
              <a:rPr lang="zh-CN" altLang="en-US" sz="2000" dirty="0" smtClean="0">
                <a:solidFill>
                  <a:prstClr val="black"/>
                </a:solidFill>
                <a:latin typeface="微软雅黑"/>
                <a:ea typeface="微软雅黑"/>
              </a:rPr>
              <a:t>单元</a:t>
            </a:r>
            <a:r>
              <a:rPr lang="zh-CN" altLang="en-US" sz="2000" dirty="0">
                <a:solidFill>
                  <a:prstClr val="black"/>
                </a:solidFill>
                <a:latin typeface="微软雅黑"/>
                <a:ea typeface="微软雅黑"/>
              </a:rPr>
              <a:t>实训</a:t>
            </a:r>
          </a:p>
        </p:txBody>
      </p:sp>
      <p:sp>
        <p:nvSpPr>
          <p:cNvPr id="3" name="矩形 2"/>
          <p:cNvSpPr/>
          <p:nvPr/>
        </p:nvSpPr>
        <p:spPr>
          <a:xfrm>
            <a:off x="628650" y="994395"/>
            <a:ext cx="7915275" cy="3154710"/>
          </a:xfrm>
          <a:prstGeom prst="rect">
            <a:avLst/>
          </a:prstGeom>
        </p:spPr>
        <p:txBody>
          <a:bodyPr wrap="square">
            <a:spAutoFit/>
          </a:bodyPr>
          <a:lstStyle/>
          <a:p>
            <a:pPr algn="just">
              <a:lnSpc>
                <a:spcPct val="150000"/>
              </a:lnSpc>
              <a:spcAft>
                <a:spcPts val="600"/>
              </a:spcAft>
            </a:pPr>
            <a:r>
              <a:rPr lang="zh-CN" altLang="en-US" sz="1800" kern="100" dirty="0">
                <a:latin typeface="宋体"/>
                <a:cs typeface="Times New Roman"/>
              </a:rPr>
              <a:t>应用案例</a:t>
            </a:r>
            <a:r>
              <a:rPr lang="en-US" altLang="zh-CN" sz="1800" kern="100" dirty="0">
                <a:latin typeface="宋体"/>
                <a:cs typeface="Times New Roman"/>
              </a:rPr>
              <a:t>【2】</a:t>
            </a:r>
          </a:p>
          <a:p>
            <a:pPr indent="304800" algn="just">
              <a:lnSpc>
                <a:spcPct val="150000"/>
              </a:lnSpc>
              <a:spcAft>
                <a:spcPts val="600"/>
              </a:spcAft>
            </a:pPr>
            <a:r>
              <a:rPr lang="zh-CN" altLang="zh-CN" sz="1800" kern="100" dirty="0">
                <a:latin typeface="宋体"/>
                <a:cs typeface="Times New Roman"/>
              </a:rPr>
              <a:t>学生通讯录管理通常包含的几个功能有新建、插入、删除、读取、查询等。通讯录中学生的信息有学号、姓名、出生日期、性别、电话和地址等。由于篇幅限制，本案例中只处理了学生信息的显示和查找功能。</a:t>
            </a:r>
          </a:p>
          <a:p>
            <a:pPr indent="304800" algn="just">
              <a:lnSpc>
                <a:spcPct val="150000"/>
              </a:lnSpc>
              <a:spcAft>
                <a:spcPts val="600"/>
              </a:spcAft>
            </a:pPr>
            <a:r>
              <a:rPr lang="zh-CN" altLang="zh-CN" sz="1800" kern="100" dirty="0">
                <a:latin typeface="宋体"/>
                <a:cs typeface="Times New Roman"/>
              </a:rPr>
              <a:t>案例分析：利用二叉树的链式存储结构来实现，定义一个学生类型的结构体存储学生基本信息，使用先序遍历显示学生信息，按照学生的学号进行查询信息。</a:t>
            </a:r>
            <a:endParaRPr lang="zh-CN" altLang="zh-CN" sz="1800" kern="100" dirty="0">
              <a:effectLst/>
              <a:latin typeface="宋体"/>
              <a:cs typeface="Times New Roman"/>
            </a:endParaRPr>
          </a:p>
        </p:txBody>
      </p:sp>
    </p:spTree>
    <p:extLst>
      <p:ext uri="{BB962C8B-B14F-4D97-AF65-F5344CB8AC3E}">
        <p14:creationId xmlns:p14="http://schemas.microsoft.com/office/powerpoint/2010/main" val="257276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49" y="476286"/>
            <a:ext cx="2286001" cy="353943"/>
          </a:xfrm>
          <a:prstGeom prst="rect">
            <a:avLst/>
          </a:prstGeom>
          <a:noFill/>
        </p:spPr>
        <p:txBody>
          <a:bodyPr wrap="square" lIns="0" tIns="0" rIns="0" rtlCol="0">
            <a:spAutoFit/>
          </a:bodyPr>
          <a:lstStyle/>
          <a:p>
            <a:r>
              <a:rPr lang="en-US" altLang="zh-CN" sz="2000" dirty="0" smtClean="0">
                <a:solidFill>
                  <a:prstClr val="black"/>
                </a:solidFill>
                <a:latin typeface="微软雅黑"/>
                <a:ea typeface="微软雅黑"/>
              </a:rPr>
              <a:t>6.5</a:t>
            </a:r>
            <a:r>
              <a:rPr lang="zh-CN" altLang="en-US" sz="2000" dirty="0" smtClean="0">
                <a:solidFill>
                  <a:prstClr val="black"/>
                </a:solidFill>
                <a:latin typeface="微软雅黑"/>
                <a:ea typeface="微软雅黑"/>
              </a:rPr>
              <a:t>单元</a:t>
            </a:r>
            <a:r>
              <a:rPr lang="zh-CN" altLang="en-US" sz="2000" dirty="0">
                <a:solidFill>
                  <a:prstClr val="black"/>
                </a:solidFill>
                <a:latin typeface="微软雅黑"/>
                <a:ea typeface="微软雅黑"/>
              </a:rPr>
              <a:t>实训</a:t>
            </a:r>
          </a:p>
        </p:txBody>
      </p:sp>
      <p:sp>
        <p:nvSpPr>
          <p:cNvPr id="3" name="矩形 2"/>
          <p:cNvSpPr/>
          <p:nvPr/>
        </p:nvSpPr>
        <p:spPr>
          <a:xfrm>
            <a:off x="628650" y="994395"/>
            <a:ext cx="7915275" cy="3508653"/>
          </a:xfrm>
          <a:prstGeom prst="rect">
            <a:avLst/>
          </a:prstGeom>
        </p:spPr>
        <p:txBody>
          <a:bodyPr wrap="square">
            <a:spAutoFit/>
          </a:bodyPr>
          <a:lstStyle/>
          <a:p>
            <a:pPr algn="just">
              <a:lnSpc>
                <a:spcPct val="150000"/>
              </a:lnSpc>
              <a:spcAft>
                <a:spcPts val="600"/>
              </a:spcAft>
            </a:pPr>
            <a:r>
              <a:rPr lang="zh-CN" altLang="en-US" sz="1800" kern="100" dirty="0">
                <a:latin typeface="宋体"/>
                <a:cs typeface="Times New Roman"/>
              </a:rPr>
              <a:t>应用案例</a:t>
            </a:r>
            <a:r>
              <a:rPr lang="en-US" altLang="zh-CN" sz="1800" kern="100" dirty="0" smtClean="0">
                <a:latin typeface="宋体"/>
                <a:cs typeface="Times New Roman"/>
              </a:rPr>
              <a:t>【3】</a:t>
            </a:r>
            <a:endParaRPr lang="en-US" altLang="zh-CN" sz="1800" kern="100" dirty="0">
              <a:latin typeface="宋体"/>
              <a:cs typeface="Times New Roman"/>
            </a:endParaRPr>
          </a:p>
          <a:p>
            <a:pPr indent="228600" algn="just">
              <a:spcAft>
                <a:spcPts val="600"/>
              </a:spcAft>
            </a:pPr>
            <a:r>
              <a:rPr lang="zh-CN" altLang="zh-CN" sz="1800" kern="100" dirty="0">
                <a:latin typeface="宋体"/>
                <a:cs typeface="Times New Roman"/>
              </a:rPr>
              <a:t>假若一个文件中只有</a:t>
            </a:r>
            <a:r>
              <a:rPr lang="en-US" altLang="zh-CN" sz="1800" kern="100" dirty="0">
                <a:latin typeface="宋体"/>
                <a:cs typeface="Times New Roman"/>
              </a:rPr>
              <a:t>8</a:t>
            </a:r>
            <a:r>
              <a:rPr lang="zh-CN" altLang="zh-CN" sz="1800" kern="100" dirty="0">
                <a:latin typeface="宋体"/>
                <a:cs typeface="Times New Roman"/>
              </a:rPr>
              <a:t>个不同的字符，各个字符出现的次数分别是</a:t>
            </a:r>
            <a:r>
              <a:rPr lang="en-US" altLang="zh-CN" sz="1800" kern="100" dirty="0">
                <a:latin typeface="宋体"/>
                <a:cs typeface="Times New Roman"/>
              </a:rPr>
              <a:t>2</a:t>
            </a:r>
            <a:r>
              <a:rPr lang="zh-CN" altLang="zh-CN" sz="1800" kern="100" dirty="0">
                <a:latin typeface="宋体"/>
                <a:cs typeface="Times New Roman"/>
              </a:rPr>
              <a:t>、</a:t>
            </a:r>
            <a:r>
              <a:rPr lang="en-US" altLang="zh-CN" sz="1800" kern="100" dirty="0">
                <a:latin typeface="宋体"/>
                <a:cs typeface="Times New Roman"/>
              </a:rPr>
              <a:t>5</a:t>
            </a:r>
            <a:r>
              <a:rPr lang="zh-CN" altLang="zh-CN" sz="1800" kern="100" dirty="0">
                <a:latin typeface="宋体"/>
                <a:cs typeface="Times New Roman"/>
              </a:rPr>
              <a:t>、</a:t>
            </a:r>
            <a:r>
              <a:rPr lang="en-US" altLang="zh-CN" sz="1800" kern="100" dirty="0">
                <a:latin typeface="宋体"/>
                <a:cs typeface="Times New Roman"/>
              </a:rPr>
              <a:t>9</a:t>
            </a:r>
            <a:r>
              <a:rPr lang="zh-CN" altLang="zh-CN" sz="1800" kern="100" dirty="0">
                <a:latin typeface="宋体"/>
                <a:cs typeface="Times New Roman"/>
              </a:rPr>
              <a:t>、</a:t>
            </a:r>
            <a:r>
              <a:rPr lang="en-US" altLang="zh-CN" sz="1800" kern="100" dirty="0">
                <a:latin typeface="宋体"/>
                <a:cs typeface="Times New Roman"/>
              </a:rPr>
              <a:t>11</a:t>
            </a:r>
            <a:r>
              <a:rPr lang="zh-CN" altLang="zh-CN" sz="1800" kern="100" dirty="0">
                <a:latin typeface="宋体"/>
                <a:cs typeface="Times New Roman"/>
              </a:rPr>
              <a:t>、</a:t>
            </a:r>
            <a:r>
              <a:rPr lang="en-US" altLang="zh-CN" sz="1800" kern="100" dirty="0">
                <a:latin typeface="宋体"/>
                <a:cs typeface="Times New Roman"/>
              </a:rPr>
              <a:t>17</a:t>
            </a:r>
            <a:r>
              <a:rPr lang="zh-CN" altLang="zh-CN" sz="1800" kern="100" dirty="0">
                <a:latin typeface="宋体"/>
                <a:cs typeface="Times New Roman"/>
              </a:rPr>
              <a:t>、</a:t>
            </a:r>
            <a:r>
              <a:rPr lang="en-US" altLang="zh-CN" sz="1800" kern="100" dirty="0">
                <a:latin typeface="宋体"/>
                <a:cs typeface="Times New Roman"/>
              </a:rPr>
              <a:t>19</a:t>
            </a:r>
            <a:r>
              <a:rPr lang="zh-CN" altLang="zh-CN" sz="1800" kern="100" dirty="0">
                <a:latin typeface="宋体"/>
                <a:cs typeface="Times New Roman"/>
              </a:rPr>
              <a:t>、</a:t>
            </a:r>
            <a:r>
              <a:rPr lang="en-US" altLang="zh-CN" sz="1800" kern="100" dirty="0">
                <a:latin typeface="宋体"/>
                <a:cs typeface="Times New Roman"/>
              </a:rPr>
              <a:t>21</a:t>
            </a:r>
            <a:r>
              <a:rPr lang="zh-CN" altLang="zh-CN" sz="1800" kern="100" dirty="0">
                <a:latin typeface="宋体"/>
                <a:cs typeface="Times New Roman"/>
              </a:rPr>
              <a:t>、</a:t>
            </a:r>
            <a:r>
              <a:rPr lang="en-US" altLang="zh-CN" sz="1800" kern="100" dirty="0">
                <a:latin typeface="宋体"/>
                <a:cs typeface="Times New Roman"/>
              </a:rPr>
              <a:t>24</a:t>
            </a:r>
            <a:r>
              <a:rPr lang="zh-CN" altLang="zh-CN" sz="1800" kern="100" dirty="0">
                <a:latin typeface="宋体"/>
                <a:cs typeface="Times New Roman"/>
              </a:rPr>
              <a:t>。利用哈夫曼树为各字符编码，以达到节省存储空间的目的。</a:t>
            </a:r>
            <a:endParaRPr lang="zh-CN" altLang="zh-CN" sz="3200" kern="100" dirty="0">
              <a:latin typeface="宋体"/>
              <a:cs typeface="Times New Roman"/>
            </a:endParaRPr>
          </a:p>
          <a:p>
            <a:pPr indent="228600" algn="just">
              <a:spcAft>
                <a:spcPts val="600"/>
              </a:spcAft>
            </a:pPr>
            <a:r>
              <a:rPr lang="zh-CN" altLang="zh-CN" sz="1800" kern="100" dirty="0">
                <a:latin typeface="宋体"/>
                <a:cs typeface="Times New Roman"/>
              </a:rPr>
              <a:t>案例分析：一般情况下</a:t>
            </a:r>
            <a:r>
              <a:rPr lang="en-US" altLang="zh-CN" sz="1800" kern="100" dirty="0">
                <a:latin typeface="宋体"/>
                <a:cs typeface="Times New Roman"/>
              </a:rPr>
              <a:t>,</a:t>
            </a:r>
            <a:r>
              <a:rPr lang="zh-CN" altLang="zh-CN" sz="1800" kern="100" dirty="0">
                <a:latin typeface="宋体"/>
                <a:cs typeface="Times New Roman"/>
              </a:rPr>
              <a:t>一个系统中的字符内部编码是等长的</a:t>
            </a:r>
            <a:r>
              <a:rPr lang="en-US" altLang="zh-CN" sz="1800" kern="100" dirty="0">
                <a:latin typeface="宋体"/>
                <a:cs typeface="Times New Roman"/>
              </a:rPr>
              <a:t>,</a:t>
            </a:r>
            <a:r>
              <a:rPr lang="zh-CN" altLang="zh-CN" sz="1800" kern="100" dirty="0">
                <a:latin typeface="宋体"/>
                <a:cs typeface="Times New Roman"/>
              </a:rPr>
              <a:t>比如</a:t>
            </a:r>
            <a:r>
              <a:rPr lang="en-US" altLang="zh-CN" sz="1800" kern="100" dirty="0">
                <a:latin typeface="宋体"/>
                <a:cs typeface="Times New Roman"/>
              </a:rPr>
              <a:t>,</a:t>
            </a:r>
            <a:r>
              <a:rPr lang="zh-CN" altLang="zh-CN" sz="1800" kern="100" dirty="0">
                <a:latin typeface="宋体"/>
                <a:cs typeface="Times New Roman"/>
              </a:rPr>
              <a:t>西文字符的长度是</a:t>
            </a:r>
            <a:r>
              <a:rPr lang="en-US" altLang="zh-CN" sz="1800" kern="100" dirty="0">
                <a:latin typeface="宋体"/>
                <a:cs typeface="Times New Roman"/>
              </a:rPr>
              <a:t>8</a:t>
            </a:r>
            <a:r>
              <a:rPr lang="zh-CN" altLang="zh-CN" sz="1800" kern="100" dirty="0">
                <a:latin typeface="宋体"/>
                <a:cs typeface="Times New Roman"/>
              </a:rPr>
              <a:t>位，汉字的编码长度是</a:t>
            </a:r>
            <a:r>
              <a:rPr lang="en-US" altLang="zh-CN" sz="1800" kern="100" dirty="0">
                <a:latin typeface="宋体"/>
                <a:cs typeface="Times New Roman"/>
              </a:rPr>
              <a:t>16</a:t>
            </a:r>
            <a:r>
              <a:rPr lang="zh-CN" altLang="zh-CN" sz="1800" kern="100" dirty="0">
                <a:latin typeface="宋体"/>
                <a:cs typeface="Times New Roman"/>
              </a:rPr>
              <a:t>位，在这样的情况下，是没有压缩可言的。但是，如果给各字符的编码不等长，就可以实现压缩。压缩方法可以借助于哈夫曼树来实现。首先</a:t>
            </a:r>
            <a:r>
              <a:rPr lang="en-US" altLang="zh-CN" sz="1800" kern="100" dirty="0">
                <a:latin typeface="宋体"/>
                <a:cs typeface="Times New Roman"/>
              </a:rPr>
              <a:t>,</a:t>
            </a:r>
            <a:r>
              <a:rPr lang="zh-CN" altLang="zh-CN" sz="1800" kern="100" dirty="0">
                <a:latin typeface="宋体"/>
                <a:cs typeface="Times New Roman"/>
              </a:rPr>
              <a:t>将所给出的各字符的个数作为权值来构造一棵哈夫曼树</a:t>
            </a:r>
            <a:r>
              <a:rPr lang="en-US" altLang="zh-CN" sz="1800" kern="100" dirty="0">
                <a:latin typeface="宋体"/>
                <a:cs typeface="Times New Roman"/>
              </a:rPr>
              <a:t>,</a:t>
            </a:r>
            <a:r>
              <a:rPr lang="zh-CN" altLang="zh-CN" sz="1800" kern="100" dirty="0">
                <a:latin typeface="宋体"/>
                <a:cs typeface="Times New Roman"/>
              </a:rPr>
              <a:t>然后依此编码可以得到哈夫曼编码</a:t>
            </a:r>
            <a:r>
              <a:rPr lang="en-US" altLang="zh-CN" sz="1800" kern="100" dirty="0">
                <a:latin typeface="宋体"/>
                <a:cs typeface="Times New Roman"/>
              </a:rPr>
              <a:t>,</a:t>
            </a:r>
            <a:r>
              <a:rPr lang="zh-CN" altLang="zh-CN" sz="1800" kern="100" dirty="0">
                <a:latin typeface="宋体"/>
                <a:cs typeface="Times New Roman"/>
              </a:rPr>
              <a:t>这样的编码就可以作为节省空间的新编码。具体求解如下</a:t>
            </a:r>
            <a:r>
              <a:rPr lang="en-US" altLang="zh-CN" sz="1800" kern="100" dirty="0">
                <a:latin typeface="宋体"/>
                <a:cs typeface="Times New Roman"/>
              </a:rPr>
              <a:t>: </a:t>
            </a:r>
            <a:endParaRPr lang="zh-CN" altLang="zh-CN" sz="3200" kern="100" dirty="0">
              <a:latin typeface="宋体"/>
              <a:cs typeface="Times New Roman"/>
            </a:endParaRPr>
          </a:p>
          <a:p>
            <a:pPr indent="228600">
              <a:spcAft>
                <a:spcPts val="600"/>
              </a:spcAft>
            </a:pPr>
            <a:r>
              <a:rPr lang="en-US" altLang="zh-CN" sz="1800" kern="100" dirty="0">
                <a:latin typeface="宋体"/>
                <a:cs typeface="Times New Roman"/>
              </a:rPr>
              <a:t>①</a:t>
            </a:r>
            <a:r>
              <a:rPr lang="zh-CN" altLang="zh-CN" sz="1800" kern="100" dirty="0">
                <a:latin typeface="宋体"/>
                <a:cs typeface="Times New Roman"/>
              </a:rPr>
              <a:t>按照所给数据集</a:t>
            </a:r>
            <a:r>
              <a:rPr lang="en-US" altLang="zh-CN" sz="1800" kern="100" dirty="0">
                <a:latin typeface="宋体"/>
                <a:cs typeface="Times New Roman"/>
              </a:rPr>
              <a:t>{2,5,9,11,17,19,21,24}</a:t>
            </a:r>
            <a:r>
              <a:rPr lang="zh-CN" altLang="zh-CN" sz="1800" kern="100" dirty="0">
                <a:latin typeface="宋体"/>
                <a:cs typeface="Times New Roman"/>
              </a:rPr>
              <a:t>构造一棵哈夫曼树如</a:t>
            </a:r>
            <a:r>
              <a:rPr lang="zh-CN" altLang="zh-CN" sz="1800" kern="100" dirty="0" smtClean="0">
                <a:latin typeface="宋体"/>
                <a:cs typeface="Times New Roman"/>
              </a:rPr>
              <a:t>图所</a:t>
            </a:r>
            <a:r>
              <a:rPr lang="zh-CN" altLang="zh-CN" sz="1800" kern="100" dirty="0">
                <a:latin typeface="宋体"/>
                <a:cs typeface="Times New Roman"/>
              </a:rPr>
              <a:t>示。</a:t>
            </a:r>
            <a:endParaRPr lang="zh-CN" altLang="zh-CN" sz="3200" kern="100" dirty="0">
              <a:effectLst/>
              <a:latin typeface="宋体"/>
              <a:cs typeface="Times New Roman"/>
            </a:endParaRPr>
          </a:p>
        </p:txBody>
      </p:sp>
    </p:spTree>
    <p:extLst>
      <p:ext uri="{BB962C8B-B14F-4D97-AF65-F5344CB8AC3E}">
        <p14:creationId xmlns:p14="http://schemas.microsoft.com/office/powerpoint/2010/main" val="3805508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278" y="558799"/>
            <a:ext cx="5959967" cy="355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758595" y="4117159"/>
            <a:ext cx="1569660" cy="300082"/>
          </a:xfrm>
          <a:prstGeom prst="rect">
            <a:avLst/>
          </a:prstGeom>
        </p:spPr>
        <p:txBody>
          <a:bodyPr wrap="none">
            <a:spAutoFit/>
          </a:bodyPr>
          <a:lstStyle/>
          <a:p>
            <a:r>
              <a:rPr lang="zh-CN" altLang="en-US" dirty="0"/>
              <a:t>构造一个哈夫曼树</a:t>
            </a:r>
          </a:p>
        </p:txBody>
      </p:sp>
    </p:spTree>
    <p:extLst>
      <p:ext uri="{BB962C8B-B14F-4D97-AF65-F5344CB8AC3E}">
        <p14:creationId xmlns:p14="http://schemas.microsoft.com/office/powerpoint/2010/main" val="2889530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6.6</a:t>
            </a:r>
            <a:r>
              <a:rPr lang="zh-CN" altLang="en-US" sz="2000" dirty="0" smtClean="0">
                <a:solidFill>
                  <a:prstClr val="black"/>
                </a:solidFill>
                <a:latin typeface="+mj-ea"/>
                <a:ea typeface="+mj-ea"/>
              </a:rPr>
              <a:t>课后</a:t>
            </a:r>
            <a:r>
              <a:rPr lang="zh-CN" altLang="en-US" sz="2000" dirty="0" smtClean="0">
                <a:solidFill>
                  <a:prstClr val="black"/>
                </a:solidFill>
                <a:latin typeface="+mj-ea"/>
                <a:ea typeface="+mj-ea"/>
              </a:rPr>
              <a:t>练习</a:t>
            </a:r>
            <a:endParaRPr lang="zh-CN" altLang="zh-CN" sz="2000" dirty="0">
              <a:solidFill>
                <a:prstClr val="black"/>
              </a:solidFill>
              <a:latin typeface="+mj-ea"/>
              <a:ea typeface="+mj-ea"/>
            </a:endParaRPr>
          </a:p>
        </p:txBody>
      </p:sp>
      <p:sp>
        <p:nvSpPr>
          <p:cNvPr id="2" name="矩形 1"/>
          <p:cNvSpPr/>
          <p:nvPr/>
        </p:nvSpPr>
        <p:spPr>
          <a:xfrm>
            <a:off x="914008" y="1050221"/>
            <a:ext cx="6877442" cy="2536400"/>
          </a:xfrm>
          <a:prstGeom prst="rect">
            <a:avLst/>
          </a:prstGeom>
        </p:spPr>
        <p:txBody>
          <a:bodyPr wrap="square">
            <a:spAutoFit/>
          </a:bodyPr>
          <a:lstStyle/>
          <a:p>
            <a:pPr>
              <a:lnSpc>
                <a:spcPct val="150000"/>
              </a:lnSpc>
            </a:pPr>
            <a:r>
              <a:rPr lang="zh-CN" altLang="en-US" sz="1800" dirty="0">
                <a:latin typeface="+mj-ea"/>
                <a:ea typeface="+mj-ea"/>
              </a:rPr>
              <a:t>一、选择题</a:t>
            </a:r>
          </a:p>
          <a:p>
            <a:pPr>
              <a:lnSpc>
                <a:spcPct val="150000"/>
              </a:lnSpc>
            </a:pPr>
            <a:r>
              <a:rPr lang="en-US" altLang="zh-CN" sz="1800" dirty="0">
                <a:latin typeface="+mj-ea"/>
                <a:ea typeface="+mj-ea"/>
              </a:rPr>
              <a:t>1.</a:t>
            </a:r>
            <a:r>
              <a:rPr lang="zh-CN" altLang="en-US" sz="1800" dirty="0">
                <a:latin typeface="+mj-ea"/>
                <a:ea typeface="+mj-ea"/>
              </a:rPr>
              <a:t>共有</a:t>
            </a:r>
            <a:r>
              <a:rPr lang="en-US" altLang="zh-CN" sz="1800" dirty="0">
                <a:latin typeface="+mj-ea"/>
                <a:ea typeface="+mj-ea"/>
              </a:rPr>
              <a:t>3</a:t>
            </a:r>
            <a:r>
              <a:rPr lang="zh-CN" altLang="en-US" sz="1800" dirty="0">
                <a:latin typeface="+mj-ea"/>
                <a:ea typeface="+mj-ea"/>
              </a:rPr>
              <a:t>个结点的二叉树有（ ）种二叉树的形式。</a:t>
            </a:r>
          </a:p>
          <a:p>
            <a:pPr>
              <a:lnSpc>
                <a:spcPct val="150000"/>
              </a:lnSpc>
            </a:pPr>
            <a:r>
              <a:rPr lang="en-US" altLang="zh-CN" sz="1800" dirty="0">
                <a:latin typeface="+mj-ea"/>
                <a:ea typeface="+mj-ea"/>
              </a:rPr>
              <a:t>A. 1</a:t>
            </a:r>
          </a:p>
          <a:p>
            <a:pPr>
              <a:lnSpc>
                <a:spcPct val="150000"/>
              </a:lnSpc>
            </a:pPr>
            <a:r>
              <a:rPr lang="en-US" altLang="zh-CN" sz="1800" dirty="0">
                <a:latin typeface="+mj-ea"/>
                <a:ea typeface="+mj-ea"/>
              </a:rPr>
              <a:t>B.3</a:t>
            </a:r>
          </a:p>
          <a:p>
            <a:pPr>
              <a:lnSpc>
                <a:spcPct val="150000"/>
              </a:lnSpc>
            </a:pPr>
            <a:r>
              <a:rPr lang="en-US" altLang="zh-CN" sz="1800" dirty="0">
                <a:latin typeface="+mj-ea"/>
                <a:ea typeface="+mj-ea"/>
              </a:rPr>
              <a:t>C.5</a:t>
            </a:r>
          </a:p>
          <a:p>
            <a:pPr>
              <a:lnSpc>
                <a:spcPct val="150000"/>
              </a:lnSpc>
            </a:pPr>
            <a:r>
              <a:rPr lang="en-US" altLang="zh-CN" sz="1800" dirty="0">
                <a:latin typeface="+mj-ea"/>
                <a:ea typeface="+mj-ea"/>
              </a:rPr>
              <a:t>D.6</a:t>
            </a:r>
          </a:p>
        </p:txBody>
      </p:sp>
    </p:spTree>
    <p:extLst>
      <p:ext uri="{BB962C8B-B14F-4D97-AF65-F5344CB8AC3E}">
        <p14:creationId xmlns:p14="http://schemas.microsoft.com/office/powerpoint/2010/main" val="13466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 y="0"/>
            <a:ext cx="9152137" cy="5143500"/>
          </a:xfrm>
          <a:prstGeom prst="rect">
            <a:avLst/>
          </a:prstGeom>
        </p:spPr>
      </p:pic>
      <p:sp>
        <p:nvSpPr>
          <p:cNvPr id="12" name="矩形 11"/>
          <p:cNvSpPr/>
          <p:nvPr/>
        </p:nvSpPr>
        <p:spPr>
          <a:xfrm>
            <a:off x="904298" y="1273174"/>
            <a:ext cx="7241361" cy="2862322"/>
          </a:xfrm>
          <a:prstGeom prst="rect">
            <a:avLst/>
          </a:prstGeom>
        </p:spPr>
        <p:txBody>
          <a:bodyPr wrap="square">
            <a:spAutoFit/>
          </a:bodyPr>
          <a:lstStyle/>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树的定义及其基本操作。</a:t>
            </a: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二叉树的定义、性质和存储结构，以及二叉树的遍历。</a:t>
            </a: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理解</a:t>
            </a:r>
            <a:r>
              <a:rPr lang="zh-CN" altLang="en-US" sz="2000" dirty="0">
                <a:solidFill>
                  <a:schemeClr val="tx1">
                    <a:lumMod val="50000"/>
                    <a:lumOff val="50000"/>
                  </a:schemeClr>
                </a:solidFill>
                <a:latin typeface="+mj-ea"/>
                <a:ea typeface="+mj-ea"/>
              </a:rPr>
              <a:t>线索二叉树的定义和基本操作。</a:t>
            </a: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树的存储结构，树、森林和二叉树的转换，以及树和森林的遍历。</a:t>
            </a: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哈夫曼树的定义、构造和编码。</a:t>
            </a:r>
            <a:endParaRPr lang="zh-CN" altLang="en-US" sz="2000" dirty="0">
              <a:solidFill>
                <a:schemeClr val="tx1">
                  <a:lumMod val="50000"/>
                  <a:lumOff val="50000"/>
                </a:schemeClr>
              </a:solidFill>
              <a:latin typeface="+mj-ea"/>
              <a:ea typeface="+mj-ea"/>
            </a:endParaRPr>
          </a:p>
        </p:txBody>
      </p:sp>
      <p:sp>
        <p:nvSpPr>
          <p:cNvPr id="20"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4118" y="542189"/>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学习目标</a:t>
            </a:r>
            <a:endParaRPr lang="zh-CN" altLang="en-US" sz="2000" b="1" dirty="0">
              <a:solidFill>
                <a:srgbClr val="2B3649"/>
              </a:solidFill>
              <a:latin typeface="+mj-ea"/>
              <a:ea typeface="+mj-ea"/>
              <a:cs typeface="+mn-ea"/>
              <a:sym typeface="+mn-lt"/>
            </a:endParaRPr>
          </a:p>
        </p:txBody>
      </p:sp>
      <p:sp>
        <p:nvSpPr>
          <p:cNvPr id="17" name="TextBox 15"/>
          <p:cNvSpPr txBox="1"/>
          <p:nvPr/>
        </p:nvSpPr>
        <p:spPr>
          <a:xfrm>
            <a:off x="8483113" y="4764911"/>
            <a:ext cx="671347" cy="307777"/>
          </a:xfrm>
          <a:prstGeom prst="rect">
            <a:avLst/>
          </a:prstGeom>
          <a:noFill/>
        </p:spPr>
        <p:txBody>
          <a:bodyPr wrap="square" rtlCol="0">
            <a:spAutoFit/>
          </a:bodyPr>
          <a:lstStyle/>
          <a:p>
            <a:pPr algn="ctr"/>
            <a:r>
              <a:rPr lang="en-US" altLang="zh-CN" sz="1400" b="0" dirty="0" smtClean="0">
                <a:solidFill>
                  <a:schemeClr val="bg1"/>
                </a:solidFill>
                <a:latin typeface="微软雅黑 Light" panose="020B0502040204020203" pitchFamily="34" charset="-122"/>
                <a:ea typeface="微软雅黑 Light" panose="020B0502040204020203" pitchFamily="34" charset="-122"/>
              </a:rPr>
              <a:t>4</a:t>
            </a:r>
            <a:r>
              <a:rPr lang="zh-CN" altLang="en-US" sz="1400" b="0" dirty="0" smtClean="0">
                <a:solidFill>
                  <a:schemeClr val="bg1"/>
                </a:solidFill>
                <a:latin typeface="微软雅黑 Light" panose="020B0502040204020203" pitchFamily="34" charset="-122"/>
                <a:ea typeface="微软雅黑 Light" panose="020B0502040204020203" pitchFamily="34" charset="-122"/>
              </a:rPr>
              <a:t> </a:t>
            </a:r>
            <a:endParaRPr lang="zh-CN" altLang="en-US" sz="1400" b="0" dirty="0">
              <a:solidFill>
                <a:schemeClr val="bg1"/>
              </a:solidFill>
              <a:latin typeface="微软雅黑 Light" panose="020B0502040204020203" pitchFamily="34" charset="-122"/>
              <a:ea typeface="微软雅黑 Light" panose="020B0502040204020203" pitchFamily="34" charset="-122"/>
            </a:endParaRPr>
          </a:p>
        </p:txBody>
      </p:sp>
      <p:grpSp>
        <p:nvGrpSpPr>
          <p:cNvPr id="11" name="组合 10"/>
          <p:cNvGrpSpPr/>
          <p:nvPr/>
        </p:nvGrpSpPr>
        <p:grpSpPr>
          <a:xfrm>
            <a:off x="809625" y="1162051"/>
            <a:ext cx="7617089" cy="3114674"/>
            <a:chOff x="3820559" y="2272420"/>
            <a:chExt cx="4606155" cy="1865014"/>
          </a:xfrm>
        </p:grpSpPr>
        <p:sp>
          <p:nvSpPr>
            <p:cNvPr id="13" name="矩形 12"/>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04872"/>
          </a:xfrm>
          <a:prstGeom prst="rect">
            <a:avLst/>
          </a:prstGeom>
        </p:spPr>
        <p:txBody>
          <a:bodyPr wrap="square">
            <a:spAutoFit/>
          </a:bodyPr>
          <a:lstStyle/>
          <a:p>
            <a:pPr algn="just">
              <a:lnSpc>
                <a:spcPct val="150000"/>
              </a:lnSpc>
              <a:spcAft>
                <a:spcPts val="0"/>
              </a:spcAft>
            </a:pPr>
            <a:r>
              <a:rPr lang="en-US" altLang="zh-CN" sz="1800" kern="100" dirty="0">
                <a:latin typeface="宋体"/>
                <a:cs typeface="Times New Roman"/>
              </a:rPr>
              <a:t>2.</a:t>
            </a:r>
            <a:r>
              <a:rPr lang="zh-CN" altLang="zh-CN" sz="1800" kern="100" dirty="0">
                <a:latin typeface="宋体"/>
                <a:cs typeface="Times New Roman"/>
              </a:rPr>
              <a:t>某二叉树的深度为</a:t>
            </a:r>
            <a:r>
              <a:rPr lang="en-US" altLang="zh-CN" sz="1800" kern="100" dirty="0">
                <a:latin typeface="宋体"/>
                <a:cs typeface="Times New Roman"/>
              </a:rPr>
              <a:t>h</a:t>
            </a:r>
            <a:r>
              <a:rPr lang="zh-CN" altLang="zh-CN" sz="1800" kern="100" dirty="0">
                <a:latin typeface="宋体"/>
                <a:cs typeface="Times New Roman"/>
              </a:rPr>
              <a:t>，那么二叉树最多有（ ）个结点。</a:t>
            </a:r>
          </a:p>
          <a:p>
            <a:pPr algn="just">
              <a:lnSpc>
                <a:spcPct val="150000"/>
              </a:lnSpc>
              <a:spcAft>
                <a:spcPts val="0"/>
              </a:spcAft>
            </a:pPr>
            <a:r>
              <a:rPr lang="en-US" altLang="zh-CN" sz="1800" kern="100" dirty="0">
                <a:latin typeface="宋体"/>
                <a:cs typeface="Times New Roman"/>
              </a:rPr>
              <a:t>A.2k</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B.2</a:t>
            </a:r>
            <a:r>
              <a:rPr lang="en-US" altLang="zh-CN" sz="1800" kern="100" baseline="30000" dirty="0">
                <a:latin typeface="宋体"/>
                <a:cs typeface="Times New Roman"/>
              </a:rPr>
              <a:t>k</a:t>
            </a:r>
            <a:r>
              <a:rPr lang="en-US" altLang="zh-CN" sz="1800" kern="100" dirty="0">
                <a:latin typeface="宋体"/>
                <a:cs typeface="Times New Roman"/>
              </a:rPr>
              <a:t>-1</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C.2k-1</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D.2</a:t>
            </a:r>
            <a:r>
              <a:rPr lang="en-US" altLang="zh-CN" sz="1800" kern="100" baseline="30000" dirty="0">
                <a:latin typeface="宋体"/>
                <a:cs typeface="Times New Roman"/>
              </a:rPr>
              <a:t>k-1</a:t>
            </a:r>
            <a:endParaRPr lang="zh-CN" altLang="zh-CN" sz="1800" kern="100" dirty="0">
              <a:effectLst/>
              <a:latin typeface="宋体"/>
              <a:cs typeface="Times New Roman"/>
            </a:endParaRPr>
          </a:p>
        </p:txBody>
      </p:sp>
    </p:spTree>
    <p:extLst>
      <p:ext uri="{BB962C8B-B14F-4D97-AF65-F5344CB8AC3E}">
        <p14:creationId xmlns:p14="http://schemas.microsoft.com/office/powerpoint/2010/main" val="1850757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520370"/>
          </a:xfrm>
          <a:prstGeom prst="rect">
            <a:avLst/>
          </a:prstGeom>
        </p:spPr>
        <p:txBody>
          <a:bodyPr wrap="square">
            <a:spAutoFit/>
          </a:bodyPr>
          <a:lstStyle/>
          <a:p>
            <a:pPr algn="just">
              <a:lnSpc>
                <a:spcPct val="150000"/>
              </a:lnSpc>
              <a:spcAft>
                <a:spcPts val="0"/>
              </a:spcAft>
            </a:pPr>
            <a:r>
              <a:rPr lang="en-US" altLang="zh-CN" sz="1800" kern="100" dirty="0">
                <a:latin typeface="宋体"/>
                <a:cs typeface="Times New Roman"/>
              </a:rPr>
              <a:t>3.</a:t>
            </a:r>
            <a:r>
              <a:rPr lang="zh-CN" altLang="zh-CN" sz="1800" kern="100" dirty="0">
                <a:latin typeface="宋体"/>
                <a:cs typeface="Times New Roman"/>
              </a:rPr>
              <a:t>某二叉树的先根遍历序列为</a:t>
            </a:r>
            <a:r>
              <a:rPr lang="en-US" altLang="zh-CN" sz="1800" kern="100" dirty="0">
                <a:latin typeface="宋体"/>
                <a:cs typeface="Times New Roman"/>
              </a:rPr>
              <a:t>CEDBA</a:t>
            </a:r>
            <a:r>
              <a:rPr lang="zh-CN" altLang="zh-CN" sz="1800" kern="100" dirty="0">
                <a:latin typeface="宋体"/>
                <a:cs typeface="Times New Roman"/>
              </a:rPr>
              <a:t>，中序遍历序列为</a:t>
            </a:r>
            <a:r>
              <a:rPr lang="en-US" altLang="zh-CN" sz="1800" kern="100" dirty="0">
                <a:latin typeface="宋体"/>
                <a:cs typeface="Times New Roman"/>
              </a:rPr>
              <a:t>DEBAC</a:t>
            </a:r>
            <a:r>
              <a:rPr lang="zh-CN" altLang="zh-CN" sz="1800" kern="100" dirty="0">
                <a:latin typeface="宋体"/>
                <a:cs typeface="Times New Roman"/>
              </a:rPr>
              <a:t>，那么它的后序遍历序列为（ ）。</a:t>
            </a:r>
          </a:p>
          <a:p>
            <a:pPr algn="just">
              <a:lnSpc>
                <a:spcPct val="150000"/>
              </a:lnSpc>
              <a:spcAft>
                <a:spcPts val="0"/>
              </a:spcAft>
            </a:pPr>
            <a:r>
              <a:rPr lang="en-US" altLang="zh-CN" sz="1800" kern="100" dirty="0">
                <a:latin typeface="宋体"/>
                <a:cs typeface="Times New Roman"/>
              </a:rPr>
              <a:t>A.DABEC</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B.ACBED</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C.DECAB</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D.DEACB</a:t>
            </a:r>
            <a:endParaRPr lang="zh-CN" altLang="zh-CN" sz="1800" kern="100" dirty="0">
              <a:effectLst/>
              <a:latin typeface="宋体"/>
              <a:cs typeface="Times New Roman"/>
            </a:endParaRPr>
          </a:p>
        </p:txBody>
      </p:sp>
    </p:spTree>
    <p:extLst>
      <p:ext uri="{BB962C8B-B14F-4D97-AF65-F5344CB8AC3E}">
        <p14:creationId xmlns:p14="http://schemas.microsoft.com/office/powerpoint/2010/main" val="2021229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04872"/>
          </a:xfrm>
          <a:prstGeom prst="rect">
            <a:avLst/>
          </a:prstGeom>
        </p:spPr>
        <p:txBody>
          <a:bodyPr wrap="square">
            <a:spAutoFit/>
          </a:bodyPr>
          <a:lstStyle/>
          <a:p>
            <a:pPr algn="just">
              <a:lnSpc>
                <a:spcPct val="150000"/>
              </a:lnSpc>
              <a:spcAft>
                <a:spcPts val="0"/>
              </a:spcAft>
            </a:pPr>
            <a:r>
              <a:rPr lang="en-US" altLang="zh-CN" sz="1800" kern="100" dirty="0">
                <a:latin typeface="宋体"/>
                <a:cs typeface="Times New Roman"/>
              </a:rPr>
              <a:t>4.p</a:t>
            </a:r>
            <a:r>
              <a:rPr lang="zh-CN" altLang="zh-CN" sz="1800" kern="100" dirty="0">
                <a:latin typeface="宋体"/>
                <a:cs typeface="Times New Roman"/>
              </a:rPr>
              <a:t>、</a:t>
            </a:r>
            <a:r>
              <a:rPr lang="en-US" altLang="zh-CN" sz="1800" kern="100" dirty="0">
                <a:latin typeface="宋体"/>
                <a:cs typeface="Times New Roman"/>
              </a:rPr>
              <a:t>q</a:t>
            </a:r>
            <a:r>
              <a:rPr lang="zh-CN" altLang="zh-CN" sz="1800" kern="100" dirty="0">
                <a:latin typeface="宋体"/>
                <a:cs typeface="Times New Roman"/>
              </a:rPr>
              <a:t>为某二叉树上的两个结点，在中序遍历时，</a:t>
            </a:r>
            <a:r>
              <a:rPr lang="en-US" altLang="zh-CN" sz="1800" kern="100" dirty="0">
                <a:latin typeface="宋体"/>
                <a:cs typeface="Times New Roman"/>
              </a:rPr>
              <a:t>p</a:t>
            </a:r>
            <a:r>
              <a:rPr lang="zh-CN" altLang="zh-CN" sz="1800" kern="100" dirty="0">
                <a:latin typeface="宋体"/>
                <a:cs typeface="Times New Roman"/>
              </a:rPr>
              <a:t>在</a:t>
            </a:r>
            <a:r>
              <a:rPr lang="en-US" altLang="zh-CN" sz="1800" kern="100" dirty="0">
                <a:latin typeface="宋体"/>
                <a:cs typeface="Times New Roman"/>
              </a:rPr>
              <a:t>q</a:t>
            </a:r>
            <a:r>
              <a:rPr lang="zh-CN" altLang="zh-CN" sz="1800" kern="100" dirty="0">
                <a:latin typeface="宋体"/>
                <a:cs typeface="Times New Roman"/>
              </a:rPr>
              <a:t>前面的条件是</a:t>
            </a:r>
            <a:r>
              <a:rPr lang="en-US" altLang="zh-CN" sz="1800" kern="100" dirty="0">
                <a:latin typeface="宋体"/>
                <a:cs typeface="Times New Roman"/>
              </a:rPr>
              <a:t>(  )</a:t>
            </a:r>
            <a:r>
              <a:rPr lang="zh-CN" altLang="zh-CN" sz="1800" kern="100" dirty="0">
                <a:latin typeface="宋体"/>
                <a:cs typeface="Times New Roman"/>
              </a:rPr>
              <a:t>。</a:t>
            </a:r>
            <a:r>
              <a:rPr lang="en-US" altLang="zh-CN" sz="1800" kern="100" dirty="0">
                <a:latin typeface="宋体"/>
                <a:cs typeface="Times New Roman"/>
              </a:rPr>
              <a:t>A. p</a:t>
            </a:r>
            <a:r>
              <a:rPr lang="zh-CN" altLang="zh-CN" sz="1800" kern="100" dirty="0">
                <a:latin typeface="宋体"/>
                <a:cs typeface="Times New Roman"/>
              </a:rPr>
              <a:t>在</a:t>
            </a:r>
            <a:r>
              <a:rPr lang="en-US" altLang="zh-CN" sz="1800" kern="100" dirty="0">
                <a:latin typeface="宋体"/>
                <a:cs typeface="Times New Roman"/>
              </a:rPr>
              <a:t>q</a:t>
            </a:r>
            <a:r>
              <a:rPr lang="zh-CN" altLang="zh-CN" sz="1800" kern="100" dirty="0">
                <a:latin typeface="宋体"/>
                <a:cs typeface="Times New Roman"/>
              </a:rPr>
              <a:t>的右方</a:t>
            </a:r>
          </a:p>
          <a:p>
            <a:pPr algn="just">
              <a:lnSpc>
                <a:spcPct val="150000"/>
              </a:lnSpc>
              <a:spcAft>
                <a:spcPts val="0"/>
              </a:spcAft>
            </a:pPr>
            <a:r>
              <a:rPr lang="en-US" altLang="zh-CN" sz="1800" kern="100" dirty="0" err="1">
                <a:latin typeface="宋体"/>
                <a:cs typeface="Times New Roman"/>
              </a:rPr>
              <a:t>B.p</a:t>
            </a:r>
            <a:r>
              <a:rPr lang="zh-CN" altLang="zh-CN" sz="1800" kern="100" dirty="0">
                <a:latin typeface="宋体"/>
                <a:cs typeface="Times New Roman"/>
              </a:rPr>
              <a:t>是</a:t>
            </a:r>
            <a:r>
              <a:rPr lang="en-US" altLang="zh-CN" sz="1800" kern="100" dirty="0">
                <a:latin typeface="宋体"/>
                <a:cs typeface="Times New Roman"/>
              </a:rPr>
              <a:t>q</a:t>
            </a:r>
            <a:r>
              <a:rPr lang="zh-CN" altLang="zh-CN" sz="1800" kern="100" dirty="0">
                <a:latin typeface="宋体"/>
                <a:cs typeface="Times New Roman"/>
              </a:rPr>
              <a:t>的子孙</a:t>
            </a:r>
          </a:p>
          <a:p>
            <a:pPr algn="just">
              <a:lnSpc>
                <a:spcPct val="150000"/>
              </a:lnSpc>
              <a:spcAft>
                <a:spcPts val="0"/>
              </a:spcAft>
            </a:pPr>
            <a:r>
              <a:rPr lang="en-US" altLang="zh-CN" sz="1800" kern="100" dirty="0" err="1">
                <a:latin typeface="宋体"/>
                <a:cs typeface="Times New Roman"/>
              </a:rPr>
              <a:t>C.p</a:t>
            </a:r>
            <a:r>
              <a:rPr lang="zh-CN" altLang="zh-CN" sz="1800" kern="100" dirty="0">
                <a:latin typeface="宋体"/>
                <a:cs typeface="Times New Roman"/>
              </a:rPr>
              <a:t>是</a:t>
            </a:r>
            <a:r>
              <a:rPr lang="en-US" altLang="zh-CN" sz="1800" kern="100" dirty="0">
                <a:latin typeface="宋体"/>
                <a:cs typeface="Times New Roman"/>
              </a:rPr>
              <a:t>q</a:t>
            </a:r>
            <a:r>
              <a:rPr lang="zh-CN" altLang="zh-CN" sz="1800" kern="100" dirty="0">
                <a:latin typeface="宋体"/>
                <a:cs typeface="Times New Roman"/>
              </a:rPr>
              <a:t>的祖先</a:t>
            </a:r>
          </a:p>
          <a:p>
            <a:pPr algn="just">
              <a:lnSpc>
                <a:spcPct val="150000"/>
              </a:lnSpc>
              <a:spcAft>
                <a:spcPts val="0"/>
              </a:spcAft>
            </a:pPr>
            <a:r>
              <a:rPr lang="en-US" altLang="zh-CN" sz="1800" kern="100" dirty="0" err="1">
                <a:latin typeface="宋体"/>
                <a:cs typeface="Times New Roman"/>
              </a:rPr>
              <a:t>D.p</a:t>
            </a:r>
            <a:r>
              <a:rPr lang="zh-CN" altLang="zh-CN" sz="1800" kern="100" dirty="0">
                <a:latin typeface="宋体"/>
                <a:cs typeface="Times New Roman"/>
              </a:rPr>
              <a:t>在</a:t>
            </a:r>
            <a:r>
              <a:rPr lang="en-US" altLang="zh-CN" sz="1800" kern="100" dirty="0">
                <a:latin typeface="宋体"/>
                <a:cs typeface="Times New Roman"/>
              </a:rPr>
              <a:t>q</a:t>
            </a:r>
            <a:r>
              <a:rPr lang="zh-CN" altLang="zh-CN" sz="1800" kern="100" dirty="0">
                <a:latin typeface="宋体"/>
                <a:cs typeface="Times New Roman"/>
              </a:rPr>
              <a:t>的左方</a:t>
            </a:r>
            <a:endParaRPr lang="zh-CN" altLang="zh-CN" sz="1800" kern="100" dirty="0">
              <a:effectLst/>
              <a:latin typeface="宋体"/>
              <a:cs typeface="Times New Roman"/>
            </a:endParaRP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520370"/>
          </a:xfrm>
          <a:prstGeom prst="rect">
            <a:avLst/>
          </a:prstGeom>
        </p:spPr>
        <p:txBody>
          <a:bodyPr wrap="square">
            <a:spAutoFit/>
          </a:bodyPr>
          <a:lstStyle/>
          <a:p>
            <a:pPr algn="just">
              <a:lnSpc>
                <a:spcPct val="150000"/>
              </a:lnSpc>
              <a:spcAft>
                <a:spcPts val="0"/>
              </a:spcAft>
            </a:pPr>
            <a:r>
              <a:rPr lang="en-US" altLang="zh-CN" sz="1800" kern="100" dirty="0">
                <a:latin typeface="宋体"/>
                <a:cs typeface="Times New Roman"/>
              </a:rPr>
              <a:t>5.</a:t>
            </a:r>
            <a:r>
              <a:rPr lang="zh-CN" altLang="zh-CN" sz="1800" kern="100" dirty="0">
                <a:latin typeface="宋体"/>
                <a:cs typeface="Times New Roman"/>
              </a:rPr>
              <a:t>若以</a:t>
            </a:r>
            <a:r>
              <a:rPr lang="en-US" altLang="zh-CN" sz="1800" kern="100" dirty="0">
                <a:latin typeface="宋体"/>
                <a:cs typeface="Times New Roman"/>
              </a:rPr>
              <a:t>{4,5,6,7,8}</a:t>
            </a:r>
            <a:r>
              <a:rPr lang="zh-CN" altLang="zh-CN" sz="1800" kern="100" dirty="0">
                <a:latin typeface="宋体"/>
                <a:cs typeface="Times New Roman"/>
              </a:rPr>
              <a:t>作为权值构造哈夫曼树，则该树的带权路径长度为</a:t>
            </a:r>
            <a:r>
              <a:rPr lang="en-US" altLang="zh-CN" sz="1800" kern="100" dirty="0">
                <a:latin typeface="宋体"/>
                <a:cs typeface="Times New Roman"/>
              </a:rPr>
              <a:t>(  )</a:t>
            </a:r>
            <a:r>
              <a:rPr lang="zh-CN" altLang="zh-CN" sz="1800" kern="100" dirty="0">
                <a:latin typeface="宋体"/>
                <a:cs typeface="Times New Roman"/>
              </a:rPr>
              <a:t>。</a:t>
            </a:r>
          </a:p>
          <a:p>
            <a:pPr algn="just">
              <a:lnSpc>
                <a:spcPct val="150000"/>
              </a:lnSpc>
              <a:spcAft>
                <a:spcPts val="0"/>
              </a:spcAft>
            </a:pPr>
            <a:r>
              <a:rPr lang="en-US" altLang="zh-CN" sz="1800" kern="100" dirty="0">
                <a:latin typeface="宋体"/>
                <a:cs typeface="Times New Roman"/>
              </a:rPr>
              <a:t>A.68</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B.69</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C.70</a:t>
            </a:r>
            <a:endParaRPr lang="zh-CN" altLang="zh-CN" sz="1800" kern="100" dirty="0">
              <a:latin typeface="宋体"/>
              <a:cs typeface="Times New Roman"/>
            </a:endParaRPr>
          </a:p>
          <a:p>
            <a:pPr algn="just">
              <a:lnSpc>
                <a:spcPct val="150000"/>
              </a:lnSpc>
              <a:spcAft>
                <a:spcPts val="0"/>
              </a:spcAft>
            </a:pPr>
            <a:r>
              <a:rPr lang="en-US" altLang="zh-CN" sz="1800" kern="100" dirty="0">
                <a:latin typeface="宋体"/>
                <a:cs typeface="Times New Roman"/>
              </a:rPr>
              <a:t>D.71</a:t>
            </a:r>
            <a:endParaRPr lang="zh-CN" altLang="zh-CN" sz="1800" kern="100" dirty="0">
              <a:effectLst/>
              <a:latin typeface="宋体"/>
              <a:cs typeface="Times New Roman"/>
            </a:endParaRP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133" y="364421"/>
            <a:ext cx="6877442" cy="3766865"/>
          </a:xfrm>
          <a:prstGeom prst="rect">
            <a:avLst/>
          </a:prstGeom>
        </p:spPr>
        <p:txBody>
          <a:bodyPr wrap="square">
            <a:spAutoFit/>
          </a:bodyPr>
          <a:lstStyle/>
          <a:p>
            <a:pPr algn="just">
              <a:lnSpc>
                <a:spcPct val="150000"/>
              </a:lnSpc>
              <a:spcAft>
                <a:spcPts val="0"/>
              </a:spcAft>
            </a:pPr>
            <a:r>
              <a:rPr lang="zh-CN" altLang="zh-CN" sz="1800" kern="100" dirty="0">
                <a:latin typeface="宋体"/>
                <a:cs typeface="Times New Roman"/>
              </a:rPr>
              <a:t>二、判断题</a:t>
            </a:r>
          </a:p>
          <a:p>
            <a:pPr indent="304800">
              <a:lnSpc>
                <a:spcPct val="150000"/>
              </a:lnSpc>
            </a:pPr>
            <a:r>
              <a:rPr lang="zh-CN" altLang="zh-CN" sz="1800" kern="100" dirty="0">
                <a:latin typeface="宋体"/>
                <a:cs typeface="Times New Roman"/>
              </a:rPr>
              <a:t>如图</a:t>
            </a:r>
            <a:r>
              <a:rPr lang="en-US" altLang="zh-CN" sz="1800" kern="100" dirty="0">
                <a:latin typeface="宋体"/>
                <a:cs typeface="Times New Roman"/>
              </a:rPr>
              <a:t>6-34</a:t>
            </a:r>
            <a:r>
              <a:rPr lang="zh-CN" altLang="zh-CN" sz="1800" kern="100" dirty="0">
                <a:latin typeface="宋体"/>
                <a:cs typeface="Times New Roman"/>
              </a:rPr>
              <a:t>所示，有一棵树。</a:t>
            </a:r>
          </a:p>
          <a:p>
            <a:pPr indent="304800">
              <a:lnSpc>
                <a:spcPct val="150000"/>
              </a:lnSpc>
            </a:pPr>
            <a:r>
              <a:rPr lang="en-US" altLang="zh-CN" sz="1800" kern="100" dirty="0">
                <a:latin typeface="宋体"/>
                <a:cs typeface="Times New Roman"/>
              </a:rPr>
              <a:t>1.</a:t>
            </a:r>
            <a:r>
              <a:rPr lang="zh-CN" altLang="zh-CN" sz="1800" kern="100" dirty="0">
                <a:latin typeface="宋体"/>
                <a:cs typeface="Times New Roman"/>
              </a:rPr>
              <a:t>这棵树的根结点是</a:t>
            </a:r>
            <a:r>
              <a:rPr lang="en-US" altLang="zh-CN" sz="1800" kern="100" dirty="0">
                <a:latin typeface="宋体"/>
                <a:cs typeface="Times New Roman"/>
              </a:rPr>
              <a:t>k1</a:t>
            </a:r>
            <a:r>
              <a:rPr lang="zh-CN" altLang="zh-CN" sz="1800" kern="100" dirty="0">
                <a:latin typeface="宋体"/>
                <a:cs typeface="Times New Roman"/>
              </a:rPr>
              <a:t>。</a:t>
            </a:r>
          </a:p>
          <a:p>
            <a:pPr indent="304800">
              <a:lnSpc>
                <a:spcPct val="150000"/>
              </a:lnSpc>
            </a:pPr>
            <a:r>
              <a:rPr lang="en-US" altLang="zh-CN" sz="1800" kern="100" dirty="0">
                <a:latin typeface="宋体"/>
                <a:cs typeface="Times New Roman"/>
              </a:rPr>
              <a:t>2.</a:t>
            </a:r>
            <a:r>
              <a:rPr lang="zh-CN" altLang="zh-CN" sz="1800" kern="100" dirty="0">
                <a:latin typeface="宋体"/>
                <a:cs typeface="Times New Roman"/>
              </a:rPr>
              <a:t>这棵树的叶子结点是</a:t>
            </a:r>
            <a:r>
              <a:rPr lang="en-US" altLang="zh-CN" sz="1800" kern="100" dirty="0">
                <a:latin typeface="宋体"/>
                <a:cs typeface="Times New Roman"/>
              </a:rPr>
              <a:t>k2</a:t>
            </a:r>
            <a:r>
              <a:rPr lang="zh-CN" altLang="zh-CN" sz="1800" kern="100" dirty="0">
                <a:latin typeface="宋体"/>
                <a:cs typeface="Times New Roman"/>
              </a:rPr>
              <a:t>、</a:t>
            </a:r>
            <a:r>
              <a:rPr lang="en-US" altLang="zh-CN" sz="1800" kern="100" dirty="0">
                <a:latin typeface="宋体"/>
                <a:cs typeface="Times New Roman"/>
              </a:rPr>
              <a:t>k3</a:t>
            </a:r>
            <a:r>
              <a:rPr lang="zh-CN" altLang="zh-CN" sz="1800" kern="100" dirty="0">
                <a:latin typeface="宋体"/>
                <a:cs typeface="Times New Roman"/>
              </a:rPr>
              <a:t>、</a:t>
            </a:r>
            <a:r>
              <a:rPr lang="en-US" altLang="zh-CN" sz="1800" kern="100" dirty="0">
                <a:latin typeface="宋体"/>
                <a:cs typeface="Times New Roman"/>
              </a:rPr>
              <a:t>k4</a:t>
            </a:r>
            <a:r>
              <a:rPr lang="zh-CN" altLang="zh-CN" sz="1800" kern="100" dirty="0">
                <a:latin typeface="宋体"/>
                <a:cs typeface="Times New Roman"/>
              </a:rPr>
              <a:t>、</a:t>
            </a:r>
            <a:r>
              <a:rPr lang="en-US" altLang="zh-CN" sz="1800" kern="100" dirty="0">
                <a:latin typeface="宋体"/>
                <a:cs typeface="Times New Roman"/>
              </a:rPr>
              <a:t>k5</a:t>
            </a:r>
            <a:r>
              <a:rPr lang="zh-CN" altLang="zh-CN" sz="1800" kern="100" dirty="0">
                <a:latin typeface="宋体"/>
                <a:cs typeface="Times New Roman"/>
              </a:rPr>
              <a:t>、</a:t>
            </a:r>
            <a:r>
              <a:rPr lang="en-US" altLang="zh-CN" sz="1800" kern="100" dirty="0">
                <a:latin typeface="宋体"/>
                <a:cs typeface="Times New Roman"/>
              </a:rPr>
              <a:t>k6</a:t>
            </a:r>
            <a:r>
              <a:rPr lang="zh-CN" altLang="zh-CN" sz="1800" kern="100" dirty="0">
                <a:latin typeface="宋体"/>
                <a:cs typeface="Times New Roman"/>
              </a:rPr>
              <a:t>、</a:t>
            </a:r>
            <a:r>
              <a:rPr lang="en-US" altLang="zh-CN" sz="1800" kern="100" dirty="0">
                <a:latin typeface="宋体"/>
                <a:cs typeface="Times New Roman"/>
              </a:rPr>
              <a:t>k7</a:t>
            </a:r>
            <a:r>
              <a:rPr lang="zh-CN" altLang="zh-CN" sz="1800" kern="100" dirty="0">
                <a:latin typeface="宋体"/>
                <a:cs typeface="Times New Roman"/>
              </a:rPr>
              <a:t>。</a:t>
            </a:r>
          </a:p>
          <a:p>
            <a:pPr indent="304800">
              <a:lnSpc>
                <a:spcPct val="150000"/>
              </a:lnSpc>
            </a:pPr>
            <a:r>
              <a:rPr lang="en-US" altLang="zh-CN" sz="1800" kern="100" dirty="0">
                <a:latin typeface="宋体"/>
                <a:cs typeface="Times New Roman"/>
              </a:rPr>
              <a:t>3.</a:t>
            </a:r>
            <a:r>
              <a:rPr lang="zh-CN" altLang="zh-CN" sz="1800" kern="100" dirty="0">
                <a:latin typeface="宋体"/>
                <a:cs typeface="Times New Roman"/>
              </a:rPr>
              <a:t>结点</a:t>
            </a:r>
            <a:r>
              <a:rPr lang="en-US" altLang="zh-CN" sz="1800" kern="100" dirty="0">
                <a:latin typeface="宋体"/>
                <a:cs typeface="Times New Roman"/>
              </a:rPr>
              <a:t>k3</a:t>
            </a:r>
            <a:r>
              <a:rPr lang="zh-CN" altLang="zh-CN" sz="1800" kern="100" dirty="0">
                <a:latin typeface="宋体"/>
                <a:cs typeface="Times New Roman"/>
              </a:rPr>
              <a:t>的度是</a:t>
            </a:r>
            <a:r>
              <a:rPr lang="en-US" altLang="zh-CN" sz="1800" kern="100" dirty="0">
                <a:latin typeface="宋体"/>
                <a:cs typeface="Times New Roman"/>
              </a:rPr>
              <a:t>3</a:t>
            </a:r>
            <a:r>
              <a:rPr lang="zh-CN" altLang="zh-CN" sz="1800" kern="100" dirty="0">
                <a:latin typeface="宋体"/>
                <a:cs typeface="Times New Roman"/>
              </a:rPr>
              <a:t>。</a:t>
            </a:r>
          </a:p>
          <a:p>
            <a:pPr indent="304800">
              <a:lnSpc>
                <a:spcPct val="150000"/>
              </a:lnSpc>
            </a:pPr>
            <a:r>
              <a:rPr lang="en-US" altLang="zh-CN" sz="1800" kern="100" dirty="0">
                <a:latin typeface="宋体"/>
                <a:cs typeface="Times New Roman"/>
              </a:rPr>
              <a:t>4.</a:t>
            </a:r>
            <a:r>
              <a:rPr lang="zh-CN" altLang="zh-CN" sz="1800" kern="100" dirty="0">
                <a:latin typeface="宋体"/>
                <a:cs typeface="Times New Roman"/>
              </a:rPr>
              <a:t>这棵树的度是</a:t>
            </a:r>
            <a:r>
              <a:rPr lang="en-US" altLang="zh-CN" sz="1800" kern="100" dirty="0">
                <a:latin typeface="宋体"/>
                <a:cs typeface="Times New Roman"/>
              </a:rPr>
              <a:t>3</a:t>
            </a:r>
            <a:r>
              <a:rPr lang="zh-CN" altLang="zh-CN" sz="1800" kern="100" dirty="0">
                <a:latin typeface="宋体"/>
                <a:cs typeface="Times New Roman"/>
              </a:rPr>
              <a:t>。</a:t>
            </a:r>
          </a:p>
          <a:p>
            <a:pPr indent="304800">
              <a:lnSpc>
                <a:spcPct val="150000"/>
              </a:lnSpc>
            </a:pPr>
            <a:r>
              <a:rPr lang="en-US" altLang="zh-CN" sz="1800" kern="100" dirty="0">
                <a:latin typeface="宋体"/>
                <a:cs typeface="Times New Roman"/>
              </a:rPr>
              <a:t>5.</a:t>
            </a:r>
            <a:r>
              <a:rPr lang="zh-CN" altLang="zh-CN" sz="1800" kern="100" dirty="0">
                <a:latin typeface="宋体"/>
                <a:cs typeface="Times New Roman"/>
              </a:rPr>
              <a:t>这棵树的深度是</a:t>
            </a:r>
            <a:r>
              <a:rPr lang="en-US" altLang="zh-CN" sz="1800" kern="100" dirty="0">
                <a:latin typeface="宋体"/>
                <a:cs typeface="Times New Roman"/>
              </a:rPr>
              <a:t>4</a:t>
            </a:r>
            <a:r>
              <a:rPr lang="zh-CN" altLang="zh-CN" sz="1800" kern="100" dirty="0">
                <a:latin typeface="宋体"/>
                <a:cs typeface="Times New Roman"/>
              </a:rPr>
              <a:t>。 </a:t>
            </a:r>
          </a:p>
          <a:p>
            <a:pPr indent="304800">
              <a:lnSpc>
                <a:spcPct val="150000"/>
              </a:lnSpc>
            </a:pPr>
            <a:r>
              <a:rPr lang="en-US" altLang="zh-CN" sz="1800" kern="100" dirty="0">
                <a:latin typeface="宋体"/>
                <a:cs typeface="Times New Roman"/>
              </a:rPr>
              <a:t>6.</a:t>
            </a:r>
            <a:r>
              <a:rPr lang="zh-CN" altLang="zh-CN" sz="1800" kern="100" dirty="0">
                <a:latin typeface="宋体"/>
                <a:cs typeface="Times New Roman"/>
              </a:rPr>
              <a:t>结点</a:t>
            </a:r>
            <a:r>
              <a:rPr lang="en-US" altLang="zh-CN" sz="1800" kern="100" dirty="0">
                <a:latin typeface="宋体"/>
                <a:cs typeface="Times New Roman"/>
              </a:rPr>
              <a:t>k3</a:t>
            </a:r>
            <a:r>
              <a:rPr lang="zh-CN" altLang="zh-CN" sz="1800" kern="100" dirty="0">
                <a:latin typeface="宋体"/>
                <a:cs typeface="Times New Roman"/>
              </a:rPr>
              <a:t>的子女是</a:t>
            </a:r>
            <a:r>
              <a:rPr lang="en-US" altLang="zh-CN" sz="1800" kern="100" dirty="0">
                <a:latin typeface="宋体"/>
                <a:cs typeface="Times New Roman"/>
              </a:rPr>
              <a:t>k5</a:t>
            </a:r>
            <a:r>
              <a:rPr lang="zh-CN" altLang="zh-CN" sz="1800" kern="100" dirty="0">
                <a:latin typeface="宋体"/>
                <a:cs typeface="Times New Roman"/>
              </a:rPr>
              <a:t>、</a:t>
            </a:r>
            <a:r>
              <a:rPr lang="en-US" altLang="zh-CN" sz="1800" kern="100" dirty="0">
                <a:latin typeface="宋体"/>
                <a:cs typeface="Times New Roman"/>
              </a:rPr>
              <a:t>k6</a:t>
            </a:r>
            <a:r>
              <a:rPr lang="zh-CN" altLang="zh-CN" sz="1800" kern="100" dirty="0">
                <a:latin typeface="宋体"/>
                <a:cs typeface="Times New Roman"/>
              </a:rPr>
              <a:t>、</a:t>
            </a:r>
            <a:r>
              <a:rPr lang="en-US" altLang="zh-CN" sz="1800" kern="100" dirty="0">
                <a:latin typeface="宋体"/>
                <a:cs typeface="Times New Roman"/>
              </a:rPr>
              <a:t>k7</a:t>
            </a:r>
            <a:r>
              <a:rPr lang="zh-CN" altLang="zh-CN" sz="1800" kern="100" dirty="0">
                <a:latin typeface="宋体"/>
                <a:cs typeface="Times New Roman"/>
              </a:rPr>
              <a:t>。</a:t>
            </a:r>
          </a:p>
          <a:p>
            <a:pPr indent="304800">
              <a:lnSpc>
                <a:spcPct val="150000"/>
              </a:lnSpc>
            </a:pPr>
            <a:r>
              <a:rPr lang="en-US" altLang="zh-CN" sz="1800" kern="100" dirty="0">
                <a:latin typeface="宋体"/>
                <a:cs typeface="Times New Roman"/>
              </a:rPr>
              <a:t>7.</a:t>
            </a:r>
            <a:r>
              <a:rPr lang="zh-CN" altLang="zh-CN" sz="1800" kern="100" dirty="0">
                <a:latin typeface="宋体"/>
                <a:cs typeface="Times New Roman"/>
              </a:rPr>
              <a:t>结点</a:t>
            </a:r>
            <a:r>
              <a:rPr lang="en-US" altLang="zh-CN" sz="1800" kern="100" dirty="0">
                <a:latin typeface="宋体"/>
                <a:cs typeface="Times New Roman"/>
              </a:rPr>
              <a:t>k3</a:t>
            </a:r>
            <a:r>
              <a:rPr lang="zh-CN" altLang="zh-CN" sz="1800" kern="100" dirty="0">
                <a:latin typeface="宋体"/>
                <a:cs typeface="Times New Roman"/>
              </a:rPr>
              <a:t>的父结点是</a:t>
            </a:r>
            <a:r>
              <a:rPr lang="en-US" altLang="zh-CN" sz="1800" kern="100" dirty="0">
                <a:latin typeface="宋体"/>
                <a:cs typeface="Times New Roman"/>
              </a:rPr>
              <a:t>k1</a:t>
            </a:r>
            <a:r>
              <a:rPr lang="zh-CN" altLang="zh-CN" sz="1800" kern="100" dirty="0">
                <a:latin typeface="宋体"/>
                <a:cs typeface="Times New Roman"/>
              </a:rPr>
              <a:t>。</a:t>
            </a:r>
            <a:endParaRPr lang="zh-CN" altLang="zh-CN" sz="1800" kern="100" dirty="0">
              <a:effectLst/>
              <a:latin typeface="宋体"/>
              <a:cs typeface="Times New Roman"/>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098" y="987614"/>
            <a:ext cx="2533753" cy="25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790521" y="3679009"/>
            <a:ext cx="954107" cy="300082"/>
          </a:xfrm>
          <a:prstGeom prst="rect">
            <a:avLst/>
          </a:prstGeom>
        </p:spPr>
        <p:txBody>
          <a:bodyPr wrap="none">
            <a:spAutoFit/>
          </a:bodyPr>
          <a:lstStyle/>
          <a:p>
            <a:r>
              <a:rPr lang="zh-CN" altLang="en-US" dirty="0" smtClean="0"/>
              <a:t>图</a:t>
            </a:r>
            <a:r>
              <a:rPr lang="en-US" altLang="zh-CN" dirty="0"/>
              <a:t> </a:t>
            </a:r>
            <a:r>
              <a:rPr lang="en-US" altLang="zh-CN" dirty="0" smtClean="0"/>
              <a:t> </a:t>
            </a:r>
            <a:r>
              <a:rPr lang="zh-CN" altLang="en-US" dirty="0"/>
              <a:t>一棵树</a:t>
            </a: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1477328"/>
          </a:xfrm>
          <a:prstGeom prst="rect">
            <a:avLst/>
          </a:prstGeom>
        </p:spPr>
        <p:txBody>
          <a:bodyPr wrap="square">
            <a:spAutoFit/>
          </a:bodyPr>
          <a:lstStyle/>
          <a:p>
            <a:pPr>
              <a:lnSpc>
                <a:spcPct val="150000"/>
              </a:lnSpc>
            </a:pPr>
            <a:r>
              <a:rPr lang="zh-CN" altLang="zh-CN" sz="1800" kern="100" dirty="0">
                <a:latin typeface="宋体"/>
                <a:cs typeface="Times New Roman"/>
              </a:rPr>
              <a:t>三、简答题</a:t>
            </a:r>
          </a:p>
          <a:p>
            <a:pPr indent="304800">
              <a:lnSpc>
                <a:spcPct val="150000"/>
              </a:lnSpc>
            </a:pPr>
            <a:r>
              <a:rPr lang="en-US" altLang="zh-CN" sz="1800" kern="100" dirty="0">
                <a:latin typeface="宋体"/>
                <a:cs typeface="Times New Roman"/>
              </a:rPr>
              <a:t>1. </a:t>
            </a:r>
            <a:r>
              <a:rPr lang="zh-CN" altLang="zh-CN" sz="1800" kern="100" dirty="0">
                <a:latin typeface="宋体"/>
                <a:cs typeface="Times New Roman"/>
              </a:rPr>
              <a:t>指出树和二叉树的主要区别。</a:t>
            </a:r>
          </a:p>
          <a:p>
            <a:pPr indent="304800"/>
            <a:r>
              <a:rPr lang="en-US" altLang="zh-CN" sz="1800" kern="100" dirty="0">
                <a:latin typeface="宋体"/>
                <a:cs typeface="Times New Roman"/>
              </a:rPr>
              <a:t>2. </a:t>
            </a:r>
            <a:r>
              <a:rPr lang="zh-CN" altLang="zh-CN" sz="1800" kern="100" dirty="0">
                <a:latin typeface="宋体"/>
                <a:cs typeface="Times New Roman"/>
              </a:rPr>
              <a:t>给定一组权值</a:t>
            </a:r>
            <a:r>
              <a:rPr lang="en-US" altLang="zh-CN" sz="1800" kern="100" dirty="0">
                <a:latin typeface="宋体"/>
                <a:cs typeface="Times New Roman"/>
              </a:rPr>
              <a:t>W=</a:t>
            </a:r>
            <a:r>
              <a:rPr lang="zh-CN" altLang="zh-CN" sz="1800" kern="100" dirty="0">
                <a:latin typeface="宋体"/>
                <a:cs typeface="Times New Roman"/>
              </a:rPr>
              <a:t>｛</a:t>
            </a:r>
            <a:r>
              <a:rPr lang="en-US" altLang="zh-CN" sz="1800" kern="100" dirty="0">
                <a:latin typeface="宋体"/>
                <a:cs typeface="Times New Roman"/>
              </a:rPr>
              <a:t>12</a:t>
            </a:r>
            <a:r>
              <a:rPr lang="zh-CN" altLang="zh-CN" sz="1800" kern="100" dirty="0">
                <a:latin typeface="宋体"/>
                <a:cs typeface="Times New Roman"/>
              </a:rPr>
              <a:t>，</a:t>
            </a:r>
            <a:r>
              <a:rPr lang="en-US" altLang="zh-CN" sz="1800" kern="100" dirty="0">
                <a:latin typeface="宋体"/>
                <a:cs typeface="Times New Roman"/>
              </a:rPr>
              <a:t>16</a:t>
            </a:r>
            <a:r>
              <a:rPr lang="zh-CN" altLang="zh-CN" sz="1800" kern="100" dirty="0">
                <a:latin typeface="宋体"/>
                <a:cs typeface="Times New Roman"/>
              </a:rPr>
              <a:t>，</a:t>
            </a:r>
            <a:r>
              <a:rPr lang="en-US" altLang="zh-CN" sz="1800" kern="100" dirty="0">
                <a:latin typeface="宋体"/>
                <a:cs typeface="Times New Roman"/>
              </a:rPr>
              <a:t>7</a:t>
            </a:r>
            <a:r>
              <a:rPr lang="zh-CN" altLang="zh-CN" sz="1800" kern="100" dirty="0">
                <a:latin typeface="宋体"/>
                <a:cs typeface="Times New Roman"/>
              </a:rPr>
              <a:t>，</a:t>
            </a:r>
            <a:r>
              <a:rPr lang="en-US" altLang="zh-CN" sz="1800" kern="100" dirty="0">
                <a:latin typeface="宋体"/>
                <a:cs typeface="Times New Roman"/>
              </a:rPr>
              <a:t>4</a:t>
            </a:r>
            <a:r>
              <a:rPr lang="zh-CN" altLang="zh-CN" sz="1800" kern="100" dirty="0">
                <a:latin typeface="宋体"/>
                <a:cs typeface="Times New Roman"/>
              </a:rPr>
              <a:t>，</a:t>
            </a:r>
            <a:r>
              <a:rPr lang="en-US" altLang="zh-CN" sz="1800" kern="100" dirty="0">
                <a:latin typeface="宋体"/>
                <a:cs typeface="Times New Roman"/>
              </a:rPr>
              <a:t>21</a:t>
            </a:r>
            <a:r>
              <a:rPr lang="zh-CN" altLang="zh-CN" sz="1800" kern="100" dirty="0">
                <a:latin typeface="宋体"/>
                <a:cs typeface="Times New Roman"/>
              </a:rPr>
              <a:t>，</a:t>
            </a:r>
            <a:r>
              <a:rPr lang="en-US" altLang="zh-CN" sz="1800" kern="100" dirty="0">
                <a:latin typeface="宋体"/>
                <a:cs typeface="Times New Roman"/>
              </a:rPr>
              <a:t>8</a:t>
            </a:r>
            <a:r>
              <a:rPr lang="zh-CN" altLang="zh-CN" sz="1800" kern="100" dirty="0">
                <a:latin typeface="宋体"/>
                <a:cs typeface="Times New Roman"/>
              </a:rPr>
              <a:t>｝，构造相应的哈夫曼树，并计算其带权路径长度。</a:t>
            </a:r>
            <a:endParaRPr lang="zh-CN" altLang="zh-CN" sz="1800" kern="100" dirty="0">
              <a:effectLst/>
              <a:latin typeface="宋体"/>
              <a:cs typeface="Times New Roman"/>
            </a:endParaRP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205805" y="1441292"/>
            <a:ext cx="6747570" cy="1422954"/>
          </a:xfrm>
          <a:prstGeom prst="rect">
            <a:avLst/>
          </a:prstGeom>
        </p:spPr>
        <p:txBody>
          <a:bodyPr wrap="square">
            <a:spAutoFit/>
          </a:bodyPr>
          <a:lstStyle/>
          <a:p>
            <a:pPr indent="457200" algn="just">
              <a:lnSpc>
                <a:spcPct val="150000"/>
              </a:lnSpc>
            </a:pPr>
            <a:r>
              <a:rPr lang="zh-CN" altLang="en-US" sz="2000" dirty="0">
                <a:solidFill>
                  <a:schemeClr val="bg1">
                    <a:lumMod val="50000"/>
                  </a:schemeClr>
                </a:solidFill>
                <a:latin typeface="+mj-ea"/>
                <a:ea typeface="+mj-ea"/>
              </a:rPr>
              <a:t>通过对树和二叉树的学习，编写相关程序，通过调试程序培养学生面对问题时统筹规划的能力。培养学生相互协作的能力与团队精神，使学生初步建立计算思维能力</a:t>
            </a:r>
            <a:r>
              <a:rPr lang="zh-CN" altLang="en-US" sz="2000" dirty="0" smtClean="0">
                <a:solidFill>
                  <a:schemeClr val="bg1">
                    <a:lumMod val="50000"/>
                  </a:schemeClr>
                </a:solidFill>
                <a:latin typeface="+mj-ea"/>
                <a:ea typeface="+mj-ea"/>
              </a:rPr>
              <a:t>。</a:t>
            </a:r>
            <a:endParaRPr lang="zh-CN" altLang="en-US" sz="2000" dirty="0">
              <a:solidFill>
                <a:schemeClr val="bg1">
                  <a:lumMod val="50000"/>
                </a:schemeClr>
              </a:solidFill>
              <a:latin typeface="+mj-ea"/>
              <a:ea typeface="+mj-ea"/>
            </a:endParaRPr>
          </a:p>
        </p:txBody>
      </p:sp>
      <p:sp>
        <p:nvSpPr>
          <p:cNvPr id="1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6204" y="561975"/>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思政目标</a:t>
            </a:r>
            <a:endParaRPr lang="en-US" altLang="zh-CN" sz="2000" b="1" dirty="0">
              <a:solidFill>
                <a:srgbClr val="2B3649"/>
              </a:solidFill>
              <a:latin typeface="+mj-ea"/>
              <a:ea typeface="+mj-ea"/>
              <a:cs typeface="+mn-ea"/>
              <a:sym typeface="+mn-lt"/>
            </a:endParaRPr>
          </a:p>
        </p:txBody>
      </p:sp>
      <p:grpSp>
        <p:nvGrpSpPr>
          <p:cNvPr id="18" name="组合 17"/>
          <p:cNvGrpSpPr/>
          <p:nvPr/>
        </p:nvGrpSpPr>
        <p:grpSpPr>
          <a:xfrm>
            <a:off x="809625" y="1162051"/>
            <a:ext cx="7617089" cy="311467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1"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6204" y="561975"/>
            <a:ext cx="128240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微软雅黑"/>
                <a:ea typeface="微软雅黑"/>
                <a:cs typeface="+mn-ea"/>
                <a:sym typeface="+mn-lt"/>
              </a:rPr>
              <a:t>知识脉络图</a:t>
            </a:r>
            <a:endParaRPr lang="en-US" altLang="zh-CN" sz="2000" b="1" dirty="0">
              <a:solidFill>
                <a:srgbClr val="2B3649"/>
              </a:solidFill>
              <a:latin typeface="微软雅黑"/>
              <a:ea typeface="微软雅黑"/>
              <a:cs typeface="+mn-ea"/>
              <a:sym typeface="+mn-lt"/>
            </a:endParaRPr>
          </a:p>
        </p:txBody>
      </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655" y="837486"/>
            <a:ext cx="4808419" cy="374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5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a:latin typeface="+mj-ea"/>
                <a:ea typeface="+mj-ea"/>
              </a:rPr>
              <a:t>6.1</a:t>
            </a:r>
            <a:r>
              <a:rPr lang="zh-CN" altLang="en-US" sz="2000" dirty="0">
                <a:latin typeface="+mj-ea"/>
                <a:ea typeface="+mj-ea"/>
              </a:rPr>
              <a:t>树的基本概念</a:t>
            </a:r>
            <a:endParaRPr lang="zh-CN" altLang="zh-CN" sz="2000" dirty="0">
              <a:latin typeface="+mj-ea"/>
              <a:ea typeface="+mj-ea"/>
            </a:endParaRPr>
          </a:p>
        </p:txBody>
      </p:sp>
      <p:sp>
        <p:nvSpPr>
          <p:cNvPr id="2" name="矩形 1"/>
          <p:cNvSpPr/>
          <p:nvPr/>
        </p:nvSpPr>
        <p:spPr>
          <a:xfrm>
            <a:off x="676275" y="1038261"/>
            <a:ext cx="7791450" cy="3000821"/>
          </a:xfrm>
          <a:prstGeom prst="rect">
            <a:avLst/>
          </a:prstGeom>
        </p:spPr>
        <p:txBody>
          <a:bodyPr wrap="square">
            <a:spAutoFit/>
          </a:bodyPr>
          <a:lstStyle/>
          <a:p>
            <a:pPr>
              <a:lnSpc>
                <a:spcPct val="150000"/>
              </a:lnSpc>
            </a:pPr>
            <a:r>
              <a:rPr lang="en-US" altLang="zh-CN" sz="1800" dirty="0" smtClean="0"/>
              <a:t>6.1.1 </a:t>
            </a:r>
            <a:r>
              <a:rPr lang="zh-CN" altLang="zh-CN" sz="1800" dirty="0"/>
              <a:t>树的定义</a:t>
            </a:r>
          </a:p>
          <a:p>
            <a:pPr>
              <a:lnSpc>
                <a:spcPct val="150000"/>
              </a:lnSpc>
            </a:pPr>
            <a:r>
              <a:rPr lang="zh-CN" altLang="zh-CN" sz="1800" dirty="0"/>
              <a:t>（</a:t>
            </a:r>
            <a:r>
              <a:rPr lang="en-US" altLang="zh-CN" sz="1800" dirty="0"/>
              <a:t>1</a:t>
            </a:r>
            <a:r>
              <a:rPr lang="zh-CN" altLang="zh-CN" sz="1800" dirty="0"/>
              <a:t>）树的定义</a:t>
            </a:r>
          </a:p>
          <a:p>
            <a:pPr indent="457200">
              <a:lnSpc>
                <a:spcPct val="150000"/>
              </a:lnSpc>
            </a:pPr>
            <a:r>
              <a:rPr lang="zh-CN" altLang="zh-CN" sz="1800" dirty="0"/>
              <a:t>树</a:t>
            </a:r>
            <a:r>
              <a:rPr lang="en-US" altLang="zh-CN" sz="1800" dirty="0"/>
              <a:t>(Tree)</a:t>
            </a:r>
            <a:r>
              <a:rPr lang="zh-CN" altLang="zh-CN" sz="1800" dirty="0"/>
              <a:t>是</a:t>
            </a:r>
            <a:r>
              <a:rPr lang="en-US" altLang="zh-CN" sz="1800" dirty="0"/>
              <a:t>n</a:t>
            </a:r>
            <a:r>
              <a:rPr lang="zh-CN" altLang="zh-CN" sz="1800" dirty="0"/>
              <a:t>个结点的有限集合（</a:t>
            </a:r>
            <a:r>
              <a:rPr lang="en-US" altLang="zh-CN" sz="1800" dirty="0"/>
              <a:t>n</a:t>
            </a:r>
            <a:r>
              <a:rPr lang="zh-CN" altLang="zh-CN" sz="1800" dirty="0"/>
              <a:t>≥</a:t>
            </a:r>
            <a:r>
              <a:rPr lang="en-US" altLang="zh-CN" sz="1800" dirty="0"/>
              <a:t>0</a:t>
            </a:r>
            <a:r>
              <a:rPr lang="zh-CN" altLang="zh-CN" sz="1800" dirty="0"/>
              <a:t>），</a:t>
            </a:r>
            <a:r>
              <a:rPr lang="en-US" altLang="zh-CN" sz="1800" dirty="0"/>
              <a:t>n=0</a:t>
            </a:r>
            <a:r>
              <a:rPr lang="zh-CN" altLang="zh-CN" sz="1800" dirty="0"/>
              <a:t>时，有零个结点，称作空树</a:t>
            </a:r>
            <a:r>
              <a:rPr lang="en-US" altLang="zh-CN" sz="1800" dirty="0"/>
              <a:t>, n&gt;0</a:t>
            </a:r>
            <a:r>
              <a:rPr lang="zh-CN" altLang="zh-CN" sz="1800" dirty="0"/>
              <a:t>时，称作非空树</a:t>
            </a:r>
            <a:r>
              <a:rPr lang="en-US" altLang="zh-CN" sz="1800" dirty="0"/>
              <a:t>,</a:t>
            </a:r>
            <a:r>
              <a:rPr lang="zh-CN" altLang="zh-CN" sz="1800" dirty="0"/>
              <a:t>对于一棵非空树应满足</a:t>
            </a:r>
            <a:r>
              <a:rPr lang="en-US" altLang="zh-CN" sz="1800" dirty="0"/>
              <a:t>:</a:t>
            </a:r>
            <a:endParaRPr lang="zh-CN" altLang="zh-CN" sz="1800" dirty="0"/>
          </a:p>
          <a:p>
            <a:pPr>
              <a:lnSpc>
                <a:spcPct val="150000"/>
              </a:lnSpc>
            </a:pPr>
            <a:r>
              <a:rPr lang="zh-CN" altLang="zh-CN" sz="1800" dirty="0"/>
              <a:t>①有且只有一个叫做根</a:t>
            </a:r>
            <a:r>
              <a:rPr lang="en-US" altLang="zh-CN" sz="1800" dirty="0"/>
              <a:t>(Root)</a:t>
            </a:r>
            <a:r>
              <a:rPr lang="zh-CN" altLang="zh-CN" sz="1800" dirty="0"/>
              <a:t>的结点</a:t>
            </a:r>
            <a:r>
              <a:rPr lang="en-US" altLang="zh-CN" sz="1800" dirty="0"/>
              <a:t>,</a:t>
            </a:r>
            <a:r>
              <a:rPr lang="zh-CN" altLang="zh-CN" sz="1800" dirty="0"/>
              <a:t>根结点没有前驱结点</a:t>
            </a:r>
            <a:r>
              <a:rPr lang="en-US" altLang="zh-CN" sz="1800" dirty="0"/>
              <a:t>;</a:t>
            </a:r>
            <a:endParaRPr lang="zh-CN" altLang="zh-CN" sz="1800" dirty="0"/>
          </a:p>
          <a:p>
            <a:pPr>
              <a:lnSpc>
                <a:spcPct val="150000"/>
              </a:lnSpc>
            </a:pPr>
            <a:r>
              <a:rPr lang="zh-CN" altLang="zh-CN" sz="1800" dirty="0"/>
              <a:t>②</a:t>
            </a:r>
            <a:r>
              <a:rPr lang="en-US" altLang="zh-CN" sz="1800" dirty="0"/>
              <a:t>n&gt;1</a:t>
            </a:r>
            <a:r>
              <a:rPr lang="zh-CN" altLang="zh-CN" sz="1800" dirty="0"/>
              <a:t>时</a:t>
            </a:r>
            <a:r>
              <a:rPr lang="en-US" altLang="zh-CN" sz="1800" dirty="0"/>
              <a:t>,</a:t>
            </a:r>
            <a:r>
              <a:rPr lang="zh-CN" altLang="zh-CN" sz="1800" dirty="0"/>
              <a:t>其余</a:t>
            </a:r>
            <a:r>
              <a:rPr lang="en-US" altLang="zh-CN" sz="1800" dirty="0"/>
              <a:t>n—1</a:t>
            </a:r>
            <a:r>
              <a:rPr lang="zh-CN" altLang="zh-CN" sz="1800" dirty="0"/>
              <a:t>个结点可以划分成</a:t>
            </a:r>
            <a:r>
              <a:rPr lang="en-US" altLang="zh-CN" sz="1800" dirty="0"/>
              <a:t>m(m&gt;0)</a:t>
            </a:r>
            <a:r>
              <a:rPr lang="zh-CN" altLang="zh-CN" sz="1800" dirty="0"/>
              <a:t>个互不相交的有限子集 </a:t>
            </a:r>
            <a:r>
              <a:rPr lang="en-US" altLang="zh-CN" sz="1800" dirty="0"/>
              <a:t>T</a:t>
            </a:r>
            <a:r>
              <a:rPr lang="en-US" altLang="zh-CN" sz="1800" baseline="-25000" dirty="0"/>
              <a:t>1</a:t>
            </a:r>
            <a:r>
              <a:rPr lang="en-US" altLang="zh-CN" sz="1800" dirty="0"/>
              <a:t>,T</a:t>
            </a:r>
            <a:r>
              <a:rPr lang="en-US" altLang="zh-CN" sz="1800" baseline="-25000" dirty="0"/>
              <a:t>2</a:t>
            </a:r>
            <a:r>
              <a:rPr lang="en-US" altLang="zh-CN" sz="1800" dirty="0"/>
              <a:t>,…,T</a:t>
            </a:r>
            <a:r>
              <a:rPr lang="en-US" altLang="zh-CN" sz="1800" baseline="-25000" dirty="0"/>
              <a:t>m</a:t>
            </a:r>
            <a:r>
              <a:rPr lang="en-US" altLang="zh-CN" sz="1800" dirty="0"/>
              <a:t>,</a:t>
            </a:r>
            <a:r>
              <a:rPr lang="zh-CN" altLang="zh-CN" sz="1800" dirty="0"/>
              <a:t>其中每一个子集</a:t>
            </a:r>
            <a:r>
              <a:rPr lang="en-US" altLang="zh-CN" sz="1800" dirty="0"/>
              <a:t>T</a:t>
            </a:r>
            <a:r>
              <a:rPr lang="en-US" altLang="zh-CN" sz="1800" baseline="-25000" dirty="0"/>
              <a:t>i</a:t>
            </a:r>
            <a:r>
              <a:rPr lang="zh-CN" altLang="zh-CN" sz="1800" dirty="0"/>
              <a:t>也是一棵树</a:t>
            </a:r>
            <a:r>
              <a:rPr lang="en-US" altLang="zh-CN" sz="1800" dirty="0"/>
              <a:t>(1≤i≤m ),</a:t>
            </a:r>
            <a:r>
              <a:rPr lang="zh-CN" altLang="zh-CN" sz="1800" dirty="0"/>
              <a:t>叫做根的子树。</a:t>
            </a:r>
          </a:p>
        </p:txBody>
      </p:sp>
    </p:spTree>
    <p:extLst>
      <p:ext uri="{BB962C8B-B14F-4D97-AF65-F5344CB8AC3E}">
        <p14:creationId xmlns:p14="http://schemas.microsoft.com/office/powerpoint/2010/main" val="15423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9125" y="644561"/>
            <a:ext cx="7791450" cy="3954929"/>
          </a:xfrm>
          <a:prstGeom prst="rect">
            <a:avLst/>
          </a:prstGeom>
        </p:spPr>
        <p:txBody>
          <a:bodyPr wrap="square">
            <a:spAutoFit/>
          </a:bodyPr>
          <a:lstStyle/>
          <a:p>
            <a:pPr indent="304800" algn="just">
              <a:spcAft>
                <a:spcPts val="600"/>
              </a:spcAft>
            </a:pPr>
            <a:r>
              <a:rPr lang="zh-CN" altLang="en-US" sz="1800" kern="100" dirty="0">
                <a:latin typeface="宋体"/>
                <a:cs typeface="Times New Roman"/>
              </a:rPr>
              <a:t>（</a:t>
            </a:r>
            <a:r>
              <a:rPr lang="en-US" altLang="zh-CN" sz="1800" kern="100" dirty="0">
                <a:latin typeface="宋体"/>
                <a:cs typeface="Times New Roman"/>
              </a:rPr>
              <a:t>2</a:t>
            </a:r>
            <a:r>
              <a:rPr lang="zh-CN" altLang="en-US" sz="1800" kern="100" dirty="0">
                <a:latin typeface="宋体"/>
                <a:cs typeface="Times New Roman"/>
              </a:rPr>
              <a:t>）树的基本术语</a:t>
            </a:r>
          </a:p>
          <a:p>
            <a:pPr indent="304800" algn="just">
              <a:spcAft>
                <a:spcPts val="600"/>
              </a:spcAft>
            </a:pPr>
            <a:r>
              <a:rPr lang="zh-CN" altLang="en-US" sz="1800" kern="100" dirty="0">
                <a:latin typeface="宋体"/>
                <a:cs typeface="Times New Roman"/>
              </a:rPr>
              <a:t>	结点</a:t>
            </a:r>
            <a:r>
              <a:rPr lang="en-US" altLang="zh-CN" sz="1800" kern="100" dirty="0">
                <a:latin typeface="宋体"/>
                <a:cs typeface="Times New Roman"/>
              </a:rPr>
              <a:t>:</a:t>
            </a:r>
            <a:r>
              <a:rPr lang="zh-CN" altLang="en-US" sz="1800" kern="100" dirty="0">
                <a:latin typeface="宋体"/>
                <a:cs typeface="Times New Roman"/>
              </a:rPr>
              <a:t>包含一个数据元素及若干指向其子树的分支。</a:t>
            </a:r>
          </a:p>
          <a:p>
            <a:pPr indent="304800" algn="just">
              <a:spcAft>
                <a:spcPts val="600"/>
              </a:spcAft>
            </a:pPr>
            <a:r>
              <a:rPr lang="zh-CN" altLang="en-US" sz="1800" kern="100" dirty="0">
                <a:latin typeface="宋体"/>
                <a:cs typeface="Times New Roman"/>
              </a:rPr>
              <a:t>	结点的度：一个结点拥有的子树的数目。如在图</a:t>
            </a:r>
            <a:r>
              <a:rPr lang="en-US" altLang="zh-CN" sz="1800" kern="100" dirty="0">
                <a:latin typeface="宋体"/>
                <a:cs typeface="Times New Roman"/>
              </a:rPr>
              <a:t>6-1</a:t>
            </a:r>
            <a:r>
              <a:rPr lang="zh-CN" altLang="en-US" sz="1800" kern="100" dirty="0">
                <a:latin typeface="宋体"/>
                <a:cs typeface="Times New Roman"/>
              </a:rPr>
              <a:t>中</a:t>
            </a:r>
            <a:r>
              <a:rPr lang="en-US" altLang="zh-CN" sz="1800" kern="100" dirty="0">
                <a:latin typeface="宋体"/>
                <a:cs typeface="Times New Roman"/>
              </a:rPr>
              <a:t>,</a:t>
            </a:r>
            <a:r>
              <a:rPr lang="zh-CN" altLang="en-US" sz="1800" kern="100" dirty="0">
                <a:latin typeface="宋体"/>
                <a:cs typeface="Times New Roman"/>
              </a:rPr>
              <a:t>结点</a:t>
            </a:r>
            <a:r>
              <a:rPr lang="en-US" altLang="zh-CN" sz="1800" kern="100" dirty="0">
                <a:latin typeface="宋体"/>
                <a:cs typeface="Times New Roman"/>
              </a:rPr>
              <a:t>E</a:t>
            </a:r>
            <a:r>
              <a:rPr lang="zh-CN" altLang="en-US" sz="1800" kern="100" dirty="0">
                <a:latin typeface="宋体"/>
                <a:cs typeface="Times New Roman"/>
              </a:rPr>
              <a:t>的度为</a:t>
            </a:r>
            <a:r>
              <a:rPr lang="en-US" altLang="zh-CN" sz="1800" kern="100" dirty="0">
                <a:latin typeface="宋体"/>
                <a:cs typeface="Times New Roman"/>
              </a:rPr>
              <a:t>2</a:t>
            </a:r>
            <a:r>
              <a:rPr lang="zh-CN" altLang="en-US" sz="1800" kern="100" dirty="0">
                <a:latin typeface="宋体"/>
                <a:cs typeface="Times New Roman"/>
              </a:rPr>
              <a:t>。</a:t>
            </a:r>
          </a:p>
          <a:p>
            <a:pPr indent="304800" algn="just">
              <a:spcAft>
                <a:spcPts val="600"/>
              </a:spcAft>
            </a:pPr>
            <a:r>
              <a:rPr lang="zh-CN" altLang="en-US" sz="1800" kern="100" dirty="0">
                <a:latin typeface="宋体"/>
                <a:cs typeface="Times New Roman"/>
              </a:rPr>
              <a:t>	树的度：树中各结点的度的最大值。如在图</a:t>
            </a:r>
            <a:r>
              <a:rPr lang="en-US" altLang="zh-CN" sz="1800" kern="100" dirty="0">
                <a:latin typeface="宋体"/>
                <a:cs typeface="Times New Roman"/>
              </a:rPr>
              <a:t>6-1</a:t>
            </a:r>
            <a:r>
              <a:rPr lang="zh-CN" altLang="en-US" sz="1800" kern="100" dirty="0">
                <a:latin typeface="宋体"/>
                <a:cs typeface="Times New Roman"/>
              </a:rPr>
              <a:t>中</a:t>
            </a:r>
            <a:r>
              <a:rPr lang="en-US" altLang="zh-CN" sz="1800" kern="100" dirty="0">
                <a:latin typeface="宋体"/>
                <a:cs typeface="Times New Roman"/>
              </a:rPr>
              <a:t>,</a:t>
            </a:r>
            <a:r>
              <a:rPr lang="zh-CN" altLang="en-US" sz="1800" kern="100" dirty="0">
                <a:latin typeface="宋体"/>
                <a:cs typeface="Times New Roman"/>
              </a:rPr>
              <a:t>树的度为</a:t>
            </a:r>
            <a:r>
              <a:rPr lang="en-US" altLang="zh-CN" sz="1800" kern="100" dirty="0">
                <a:latin typeface="宋体"/>
                <a:cs typeface="Times New Roman"/>
              </a:rPr>
              <a:t>3(</a:t>
            </a:r>
            <a:r>
              <a:rPr lang="zh-CN" altLang="en-US" sz="1800" kern="100" dirty="0">
                <a:latin typeface="宋体"/>
                <a:cs typeface="Times New Roman"/>
              </a:rPr>
              <a:t>结点</a:t>
            </a:r>
            <a:r>
              <a:rPr lang="en-US" altLang="zh-CN" sz="1800" kern="100" dirty="0">
                <a:latin typeface="宋体"/>
                <a:cs typeface="Times New Roman"/>
              </a:rPr>
              <a:t>C </a:t>
            </a:r>
            <a:r>
              <a:rPr lang="zh-CN" altLang="en-US" sz="1800" kern="100" dirty="0">
                <a:latin typeface="宋体"/>
                <a:cs typeface="Times New Roman"/>
              </a:rPr>
              <a:t>的度是</a:t>
            </a:r>
            <a:r>
              <a:rPr lang="en-US" altLang="zh-CN" sz="1800" kern="100" dirty="0">
                <a:latin typeface="宋体"/>
                <a:cs typeface="Times New Roman"/>
              </a:rPr>
              <a:t>3,</a:t>
            </a:r>
            <a:r>
              <a:rPr lang="zh-CN" altLang="en-US" sz="1800" kern="100" dirty="0">
                <a:latin typeface="宋体"/>
                <a:cs typeface="Times New Roman"/>
              </a:rPr>
              <a:t>为所有结点中的度的最大值</a:t>
            </a:r>
            <a:r>
              <a:rPr lang="en-US" altLang="zh-CN" sz="1800" kern="100" dirty="0">
                <a:latin typeface="宋体"/>
                <a:cs typeface="Times New Roman"/>
              </a:rPr>
              <a:t>)</a:t>
            </a:r>
            <a:r>
              <a:rPr lang="zh-CN" altLang="en-US" sz="1800" kern="100" dirty="0">
                <a:latin typeface="宋体"/>
                <a:cs typeface="Times New Roman"/>
              </a:rPr>
              <a:t>。</a:t>
            </a:r>
          </a:p>
          <a:p>
            <a:pPr indent="304800" algn="just">
              <a:spcAft>
                <a:spcPts val="600"/>
              </a:spcAft>
            </a:pPr>
            <a:r>
              <a:rPr lang="zh-CN" altLang="en-US" sz="1800" kern="100" dirty="0">
                <a:latin typeface="宋体"/>
                <a:cs typeface="Times New Roman"/>
              </a:rPr>
              <a:t>	叶子结点</a:t>
            </a:r>
            <a:r>
              <a:rPr lang="en-US" altLang="zh-CN" sz="1800" kern="100" dirty="0">
                <a:latin typeface="宋体"/>
                <a:cs typeface="Times New Roman"/>
              </a:rPr>
              <a:t>:</a:t>
            </a:r>
            <a:r>
              <a:rPr lang="zh-CN" altLang="en-US" sz="1800" kern="100" dirty="0">
                <a:latin typeface="宋体"/>
                <a:cs typeface="Times New Roman"/>
              </a:rPr>
              <a:t>度为</a:t>
            </a:r>
            <a:r>
              <a:rPr lang="en-US" altLang="zh-CN" sz="1800" kern="100" dirty="0">
                <a:latin typeface="宋体"/>
                <a:cs typeface="Times New Roman"/>
              </a:rPr>
              <a:t>0</a:t>
            </a:r>
            <a:r>
              <a:rPr lang="zh-CN" altLang="en-US" sz="1800" kern="100" dirty="0">
                <a:latin typeface="宋体"/>
                <a:cs typeface="Times New Roman"/>
              </a:rPr>
              <a:t>的结点</a:t>
            </a:r>
            <a:r>
              <a:rPr lang="en-US" altLang="zh-CN" sz="1800" kern="100" dirty="0">
                <a:latin typeface="宋体"/>
                <a:cs typeface="Times New Roman"/>
              </a:rPr>
              <a:t>,</a:t>
            </a:r>
            <a:r>
              <a:rPr lang="zh-CN" altLang="en-US" sz="1800" kern="100" dirty="0">
                <a:latin typeface="宋体"/>
                <a:cs typeface="Times New Roman"/>
              </a:rPr>
              <a:t>即没有后继的结点</a:t>
            </a:r>
            <a:r>
              <a:rPr lang="en-US" altLang="zh-CN" sz="1800" kern="100" dirty="0">
                <a:latin typeface="宋体"/>
                <a:cs typeface="Times New Roman"/>
              </a:rPr>
              <a:t>,</a:t>
            </a:r>
            <a:r>
              <a:rPr lang="zh-CN" altLang="en-US" sz="1800" kern="100" dirty="0">
                <a:latin typeface="宋体"/>
                <a:cs typeface="Times New Roman"/>
              </a:rPr>
              <a:t>也称为终端结点。如在图</a:t>
            </a:r>
            <a:r>
              <a:rPr lang="en-US" altLang="zh-CN" sz="1800" kern="100" dirty="0">
                <a:latin typeface="宋体"/>
                <a:cs typeface="Times New Roman"/>
              </a:rPr>
              <a:t>6-1</a:t>
            </a:r>
            <a:r>
              <a:rPr lang="zh-CN" altLang="en-US" sz="1800" kern="100" dirty="0">
                <a:latin typeface="宋体"/>
                <a:cs typeface="Times New Roman"/>
              </a:rPr>
              <a:t>中</a:t>
            </a:r>
            <a:r>
              <a:rPr lang="en-US" altLang="zh-CN" sz="1800" kern="100" dirty="0">
                <a:latin typeface="宋体"/>
                <a:cs typeface="Times New Roman"/>
              </a:rPr>
              <a:t>,F</a:t>
            </a:r>
            <a:r>
              <a:rPr lang="zh-CN" altLang="en-US" sz="1800" kern="100" dirty="0">
                <a:latin typeface="宋体"/>
                <a:cs typeface="Times New Roman"/>
              </a:rPr>
              <a:t>、</a:t>
            </a:r>
            <a:r>
              <a:rPr lang="en-US" altLang="zh-CN" sz="1800" kern="100" dirty="0">
                <a:latin typeface="宋体"/>
                <a:cs typeface="Times New Roman"/>
              </a:rPr>
              <a:t>G</a:t>
            </a:r>
            <a:r>
              <a:rPr lang="zh-CN" altLang="en-US" sz="1800" kern="100" dirty="0">
                <a:latin typeface="宋体"/>
                <a:cs typeface="Times New Roman"/>
              </a:rPr>
              <a:t>、</a:t>
            </a:r>
            <a:r>
              <a:rPr lang="en-US" altLang="zh-CN" sz="1800" kern="100" dirty="0">
                <a:latin typeface="宋体"/>
                <a:cs typeface="Times New Roman"/>
              </a:rPr>
              <a:t>I</a:t>
            </a:r>
            <a:r>
              <a:rPr lang="zh-CN" altLang="en-US" sz="1800" kern="100" dirty="0">
                <a:latin typeface="宋体"/>
                <a:cs typeface="Times New Roman"/>
              </a:rPr>
              <a:t>、</a:t>
            </a:r>
            <a:r>
              <a:rPr lang="en-US" altLang="zh-CN" sz="1800" kern="100" dirty="0">
                <a:latin typeface="宋体"/>
                <a:cs typeface="Times New Roman"/>
              </a:rPr>
              <a:t>J</a:t>
            </a:r>
            <a:r>
              <a:rPr lang="zh-CN" altLang="en-US" sz="1800" kern="100" dirty="0">
                <a:latin typeface="宋体"/>
                <a:cs typeface="Times New Roman"/>
              </a:rPr>
              <a:t>、</a:t>
            </a:r>
            <a:r>
              <a:rPr lang="en-US" altLang="zh-CN" sz="1800" kern="100" dirty="0">
                <a:latin typeface="宋体"/>
                <a:cs typeface="Times New Roman"/>
              </a:rPr>
              <a:t>K</a:t>
            </a:r>
            <a:r>
              <a:rPr lang="zh-CN" altLang="en-US" sz="1800" kern="100" dirty="0">
                <a:latin typeface="宋体"/>
                <a:cs typeface="Times New Roman"/>
              </a:rPr>
              <a:t>、</a:t>
            </a:r>
            <a:r>
              <a:rPr lang="en-US" altLang="zh-CN" sz="1800" kern="100" dirty="0">
                <a:latin typeface="宋体"/>
                <a:cs typeface="Times New Roman"/>
              </a:rPr>
              <a:t>L</a:t>
            </a:r>
            <a:r>
              <a:rPr lang="zh-CN" altLang="en-US" sz="1800" kern="100" dirty="0">
                <a:latin typeface="宋体"/>
                <a:cs typeface="Times New Roman"/>
              </a:rPr>
              <a:t>、</a:t>
            </a:r>
            <a:r>
              <a:rPr lang="en-US" altLang="zh-CN" sz="1800" kern="100" dirty="0">
                <a:latin typeface="宋体"/>
                <a:cs typeface="Times New Roman"/>
              </a:rPr>
              <a:t>M </a:t>
            </a:r>
            <a:r>
              <a:rPr lang="zh-CN" altLang="en-US" sz="1800" kern="100" dirty="0">
                <a:latin typeface="宋体"/>
                <a:cs typeface="Times New Roman"/>
              </a:rPr>
              <a:t>都是叶子结点。</a:t>
            </a:r>
          </a:p>
          <a:p>
            <a:pPr indent="304800" algn="just">
              <a:spcAft>
                <a:spcPts val="600"/>
              </a:spcAft>
            </a:pPr>
            <a:r>
              <a:rPr lang="zh-CN" altLang="en-US" sz="1800" kern="100" dirty="0">
                <a:latin typeface="宋体"/>
                <a:cs typeface="Times New Roman"/>
              </a:rPr>
              <a:t>	分支结点</a:t>
            </a:r>
            <a:r>
              <a:rPr lang="en-US" altLang="zh-CN" sz="1800" kern="100" dirty="0">
                <a:latin typeface="宋体"/>
                <a:cs typeface="Times New Roman"/>
              </a:rPr>
              <a:t>:</a:t>
            </a:r>
            <a:r>
              <a:rPr lang="zh-CN" altLang="en-US" sz="1800" kern="100" dirty="0">
                <a:latin typeface="宋体"/>
                <a:cs typeface="Times New Roman"/>
              </a:rPr>
              <a:t>度不为</a:t>
            </a:r>
            <a:r>
              <a:rPr lang="en-US" altLang="zh-CN" sz="1800" kern="100" dirty="0">
                <a:latin typeface="宋体"/>
                <a:cs typeface="Times New Roman"/>
              </a:rPr>
              <a:t>0</a:t>
            </a:r>
            <a:r>
              <a:rPr lang="zh-CN" altLang="en-US" sz="1800" kern="100" dirty="0">
                <a:latin typeface="宋体"/>
                <a:cs typeface="Times New Roman"/>
              </a:rPr>
              <a:t>的结点</a:t>
            </a:r>
            <a:r>
              <a:rPr lang="en-US" altLang="zh-CN" sz="1800" kern="100" dirty="0">
                <a:latin typeface="宋体"/>
                <a:cs typeface="Times New Roman"/>
              </a:rPr>
              <a:t>,</a:t>
            </a:r>
            <a:r>
              <a:rPr lang="zh-CN" altLang="en-US" sz="1800" kern="100" dirty="0">
                <a:latin typeface="宋体"/>
                <a:cs typeface="Times New Roman"/>
              </a:rPr>
              <a:t>也叫做非终端结点。如在图</a:t>
            </a:r>
            <a:r>
              <a:rPr lang="en-US" altLang="zh-CN" sz="1800" kern="100" dirty="0">
                <a:latin typeface="宋体"/>
                <a:cs typeface="Times New Roman"/>
              </a:rPr>
              <a:t>6-1</a:t>
            </a:r>
            <a:r>
              <a:rPr lang="zh-CN" altLang="en-US" sz="1800" kern="100" dirty="0">
                <a:latin typeface="宋体"/>
                <a:cs typeface="Times New Roman"/>
              </a:rPr>
              <a:t>中</a:t>
            </a:r>
            <a:r>
              <a:rPr lang="en-US" altLang="zh-CN" sz="1800" kern="100" dirty="0">
                <a:latin typeface="宋体"/>
                <a:cs typeface="Times New Roman"/>
              </a:rPr>
              <a:t>,B</a:t>
            </a:r>
            <a:r>
              <a:rPr lang="zh-CN" altLang="en-US" sz="1800" kern="100" dirty="0">
                <a:latin typeface="宋体"/>
                <a:cs typeface="Times New Roman"/>
              </a:rPr>
              <a:t>、</a:t>
            </a:r>
            <a:r>
              <a:rPr lang="en-US" altLang="zh-CN" sz="1800" kern="100" dirty="0">
                <a:latin typeface="宋体"/>
                <a:cs typeface="Times New Roman"/>
              </a:rPr>
              <a:t>C</a:t>
            </a:r>
            <a:r>
              <a:rPr lang="zh-CN" altLang="en-US" sz="1800" kern="100" dirty="0">
                <a:latin typeface="宋体"/>
                <a:cs typeface="Times New Roman"/>
              </a:rPr>
              <a:t>、</a:t>
            </a:r>
            <a:r>
              <a:rPr lang="en-US" altLang="zh-CN" sz="1800" kern="100" dirty="0">
                <a:latin typeface="宋体"/>
                <a:cs typeface="Times New Roman"/>
              </a:rPr>
              <a:t>D</a:t>
            </a:r>
            <a:r>
              <a:rPr lang="zh-CN" altLang="en-US" sz="1800" kern="100" dirty="0">
                <a:latin typeface="宋体"/>
                <a:cs typeface="Times New Roman"/>
              </a:rPr>
              <a:t>、</a:t>
            </a:r>
            <a:r>
              <a:rPr lang="en-US" altLang="zh-CN" sz="1800" kern="100" dirty="0">
                <a:latin typeface="宋体"/>
                <a:cs typeface="Times New Roman"/>
              </a:rPr>
              <a:t>E</a:t>
            </a:r>
            <a:r>
              <a:rPr lang="zh-CN" altLang="en-US" sz="1800" kern="100" dirty="0">
                <a:latin typeface="宋体"/>
                <a:cs typeface="Times New Roman"/>
              </a:rPr>
              <a:t>、</a:t>
            </a:r>
            <a:r>
              <a:rPr lang="en-US" altLang="zh-CN" sz="1800" kern="100" dirty="0">
                <a:latin typeface="宋体"/>
                <a:cs typeface="Times New Roman"/>
              </a:rPr>
              <a:t>H</a:t>
            </a:r>
            <a:r>
              <a:rPr lang="zh-CN" altLang="en-US" sz="1800" kern="100" dirty="0">
                <a:latin typeface="宋体"/>
                <a:cs typeface="Times New Roman"/>
              </a:rPr>
              <a:t>属于分支节点。</a:t>
            </a:r>
          </a:p>
          <a:p>
            <a:pPr indent="304800" algn="just">
              <a:spcAft>
                <a:spcPts val="600"/>
              </a:spcAft>
            </a:pPr>
            <a:r>
              <a:rPr lang="zh-CN" altLang="en-US" sz="1800" kern="100" dirty="0">
                <a:latin typeface="宋体"/>
                <a:cs typeface="Times New Roman"/>
              </a:rPr>
              <a:t>	孩子</a:t>
            </a:r>
            <a:r>
              <a:rPr lang="en-US" altLang="zh-CN" sz="1800" kern="100" dirty="0">
                <a:latin typeface="宋体"/>
                <a:cs typeface="Times New Roman"/>
              </a:rPr>
              <a:t>:</a:t>
            </a:r>
            <a:r>
              <a:rPr lang="zh-CN" altLang="en-US" sz="1800" kern="100" dirty="0">
                <a:latin typeface="宋体"/>
                <a:cs typeface="Times New Roman"/>
              </a:rPr>
              <a:t>结点的子树的根叫做孩子。如在图</a:t>
            </a:r>
            <a:r>
              <a:rPr lang="en-US" altLang="zh-CN" sz="1800" kern="100" dirty="0">
                <a:latin typeface="宋体"/>
                <a:cs typeface="Times New Roman"/>
              </a:rPr>
              <a:t>6-1</a:t>
            </a:r>
            <a:r>
              <a:rPr lang="zh-CN" altLang="en-US" sz="1800" kern="100" dirty="0">
                <a:latin typeface="宋体"/>
                <a:cs typeface="Times New Roman"/>
              </a:rPr>
              <a:t>中</a:t>
            </a:r>
            <a:r>
              <a:rPr lang="en-US" altLang="zh-CN" sz="1800" kern="100" dirty="0">
                <a:latin typeface="宋体"/>
                <a:cs typeface="Times New Roman"/>
              </a:rPr>
              <a:t>,</a:t>
            </a:r>
            <a:r>
              <a:rPr lang="zh-CN" altLang="en-US" sz="1800" kern="100" dirty="0">
                <a:latin typeface="宋体"/>
                <a:cs typeface="Times New Roman"/>
              </a:rPr>
              <a:t>结点 </a:t>
            </a:r>
            <a:r>
              <a:rPr lang="en-US" altLang="zh-CN" sz="1800" kern="100" dirty="0">
                <a:latin typeface="宋体"/>
                <a:cs typeface="Times New Roman"/>
              </a:rPr>
              <a:t>B</a:t>
            </a:r>
            <a:r>
              <a:rPr lang="zh-CN" altLang="en-US" sz="1800" kern="100" dirty="0">
                <a:latin typeface="宋体"/>
                <a:cs typeface="Times New Roman"/>
              </a:rPr>
              <a:t>的孩子是</a:t>
            </a:r>
            <a:r>
              <a:rPr lang="en-US" altLang="zh-CN" sz="1800" kern="100" dirty="0">
                <a:latin typeface="宋体"/>
                <a:cs typeface="Times New Roman"/>
              </a:rPr>
              <a:t>E</a:t>
            </a:r>
            <a:r>
              <a:rPr lang="zh-CN" altLang="en-US" sz="1800" kern="100" dirty="0">
                <a:latin typeface="宋体"/>
                <a:cs typeface="Times New Roman"/>
              </a:rPr>
              <a:t>、</a:t>
            </a:r>
            <a:r>
              <a:rPr lang="en-US" altLang="zh-CN" sz="1800" kern="100" dirty="0">
                <a:latin typeface="宋体"/>
                <a:cs typeface="Times New Roman"/>
              </a:rPr>
              <a:t>F</a:t>
            </a:r>
            <a:r>
              <a:rPr lang="zh-CN" altLang="en-US" sz="1800" kern="100" dirty="0">
                <a:latin typeface="宋体"/>
                <a:cs typeface="Times New Roman"/>
              </a:rPr>
              <a:t>。</a:t>
            </a:r>
          </a:p>
          <a:p>
            <a:pPr indent="304800" algn="just">
              <a:spcAft>
                <a:spcPts val="600"/>
              </a:spcAft>
            </a:pPr>
            <a:r>
              <a:rPr lang="zh-CN" altLang="en-US" sz="1800" kern="100" dirty="0">
                <a:latin typeface="宋体"/>
                <a:cs typeface="Times New Roman"/>
              </a:rPr>
              <a:t>	双亲</a:t>
            </a:r>
            <a:r>
              <a:rPr lang="en-US" altLang="zh-CN" sz="1800" kern="100" dirty="0">
                <a:latin typeface="宋体"/>
                <a:cs typeface="Times New Roman"/>
              </a:rPr>
              <a:t>:</a:t>
            </a:r>
            <a:r>
              <a:rPr lang="zh-CN" altLang="en-US" sz="1800" kern="100" dirty="0">
                <a:latin typeface="宋体"/>
                <a:cs typeface="Times New Roman"/>
              </a:rPr>
              <a:t>一个结点的直接前驱称为该结点的双亲。如在图</a:t>
            </a:r>
            <a:r>
              <a:rPr lang="en-US" altLang="zh-CN" sz="1800" kern="100" dirty="0">
                <a:latin typeface="宋体"/>
                <a:cs typeface="Times New Roman"/>
              </a:rPr>
              <a:t>6-1</a:t>
            </a:r>
            <a:r>
              <a:rPr lang="zh-CN" altLang="en-US" sz="1800" kern="100" dirty="0">
                <a:latin typeface="宋体"/>
                <a:cs typeface="Times New Roman"/>
              </a:rPr>
              <a:t>中</a:t>
            </a:r>
            <a:r>
              <a:rPr lang="en-US" altLang="zh-CN" sz="1800" kern="100" dirty="0">
                <a:latin typeface="宋体"/>
                <a:cs typeface="Times New Roman"/>
              </a:rPr>
              <a:t>,</a:t>
            </a:r>
            <a:r>
              <a:rPr lang="zh-CN" altLang="en-US" sz="1800" kern="100" dirty="0">
                <a:latin typeface="宋体"/>
                <a:cs typeface="Times New Roman"/>
              </a:rPr>
              <a:t>结点</a:t>
            </a:r>
            <a:r>
              <a:rPr lang="en-US" altLang="zh-CN" sz="1800" kern="100" dirty="0">
                <a:latin typeface="宋体"/>
                <a:cs typeface="Times New Roman"/>
              </a:rPr>
              <a:t>C</a:t>
            </a:r>
            <a:r>
              <a:rPr lang="zh-CN" altLang="en-US" sz="1800" kern="100" dirty="0">
                <a:latin typeface="宋体"/>
                <a:cs typeface="Times New Roman"/>
              </a:rPr>
              <a:t>是</a:t>
            </a:r>
            <a:r>
              <a:rPr lang="en-US" altLang="zh-CN" sz="1800" kern="100" dirty="0">
                <a:latin typeface="宋体"/>
                <a:cs typeface="Times New Roman"/>
              </a:rPr>
              <a:t>G</a:t>
            </a:r>
            <a:r>
              <a:rPr lang="zh-CN" altLang="en-US" sz="1800" kern="100" dirty="0">
                <a:latin typeface="宋体"/>
                <a:cs typeface="Times New Roman"/>
              </a:rPr>
              <a:t>、</a:t>
            </a:r>
            <a:r>
              <a:rPr lang="en-US" altLang="zh-CN" sz="1800" kern="100" dirty="0">
                <a:latin typeface="宋体"/>
                <a:cs typeface="Times New Roman"/>
              </a:rPr>
              <a:t>H</a:t>
            </a:r>
            <a:r>
              <a:rPr lang="zh-CN" altLang="en-US" sz="1800" kern="100" dirty="0">
                <a:latin typeface="宋体"/>
                <a:cs typeface="Times New Roman"/>
              </a:rPr>
              <a:t>、</a:t>
            </a:r>
            <a:r>
              <a:rPr lang="en-US" altLang="zh-CN" sz="1800" kern="100" dirty="0">
                <a:latin typeface="宋体"/>
                <a:cs typeface="Times New Roman"/>
              </a:rPr>
              <a:t>I</a:t>
            </a:r>
            <a:r>
              <a:rPr lang="zh-CN" altLang="en-US" sz="1800" kern="100" dirty="0">
                <a:latin typeface="宋体"/>
                <a:cs typeface="Times New Roman"/>
              </a:rPr>
              <a:t>的双亲。</a:t>
            </a:r>
            <a:endParaRPr lang="zh-CN" altLang="en-US" sz="1800" kern="100" dirty="0">
              <a:latin typeface="宋体"/>
              <a:cs typeface="Times New Roman"/>
            </a:endParaRPr>
          </a:p>
        </p:txBody>
      </p:sp>
    </p:spTree>
    <p:extLst>
      <p:ext uri="{BB962C8B-B14F-4D97-AF65-F5344CB8AC3E}">
        <p14:creationId xmlns:p14="http://schemas.microsoft.com/office/powerpoint/2010/main" val="580089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1038261"/>
            <a:ext cx="7791450" cy="2970044"/>
          </a:xfrm>
          <a:prstGeom prst="rect">
            <a:avLst/>
          </a:prstGeom>
        </p:spPr>
        <p:txBody>
          <a:bodyPr wrap="square">
            <a:spAutoFit/>
          </a:bodyPr>
          <a:lstStyle/>
          <a:p>
            <a:pPr indent="266700" algn="just">
              <a:lnSpc>
                <a:spcPct val="150000"/>
              </a:lnSpc>
              <a:spcAft>
                <a:spcPts val="600"/>
              </a:spcAft>
            </a:pPr>
            <a:r>
              <a:rPr lang="en-US" altLang="zh-CN" sz="1800" kern="100" dirty="0">
                <a:latin typeface="宋体"/>
                <a:cs typeface="Times New Roman"/>
              </a:rPr>
              <a:t>6.1.2 </a:t>
            </a:r>
            <a:r>
              <a:rPr lang="zh-CN" altLang="zh-CN" sz="1800" kern="100" dirty="0">
                <a:latin typeface="宋体"/>
                <a:cs typeface="Times New Roman"/>
              </a:rPr>
              <a:t>树的表示方法和基本操作</a:t>
            </a:r>
          </a:p>
          <a:p>
            <a:pPr algn="just">
              <a:lnSpc>
                <a:spcPct val="150000"/>
              </a:lnSpc>
              <a:spcAft>
                <a:spcPts val="600"/>
              </a:spcAft>
            </a:pPr>
            <a:r>
              <a:rPr lang="zh-CN" altLang="zh-CN" sz="1800" kern="100" dirty="0">
                <a:latin typeface="宋体"/>
                <a:cs typeface="Times New Roman"/>
              </a:rPr>
              <a:t>（</a:t>
            </a:r>
            <a:r>
              <a:rPr lang="en-US" altLang="zh-CN" sz="1800" kern="100" dirty="0">
                <a:latin typeface="宋体"/>
                <a:cs typeface="Times New Roman"/>
              </a:rPr>
              <a:t>1</a:t>
            </a:r>
            <a:r>
              <a:rPr lang="zh-CN" altLang="zh-CN" sz="1800" kern="100" dirty="0">
                <a:latin typeface="宋体"/>
                <a:cs typeface="Times New Roman"/>
              </a:rPr>
              <a:t>）树的表示</a:t>
            </a:r>
            <a:r>
              <a:rPr lang="zh-CN" altLang="zh-CN" sz="1800" kern="100" dirty="0" smtClean="0">
                <a:latin typeface="宋体"/>
                <a:cs typeface="Times New Roman"/>
              </a:rPr>
              <a:t>方法</a:t>
            </a:r>
            <a:endParaRPr lang="en-US" altLang="zh-CN" sz="1800" kern="100" dirty="0" smtClean="0">
              <a:latin typeface="宋体"/>
              <a:cs typeface="Times New Roman"/>
            </a:endParaRPr>
          </a:p>
          <a:p>
            <a:pPr lvl="1" algn="just">
              <a:lnSpc>
                <a:spcPct val="150000"/>
              </a:lnSpc>
              <a:spcAft>
                <a:spcPts val="600"/>
              </a:spcAft>
            </a:pPr>
            <a:r>
              <a:rPr lang="zh-CN" altLang="en-US" sz="1800" kern="100" dirty="0">
                <a:latin typeface="宋体"/>
                <a:cs typeface="Times New Roman"/>
              </a:rPr>
              <a:t>广义表表示法</a:t>
            </a:r>
            <a:endParaRPr lang="en-US" altLang="zh-CN" sz="1800" kern="100" dirty="0" smtClean="0">
              <a:latin typeface="宋体"/>
              <a:cs typeface="Times New Roman"/>
            </a:endParaRPr>
          </a:p>
          <a:p>
            <a:pPr lvl="1" algn="just">
              <a:lnSpc>
                <a:spcPct val="150000"/>
              </a:lnSpc>
              <a:spcAft>
                <a:spcPts val="600"/>
              </a:spcAft>
            </a:pPr>
            <a:r>
              <a:rPr lang="zh-CN" altLang="en-US" sz="1800" kern="100" dirty="0" smtClean="0">
                <a:latin typeface="宋体"/>
                <a:cs typeface="Times New Roman"/>
              </a:rPr>
              <a:t>树</a:t>
            </a:r>
            <a:r>
              <a:rPr lang="zh-CN" altLang="en-US" sz="1800" kern="100" dirty="0">
                <a:latin typeface="宋体"/>
                <a:cs typeface="Times New Roman"/>
              </a:rPr>
              <a:t>的凹入表示</a:t>
            </a:r>
            <a:r>
              <a:rPr lang="zh-CN" altLang="en-US" sz="1800" kern="100" dirty="0" smtClean="0">
                <a:latin typeface="宋体"/>
                <a:cs typeface="Times New Roman"/>
              </a:rPr>
              <a:t>法</a:t>
            </a:r>
            <a:endParaRPr lang="en-US" altLang="zh-CN" sz="1800" kern="100" dirty="0" smtClean="0">
              <a:latin typeface="宋体"/>
              <a:cs typeface="Times New Roman"/>
            </a:endParaRPr>
          </a:p>
          <a:p>
            <a:pPr lvl="1" algn="just">
              <a:lnSpc>
                <a:spcPct val="150000"/>
              </a:lnSpc>
              <a:spcAft>
                <a:spcPts val="600"/>
              </a:spcAft>
            </a:pPr>
            <a:r>
              <a:rPr lang="zh-CN" altLang="en-US" sz="1800" kern="100" dirty="0">
                <a:latin typeface="宋体"/>
                <a:cs typeface="Times New Roman"/>
              </a:rPr>
              <a:t>树的嵌套集合表示法</a:t>
            </a:r>
            <a:endParaRPr lang="en-US" altLang="zh-CN" sz="1800" kern="100" dirty="0" smtClean="0">
              <a:latin typeface="宋体"/>
              <a:cs typeface="Times New Roman"/>
            </a:endParaRPr>
          </a:p>
          <a:p>
            <a:pPr algn="just">
              <a:lnSpc>
                <a:spcPct val="150000"/>
              </a:lnSpc>
              <a:spcAft>
                <a:spcPts val="600"/>
              </a:spcAft>
            </a:pPr>
            <a:endParaRPr lang="zh-CN" altLang="zh-CN" sz="1800" kern="100" dirty="0">
              <a:effectLst/>
              <a:latin typeface="宋体"/>
              <a:cs typeface="Times New Roman"/>
            </a:endParaRPr>
          </a:p>
        </p:txBody>
      </p:sp>
    </p:spTree>
    <p:extLst>
      <p:ext uri="{BB962C8B-B14F-4D97-AF65-F5344CB8AC3E}">
        <p14:creationId xmlns:p14="http://schemas.microsoft.com/office/powerpoint/2010/main" val="1344768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3400" y="466761"/>
            <a:ext cx="7791450" cy="2831544"/>
          </a:xfrm>
          <a:prstGeom prst="rect">
            <a:avLst/>
          </a:prstGeom>
        </p:spPr>
        <p:txBody>
          <a:bodyPr wrap="square">
            <a:spAutoFit/>
          </a:bodyPr>
          <a:lstStyle/>
          <a:p>
            <a:pPr algn="just">
              <a:lnSpc>
                <a:spcPct val="150000"/>
              </a:lnSpc>
              <a:spcAft>
                <a:spcPts val="600"/>
              </a:spcAft>
            </a:pPr>
            <a:r>
              <a:rPr lang="zh-CN" altLang="zh-CN" sz="1800" kern="100" dirty="0">
                <a:latin typeface="宋体"/>
                <a:cs typeface="Times New Roman"/>
              </a:rPr>
              <a:t>（</a:t>
            </a:r>
            <a:r>
              <a:rPr lang="en-US" altLang="zh-CN" sz="1800" kern="100" dirty="0">
                <a:latin typeface="宋体"/>
                <a:cs typeface="Times New Roman"/>
              </a:rPr>
              <a:t>2</a:t>
            </a:r>
            <a:r>
              <a:rPr lang="zh-CN" altLang="zh-CN" sz="1800" kern="100" dirty="0">
                <a:latin typeface="宋体"/>
                <a:cs typeface="Times New Roman"/>
              </a:rPr>
              <a:t>）树的基本操作</a:t>
            </a:r>
          </a:p>
          <a:p>
            <a:pPr indent="304800" algn="just">
              <a:lnSpc>
                <a:spcPct val="150000"/>
              </a:lnSpc>
              <a:spcAft>
                <a:spcPts val="600"/>
              </a:spcAft>
            </a:pPr>
            <a:r>
              <a:rPr lang="en-US" altLang="zh-CN" sz="1800" kern="100" dirty="0" err="1">
                <a:latin typeface="宋体"/>
                <a:cs typeface="Times New Roman"/>
              </a:rPr>
              <a:t>InitTree</a:t>
            </a:r>
            <a:r>
              <a:rPr lang="en-US" altLang="zh-CN" sz="1800" kern="100" dirty="0">
                <a:latin typeface="宋体"/>
                <a:cs typeface="Times New Roman"/>
              </a:rPr>
              <a:t>(T)</a:t>
            </a:r>
            <a:r>
              <a:rPr lang="zh-CN" altLang="zh-CN" sz="1800" kern="100" dirty="0">
                <a:latin typeface="宋体"/>
                <a:cs typeface="Times New Roman"/>
              </a:rPr>
              <a:t>：初始化一棵空树</a:t>
            </a:r>
            <a:r>
              <a:rPr lang="en-US" altLang="zh-CN" sz="1800" kern="100" dirty="0">
                <a:latin typeface="宋体"/>
                <a:cs typeface="Times New Roman"/>
              </a:rPr>
              <a:t>T</a:t>
            </a:r>
            <a:r>
              <a:rPr lang="zh-CN" altLang="zh-CN" sz="1800" kern="100" dirty="0">
                <a:latin typeface="宋体"/>
                <a:cs typeface="Times New Roman"/>
              </a:rPr>
              <a:t>。</a:t>
            </a:r>
          </a:p>
          <a:p>
            <a:pPr indent="304800" algn="just">
              <a:lnSpc>
                <a:spcPct val="150000"/>
              </a:lnSpc>
              <a:spcAft>
                <a:spcPts val="600"/>
              </a:spcAft>
            </a:pPr>
            <a:r>
              <a:rPr lang="en-US" altLang="zh-CN" sz="1800" kern="100" dirty="0" err="1">
                <a:latin typeface="宋体"/>
                <a:cs typeface="Times New Roman"/>
              </a:rPr>
              <a:t>CreateTree</a:t>
            </a:r>
            <a:r>
              <a:rPr lang="en-US" altLang="zh-CN" sz="1800" kern="100" dirty="0">
                <a:latin typeface="宋体"/>
                <a:cs typeface="Times New Roman"/>
              </a:rPr>
              <a:t>(T)</a:t>
            </a:r>
            <a:r>
              <a:rPr lang="zh-CN" altLang="zh-CN" sz="1800" kern="100" dirty="0">
                <a:latin typeface="宋体"/>
                <a:cs typeface="Times New Roman"/>
              </a:rPr>
              <a:t>：给出树</a:t>
            </a:r>
            <a:r>
              <a:rPr lang="en-US" altLang="zh-CN" sz="1800" kern="100" dirty="0">
                <a:latin typeface="宋体"/>
                <a:cs typeface="Times New Roman"/>
              </a:rPr>
              <a:t>T</a:t>
            </a:r>
            <a:r>
              <a:rPr lang="zh-CN" altLang="zh-CN" sz="1800" kern="100" dirty="0">
                <a:latin typeface="宋体"/>
                <a:cs typeface="Times New Roman"/>
              </a:rPr>
              <a:t>的定义。</a:t>
            </a:r>
          </a:p>
          <a:p>
            <a:pPr indent="304800" algn="just">
              <a:lnSpc>
                <a:spcPct val="150000"/>
              </a:lnSpc>
              <a:spcAft>
                <a:spcPts val="600"/>
              </a:spcAft>
            </a:pPr>
            <a:r>
              <a:rPr lang="en-US" altLang="zh-CN" sz="1800" kern="100" dirty="0" err="1">
                <a:latin typeface="宋体"/>
                <a:cs typeface="Times New Roman"/>
              </a:rPr>
              <a:t>ClearTree</a:t>
            </a:r>
            <a:r>
              <a:rPr lang="en-US" altLang="zh-CN" sz="1800" kern="100" dirty="0">
                <a:latin typeface="宋体"/>
                <a:cs typeface="Times New Roman"/>
              </a:rPr>
              <a:t>(T)</a:t>
            </a:r>
            <a:r>
              <a:rPr lang="zh-CN" altLang="zh-CN" sz="1800" kern="100" dirty="0">
                <a:latin typeface="宋体"/>
                <a:cs typeface="Times New Roman"/>
              </a:rPr>
              <a:t>：将树</a:t>
            </a:r>
            <a:r>
              <a:rPr lang="en-US" altLang="zh-CN" sz="1800" kern="100" dirty="0">
                <a:latin typeface="宋体"/>
                <a:cs typeface="Times New Roman"/>
              </a:rPr>
              <a:t>T</a:t>
            </a:r>
            <a:r>
              <a:rPr lang="zh-CN" altLang="zh-CN" sz="1800" kern="100" dirty="0">
                <a:latin typeface="宋体"/>
                <a:cs typeface="Times New Roman"/>
              </a:rPr>
              <a:t>清空。</a:t>
            </a:r>
          </a:p>
          <a:p>
            <a:pPr indent="304800" algn="just">
              <a:lnSpc>
                <a:spcPct val="150000"/>
              </a:lnSpc>
              <a:spcAft>
                <a:spcPts val="600"/>
              </a:spcAft>
            </a:pPr>
            <a:r>
              <a:rPr lang="en-US" altLang="zh-CN" sz="1800" kern="100" dirty="0" err="1">
                <a:latin typeface="宋体"/>
                <a:cs typeface="Times New Roman"/>
              </a:rPr>
              <a:t>DestroyTree</a:t>
            </a:r>
            <a:r>
              <a:rPr lang="en-US" altLang="zh-CN" sz="1800" kern="100" dirty="0">
                <a:latin typeface="宋体"/>
                <a:cs typeface="Times New Roman"/>
              </a:rPr>
              <a:t>(T)</a:t>
            </a:r>
            <a:r>
              <a:rPr lang="zh-CN" altLang="zh-CN" sz="1800" kern="100" dirty="0">
                <a:latin typeface="宋体"/>
                <a:cs typeface="Times New Roman"/>
              </a:rPr>
              <a:t>：销毁树</a:t>
            </a:r>
            <a:r>
              <a:rPr lang="en-US" altLang="zh-CN" sz="1800" kern="100" dirty="0">
                <a:latin typeface="宋体"/>
                <a:cs typeface="Times New Roman"/>
              </a:rPr>
              <a:t>T</a:t>
            </a:r>
            <a:r>
              <a:rPr lang="zh-CN" altLang="zh-CN" sz="1800" kern="100" dirty="0">
                <a:latin typeface="宋体"/>
                <a:cs typeface="Times New Roman"/>
              </a:rPr>
              <a:t>。</a:t>
            </a:r>
          </a:p>
          <a:p>
            <a:r>
              <a:rPr lang="en-US" altLang="zh-CN" sz="1800" dirty="0" smtClean="0">
                <a:latin typeface="宋体"/>
                <a:cs typeface="Times New Roman"/>
              </a:rPr>
              <a:t>   </a:t>
            </a:r>
            <a:r>
              <a:rPr lang="en-US" altLang="zh-CN" sz="1800" dirty="0" err="1" smtClean="0">
                <a:latin typeface="宋体"/>
                <a:cs typeface="Times New Roman"/>
              </a:rPr>
              <a:t>TreeEmpty</a:t>
            </a:r>
            <a:r>
              <a:rPr lang="en-US" altLang="zh-CN" sz="1800" dirty="0" smtClean="0">
                <a:latin typeface="宋体"/>
                <a:cs typeface="Times New Roman"/>
              </a:rPr>
              <a:t>(T</a:t>
            </a:r>
            <a:r>
              <a:rPr lang="en-US" altLang="zh-CN" sz="1800" dirty="0">
                <a:latin typeface="宋体"/>
                <a:cs typeface="Times New Roman"/>
              </a:rPr>
              <a:t>)</a:t>
            </a:r>
            <a:r>
              <a:rPr lang="zh-CN" altLang="zh-CN" sz="1800" dirty="0">
                <a:ea typeface="宋体"/>
                <a:cs typeface="Times New Roman"/>
              </a:rPr>
              <a:t>：若树</a:t>
            </a:r>
            <a:r>
              <a:rPr lang="en-US" altLang="zh-CN" sz="1800" dirty="0">
                <a:ea typeface="宋体"/>
                <a:cs typeface="Times New Roman"/>
              </a:rPr>
              <a:t>T</a:t>
            </a:r>
            <a:r>
              <a:rPr lang="zh-CN" altLang="zh-CN" sz="1800" dirty="0">
                <a:ea typeface="宋体"/>
                <a:cs typeface="Times New Roman"/>
              </a:rPr>
              <a:t>为空</a:t>
            </a:r>
            <a:r>
              <a:rPr lang="en-US" altLang="zh-CN" sz="1800" dirty="0">
                <a:ea typeface="宋体"/>
                <a:cs typeface="Times New Roman"/>
              </a:rPr>
              <a:t>,</a:t>
            </a:r>
            <a:r>
              <a:rPr lang="zh-CN" altLang="zh-CN" sz="1800" dirty="0">
                <a:ea typeface="宋体"/>
                <a:cs typeface="Times New Roman"/>
              </a:rPr>
              <a:t>则</a:t>
            </a:r>
            <a:endParaRPr lang="zh-CN" altLang="zh-CN" sz="1800" kern="100" dirty="0">
              <a:effectLst/>
              <a:latin typeface="宋体"/>
              <a:cs typeface="Times New Roman"/>
            </a:endParaRPr>
          </a:p>
        </p:txBody>
      </p:sp>
    </p:spTree>
    <p:extLst>
      <p:ext uri="{BB962C8B-B14F-4D97-AF65-F5344CB8AC3E}">
        <p14:creationId xmlns:p14="http://schemas.microsoft.com/office/powerpoint/2010/main" val="61270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业计划书.pptx"/>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3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1955</Words>
  <Application>Microsoft Office PowerPoint</Application>
  <PresentationFormat>全屏显示(16:9)</PresentationFormat>
  <Paragraphs>186</Paragraphs>
  <Slides>35</Slides>
  <Notes>35</Notes>
  <HiddenSlides>0</HiddenSlides>
  <MMClips>1</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创业计划书.pptx</dc:title>
  <dc:creator/>
  <cp:lastModifiedBy/>
  <cp:revision>1</cp:revision>
  <dcterms:created xsi:type="dcterms:W3CDTF">2019-03-25T06:40:47Z</dcterms:created>
  <dcterms:modified xsi:type="dcterms:W3CDTF">2022-05-09T11:57:10Z</dcterms:modified>
</cp:coreProperties>
</file>