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handoutMasterIdLst>
    <p:handoutMasterId r:id="rId60"/>
  </p:handoutMasterIdLst>
  <p:sldIdLst>
    <p:sldId id="454" r:id="rId3"/>
    <p:sldId id="715" r:id="rId4"/>
    <p:sldId id="546" r:id="rId5"/>
    <p:sldId id="716" r:id="rId6"/>
    <p:sldId id="718" r:id="rId7"/>
    <p:sldId id="720" r:id="rId8"/>
    <p:sldId id="721" r:id="rId9"/>
    <p:sldId id="723" r:id="rId10"/>
    <p:sldId id="722" r:id="rId11"/>
    <p:sldId id="613" r:id="rId12"/>
    <p:sldId id="615" r:id="rId13"/>
    <p:sldId id="614" r:id="rId14"/>
    <p:sldId id="725" r:id="rId15"/>
    <p:sldId id="726" r:id="rId16"/>
    <p:sldId id="727" r:id="rId17"/>
    <p:sldId id="620" r:id="rId18"/>
    <p:sldId id="728" r:id="rId19"/>
    <p:sldId id="729" r:id="rId20"/>
    <p:sldId id="730" r:id="rId21"/>
    <p:sldId id="731" r:id="rId22"/>
    <p:sldId id="732" r:id="rId23"/>
    <p:sldId id="629" r:id="rId24"/>
    <p:sldId id="733" r:id="rId25"/>
    <p:sldId id="734" r:id="rId26"/>
    <p:sldId id="739" r:id="rId27"/>
    <p:sldId id="740" r:id="rId28"/>
    <p:sldId id="743" r:id="rId29"/>
    <p:sldId id="741" r:id="rId30"/>
    <p:sldId id="742" r:id="rId31"/>
    <p:sldId id="744" r:id="rId32"/>
    <p:sldId id="745" r:id="rId33"/>
    <p:sldId id="748" r:id="rId34"/>
    <p:sldId id="749" r:id="rId35"/>
    <p:sldId id="750" r:id="rId36"/>
    <p:sldId id="751" r:id="rId37"/>
    <p:sldId id="752" r:id="rId38"/>
    <p:sldId id="753" r:id="rId39"/>
    <p:sldId id="757" r:id="rId40"/>
    <p:sldId id="756" r:id="rId41"/>
    <p:sldId id="754" r:id="rId42"/>
    <p:sldId id="755" r:id="rId43"/>
    <p:sldId id="758" r:id="rId44"/>
    <p:sldId id="759" r:id="rId45"/>
    <p:sldId id="760" r:id="rId46"/>
    <p:sldId id="761" r:id="rId47"/>
    <p:sldId id="762" r:id="rId48"/>
    <p:sldId id="763" r:id="rId49"/>
    <p:sldId id="765" r:id="rId50"/>
    <p:sldId id="767" r:id="rId51"/>
    <p:sldId id="768" r:id="rId52"/>
    <p:sldId id="770" r:id="rId53"/>
    <p:sldId id="771" r:id="rId54"/>
    <p:sldId id="772" r:id="rId55"/>
    <p:sldId id="775" r:id="rId56"/>
    <p:sldId id="527" r:id="rId57"/>
    <p:sldId id="712" r:id="rId59"/>
  </p:sldIdLst>
  <p:sldSz cx="12192000" cy="6858000"/>
  <p:notesSz cx="6270625" cy="9940925"/>
  <p:defaultTextStyle>
    <a:defPPr>
      <a:defRPr lang="zh-CN"/>
    </a:defPPr>
    <a:lvl1pPr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5pPr>
    <a:lvl6pPr marL="22860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6pPr>
    <a:lvl7pPr marL="27432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7pPr>
    <a:lvl8pPr marL="32004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8pPr>
    <a:lvl9pPr marL="36576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ED8F"/>
    <a:srgbClr val="375B79"/>
    <a:srgbClr val="FF3300"/>
    <a:srgbClr val="3A357B"/>
    <a:srgbClr val="DB0707"/>
    <a:srgbClr val="CCFFFF"/>
    <a:srgbClr val="3B6181"/>
    <a:srgbClr val="4B76B5"/>
    <a:srgbClr val="4F5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9" autoAdjust="0"/>
    <p:restoredTop sz="94412" autoAdjust="0"/>
  </p:normalViewPr>
  <p:slideViewPr>
    <p:cSldViewPr>
      <p:cViewPr>
        <p:scale>
          <a:sx n="80" d="100"/>
          <a:sy n="80" d="100"/>
        </p:scale>
        <p:origin x="-1470" y="-96"/>
      </p:cViewPr>
      <p:guideLst>
        <p:guide orient="horz" pos="2160"/>
        <p:guide pos="37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notesMaster" Target="notesMasters/notesMaster1.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717800" cy="496888"/>
          </a:xfrm>
          <a:prstGeom prst="rect">
            <a:avLst/>
          </a:prstGeom>
          <a:noFill/>
          <a:ln w="9525">
            <a:noFill/>
            <a:miter lim="800000"/>
          </a:ln>
          <a:effectLst/>
        </p:spPr>
        <p:txBody>
          <a:bodyPr vert="horz" wrap="square" lIns="91440" tIns="45720" rIns="91440" bIns="45720" numCol="1" anchor="t"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5" name="Rectangle 3"/>
          <p:cNvSpPr>
            <a:spLocks noGrp="1" noChangeArrowheads="1"/>
          </p:cNvSpPr>
          <p:nvPr>
            <p:ph type="dt" sz="quarter" idx="1"/>
          </p:nvPr>
        </p:nvSpPr>
        <p:spPr bwMode="auto">
          <a:xfrm>
            <a:off x="3551238" y="0"/>
            <a:ext cx="2717800" cy="496888"/>
          </a:xfrm>
          <a:prstGeom prst="rect">
            <a:avLst/>
          </a:prstGeom>
          <a:noFill/>
          <a:ln w="9525">
            <a:noFill/>
            <a:miter lim="800000"/>
          </a:ln>
          <a:effectLst/>
        </p:spPr>
        <p:txBody>
          <a:bodyPr vert="horz" wrap="square" lIns="91440" tIns="45720" rIns="91440" bIns="45720" numCol="1" anchor="t"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6" name="Rectangle 4"/>
          <p:cNvSpPr>
            <a:spLocks noGrp="1" noChangeArrowheads="1"/>
          </p:cNvSpPr>
          <p:nvPr>
            <p:ph type="ftr" sz="quarter" idx="2"/>
          </p:nvPr>
        </p:nvSpPr>
        <p:spPr bwMode="auto">
          <a:xfrm>
            <a:off x="0" y="9442450"/>
            <a:ext cx="2717800" cy="496888"/>
          </a:xfrm>
          <a:prstGeom prst="rect">
            <a:avLst/>
          </a:prstGeom>
          <a:noFill/>
          <a:ln w="9525">
            <a:noFill/>
            <a:miter lim="800000"/>
          </a:ln>
          <a:effectLst/>
        </p:spPr>
        <p:txBody>
          <a:bodyPr vert="horz" wrap="square" lIns="91440" tIns="45720" rIns="91440" bIns="45720" numCol="1" anchor="b"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7" name="Rectangle 5"/>
          <p:cNvSpPr>
            <a:spLocks noGrp="1" noChangeArrowheads="1"/>
          </p:cNvSpPr>
          <p:nvPr>
            <p:ph type="sldNum" sz="quarter" idx="3"/>
          </p:nvPr>
        </p:nvSpPr>
        <p:spPr bwMode="auto">
          <a:xfrm>
            <a:off x="3551238" y="9442450"/>
            <a:ext cx="2717800" cy="496888"/>
          </a:xfrm>
          <a:prstGeom prst="rect">
            <a:avLst/>
          </a:prstGeom>
          <a:noFill/>
          <a:ln w="9525">
            <a:noFill/>
            <a:miter lim="800000"/>
          </a:ln>
          <a:effectLst/>
        </p:spPr>
        <p:txBody>
          <a:bodyPr vert="horz" wrap="square" lIns="91440" tIns="45720" rIns="91440" bIns="45720" numCol="1" anchor="b"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fld id="{4B058CBB-BC5C-48CD-813E-2E15EF7D942B}"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717800" cy="4968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551238" y="0"/>
            <a:ext cx="2717800" cy="4968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585C3B3B-C802-44AA-BF75-E8930AA4D6D5}" type="datetimeFigureOut">
              <a:rPr lang="zh-CN" altLang="en-US"/>
            </a:fld>
            <a:endParaRPr lang="zh-CN" altLang="en-US"/>
          </a:p>
        </p:txBody>
      </p:sp>
      <p:sp>
        <p:nvSpPr>
          <p:cNvPr id="4" name="幻灯片图像占位符 3"/>
          <p:cNvSpPr>
            <a:spLocks noGrp="1" noRot="1" noChangeAspect="1"/>
          </p:cNvSpPr>
          <p:nvPr>
            <p:ph type="sldImg" idx="2"/>
          </p:nvPr>
        </p:nvSpPr>
        <p:spPr>
          <a:xfrm>
            <a:off x="-177976" y="746125"/>
            <a:ext cx="6626578" cy="372745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27063" y="4721225"/>
            <a:ext cx="5016500" cy="4473575"/>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9442450"/>
            <a:ext cx="2717800" cy="496888"/>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551238" y="9442450"/>
            <a:ext cx="2717800" cy="496888"/>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49AB9645-22AA-4BBC-914D-AEFE9CF03A3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p:spPr>
      </p:sp>
      <p:sp>
        <p:nvSpPr>
          <p:cNvPr id="552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5300" name="灯片编号占位符 3"/>
          <p:cNvSpPr txBox="1">
            <a:spLocks noGrp="1"/>
          </p:cNvSpPr>
          <p:nvPr/>
        </p:nvSpPr>
        <p:spPr bwMode="auto">
          <a:xfrm>
            <a:off x="3551238" y="9442450"/>
            <a:ext cx="2717800" cy="496888"/>
          </a:xfrm>
          <a:prstGeom prst="rect">
            <a:avLst/>
          </a:prstGeom>
          <a:noFill/>
          <a:ln w="9525">
            <a:noFill/>
            <a:miter lim="800000"/>
          </a:ln>
        </p:spPr>
        <p:txBody>
          <a:bodyPr anchor="b"/>
          <a:lstStyle/>
          <a:p>
            <a:pPr algn="r"/>
            <a:fld id="{9B8D3F19-76DD-4993-81CE-AFB89E41A30F}" type="slidenum">
              <a:rPr lang="zh-CN" altLang="en-US" sz="1200"/>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p:spPr>
      </p:sp>
      <p:sp>
        <p:nvSpPr>
          <p:cNvPr id="552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5300" name="灯片编号占位符 3"/>
          <p:cNvSpPr txBox="1">
            <a:spLocks noGrp="1"/>
          </p:cNvSpPr>
          <p:nvPr/>
        </p:nvSpPr>
        <p:spPr bwMode="auto">
          <a:xfrm>
            <a:off x="3551238" y="9442450"/>
            <a:ext cx="2717800" cy="496888"/>
          </a:xfrm>
          <a:prstGeom prst="rect">
            <a:avLst/>
          </a:prstGeom>
          <a:noFill/>
          <a:ln w="9525">
            <a:noFill/>
            <a:miter lim="800000"/>
          </a:ln>
        </p:spPr>
        <p:txBody>
          <a:bodyPr anchor="b"/>
          <a:lstStyle/>
          <a:p>
            <a:pPr algn="r"/>
            <a:fld id="{9B8D3F19-76DD-4993-81CE-AFB89E41A30F}" type="slidenum">
              <a:rPr lang="zh-CN" altLang="en-US" sz="1200"/>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31DE409-3F7C-45E6-BD5B-CA860BE9226D}"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4ACDBAF-50EC-418B-8B20-02FB244632E5}"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7D5A06D-1E6A-4A65-B63C-92569F8AA669}"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0"/>
            <a:ext cx="10972800" cy="4525963"/>
          </a:xfrm>
          <a:prstGeom prst="rect">
            <a:avLst/>
          </a:prstGeom>
        </p:spPr>
        <p:txBody>
          <a:bodyPr/>
          <a:lstStyle/>
          <a:p>
            <a:pPr lvl="0"/>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DF322A0-68E7-4F28-BFA6-5E1B147CDB87}"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09600" y="6245225"/>
            <a:ext cx="2844800" cy="476250"/>
          </a:xfrm>
        </p:spPr>
        <p:txBody>
          <a:bodyPr/>
          <a:lstStyle>
            <a:lvl1pPr>
              <a:defRPr/>
            </a:lvl1pPr>
          </a:lstStyle>
          <a:p>
            <a:pPr>
              <a:defRPr/>
            </a:pPr>
            <a:endParaRPr lang="en-US" altLang="zh-CN"/>
          </a:p>
        </p:txBody>
      </p:sp>
      <p:sp>
        <p:nvSpPr>
          <p:cNvPr id="4" name="页脚占位符 3"/>
          <p:cNvSpPr>
            <a:spLocks noGrp="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a:xfrm>
            <a:off x="8737600" y="6245225"/>
            <a:ext cx="2844800" cy="476250"/>
          </a:xfrm>
        </p:spPr>
        <p:txBody>
          <a:bodyPr/>
          <a:lstStyle>
            <a:lvl1pPr>
              <a:defRPr smtClean="0"/>
            </a:lvl1pPr>
          </a:lstStyle>
          <a:p>
            <a:pPr>
              <a:defRPr/>
            </a:pPr>
            <a:fld id="{A084BA66-D66A-415E-92DE-DAC38A5F2187}"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E4756410-FD98-4A27-967F-6CF0795E9BF8}"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CAD49B1-B049-43F3-A25F-6914562236F4}"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2004113-3289-45C2-9999-2E22B7FEEAED}"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3BA7B371-C71A-498E-841A-8916402AB647}"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25380EB4-D3AB-4B38-AB0B-24693F6D3C94}"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F23F0573-322F-4D48-9766-B3FCE2292496}"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832DDCC0-8B2D-4974-B838-0292DEFF7A63}"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6385BF0-1DB6-4B1A-B2FB-3619B2751DE5}"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kumimoji="0" sz="1400">
                <a:solidFill>
                  <a:schemeClr val="tx1"/>
                </a:solidFill>
                <a:latin typeface="Arial" panose="020B0604020202020204" pitchFamily="34" charset="0"/>
                <a:ea typeface="宋体" panose="02010600030101010101" pitchFamily="2" charset="-122"/>
              </a:defRPr>
            </a:lvl1pPr>
          </a:lstStyle>
          <a:p>
            <a:pPr>
              <a:defRPr/>
            </a:pPr>
            <a:fld id="{75DD47E2-B690-4967-86E7-D9F2290AA5DF}" type="slidenum">
              <a:rPr lang="en-US" altLang="zh-CN"/>
            </a:fld>
            <a:endParaRPr lang="en-US" altLang="zh-CN"/>
          </a:p>
        </p:txBody>
      </p:sp>
      <p:cxnSp>
        <p:nvCxnSpPr>
          <p:cNvPr id="3" name="直接连接符 2"/>
          <p:cNvCxnSpPr/>
          <p:nvPr/>
        </p:nvCxnSpPr>
        <p:spPr>
          <a:xfrm>
            <a:off x="-8255" y="1125220"/>
            <a:ext cx="12200255" cy="0"/>
          </a:xfrm>
          <a:prstGeom prst="line">
            <a:avLst/>
          </a:prstGeom>
          <a:gradFill rotWithShape="1">
            <a:gsLst>
              <a:gs pos="0">
                <a:schemeClr val="folHlink">
                  <a:alpha val="32001"/>
                </a:schemeClr>
              </a:gs>
              <a:gs pos="100000">
                <a:schemeClr val="folHlink">
                  <a:gamma/>
                  <a:shade val="0"/>
                  <a:invGamma/>
                  <a:alpha val="89999"/>
                </a:schemeClr>
              </a:gs>
            </a:gsLst>
            <a:lin ang="2700000" scaled="1"/>
          </a:gradFill>
          <a:ln w="57150" cap="flat" cmpd="sng" algn="ctr">
            <a:solidFill>
              <a:schemeClr val="accent1">
                <a:lumMod val="75000"/>
              </a:schemeClr>
            </a:solidFill>
            <a:prstDash val="solid"/>
            <a:round/>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785495" y="2000250"/>
            <a:ext cx="10881360" cy="2306955"/>
          </a:xfrm>
          <a:prstGeom prst="rect">
            <a:avLst/>
          </a:prstGeom>
          <a:solidFill>
            <a:srgbClr val="FFFFFF"/>
          </a:solidFill>
          <a:ln w="9525">
            <a:solidFill>
              <a:srgbClr val="99CCFF"/>
            </a:solidFill>
            <a:miter lim="800000"/>
          </a:ln>
        </p:spPr>
        <p:txBody>
          <a:bodyPr wrap="square">
            <a:spAutoFit/>
          </a:bodyPr>
          <a:lstStyle/>
          <a:p>
            <a:pPr indent="628650"/>
            <a:r>
              <a:rPr lang="zh-CN" altLang="zh-CN" sz="2400" dirty="0"/>
              <a:t>本项目要求学生在收集相关资料并参考国家标准的基础上，对配线子系统和干线子系统线缆进行敷设。</a:t>
            </a:r>
            <a:endParaRPr lang="zh-CN" altLang="zh-CN" sz="2400" dirty="0"/>
          </a:p>
          <a:p>
            <a:pPr indent="628650"/>
            <a:r>
              <a:rPr lang="zh-CN" altLang="zh-CN" sz="2400" dirty="0"/>
              <a:t>综合布线系统的配线子系统一般采用双绞线电缆，干线子系统、建筑群子系统则会根据传输距离和用户需求选用双绞线电缆或者光缆作为传输介质。由于双绞线和光缆的结构不同，所以在布线施工中所采用的技术不相同。在本任务中主要介绍双绞线电缆的布线敷设。</a:t>
            </a:r>
            <a:endParaRPr lang="zh-CN" altLang="zh-CN" sz="2400" dirty="0"/>
          </a:p>
        </p:txBody>
      </p:sp>
      <p:pic>
        <p:nvPicPr>
          <p:cNvPr id="5123" name="Picture 38" descr="3"/>
          <p:cNvPicPr>
            <a:picLocks noChangeAspect="1" noChangeArrowheads="1"/>
          </p:cNvPicPr>
          <p:nvPr/>
        </p:nvPicPr>
        <p:blipFill>
          <a:blip r:embed="rId1"/>
          <a:srcRect/>
          <a:stretch>
            <a:fillRect/>
          </a:stretch>
        </p:blipFill>
        <p:spPr bwMode="auto">
          <a:xfrm>
            <a:off x="767371" y="1237282"/>
            <a:ext cx="3024188" cy="576262"/>
          </a:xfrm>
          <a:prstGeom prst="rect">
            <a:avLst/>
          </a:prstGeom>
          <a:noFill/>
          <a:ln w="9525">
            <a:noFill/>
            <a:miter lim="800000"/>
            <a:headEnd/>
            <a:tailEnd/>
          </a:ln>
        </p:spPr>
      </p:pic>
      <p:sp>
        <p:nvSpPr>
          <p:cNvPr id="5124" name="Rectangle 39"/>
          <p:cNvSpPr>
            <a:spLocks noChangeArrowheads="1"/>
          </p:cNvSpPr>
          <p:nvPr/>
        </p:nvSpPr>
        <p:spPr bwMode="auto">
          <a:xfrm>
            <a:off x="1071538" y="1285860"/>
            <a:ext cx="2592387" cy="478155"/>
          </a:xfrm>
          <a:prstGeom prst="rect">
            <a:avLst/>
          </a:prstGeom>
          <a:noFill/>
          <a:ln w="9525">
            <a:noFill/>
            <a:miter lim="800000"/>
          </a:ln>
        </p:spPr>
        <p:txBody>
          <a:bodyPr>
            <a:spAutoFit/>
          </a:bodyPr>
          <a:lstStyle/>
          <a:p>
            <a:pPr>
              <a:lnSpc>
                <a:spcPct val="105000"/>
              </a:lnSpc>
              <a:spcBef>
                <a:spcPct val="20000"/>
              </a:spcBef>
            </a:pPr>
            <a:r>
              <a:rPr lang="en-US" altLang="zh-CN" sz="2400" b="1" dirty="0" smtClean="0">
                <a:solidFill>
                  <a:schemeClr val="bg1"/>
                </a:solidFill>
              </a:rPr>
              <a:t>8.1  </a:t>
            </a:r>
            <a:r>
              <a:rPr lang="zh-CN" altLang="zh-CN" sz="2400" b="1" dirty="0">
                <a:solidFill>
                  <a:schemeClr val="bg1"/>
                </a:solidFill>
              </a:rPr>
              <a:t>任务描述</a:t>
            </a:r>
            <a:endParaRPr lang="zh-CN" altLang="en-US" sz="2200" b="1" dirty="0">
              <a:solidFill>
                <a:schemeClr val="bg1"/>
              </a:solidFill>
            </a:endParaRPr>
          </a:p>
        </p:txBody>
      </p:sp>
      <p:sp>
        <p:nvSpPr>
          <p:cNvPr id="5125" name="标题 1"/>
          <p:cNvSpPr/>
          <p:nvPr/>
        </p:nvSpPr>
        <p:spPr bwMode="auto">
          <a:xfrm>
            <a:off x="3071813" y="260350"/>
            <a:ext cx="7310467" cy="576263"/>
          </a:xfrm>
          <a:prstGeom prst="rect">
            <a:avLst/>
          </a:prstGeom>
          <a:noFill/>
          <a:ln w="9525">
            <a:noFill/>
            <a:miter lim="800000"/>
          </a:ln>
        </p:spPr>
        <p:txBody>
          <a:bodyPr/>
          <a:lstStyle/>
          <a:p>
            <a:pPr lvl="0" fontAlgn="auto">
              <a:lnSpc>
                <a:spcPts val="3200"/>
              </a:lnSpc>
            </a:pPr>
            <a:r>
              <a:rPr lang="zh-CN" altLang="zh-CN" sz="3100" b="1" dirty="0" smtClean="0"/>
              <a:t>任务</a:t>
            </a:r>
            <a:r>
              <a:rPr lang="en-US" altLang="zh-CN" sz="3100" b="1" dirty="0" smtClean="0"/>
              <a:t>8</a:t>
            </a:r>
            <a:r>
              <a:rPr lang="zh-CN" altLang="zh-CN" sz="3100" b="1" dirty="0" smtClean="0"/>
              <a:t>：</a:t>
            </a:r>
            <a:r>
              <a:rPr lang="zh-CN" altLang="zh-CN" sz="3100" b="1" dirty="0"/>
              <a:t>综合布线系统工程电缆布线敷设</a:t>
            </a:r>
            <a:endParaRPr lang="zh-CN" altLang="en-US" sz="3100" b="1" dirty="0">
              <a:latin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479425" y="1196658"/>
            <a:ext cx="5072070" cy="576262"/>
          </a:xfrm>
          <a:prstGeom prst="rect">
            <a:avLst/>
          </a:prstGeom>
          <a:noFill/>
          <a:ln w="9525">
            <a:noFill/>
            <a:miter lim="800000"/>
            <a:headEnd/>
            <a:tailEnd/>
          </a:ln>
        </p:spPr>
      </p:pic>
      <p:sp>
        <p:nvSpPr>
          <p:cNvPr id="8195" name="Rectangle 39"/>
          <p:cNvSpPr>
            <a:spLocks noChangeArrowheads="1"/>
          </p:cNvSpPr>
          <p:nvPr/>
        </p:nvSpPr>
        <p:spPr bwMode="auto">
          <a:xfrm>
            <a:off x="735013" y="1274445"/>
            <a:ext cx="4387854" cy="460375"/>
          </a:xfrm>
          <a:prstGeom prst="rect">
            <a:avLst/>
          </a:prstGeom>
          <a:noFill/>
          <a:ln w="9525">
            <a:noFill/>
            <a:miter lim="800000"/>
          </a:ln>
        </p:spPr>
        <p:txBody>
          <a:bodyPr wrap="square">
            <a:spAutoFit/>
          </a:bodyPr>
          <a:lstStyle/>
          <a:p>
            <a:r>
              <a:rPr lang="en-US" sz="2400" b="1" dirty="0" smtClean="0">
                <a:solidFill>
                  <a:schemeClr val="bg1"/>
                </a:solidFill>
              </a:rPr>
              <a:t>1. </a:t>
            </a:r>
            <a:r>
              <a:rPr lang="zh-CN" altLang="en-US" sz="2400" b="1" dirty="0" smtClean="0">
                <a:solidFill>
                  <a:schemeClr val="bg1"/>
                </a:solidFill>
              </a:rPr>
              <a:t>双绞线电缆敷设工具</a:t>
            </a:r>
            <a:endParaRPr lang="zh-CN" altLang="en-US" sz="2400" dirty="0">
              <a:solidFill>
                <a:schemeClr val="bg1"/>
              </a:solidFill>
            </a:endParaRPr>
          </a:p>
        </p:txBody>
      </p:sp>
      <p:sp>
        <p:nvSpPr>
          <p:cNvPr id="8200" name="标题 1"/>
          <p:cNvSpPr/>
          <p:nvPr/>
        </p:nvSpPr>
        <p:spPr bwMode="auto">
          <a:xfrm>
            <a:off x="3071813" y="260350"/>
            <a:ext cx="7024715" cy="576263"/>
          </a:xfrm>
          <a:prstGeom prst="rect">
            <a:avLst/>
          </a:prstGeom>
          <a:noFill/>
          <a:ln w="9525">
            <a:noFill/>
            <a:miter lim="800000"/>
          </a:ln>
        </p:spPr>
        <p:txBody>
          <a:bodyPr/>
          <a:lstStyle/>
          <a:p>
            <a:r>
              <a:rPr lang="en-US" sz="3200" b="1" dirty="0" smtClean="0"/>
              <a:t>8.2.2 </a:t>
            </a:r>
            <a:r>
              <a:rPr lang="zh-CN" altLang="en-US" sz="3200" b="1" dirty="0" smtClean="0"/>
              <a:t>双绞线电缆布线工具</a:t>
            </a:r>
            <a:endParaRPr lang="zh-CN" altLang="en-US" sz="3200" dirty="0"/>
          </a:p>
        </p:txBody>
      </p:sp>
      <p:grpSp>
        <p:nvGrpSpPr>
          <p:cNvPr id="131074" name="Group 2"/>
          <p:cNvGrpSpPr>
            <a:grpSpLocks noChangeAspect="1"/>
          </p:cNvGrpSpPr>
          <p:nvPr/>
        </p:nvGrpSpPr>
        <p:grpSpPr bwMode="auto">
          <a:xfrm>
            <a:off x="1249045" y="2061210"/>
            <a:ext cx="9389745" cy="3678555"/>
            <a:chOff x="1750" y="1070"/>
            <a:chExt cx="6348" cy="2487"/>
          </a:xfrm>
        </p:grpSpPr>
        <p:sp>
          <p:nvSpPr>
            <p:cNvPr id="131075" name="AutoShape 3"/>
            <p:cNvSpPr>
              <a:spLocks noChangeAspect="1" noChangeArrowheads="1"/>
            </p:cNvSpPr>
            <p:nvPr/>
          </p:nvSpPr>
          <p:spPr bwMode="auto">
            <a:xfrm>
              <a:off x="1750" y="1070"/>
              <a:ext cx="6348" cy="2487"/>
            </a:xfrm>
            <a:prstGeom prst="rect">
              <a:avLst/>
            </a:prstGeom>
            <a:noFill/>
          </p:spPr>
          <p:txBody>
            <a:bodyPr vert="horz" wrap="square" lIns="91440" tIns="45720" rIns="91440" bIns="45720" numCol="1" anchor="t" anchorCtr="0" compatLnSpc="1"/>
            <a:lstStyle/>
            <a:p>
              <a:endParaRPr lang="zh-CN" altLang="en-US" sz="1600"/>
            </a:p>
          </p:txBody>
        </p:sp>
        <p:pic>
          <p:nvPicPr>
            <p:cNvPr id="131076" name="Picture 4"/>
            <p:cNvPicPr>
              <a:picLocks noChangeAspect="1" noChangeArrowheads="1"/>
            </p:cNvPicPr>
            <p:nvPr/>
          </p:nvPicPr>
          <p:blipFill>
            <a:blip r:embed="rId2"/>
            <a:srcRect/>
            <a:stretch>
              <a:fillRect/>
            </a:stretch>
          </p:blipFill>
          <p:spPr bwMode="auto">
            <a:xfrm>
              <a:off x="3664" y="1070"/>
              <a:ext cx="2042" cy="2279"/>
            </a:xfrm>
            <a:prstGeom prst="rect">
              <a:avLst/>
            </a:prstGeom>
            <a:noFill/>
          </p:spPr>
        </p:pic>
        <p:pic>
          <p:nvPicPr>
            <p:cNvPr id="131077" name="Picture 5"/>
            <p:cNvPicPr>
              <a:picLocks noChangeAspect="1" noChangeArrowheads="1"/>
            </p:cNvPicPr>
            <p:nvPr/>
          </p:nvPicPr>
          <p:blipFill>
            <a:blip r:embed="rId3"/>
            <a:srcRect/>
            <a:stretch>
              <a:fillRect/>
            </a:stretch>
          </p:blipFill>
          <p:spPr bwMode="auto">
            <a:xfrm>
              <a:off x="1750" y="1073"/>
              <a:ext cx="1656" cy="2280"/>
            </a:xfrm>
            <a:prstGeom prst="rect">
              <a:avLst/>
            </a:prstGeom>
            <a:noFill/>
          </p:spPr>
        </p:pic>
        <p:sp>
          <p:nvSpPr>
            <p:cNvPr id="131078" name="Text Box 6"/>
            <p:cNvSpPr txBox="1">
              <a:spLocks noChangeArrowheads="1"/>
            </p:cNvSpPr>
            <p:nvPr/>
          </p:nvSpPr>
          <p:spPr bwMode="auto">
            <a:xfrm>
              <a:off x="1841" y="3353"/>
              <a:ext cx="6257" cy="166"/>
            </a:xfrm>
            <a:prstGeom prst="rect">
              <a:avLst/>
            </a:prstGeom>
            <a:solidFill>
              <a:srgbClr val="FFFFFF"/>
            </a:solidFill>
            <a:ln w="9525">
              <a:noFill/>
              <a:miter lim="800000"/>
            </a:ln>
          </p:spPr>
          <p:txBody>
            <a:bodyPr vert="horz" wrap="square" lIns="0" tIns="0" rIns="0" bIns="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图</a:t>
              </a:r>
              <a:r>
                <a:rPr kumimoji="0" lang="en-US" altLang="zh-CN"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8.1 </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小型穿线器          </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图</a:t>
              </a:r>
              <a:r>
                <a:rPr kumimoji="0" lang="en-US" altLang="zh-CN"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8.2  </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穿线器                     </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图</a:t>
              </a:r>
              <a:r>
                <a:rPr kumimoji="0" lang="en-US" altLang="zh-CN"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8.3 </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线轴支架</a:t>
              </a:r>
              <a:endParaRPr kumimoji="0" lang="zh-CN" sz="16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131079" name="Picture 7"/>
            <p:cNvPicPr>
              <a:picLocks noChangeAspect="1" noChangeArrowheads="1"/>
            </p:cNvPicPr>
            <p:nvPr/>
          </p:nvPicPr>
          <p:blipFill>
            <a:blip r:embed="rId4"/>
            <a:srcRect/>
            <a:stretch>
              <a:fillRect/>
            </a:stretch>
          </p:blipFill>
          <p:spPr bwMode="auto">
            <a:xfrm>
              <a:off x="6136" y="1070"/>
              <a:ext cx="1962" cy="2281"/>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7024715" cy="576263"/>
          </a:xfrm>
          <a:prstGeom prst="rect">
            <a:avLst/>
          </a:prstGeom>
          <a:noFill/>
          <a:ln w="9525">
            <a:noFill/>
            <a:miter lim="800000"/>
          </a:ln>
        </p:spPr>
        <p:txBody>
          <a:bodyPr/>
          <a:lstStyle/>
          <a:p>
            <a:r>
              <a:rPr lang="en-US" sz="3200" b="1" dirty="0" smtClean="0"/>
              <a:t>8.2.2 </a:t>
            </a:r>
            <a:r>
              <a:rPr lang="zh-CN" altLang="en-US" sz="3200" b="1" dirty="0" smtClean="0"/>
              <a:t>双绞线电缆布线工具</a:t>
            </a:r>
            <a:endParaRPr lang="zh-CN" altLang="en-US" sz="3200" dirty="0"/>
          </a:p>
        </p:txBody>
      </p:sp>
      <p:grpSp>
        <p:nvGrpSpPr>
          <p:cNvPr id="132099" name="Group 3"/>
          <p:cNvGrpSpPr>
            <a:grpSpLocks noChangeAspect="1"/>
          </p:cNvGrpSpPr>
          <p:nvPr/>
        </p:nvGrpSpPr>
        <p:grpSpPr bwMode="auto">
          <a:xfrm>
            <a:off x="839470" y="1628775"/>
            <a:ext cx="9851390" cy="5019040"/>
            <a:chOff x="1931" y="1070"/>
            <a:chExt cx="4977" cy="2535"/>
          </a:xfrm>
        </p:grpSpPr>
        <p:sp>
          <p:nvSpPr>
            <p:cNvPr id="132100" name="AutoShape 4"/>
            <p:cNvSpPr>
              <a:spLocks noChangeAspect="1" noChangeArrowheads="1"/>
            </p:cNvSpPr>
            <p:nvPr/>
          </p:nvSpPr>
          <p:spPr bwMode="auto">
            <a:xfrm>
              <a:off x="1931" y="1070"/>
              <a:ext cx="4977" cy="2535"/>
            </a:xfrm>
            <a:prstGeom prst="rect">
              <a:avLst/>
            </a:prstGeom>
            <a:noFill/>
          </p:spPr>
          <p:txBody>
            <a:bodyPr vert="horz" wrap="square" lIns="91440" tIns="45720" rIns="91440" bIns="45720" numCol="1" anchor="t" anchorCtr="0" compatLnSpc="1"/>
            <a:lstStyle/>
            <a:p>
              <a:endParaRPr lang="zh-CN" altLang="en-US"/>
            </a:p>
          </p:txBody>
        </p:sp>
        <p:sp>
          <p:nvSpPr>
            <p:cNvPr id="132101" name="Text Box 5"/>
            <p:cNvSpPr txBox="1">
              <a:spLocks noChangeArrowheads="1"/>
            </p:cNvSpPr>
            <p:nvPr/>
          </p:nvSpPr>
          <p:spPr bwMode="auto">
            <a:xfrm>
              <a:off x="2114" y="3401"/>
              <a:ext cx="4794" cy="124"/>
            </a:xfrm>
            <a:prstGeom prst="rect">
              <a:avLst/>
            </a:prstGeom>
            <a:solidFill>
              <a:srgbClr val="FFFFFF"/>
            </a:solidFill>
            <a:ln w="9525">
              <a:noFill/>
              <a:miter lim="800000"/>
            </a:ln>
          </p:spPr>
          <p:txBody>
            <a:bodyPr vert="horz" wrap="square" lIns="0" tIns="0" rIns="0" bIns="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        </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图</a:t>
              </a:r>
              <a:r>
                <a:rPr kumimoji="0" lang="en-US" altLang="zh-CN"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8.4 </a:t>
              </a:r>
              <a:r>
                <a:rPr kumimoji="0" lang="zh-CN" altLang="en-US" sz="1600" b="1" i="0" u="none" strike="noStrike" cap="none" normalizeH="0" baseline="0" dirty="0" smtClean="0">
                  <a:ln>
                    <a:noFill/>
                  </a:ln>
                  <a:solidFill>
                    <a:srgbClr val="FF0000"/>
                  </a:solidFill>
                  <a:effectLst/>
                  <a:latin typeface="Calibri" panose="020F0502020204030204" charset="0"/>
                  <a:ea typeface="宋体" panose="02010600030101010101" pitchFamily="2" charset="-122"/>
                </a:rPr>
                <a:t>朝天钩式滑车                                                     </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图</a:t>
              </a:r>
              <a:r>
                <a:rPr kumimoji="0" lang="en-US" altLang="zh-CN"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8.5  </a:t>
              </a:r>
              <a:r>
                <a:rPr kumimoji="0" lang="zh-CN" altLang="en-US" sz="1600" b="1" i="0" u="none" strike="noStrike" cap="none" normalizeH="0" baseline="0" dirty="0" smtClean="0">
                  <a:ln>
                    <a:noFill/>
                  </a:ln>
                  <a:solidFill>
                    <a:srgbClr val="FF0000"/>
                  </a:solidFill>
                  <a:effectLst/>
                  <a:latin typeface="Calibri" panose="020F0502020204030204" charset="0"/>
                  <a:ea typeface="宋体" panose="02010600030101010101" pitchFamily="2" charset="-122"/>
                </a:rPr>
                <a:t>三联井口滑车</a:t>
              </a:r>
              <a:endParaRPr kumimoji="0" lang="zh-CN" sz="16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132102" name="Picture 6" descr="200962222025"/>
            <p:cNvPicPr>
              <a:picLocks noChangeAspect="1" noChangeArrowheads="1"/>
            </p:cNvPicPr>
            <p:nvPr/>
          </p:nvPicPr>
          <p:blipFill>
            <a:blip r:embed="rId1"/>
            <a:srcRect/>
            <a:stretch>
              <a:fillRect/>
            </a:stretch>
          </p:blipFill>
          <p:spPr bwMode="auto">
            <a:xfrm>
              <a:off x="1931" y="1070"/>
              <a:ext cx="2301" cy="2280"/>
            </a:xfrm>
            <a:prstGeom prst="rect">
              <a:avLst/>
            </a:prstGeom>
            <a:noFill/>
          </p:spPr>
        </p:pic>
        <p:pic>
          <p:nvPicPr>
            <p:cNvPr id="132103" name="Picture 7" descr="w98"/>
            <p:cNvPicPr>
              <a:picLocks noChangeAspect="1" noChangeArrowheads="1"/>
            </p:cNvPicPr>
            <p:nvPr/>
          </p:nvPicPr>
          <p:blipFill>
            <a:blip r:embed="rId2"/>
            <a:srcRect l="25237" t="2519" r="2275" b="540"/>
            <a:stretch>
              <a:fillRect/>
            </a:stretch>
          </p:blipFill>
          <p:spPr bwMode="auto">
            <a:xfrm>
              <a:off x="4510" y="1070"/>
              <a:ext cx="2398" cy="2272"/>
            </a:xfrm>
            <a:prstGeom prst="rect">
              <a:avLst/>
            </a:prstGeom>
            <a:noFill/>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7024715" cy="576263"/>
          </a:xfrm>
          <a:prstGeom prst="rect">
            <a:avLst/>
          </a:prstGeom>
          <a:noFill/>
          <a:ln w="9525">
            <a:noFill/>
            <a:miter lim="800000"/>
          </a:ln>
        </p:spPr>
        <p:txBody>
          <a:bodyPr/>
          <a:lstStyle/>
          <a:p>
            <a:r>
              <a:rPr lang="en-US" sz="3200" b="1" dirty="0" smtClean="0"/>
              <a:t>8.2.2 </a:t>
            </a:r>
            <a:r>
              <a:rPr lang="zh-CN" altLang="en-US" sz="3200" b="1" dirty="0" smtClean="0"/>
              <a:t>双绞线电缆布线工具</a:t>
            </a:r>
            <a:endParaRPr lang="zh-CN" altLang="en-US" sz="3200" dirty="0"/>
          </a:p>
        </p:txBody>
      </p:sp>
      <p:grpSp>
        <p:nvGrpSpPr>
          <p:cNvPr id="133122" name="Group 2"/>
          <p:cNvGrpSpPr>
            <a:grpSpLocks noChangeAspect="1"/>
          </p:cNvGrpSpPr>
          <p:nvPr/>
        </p:nvGrpSpPr>
        <p:grpSpPr bwMode="auto">
          <a:xfrm>
            <a:off x="2166909" y="2071678"/>
            <a:ext cx="8172293" cy="3305851"/>
            <a:chOff x="1536" y="717"/>
            <a:chExt cx="5806" cy="2349"/>
          </a:xfrm>
        </p:grpSpPr>
        <p:sp>
          <p:nvSpPr>
            <p:cNvPr id="133123" name="AutoShape 3"/>
            <p:cNvSpPr>
              <a:spLocks noChangeAspect="1" noChangeArrowheads="1"/>
            </p:cNvSpPr>
            <p:nvPr/>
          </p:nvSpPr>
          <p:spPr bwMode="auto">
            <a:xfrm>
              <a:off x="1536" y="717"/>
              <a:ext cx="5806" cy="2335"/>
            </a:xfrm>
            <a:prstGeom prst="rect">
              <a:avLst/>
            </a:prstGeom>
            <a:noFill/>
          </p:spPr>
          <p:txBody>
            <a:bodyPr vert="horz" wrap="square" lIns="91440" tIns="45720" rIns="91440" bIns="45720" numCol="1" anchor="t" anchorCtr="0" compatLnSpc="1"/>
            <a:lstStyle/>
            <a:p>
              <a:endParaRPr lang="zh-CN" altLang="en-US"/>
            </a:p>
          </p:txBody>
        </p:sp>
        <p:sp>
          <p:nvSpPr>
            <p:cNvPr id="133124" name="Text Box 4"/>
            <p:cNvSpPr txBox="1">
              <a:spLocks noChangeArrowheads="1"/>
            </p:cNvSpPr>
            <p:nvPr/>
          </p:nvSpPr>
          <p:spPr bwMode="auto">
            <a:xfrm>
              <a:off x="1536" y="2848"/>
              <a:ext cx="5611" cy="218"/>
            </a:xfrm>
            <a:prstGeom prst="rect">
              <a:avLst/>
            </a:prstGeom>
            <a:solidFill>
              <a:srgbClr val="FFFFFF"/>
            </a:solidFill>
            <a:ln w="9525">
              <a:noFill/>
              <a:miter lim="800000"/>
            </a:ln>
          </p:spPr>
          <p:txBody>
            <a:bodyPr vert="horz" wrap="square" lIns="0" tIns="0" rIns="0" bIns="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    </a:t>
              </a:r>
              <a:r>
                <a:rPr kumimoji="0" lang="zh-CN" altLang="en-US"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8.6</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手摇式牵引机                                   </a:t>
              </a:r>
              <a:r>
                <a:rPr kumimoji="0" lang="zh-CN" altLang="en-US"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8.7 </a:t>
              </a:r>
              <a:r>
                <a:rPr kumimoji="0" lang="zh-CN" altLang="en-US" b="1" i="0" u="none" strike="noStrike" cap="none" normalizeH="0" baseline="0" dirty="0" smtClean="0">
                  <a:ln>
                    <a:noFill/>
                  </a:ln>
                  <a:solidFill>
                    <a:srgbClr val="FF0000"/>
                  </a:solidFill>
                  <a:effectLst/>
                  <a:latin typeface="Calibri" panose="020F0502020204030204" charset="0"/>
                  <a:ea typeface="宋体" panose="02010600030101010101" pitchFamily="2" charset="-122"/>
                </a:rPr>
                <a:t>电动牵引机</a:t>
              </a:r>
              <a:r>
                <a:rPr kumimoji="0" lang="zh-CN" altLang="en-US"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  </a:t>
              </a: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133125" name="Picture 5" descr="17164627568"/>
            <p:cNvPicPr>
              <a:picLocks noChangeAspect="1" noChangeArrowheads="1"/>
            </p:cNvPicPr>
            <p:nvPr/>
          </p:nvPicPr>
          <p:blipFill>
            <a:blip r:embed="rId1"/>
            <a:srcRect/>
            <a:stretch>
              <a:fillRect/>
            </a:stretch>
          </p:blipFill>
          <p:spPr bwMode="auto">
            <a:xfrm>
              <a:off x="1536" y="717"/>
              <a:ext cx="3093" cy="2130"/>
            </a:xfrm>
            <a:prstGeom prst="rect">
              <a:avLst/>
            </a:prstGeom>
            <a:noFill/>
          </p:spPr>
        </p:pic>
        <p:pic>
          <p:nvPicPr>
            <p:cNvPr id="133126" name="Picture 6"/>
            <p:cNvPicPr>
              <a:picLocks noChangeAspect="1" noChangeArrowheads="1"/>
            </p:cNvPicPr>
            <p:nvPr/>
          </p:nvPicPr>
          <p:blipFill>
            <a:blip r:embed="rId2"/>
            <a:srcRect/>
            <a:stretch>
              <a:fillRect/>
            </a:stretch>
          </p:blipFill>
          <p:spPr bwMode="auto">
            <a:xfrm>
              <a:off x="4833" y="717"/>
              <a:ext cx="2509" cy="2133"/>
            </a:xfrm>
            <a:prstGeom prst="rect">
              <a:avLst/>
            </a:prstGeom>
            <a:noFill/>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7024715" cy="576263"/>
          </a:xfrm>
          <a:prstGeom prst="rect">
            <a:avLst/>
          </a:prstGeom>
          <a:noFill/>
          <a:ln w="9525">
            <a:noFill/>
            <a:miter lim="800000"/>
          </a:ln>
        </p:spPr>
        <p:txBody>
          <a:bodyPr/>
          <a:lstStyle/>
          <a:p>
            <a:r>
              <a:rPr lang="en-US" sz="3200" b="1" dirty="0" smtClean="0"/>
              <a:t>8.2.2 </a:t>
            </a:r>
            <a:r>
              <a:rPr lang="zh-CN" altLang="en-US" sz="3200" b="1" dirty="0" smtClean="0"/>
              <a:t>双绞线电缆布线工具</a:t>
            </a:r>
            <a:endParaRPr lang="zh-CN" altLang="en-US" sz="3200" dirty="0"/>
          </a:p>
        </p:txBody>
      </p:sp>
      <p:pic>
        <p:nvPicPr>
          <p:cNvPr id="11" name="Picture 38" descr="3"/>
          <p:cNvPicPr>
            <a:picLocks noChangeAspect="1" noChangeArrowheads="1"/>
          </p:cNvPicPr>
          <p:nvPr/>
        </p:nvPicPr>
        <p:blipFill>
          <a:blip r:embed="rId1"/>
          <a:srcRect/>
          <a:stretch>
            <a:fillRect/>
          </a:stretch>
        </p:blipFill>
        <p:spPr bwMode="auto">
          <a:xfrm>
            <a:off x="695325" y="1274763"/>
            <a:ext cx="2272308" cy="576262"/>
          </a:xfrm>
          <a:prstGeom prst="rect">
            <a:avLst/>
          </a:prstGeom>
          <a:noFill/>
          <a:ln w="9525">
            <a:noFill/>
            <a:miter lim="800000"/>
            <a:headEnd/>
            <a:tailEnd/>
          </a:ln>
        </p:spPr>
      </p:pic>
      <p:sp>
        <p:nvSpPr>
          <p:cNvPr id="12" name="Rectangle 39"/>
          <p:cNvSpPr>
            <a:spLocks noChangeArrowheads="1"/>
          </p:cNvSpPr>
          <p:nvPr/>
        </p:nvSpPr>
        <p:spPr bwMode="auto">
          <a:xfrm>
            <a:off x="950913" y="1352550"/>
            <a:ext cx="1872704" cy="460375"/>
          </a:xfrm>
          <a:prstGeom prst="rect">
            <a:avLst/>
          </a:prstGeom>
          <a:noFill/>
          <a:ln w="9525">
            <a:noFill/>
            <a:miter lim="800000"/>
          </a:ln>
        </p:spPr>
        <p:txBody>
          <a:bodyPr wrap="square">
            <a:spAutoFit/>
          </a:bodyPr>
          <a:lstStyle/>
          <a:p>
            <a:r>
              <a:rPr lang="en-US" sz="2400" b="1" dirty="0" smtClean="0">
                <a:solidFill>
                  <a:schemeClr val="bg1"/>
                </a:solidFill>
              </a:rPr>
              <a:t>2. </a:t>
            </a:r>
            <a:r>
              <a:rPr lang="zh-CN" altLang="en-US" sz="2400" b="1" dirty="0">
                <a:solidFill>
                  <a:schemeClr val="bg1"/>
                </a:solidFill>
              </a:rPr>
              <a:t>线缆标签</a:t>
            </a:r>
            <a:endParaRPr lang="zh-CN" altLang="en-US" sz="2400" dirty="0">
              <a:solidFill>
                <a:schemeClr val="bg1"/>
              </a:solidFill>
            </a:endParaRPr>
          </a:p>
        </p:txBody>
      </p:sp>
      <p:sp>
        <p:nvSpPr>
          <p:cNvPr id="10" name="Rectangle 31"/>
          <p:cNvSpPr>
            <a:spLocks noChangeArrowheads="1"/>
          </p:cNvSpPr>
          <p:nvPr/>
        </p:nvSpPr>
        <p:spPr bwMode="auto">
          <a:xfrm>
            <a:off x="695325" y="1988820"/>
            <a:ext cx="10862945"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713105"/>
            <a:r>
              <a:rPr lang="zh-CN" altLang="zh-CN" sz="2400" dirty="0"/>
              <a:t>常见的线缆标签有以下几种：</a:t>
            </a:r>
            <a:endParaRPr lang="zh-CN" altLang="zh-CN" sz="2400" dirty="0"/>
          </a:p>
          <a:p>
            <a:pPr indent="713105"/>
            <a:r>
              <a:rPr lang="zh-CN" altLang="zh-CN" sz="2400" dirty="0"/>
              <a:t>（</a:t>
            </a:r>
            <a:r>
              <a:rPr lang="en-US" altLang="zh-CN" sz="2400" dirty="0"/>
              <a:t>1</a:t>
            </a:r>
            <a:r>
              <a:rPr lang="zh-CN" altLang="zh-CN" sz="2400" dirty="0"/>
              <a:t>）普通不干胶标签。该标签成本低，安装简便，不易长久保留。</a:t>
            </a:r>
            <a:endParaRPr lang="zh-CN" altLang="zh-CN" sz="2400" dirty="0"/>
          </a:p>
          <a:p>
            <a:pPr indent="713105"/>
            <a:r>
              <a:rPr lang="zh-CN" altLang="zh-CN" sz="2400" dirty="0"/>
              <a:t>（</a:t>
            </a:r>
            <a:r>
              <a:rPr lang="en-US" altLang="zh-CN" sz="2400" dirty="0"/>
              <a:t>2</a:t>
            </a:r>
            <a:r>
              <a:rPr lang="zh-CN" altLang="zh-CN" sz="2400" dirty="0"/>
              <a:t>）覆盖保护膜线缆标签。该标签完全缠绕在线缆上并有一层透明的薄膜缠绕在打印内容上，这样可以有效地保护打印内容，防止刮伤或腐蚀。具有良好的防水、防油性能。</a:t>
            </a:r>
            <a:endParaRPr lang="zh-CN" altLang="zh-CN" sz="2400" dirty="0"/>
          </a:p>
          <a:p>
            <a:pPr indent="713105"/>
            <a:r>
              <a:rPr lang="zh-CN" altLang="zh-CN" sz="2400" dirty="0"/>
              <a:t>（</a:t>
            </a:r>
            <a:r>
              <a:rPr lang="en-US" altLang="zh-CN" sz="2400" dirty="0"/>
              <a:t>3</a:t>
            </a:r>
            <a:r>
              <a:rPr lang="zh-CN" altLang="zh-CN" sz="2400" dirty="0"/>
              <a:t>）套管标签。套管标签只能在端子连接之前使用，通过电缆的开口端套在电线上，有普通套管和热缩套管两种。热缩套管在热缩之前可以更换，经过热缩后，套管就成为能耐恶劣环境的永久标识。</a:t>
            </a:r>
            <a:endParaRPr lang="zh-CN" altLang="zh-CN"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12140" y="1557020"/>
            <a:ext cx="10967720" cy="12141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100"/>
              </a:lnSpc>
            </a:pPr>
            <a:r>
              <a:rPr lang="zh-CN" altLang="zh-CN" sz="2400" dirty="0"/>
              <a:t>水平电缆敷设是指把电缆从电信间穿过水平通道牵引到各个工作区所在地。通常情况下，水平布线应当从电信间向各信息出口敷设。在实施水平布线时，应当多箱网线同时敷设，以提高布线效率。</a:t>
            </a:r>
            <a:endParaRPr lang="zh-CN" altLang="en-US" sz="2300" dirty="0"/>
          </a:p>
        </p:txBody>
      </p:sp>
      <p:sp>
        <p:nvSpPr>
          <p:cNvPr id="7"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274763"/>
            <a:ext cx="5224636" cy="576262"/>
          </a:xfrm>
          <a:prstGeom prst="rect">
            <a:avLst/>
          </a:prstGeom>
          <a:noFill/>
          <a:ln w="9525">
            <a:noFill/>
            <a:miter lim="800000"/>
            <a:headEnd/>
            <a:tailEnd/>
          </a:ln>
        </p:spPr>
      </p:pic>
      <p:sp>
        <p:nvSpPr>
          <p:cNvPr id="8195" name="Rectangle 39"/>
          <p:cNvSpPr>
            <a:spLocks noChangeArrowheads="1"/>
          </p:cNvSpPr>
          <p:nvPr/>
        </p:nvSpPr>
        <p:spPr bwMode="auto">
          <a:xfrm>
            <a:off x="879158" y="1352550"/>
            <a:ext cx="4825032" cy="460375"/>
          </a:xfrm>
          <a:prstGeom prst="rect">
            <a:avLst/>
          </a:prstGeom>
          <a:noFill/>
          <a:ln w="9525">
            <a:noFill/>
            <a:miter lim="800000"/>
          </a:ln>
        </p:spPr>
        <p:txBody>
          <a:bodyPr wrap="square">
            <a:spAutoFit/>
          </a:bodyPr>
          <a:lstStyle/>
          <a:p>
            <a:r>
              <a:rPr lang="en-US" altLang="zh-CN" sz="2400" b="1" dirty="0" smtClean="0">
                <a:solidFill>
                  <a:schemeClr val="bg1"/>
                </a:solidFill>
              </a:rPr>
              <a:t>8.3.1  </a:t>
            </a:r>
            <a:r>
              <a:rPr lang="zh-CN" altLang="zh-CN" sz="2400" b="1" dirty="0">
                <a:solidFill>
                  <a:schemeClr val="bg1"/>
                </a:solidFill>
              </a:rPr>
              <a:t>检查水平电缆通道</a:t>
            </a:r>
            <a:endParaRPr lang="zh-CN" altLang="zh-CN" sz="2400" b="1" dirty="0">
              <a:solidFill>
                <a:schemeClr val="bg1"/>
              </a:solidFill>
            </a:endParaRPr>
          </a:p>
        </p:txBody>
      </p:sp>
      <p:sp>
        <p:nvSpPr>
          <p:cNvPr id="15" name="Rectangle 31"/>
          <p:cNvSpPr>
            <a:spLocks noChangeArrowheads="1"/>
          </p:cNvSpPr>
          <p:nvPr/>
        </p:nvSpPr>
        <p:spPr bwMode="auto">
          <a:xfrm>
            <a:off x="623570" y="1988820"/>
            <a:ext cx="10850880" cy="37147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牵引水平电缆的第一步就是对电缆通道和电缆路径进行检查。检查的起始点为每个布线路径开始的地方，然后对通往工作区的每个电缆通道进行检查。配线子系统水平电缆大都是从电信间通往工作区。</a:t>
            </a:r>
            <a:endParaRPr lang="zh-CN" altLang="zh-CN" sz="2400" dirty="0"/>
          </a:p>
          <a:p>
            <a:pPr indent="628650"/>
            <a:r>
              <a:rPr lang="zh-CN" altLang="zh-CN" sz="2400" dirty="0"/>
              <a:t>（</a:t>
            </a:r>
            <a:r>
              <a:rPr lang="en-US" altLang="zh-CN" sz="2400" dirty="0"/>
              <a:t>1</a:t>
            </a:r>
            <a:r>
              <a:rPr lang="zh-CN" altLang="zh-CN" sz="2400" dirty="0"/>
              <a:t>）电信间是检查过程的第一站，在牵引水平电缆之前，电信间必须建好，机柜位置已经确定下来，它是水平电缆在电信间内的端接位置。</a:t>
            </a:r>
            <a:endParaRPr lang="zh-CN" altLang="zh-CN" sz="2400" dirty="0"/>
          </a:p>
          <a:p>
            <a:pPr indent="628650"/>
            <a:r>
              <a:rPr lang="zh-CN" altLang="zh-CN" sz="2400" dirty="0"/>
              <a:t>（</a:t>
            </a:r>
            <a:r>
              <a:rPr lang="en-US" altLang="zh-CN" sz="2400" dirty="0"/>
              <a:t>2</a:t>
            </a:r>
            <a:r>
              <a:rPr lang="zh-CN" altLang="zh-CN" sz="2400" dirty="0"/>
              <a:t>）检查过程的第二步是确定水平电缆在电信间的出口。大多数电信间都由水平电缆通道支持，这些通道从地板下或者吊顶上进入电信间。水平电缆应该在水平电缆通道内牵引进入每个工作区</a:t>
            </a:r>
            <a:r>
              <a:rPr lang="zh-CN" altLang="zh-CN" sz="2400" dirty="0" smtClean="0"/>
              <a:t>。</a:t>
            </a:r>
            <a:endParaRPr lang="zh-CN" altLang="zh-CN" sz="2400" dirty="0" smtClean="0"/>
          </a:p>
          <a:p>
            <a:pPr indent="628650"/>
            <a:r>
              <a:rPr lang="zh-CN" altLang="zh-CN" sz="2400" dirty="0" smtClean="0">
                <a:sym typeface="+mn-ea"/>
              </a:rPr>
              <a:t>（</a:t>
            </a:r>
            <a:r>
              <a:rPr lang="en-US" altLang="zh-CN" sz="2400" dirty="0" smtClean="0">
                <a:sym typeface="+mn-ea"/>
              </a:rPr>
              <a:t>3</a:t>
            </a:r>
            <a:r>
              <a:rPr lang="zh-CN" altLang="zh-CN" sz="2400" dirty="0" smtClean="0">
                <a:sym typeface="+mn-ea"/>
              </a:rPr>
              <a:t>）检查第三步是电信间的电缆支撑硬件（如梯形架）已经安装，用于支撑从机柜或机架到水平通道的水平电缆。</a:t>
            </a:r>
            <a:endParaRPr lang="zh-CN" altLang="zh-CN" sz="2400" dirty="0"/>
          </a:p>
        </p:txBody>
      </p:sp>
      <p:sp>
        <p:nvSpPr>
          <p:cNvPr id="7"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767715" y="1274763"/>
            <a:ext cx="5224636" cy="576262"/>
          </a:xfrm>
          <a:prstGeom prst="rect">
            <a:avLst/>
          </a:prstGeom>
          <a:noFill/>
          <a:ln w="9525">
            <a:noFill/>
            <a:miter lim="800000"/>
            <a:headEnd/>
            <a:tailEnd/>
          </a:ln>
        </p:spPr>
      </p:pic>
      <p:sp>
        <p:nvSpPr>
          <p:cNvPr id="8195" name="Rectangle 39"/>
          <p:cNvSpPr>
            <a:spLocks noChangeArrowheads="1"/>
          </p:cNvSpPr>
          <p:nvPr/>
        </p:nvSpPr>
        <p:spPr bwMode="auto">
          <a:xfrm>
            <a:off x="1023303" y="1352550"/>
            <a:ext cx="4825032" cy="460375"/>
          </a:xfrm>
          <a:prstGeom prst="rect">
            <a:avLst/>
          </a:prstGeom>
          <a:noFill/>
          <a:ln w="9525">
            <a:noFill/>
            <a:miter lim="800000"/>
          </a:ln>
        </p:spPr>
        <p:txBody>
          <a:bodyPr wrap="square">
            <a:spAutoFit/>
          </a:bodyPr>
          <a:lstStyle/>
          <a:p>
            <a:r>
              <a:rPr lang="en-US" altLang="zh-CN" sz="2400" b="1" dirty="0" smtClean="0">
                <a:solidFill>
                  <a:schemeClr val="bg1"/>
                </a:solidFill>
              </a:rPr>
              <a:t>8.3.1  </a:t>
            </a:r>
            <a:r>
              <a:rPr lang="zh-CN" altLang="zh-CN" sz="2400" b="1" dirty="0">
                <a:solidFill>
                  <a:schemeClr val="bg1"/>
                </a:solidFill>
              </a:rPr>
              <a:t>检查水平电缆通道</a:t>
            </a:r>
            <a:endParaRPr lang="zh-CN" altLang="zh-CN" sz="2400" b="1" dirty="0">
              <a:solidFill>
                <a:schemeClr val="bg1"/>
              </a:solidFill>
            </a:endParaRPr>
          </a:p>
        </p:txBody>
      </p:sp>
      <p:sp>
        <p:nvSpPr>
          <p:cNvPr id="15" name="Rectangle 31"/>
          <p:cNvSpPr>
            <a:spLocks noChangeArrowheads="1"/>
          </p:cNvSpPr>
          <p:nvPr/>
        </p:nvSpPr>
        <p:spPr bwMode="auto">
          <a:xfrm>
            <a:off x="767715" y="1988820"/>
            <a:ext cx="10648315"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smtClean="0"/>
              <a:t>（</a:t>
            </a:r>
            <a:r>
              <a:rPr lang="en-US" altLang="zh-CN" sz="2400" dirty="0"/>
              <a:t>4</a:t>
            </a:r>
            <a:r>
              <a:rPr lang="zh-CN" altLang="zh-CN" sz="2400" dirty="0"/>
              <a:t>）第四步是检查从电信间到工作区的水平电缆通道，如果水平电缆通道是安装在吊顶上的电缆桥架，则要架起一个梯子，然后打开吊顶上的镶板检查电缆桥架。如果是地板下管路，则需要试通。在这两种情况下，都要对水平电缆通道进行分析，看水平电缆通道能否支持必须敷设的水平电缆。如果检查后确定水平电缆通道已经满了或者不能支持新的水平电缆，则要更换一个水平通道或在牵引水平电缆前敷设一条新通道。</a:t>
            </a:r>
            <a:endParaRPr lang="zh-CN" altLang="zh-CN" sz="2400" dirty="0"/>
          </a:p>
        </p:txBody>
      </p:sp>
      <p:sp>
        <p:nvSpPr>
          <p:cNvPr id="7"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51815" y="1268413"/>
            <a:ext cx="5224636" cy="576262"/>
          </a:xfrm>
          <a:prstGeom prst="rect">
            <a:avLst/>
          </a:prstGeom>
          <a:noFill/>
          <a:ln w="9525">
            <a:noFill/>
            <a:miter lim="800000"/>
            <a:headEnd/>
            <a:tailEnd/>
          </a:ln>
        </p:spPr>
      </p:pic>
      <p:sp>
        <p:nvSpPr>
          <p:cNvPr id="8195" name="Rectangle 39"/>
          <p:cNvSpPr>
            <a:spLocks noChangeArrowheads="1"/>
          </p:cNvSpPr>
          <p:nvPr/>
        </p:nvSpPr>
        <p:spPr bwMode="auto">
          <a:xfrm>
            <a:off x="807403" y="1346200"/>
            <a:ext cx="4825032" cy="460375"/>
          </a:xfrm>
          <a:prstGeom prst="rect">
            <a:avLst/>
          </a:prstGeom>
          <a:noFill/>
          <a:ln w="9525">
            <a:noFill/>
            <a:miter lim="800000"/>
          </a:ln>
        </p:spPr>
        <p:txBody>
          <a:bodyPr wrap="square">
            <a:spAutoFit/>
          </a:bodyPr>
          <a:lstStyle/>
          <a:p>
            <a:r>
              <a:rPr lang="en-US" altLang="zh-CN" sz="2400" b="1" dirty="0" smtClean="0">
                <a:solidFill>
                  <a:schemeClr val="bg1"/>
                </a:solidFill>
              </a:rPr>
              <a:t>8.3.2  </a:t>
            </a:r>
            <a:r>
              <a:rPr lang="zh-CN" altLang="zh-CN" sz="2400" b="1" dirty="0">
                <a:solidFill>
                  <a:schemeClr val="bg1"/>
                </a:solidFill>
              </a:rPr>
              <a:t>规划并建立工作区</a:t>
            </a:r>
            <a:endParaRPr lang="zh-CN" altLang="zh-CN" sz="2400" b="1" dirty="0">
              <a:solidFill>
                <a:schemeClr val="bg1"/>
              </a:solidFill>
            </a:endParaRPr>
          </a:p>
        </p:txBody>
      </p:sp>
      <p:sp>
        <p:nvSpPr>
          <p:cNvPr id="15" name="Rectangle 31"/>
          <p:cNvSpPr>
            <a:spLocks noChangeArrowheads="1"/>
          </p:cNvSpPr>
          <p:nvPr/>
        </p:nvSpPr>
        <p:spPr bwMode="auto">
          <a:xfrm>
            <a:off x="551815" y="1982470"/>
            <a:ext cx="10891520"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检查完水平电缆路径后，就需要进行牵引电缆的准备工作，包括准备牵引水平电缆所需的工具和材料，否则在敷设电缆的过程中就会因寻找必要的工具和材料而受阻。</a:t>
            </a:r>
            <a:endParaRPr lang="zh-CN" altLang="zh-CN" sz="2400" dirty="0"/>
          </a:p>
          <a:p>
            <a:pPr indent="628650"/>
            <a:r>
              <a:rPr lang="zh-CN" altLang="zh-CN" sz="2400" dirty="0"/>
              <a:t>另外，还需要进行工作区的规划和安全检查。在楼内施工时，工作区必须是已经规划好的并且安全有所保障，比如采用橙色圆锥体和黄色警示带。提醒施工人员和其他人员在进入该工作区时要注意的各种可能危险。</a:t>
            </a:r>
            <a:endParaRPr lang="zh-CN" altLang="zh-CN" sz="2400" dirty="0"/>
          </a:p>
        </p:txBody>
      </p:sp>
      <p:sp>
        <p:nvSpPr>
          <p:cNvPr id="7"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83565" y="1263333"/>
            <a:ext cx="5224636" cy="576262"/>
          </a:xfrm>
          <a:prstGeom prst="rect">
            <a:avLst/>
          </a:prstGeom>
          <a:noFill/>
          <a:ln w="9525">
            <a:noFill/>
            <a:miter lim="800000"/>
            <a:headEnd/>
            <a:tailEnd/>
          </a:ln>
        </p:spPr>
      </p:pic>
      <p:sp>
        <p:nvSpPr>
          <p:cNvPr id="8195" name="Rectangle 39"/>
          <p:cNvSpPr>
            <a:spLocks noChangeArrowheads="1"/>
          </p:cNvSpPr>
          <p:nvPr/>
        </p:nvSpPr>
        <p:spPr bwMode="auto">
          <a:xfrm>
            <a:off x="839153" y="1341120"/>
            <a:ext cx="4825032" cy="460375"/>
          </a:xfrm>
          <a:prstGeom prst="rect">
            <a:avLst/>
          </a:prstGeom>
          <a:noFill/>
          <a:ln w="9525">
            <a:noFill/>
            <a:miter lim="800000"/>
          </a:ln>
        </p:spPr>
        <p:txBody>
          <a:bodyPr wrap="square">
            <a:spAutoFit/>
          </a:bodyPr>
          <a:lstStyle/>
          <a:p>
            <a:r>
              <a:rPr lang="en-US" altLang="zh-CN" sz="2400" b="1" dirty="0" smtClean="0">
                <a:solidFill>
                  <a:schemeClr val="bg1"/>
                </a:solidFill>
              </a:rPr>
              <a:t>8.3.3  </a:t>
            </a:r>
            <a:r>
              <a:rPr lang="zh-CN" altLang="zh-CN" sz="2400" b="1" dirty="0">
                <a:solidFill>
                  <a:schemeClr val="bg1"/>
                </a:solidFill>
              </a:rPr>
              <a:t>拉绳和引线的安装</a:t>
            </a:r>
            <a:endParaRPr lang="zh-CN" altLang="zh-CN" sz="2400" b="1" dirty="0">
              <a:solidFill>
                <a:schemeClr val="bg1"/>
              </a:solidFill>
            </a:endParaRPr>
          </a:p>
        </p:txBody>
      </p:sp>
      <p:sp>
        <p:nvSpPr>
          <p:cNvPr id="15" name="Rectangle 31"/>
          <p:cNvSpPr>
            <a:spLocks noChangeArrowheads="1"/>
          </p:cNvSpPr>
          <p:nvPr/>
        </p:nvSpPr>
        <p:spPr bwMode="auto">
          <a:xfrm>
            <a:off x="583565" y="1977390"/>
            <a:ext cx="10902315"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安装牵引线通常</a:t>
            </a:r>
            <a:r>
              <a:rPr lang="zh-CN" altLang="zh-CN" sz="2400" dirty="0" smtClean="0"/>
              <a:t>使用</a:t>
            </a:r>
            <a:r>
              <a:rPr lang="zh-CN" altLang="en-US" sz="2400" dirty="0" smtClean="0"/>
              <a:t>图</a:t>
            </a:r>
            <a:r>
              <a:rPr lang="en-US" altLang="zh-CN" sz="2400" dirty="0" smtClean="0"/>
              <a:t>8-1</a:t>
            </a:r>
            <a:r>
              <a:rPr lang="zh-CN" altLang="zh-CN" sz="2400" dirty="0"/>
              <a:t>所示的小型穿线器。在管道内安装牵引线的具体步骤如下：</a:t>
            </a:r>
            <a:endParaRPr lang="zh-CN" altLang="zh-CN" sz="2400" dirty="0"/>
          </a:p>
          <a:p>
            <a:pPr indent="628650"/>
            <a:r>
              <a:rPr lang="zh-CN" altLang="zh-CN" sz="2400" dirty="0"/>
              <a:t>（</a:t>
            </a:r>
            <a:r>
              <a:rPr lang="en-US" altLang="zh-CN" sz="2400" dirty="0"/>
              <a:t>1</a:t>
            </a:r>
            <a:r>
              <a:rPr lang="zh-CN" altLang="zh-CN" sz="2400" dirty="0"/>
              <a:t>）估算以下管道的长度。</a:t>
            </a:r>
            <a:endParaRPr lang="zh-CN" altLang="zh-CN" sz="2400" dirty="0"/>
          </a:p>
          <a:p>
            <a:pPr indent="628650"/>
            <a:r>
              <a:rPr lang="zh-CN" altLang="zh-CN" sz="2400" dirty="0"/>
              <a:t>（</a:t>
            </a:r>
            <a:r>
              <a:rPr lang="en-US" altLang="zh-CN" sz="2400" dirty="0"/>
              <a:t>2</a:t>
            </a:r>
            <a:r>
              <a:rPr lang="zh-CN" altLang="zh-CN" sz="2400" dirty="0"/>
              <a:t>）选择一个穿线器，要保证其长度可以达到管道的另一端。</a:t>
            </a:r>
            <a:endParaRPr lang="zh-CN" altLang="zh-CN" sz="2400" dirty="0"/>
          </a:p>
          <a:p>
            <a:pPr indent="628650"/>
            <a:r>
              <a:rPr lang="zh-CN" altLang="zh-CN" sz="2400" dirty="0"/>
              <a:t>（</a:t>
            </a:r>
            <a:r>
              <a:rPr lang="en-US" altLang="zh-CN" sz="2400" dirty="0"/>
              <a:t>3</a:t>
            </a:r>
            <a:r>
              <a:rPr lang="zh-CN" altLang="zh-CN" sz="2400" dirty="0"/>
              <a:t>）把穿线器插入管道的一端并穿过整个电缆通道到达另一端。</a:t>
            </a:r>
            <a:endParaRPr lang="zh-CN" altLang="zh-CN" sz="2400" dirty="0"/>
          </a:p>
          <a:p>
            <a:pPr indent="628650"/>
            <a:r>
              <a:rPr lang="zh-CN" altLang="zh-CN" sz="2400" dirty="0"/>
              <a:t>（</a:t>
            </a:r>
            <a:r>
              <a:rPr lang="en-US" altLang="zh-CN" sz="2400" dirty="0"/>
              <a:t>4</a:t>
            </a:r>
            <a:r>
              <a:rPr lang="zh-CN" altLang="zh-CN" sz="2400" dirty="0"/>
              <a:t>）将牵引线用带子固定在穿线器末端的吊钩上。</a:t>
            </a:r>
            <a:endParaRPr lang="zh-CN" altLang="zh-CN" sz="2400" dirty="0"/>
          </a:p>
          <a:p>
            <a:pPr indent="628650"/>
            <a:r>
              <a:rPr lang="zh-CN" altLang="zh-CN" sz="2400" dirty="0"/>
              <a:t>（</a:t>
            </a:r>
            <a:r>
              <a:rPr lang="en-US" altLang="zh-CN" sz="2400" dirty="0"/>
              <a:t>5</a:t>
            </a:r>
            <a:r>
              <a:rPr lang="zh-CN" altLang="zh-CN" sz="2400" dirty="0"/>
              <a:t>）把穿线器卷起来，确保管道两端都有拉绳。</a:t>
            </a:r>
            <a:endParaRPr lang="zh-CN" altLang="zh-CN" sz="2400" dirty="0"/>
          </a:p>
        </p:txBody>
      </p:sp>
      <p:sp>
        <p:nvSpPr>
          <p:cNvPr id="7"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83565" y="1335088"/>
            <a:ext cx="5584676" cy="576262"/>
          </a:xfrm>
          <a:prstGeom prst="rect">
            <a:avLst/>
          </a:prstGeom>
          <a:noFill/>
          <a:ln w="9525">
            <a:noFill/>
            <a:miter lim="800000"/>
            <a:headEnd/>
            <a:tailEnd/>
          </a:ln>
        </p:spPr>
      </p:pic>
      <p:sp>
        <p:nvSpPr>
          <p:cNvPr id="8195" name="Rectangle 39"/>
          <p:cNvSpPr>
            <a:spLocks noChangeArrowheads="1"/>
          </p:cNvSpPr>
          <p:nvPr/>
        </p:nvSpPr>
        <p:spPr bwMode="auto">
          <a:xfrm>
            <a:off x="839153" y="1412875"/>
            <a:ext cx="5113064" cy="460375"/>
          </a:xfrm>
          <a:prstGeom prst="rect">
            <a:avLst/>
          </a:prstGeom>
          <a:noFill/>
          <a:ln w="9525">
            <a:noFill/>
            <a:miter lim="800000"/>
          </a:ln>
        </p:spPr>
        <p:txBody>
          <a:bodyPr wrap="square">
            <a:spAutoFit/>
          </a:bodyPr>
          <a:lstStyle/>
          <a:p>
            <a:r>
              <a:rPr lang="en-US" altLang="zh-CN" sz="2400" b="1" dirty="0" smtClean="0">
                <a:solidFill>
                  <a:schemeClr val="bg1"/>
                </a:solidFill>
              </a:rPr>
              <a:t>8.3.4  </a:t>
            </a:r>
            <a:r>
              <a:rPr lang="zh-CN" altLang="zh-CN" sz="2400" b="1" dirty="0">
                <a:solidFill>
                  <a:schemeClr val="bg1"/>
                </a:solidFill>
              </a:rPr>
              <a:t>支起电缆盘或电缆箱</a:t>
            </a:r>
            <a:endParaRPr lang="zh-CN" altLang="zh-CN" sz="2400" b="1" dirty="0">
              <a:solidFill>
                <a:schemeClr val="bg1"/>
              </a:solidFill>
            </a:endParaRPr>
          </a:p>
        </p:txBody>
      </p:sp>
      <p:sp>
        <p:nvSpPr>
          <p:cNvPr id="15" name="Rectangle 31"/>
          <p:cNvSpPr>
            <a:spLocks noChangeArrowheads="1"/>
          </p:cNvSpPr>
          <p:nvPr/>
        </p:nvSpPr>
        <p:spPr bwMode="auto">
          <a:xfrm>
            <a:off x="583565" y="2049145"/>
            <a:ext cx="10830560"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535305"/>
            <a:r>
              <a:rPr lang="en-US" altLang="zh-CN" sz="2400" dirty="0"/>
              <a:t>4</a:t>
            </a:r>
            <a:r>
              <a:rPr lang="zh-CN" altLang="zh-CN" sz="2400" dirty="0"/>
              <a:t>对双绞线电缆通常安装在配线子系统上。</a:t>
            </a:r>
            <a:r>
              <a:rPr lang="en-US" altLang="zh-CN" sz="2400" dirty="0"/>
              <a:t>4</a:t>
            </a:r>
            <a:r>
              <a:rPr lang="zh-CN" altLang="zh-CN" sz="2400" dirty="0"/>
              <a:t>对双绞线电缆在出售时通常绕在电缆盘上或纸板箱中装运，长度一般为</a:t>
            </a:r>
            <a:r>
              <a:rPr lang="en-US" altLang="zh-CN" sz="2400" dirty="0"/>
              <a:t>305 m</a:t>
            </a:r>
            <a:r>
              <a:rPr lang="zh-CN" altLang="zh-CN" sz="2400" dirty="0"/>
              <a:t>（</a:t>
            </a:r>
            <a:r>
              <a:rPr lang="en-US" altLang="zh-CN" sz="2400" dirty="0"/>
              <a:t>1000 </a:t>
            </a:r>
            <a:r>
              <a:rPr lang="en-US" altLang="zh-CN" sz="2400" dirty="0" err="1"/>
              <a:t>ft</a:t>
            </a:r>
            <a:r>
              <a:rPr lang="zh-CN" altLang="zh-CN" sz="2400" dirty="0"/>
              <a:t>）。</a:t>
            </a:r>
            <a:endParaRPr lang="zh-CN" altLang="zh-CN" sz="2400" dirty="0"/>
          </a:p>
          <a:p>
            <a:pPr indent="535305"/>
            <a:r>
              <a:rPr lang="zh-CN" altLang="zh-CN" sz="2400" dirty="0"/>
              <a:t>在开始牵引电缆之前，要把电缆盘和纸板箱支起来，以便电缆进入水平电缆通道。同时把电缆盘和纸板箱固定好以防电缆缠结和扭绞。</a:t>
            </a:r>
            <a:endParaRPr lang="zh-CN" altLang="zh-CN" sz="2400" dirty="0"/>
          </a:p>
          <a:p>
            <a:pPr indent="535305"/>
            <a:r>
              <a:rPr lang="zh-CN" altLang="zh-CN" sz="2400" dirty="0"/>
              <a:t>当需要一起牵引多条水平电缆时，则需要把电缆盘固定在一个电缆树上。电缆树是一个可以把多个电缆盘固定在上面放线的设备，这样就可以使得多条电缆一起放线。</a:t>
            </a:r>
            <a:endParaRPr lang="zh-CN" altLang="zh-CN" sz="2400" dirty="0"/>
          </a:p>
        </p:txBody>
      </p:sp>
      <p:sp>
        <p:nvSpPr>
          <p:cNvPr id="7"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8" descr="3"/>
          <p:cNvPicPr>
            <a:picLocks noChangeAspect="1" noChangeArrowheads="1"/>
          </p:cNvPicPr>
          <p:nvPr/>
        </p:nvPicPr>
        <p:blipFill>
          <a:blip r:embed="rId1"/>
          <a:srcRect/>
          <a:stretch>
            <a:fillRect/>
          </a:stretch>
        </p:blipFill>
        <p:spPr bwMode="auto">
          <a:xfrm>
            <a:off x="2309786" y="1214422"/>
            <a:ext cx="3024188" cy="576262"/>
          </a:xfrm>
          <a:prstGeom prst="rect">
            <a:avLst/>
          </a:prstGeom>
          <a:noFill/>
          <a:ln w="9525">
            <a:noFill/>
            <a:miter lim="800000"/>
            <a:headEnd/>
            <a:tailEnd/>
          </a:ln>
        </p:spPr>
      </p:pic>
      <p:sp>
        <p:nvSpPr>
          <p:cNvPr id="5124" name="Rectangle 39"/>
          <p:cNvSpPr>
            <a:spLocks noChangeArrowheads="1"/>
          </p:cNvSpPr>
          <p:nvPr/>
        </p:nvSpPr>
        <p:spPr bwMode="auto">
          <a:xfrm>
            <a:off x="2595538" y="1285860"/>
            <a:ext cx="2592387" cy="478155"/>
          </a:xfrm>
          <a:prstGeom prst="rect">
            <a:avLst/>
          </a:prstGeom>
          <a:noFill/>
          <a:ln w="9525">
            <a:noFill/>
            <a:miter lim="800000"/>
          </a:ln>
        </p:spPr>
        <p:txBody>
          <a:bodyPr>
            <a:spAutoFit/>
          </a:bodyPr>
          <a:lstStyle/>
          <a:p>
            <a:pPr>
              <a:lnSpc>
                <a:spcPct val="105000"/>
              </a:lnSpc>
              <a:spcBef>
                <a:spcPct val="20000"/>
              </a:spcBef>
            </a:pPr>
            <a:r>
              <a:rPr lang="en-US" altLang="zh-CN" sz="2400" b="1" dirty="0" smtClean="0">
                <a:solidFill>
                  <a:schemeClr val="bg1"/>
                </a:solidFill>
              </a:rPr>
              <a:t>8.2  </a:t>
            </a:r>
            <a:r>
              <a:rPr lang="zh-CN" altLang="zh-CN" sz="2400" b="1" dirty="0">
                <a:solidFill>
                  <a:schemeClr val="bg1"/>
                </a:solidFill>
              </a:rPr>
              <a:t>相关知识</a:t>
            </a:r>
            <a:endParaRPr lang="zh-CN" altLang="en-US" sz="2200" b="1" dirty="0">
              <a:solidFill>
                <a:schemeClr val="bg1"/>
              </a:solidFill>
            </a:endParaRPr>
          </a:p>
        </p:txBody>
      </p:sp>
      <p:sp>
        <p:nvSpPr>
          <p:cNvPr id="5125" name="标题 1"/>
          <p:cNvSpPr/>
          <p:nvPr/>
        </p:nvSpPr>
        <p:spPr bwMode="auto">
          <a:xfrm>
            <a:off x="3071813" y="260350"/>
            <a:ext cx="7310467" cy="576263"/>
          </a:xfrm>
          <a:prstGeom prst="rect">
            <a:avLst/>
          </a:prstGeom>
          <a:noFill/>
          <a:ln w="9525">
            <a:noFill/>
            <a:miter lim="800000"/>
          </a:ln>
        </p:spPr>
        <p:txBody>
          <a:bodyPr/>
          <a:lstStyle/>
          <a:p>
            <a:pPr lvl="0" fontAlgn="auto">
              <a:lnSpc>
                <a:spcPts val="3200"/>
              </a:lnSpc>
            </a:pPr>
            <a:r>
              <a:rPr lang="zh-CN" altLang="zh-CN" sz="3100" b="1" dirty="0" smtClean="0"/>
              <a:t>任务</a:t>
            </a:r>
            <a:r>
              <a:rPr lang="en-US" altLang="zh-CN" sz="3100" b="1" dirty="0" smtClean="0"/>
              <a:t>8</a:t>
            </a:r>
            <a:r>
              <a:rPr lang="zh-CN" altLang="zh-CN" sz="3100" b="1" dirty="0" smtClean="0"/>
              <a:t>：</a:t>
            </a:r>
            <a:r>
              <a:rPr lang="zh-CN" altLang="zh-CN" sz="3100" b="1" dirty="0"/>
              <a:t>综合布线系统工程电缆布线敷设</a:t>
            </a:r>
            <a:endParaRPr lang="zh-CN" altLang="en-US" sz="3100" b="1" dirty="0">
              <a:latin typeface="+mn-ea"/>
            </a:endParaRPr>
          </a:p>
        </p:txBody>
      </p:sp>
      <p:sp>
        <p:nvSpPr>
          <p:cNvPr id="6" name="Rectangle 10"/>
          <p:cNvSpPr>
            <a:spLocks noChangeArrowheads="1"/>
          </p:cNvSpPr>
          <p:nvPr/>
        </p:nvSpPr>
        <p:spPr bwMode="auto">
          <a:xfrm>
            <a:off x="2567608" y="2247363"/>
            <a:ext cx="6643734" cy="501650"/>
          </a:xfrm>
          <a:prstGeom prst="rect">
            <a:avLst/>
          </a:prstGeom>
          <a:solidFill>
            <a:srgbClr val="FFFFFF"/>
          </a:solidFill>
          <a:ln w="9525">
            <a:solidFill>
              <a:srgbClr val="99CCFF"/>
            </a:solidFill>
            <a:miter lim="800000"/>
          </a:ln>
        </p:spPr>
        <p:txBody>
          <a:bodyPr wrap="square">
            <a:spAutoFit/>
          </a:bodyPr>
          <a:lstStyle/>
          <a:p>
            <a:pPr lvl="0" fontAlgn="auto">
              <a:lnSpc>
                <a:spcPts val="3200"/>
              </a:lnSpc>
            </a:pPr>
            <a:r>
              <a:rPr lang="en-US" altLang="zh-CN" sz="2400" b="1" dirty="0" smtClean="0"/>
              <a:t>8.2.1  </a:t>
            </a:r>
            <a:r>
              <a:rPr lang="zh-CN" altLang="zh-CN" sz="2400" b="1" dirty="0"/>
              <a:t>缆线敷设施工的一般要求</a:t>
            </a:r>
            <a:endParaRPr lang="zh-CN" altLang="en-US" sz="2400" b="1" dirty="0">
              <a:latin typeface="+mn-ea"/>
              <a:ea typeface="+mn-ea"/>
            </a:endParaRPr>
          </a:p>
        </p:txBody>
      </p:sp>
      <p:sp>
        <p:nvSpPr>
          <p:cNvPr id="7" name="Rectangle 10"/>
          <p:cNvSpPr>
            <a:spLocks noChangeArrowheads="1"/>
          </p:cNvSpPr>
          <p:nvPr/>
        </p:nvSpPr>
        <p:spPr bwMode="auto">
          <a:xfrm>
            <a:off x="2567608" y="2866622"/>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b="1" dirty="0" smtClean="0"/>
              <a:t>8.2.2  </a:t>
            </a:r>
            <a:r>
              <a:rPr lang="zh-CN" altLang="zh-CN" sz="2400" b="1" dirty="0"/>
              <a:t>双绞线电缆布线工具</a:t>
            </a:r>
            <a:endParaRPr lang="zh-CN" altLang="zh-CN"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274763"/>
            <a:ext cx="5224636" cy="576262"/>
          </a:xfrm>
          <a:prstGeom prst="rect">
            <a:avLst/>
          </a:prstGeom>
          <a:noFill/>
          <a:ln w="9525">
            <a:noFill/>
            <a:miter lim="800000"/>
            <a:headEnd/>
            <a:tailEnd/>
          </a:ln>
        </p:spPr>
      </p:pic>
      <p:sp>
        <p:nvSpPr>
          <p:cNvPr id="8195" name="Rectangle 39"/>
          <p:cNvSpPr>
            <a:spLocks noChangeArrowheads="1"/>
          </p:cNvSpPr>
          <p:nvPr/>
        </p:nvSpPr>
        <p:spPr bwMode="auto">
          <a:xfrm>
            <a:off x="879158" y="1352550"/>
            <a:ext cx="4825032" cy="460375"/>
          </a:xfrm>
          <a:prstGeom prst="rect">
            <a:avLst/>
          </a:prstGeom>
          <a:noFill/>
          <a:ln w="9525">
            <a:noFill/>
            <a:miter lim="800000"/>
          </a:ln>
        </p:spPr>
        <p:txBody>
          <a:bodyPr wrap="square">
            <a:spAutoFit/>
          </a:bodyPr>
          <a:lstStyle/>
          <a:p>
            <a:r>
              <a:rPr lang="en-US" altLang="zh-CN" sz="2400" b="1" dirty="0" smtClean="0">
                <a:solidFill>
                  <a:schemeClr val="bg1"/>
                </a:solidFill>
              </a:rPr>
              <a:t>8.3.5  </a:t>
            </a:r>
            <a:r>
              <a:rPr lang="zh-CN" altLang="zh-CN" sz="2400" b="1" dirty="0">
                <a:solidFill>
                  <a:schemeClr val="bg1"/>
                </a:solidFill>
              </a:rPr>
              <a:t>电缆末端标记</a:t>
            </a:r>
            <a:endParaRPr lang="zh-CN" altLang="zh-CN" sz="2400" b="1" dirty="0">
              <a:solidFill>
                <a:schemeClr val="bg1"/>
              </a:solidFill>
            </a:endParaRPr>
          </a:p>
        </p:txBody>
      </p:sp>
      <p:sp>
        <p:nvSpPr>
          <p:cNvPr id="15" name="Rectangle 31"/>
          <p:cNvSpPr>
            <a:spLocks noChangeArrowheads="1"/>
          </p:cNvSpPr>
          <p:nvPr/>
        </p:nvSpPr>
        <p:spPr bwMode="auto">
          <a:xfrm>
            <a:off x="623570" y="1988820"/>
            <a:ext cx="10860405"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在支起电缆盘和电缆箱准备放线的时侯，每条水平电缆都必须有唯一的标识。电缆标识要贴在每条水平电缆上，相关的标签要贴在电缆盘或电缆箱上。</a:t>
            </a:r>
            <a:endParaRPr lang="zh-CN" altLang="zh-CN" sz="2400" dirty="0"/>
          </a:p>
          <a:p>
            <a:pPr indent="628650"/>
            <a:r>
              <a:rPr lang="zh-CN" altLang="zh-CN" sz="2400" dirty="0"/>
              <a:t>电缆标签要放在距电缆端约</a:t>
            </a:r>
            <a:r>
              <a:rPr lang="en-US" altLang="zh-CN" sz="2400" dirty="0"/>
              <a:t>7 cm</a:t>
            </a:r>
            <a:r>
              <a:rPr lang="zh-CN" altLang="zh-CN" sz="2400" dirty="0"/>
              <a:t>～</a:t>
            </a:r>
            <a:r>
              <a:rPr lang="en-US" altLang="zh-CN" sz="2400" dirty="0"/>
              <a:t>15 cm</a:t>
            </a:r>
            <a:r>
              <a:rPr lang="zh-CN" altLang="zh-CN" sz="2400" dirty="0"/>
              <a:t>的距离，这样以防止在用带子将电缆固定在拉绳上时带子把标签遮住。此外，即使电缆的护套已经被剥离并且端接完毕之后，标签还可能留在电缆上。在电缆被牵引过水平电缆通道之后，将电缆从电缆盘或电缆箱切断并在电缆另一端作上标记。</a:t>
            </a:r>
            <a:endParaRPr lang="zh-CN" altLang="zh-CN" sz="2400" dirty="0"/>
          </a:p>
          <a:p>
            <a:pPr indent="628650"/>
            <a:r>
              <a:rPr lang="zh-CN" altLang="zh-CN" sz="2400" dirty="0"/>
              <a:t>一般在电缆路径的两端留有余量。余留电缆在电信间和工作区端接完之后切断。在原来的余留电缆被切去之后要把一个新的标签贴在电缆上。尽管端接设备上都有标签，但墙壁后的电缆也要有标签。</a:t>
            </a:r>
            <a:endParaRPr lang="zh-CN" altLang="zh-CN" sz="2400" dirty="0"/>
          </a:p>
        </p:txBody>
      </p:sp>
      <p:sp>
        <p:nvSpPr>
          <p:cNvPr id="7"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95325" y="1268413"/>
            <a:ext cx="5224636" cy="576262"/>
          </a:xfrm>
          <a:prstGeom prst="rect">
            <a:avLst/>
          </a:prstGeom>
          <a:noFill/>
          <a:ln w="9525">
            <a:noFill/>
            <a:miter lim="800000"/>
            <a:headEnd/>
            <a:tailEnd/>
          </a:ln>
        </p:spPr>
      </p:pic>
      <p:sp>
        <p:nvSpPr>
          <p:cNvPr id="8195" name="Rectangle 39"/>
          <p:cNvSpPr>
            <a:spLocks noChangeArrowheads="1"/>
          </p:cNvSpPr>
          <p:nvPr/>
        </p:nvSpPr>
        <p:spPr bwMode="auto">
          <a:xfrm>
            <a:off x="950913" y="1346200"/>
            <a:ext cx="4825032" cy="460375"/>
          </a:xfrm>
          <a:prstGeom prst="rect">
            <a:avLst/>
          </a:prstGeom>
          <a:noFill/>
          <a:ln w="9525">
            <a:noFill/>
            <a:miter lim="800000"/>
          </a:ln>
        </p:spPr>
        <p:txBody>
          <a:bodyPr wrap="square">
            <a:spAutoFit/>
          </a:bodyPr>
          <a:lstStyle/>
          <a:p>
            <a:r>
              <a:rPr lang="en-US" altLang="zh-CN" sz="2400" b="1" dirty="0" smtClean="0">
                <a:solidFill>
                  <a:schemeClr val="bg1"/>
                </a:solidFill>
              </a:rPr>
              <a:t>8.3.6  </a:t>
            </a:r>
            <a:r>
              <a:rPr lang="zh-CN" altLang="zh-CN" sz="2400" b="1" dirty="0">
                <a:solidFill>
                  <a:schemeClr val="bg1"/>
                </a:solidFill>
              </a:rPr>
              <a:t>制作线缆牵引端</a:t>
            </a:r>
            <a:endParaRPr lang="zh-CN" altLang="zh-CN" sz="2400" b="1" dirty="0">
              <a:solidFill>
                <a:schemeClr val="bg1"/>
              </a:solidFill>
            </a:endParaRPr>
          </a:p>
        </p:txBody>
      </p:sp>
      <p:sp>
        <p:nvSpPr>
          <p:cNvPr id="15" name="Rectangle 31"/>
          <p:cNvSpPr>
            <a:spLocks noChangeArrowheads="1"/>
          </p:cNvSpPr>
          <p:nvPr/>
        </p:nvSpPr>
        <p:spPr bwMode="auto">
          <a:xfrm>
            <a:off x="695325" y="1982470"/>
            <a:ext cx="10861675" cy="18681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缆线牵引是指用一条拉绳将线缆牵引从墙壁管路、地板管路及槽道或拉过桥架及线槽的一端牵引到另一端。线缆牵引所用的方法取决于要完成作业的类型、线缆的质量、布线路由的难度、管道中要穿过的线缆的数目及管道中是否已敷设线缆等。不管在哪种场合，都必须尽量使拉绳与线缆的连接点平滑，所以要采用电工胶布紧紧地缠绕在连接点外面，以保证平滑和牢固</a:t>
            </a:r>
            <a:r>
              <a:rPr lang="zh-CN" altLang="zh-CN" sz="2400" dirty="0" smtClean="0"/>
              <a:t>。</a:t>
            </a:r>
            <a:endParaRPr lang="zh-CN" altLang="zh-CN" sz="2400" dirty="0"/>
          </a:p>
        </p:txBody>
      </p:sp>
      <p:sp>
        <p:nvSpPr>
          <p:cNvPr id="7"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479425" y="1988820"/>
            <a:ext cx="11085195" cy="399669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nSpc>
                <a:spcPts val="3100"/>
              </a:lnSpc>
            </a:pPr>
            <a:r>
              <a:rPr lang="zh-CN" altLang="en-US" sz="2400" b="1" dirty="0" smtClean="0"/>
              <a:t>（</a:t>
            </a:r>
            <a:r>
              <a:rPr lang="en-US" sz="2400" b="1" dirty="0" smtClean="0"/>
              <a:t>1</a:t>
            </a:r>
            <a:r>
              <a:rPr lang="zh-CN" altLang="en-US" sz="2400" b="1" dirty="0" smtClean="0"/>
              <a:t>）牵引</a:t>
            </a:r>
            <a:r>
              <a:rPr lang="en-US" sz="2400" b="1" dirty="0" smtClean="0"/>
              <a:t>4</a:t>
            </a:r>
            <a:r>
              <a:rPr lang="zh-CN" altLang="en-US" sz="2400" b="1" dirty="0" smtClean="0"/>
              <a:t>对双绞线电缆</a:t>
            </a:r>
            <a:endParaRPr lang="zh-CN" altLang="en-US" sz="2400" dirty="0" smtClean="0"/>
          </a:p>
          <a:p>
            <a:pPr indent="628650">
              <a:lnSpc>
                <a:spcPts val="3100"/>
              </a:lnSpc>
            </a:pPr>
            <a:r>
              <a:rPr lang="zh-CN" altLang="en-US" sz="2400" dirty="0" smtClean="0"/>
              <a:t>一条</a:t>
            </a:r>
            <a:r>
              <a:rPr lang="en-US" sz="2400" dirty="0" smtClean="0"/>
              <a:t>4</a:t>
            </a:r>
            <a:r>
              <a:rPr lang="zh-CN" altLang="en-US" sz="2400" dirty="0" smtClean="0"/>
              <a:t>对双绞线电缆很轻，通常不要求做更多的准备，只需用电工胶带与拉绳捆扎按要求布放即可。</a:t>
            </a:r>
            <a:endParaRPr lang="zh-CN" altLang="en-US" sz="2400" dirty="0" smtClean="0"/>
          </a:p>
          <a:p>
            <a:pPr indent="628650">
              <a:lnSpc>
                <a:spcPts val="3100"/>
              </a:lnSpc>
            </a:pPr>
            <a:r>
              <a:rPr lang="zh-CN" altLang="en-US" sz="2400" b="1" dirty="0" smtClean="0"/>
              <a:t>（</a:t>
            </a:r>
            <a:r>
              <a:rPr lang="en-US" sz="2400" b="1" dirty="0" smtClean="0"/>
              <a:t>2</a:t>
            </a:r>
            <a:r>
              <a:rPr lang="zh-CN" altLang="en-US" sz="2400" b="1" dirty="0" smtClean="0"/>
              <a:t>）牵引多条线缆穿过同一路由</a:t>
            </a:r>
            <a:endParaRPr lang="zh-CN" altLang="en-US" sz="2400" dirty="0" smtClean="0"/>
          </a:p>
          <a:p>
            <a:pPr indent="631190">
              <a:lnSpc>
                <a:spcPts val="3100"/>
              </a:lnSpc>
            </a:pPr>
            <a:r>
              <a:rPr lang="zh-CN" altLang="en-US" sz="2400" dirty="0" smtClean="0"/>
              <a:t>如果牵引多条</a:t>
            </a:r>
            <a:r>
              <a:rPr lang="en-US" sz="2400" dirty="0" smtClean="0"/>
              <a:t>4</a:t>
            </a:r>
            <a:r>
              <a:rPr lang="zh-CN" altLang="en-US" sz="2400" dirty="0" smtClean="0"/>
              <a:t>对双绞线电缆穿过一条路由，方法是使用电工胶布将多根双绞线电缆与拉绳绑紧，使用拉绳均匀用力，缓慢牵引电缆。牵引端的做法通常有以下两种。</a:t>
            </a:r>
            <a:endParaRPr lang="zh-CN" altLang="en-US" sz="2400" dirty="0" smtClean="0"/>
          </a:p>
          <a:p>
            <a:pPr marL="1358900" indent="-667385">
              <a:lnSpc>
                <a:spcPts val="3100"/>
              </a:lnSpc>
              <a:buFont typeface="Wingdings" panose="05000000000000000000" charset="0"/>
              <a:buChar char="n"/>
            </a:pPr>
            <a:r>
              <a:rPr lang="zh-CN" altLang="zh-CN" sz="2400" dirty="0">
                <a:sym typeface="+mn-ea"/>
              </a:rPr>
              <a:t>将多条线聚集成一束，并使它们的末端对齐，然后用电工胶带紧绕在缆线束外面，在末端外绕</a:t>
            </a:r>
            <a:r>
              <a:rPr lang="en-US" altLang="zh-CN" sz="2400" dirty="0">
                <a:sym typeface="+mn-ea"/>
              </a:rPr>
              <a:t>5 cm</a:t>
            </a:r>
            <a:r>
              <a:rPr lang="zh-CN" altLang="zh-CN" sz="2400" dirty="0">
                <a:sym typeface="+mn-ea"/>
              </a:rPr>
              <a:t>～</a:t>
            </a:r>
            <a:r>
              <a:rPr lang="en-US" altLang="zh-CN" sz="2400" dirty="0">
                <a:sym typeface="+mn-ea"/>
              </a:rPr>
              <a:t>8 cm</a:t>
            </a:r>
            <a:r>
              <a:rPr lang="zh-CN" altLang="zh-CN" sz="2400" dirty="0">
                <a:sym typeface="+mn-ea"/>
              </a:rPr>
              <a:t>长即可。将拉绳穿过电工胶布缠绕好的电缆，并打好结，</a:t>
            </a:r>
            <a:r>
              <a:rPr lang="zh-CN" altLang="zh-CN" sz="2400" dirty="0" smtClean="0">
                <a:sym typeface="+mn-ea"/>
              </a:rPr>
              <a:t>如</a:t>
            </a:r>
            <a:r>
              <a:rPr lang="zh-CN" altLang="en-US" sz="2400" dirty="0" smtClean="0">
                <a:sym typeface="+mn-ea"/>
              </a:rPr>
              <a:t>图</a:t>
            </a:r>
            <a:r>
              <a:rPr lang="en-US" altLang="zh-CN" sz="2400" dirty="0" smtClean="0">
                <a:sym typeface="+mn-ea"/>
              </a:rPr>
              <a:t>8-8</a:t>
            </a:r>
            <a:r>
              <a:rPr lang="zh-CN" altLang="zh-CN" sz="2400" dirty="0">
                <a:sym typeface="+mn-ea"/>
              </a:rPr>
              <a:t>所示。</a:t>
            </a:r>
            <a:endParaRPr lang="zh-CN" altLang="en-US" sz="2400" dirty="0"/>
          </a:p>
        </p:txBody>
      </p:sp>
      <p:pic>
        <p:nvPicPr>
          <p:cNvPr id="6" name="Picture 38" descr="3"/>
          <p:cNvPicPr>
            <a:picLocks noChangeAspect="1" noChangeArrowheads="1"/>
          </p:cNvPicPr>
          <p:nvPr/>
        </p:nvPicPr>
        <p:blipFill>
          <a:blip r:embed="rId1"/>
          <a:srcRect/>
          <a:stretch>
            <a:fillRect/>
          </a:stretch>
        </p:blipFill>
        <p:spPr bwMode="auto">
          <a:xfrm>
            <a:off x="479425" y="1345883"/>
            <a:ext cx="5224636" cy="576262"/>
          </a:xfrm>
          <a:prstGeom prst="rect">
            <a:avLst/>
          </a:prstGeom>
          <a:noFill/>
          <a:ln w="9525">
            <a:noFill/>
            <a:miter lim="800000"/>
            <a:headEnd/>
            <a:tailEnd/>
          </a:ln>
        </p:spPr>
      </p:pic>
      <p:sp>
        <p:nvSpPr>
          <p:cNvPr id="8" name="Rectangle 39"/>
          <p:cNvSpPr>
            <a:spLocks noChangeArrowheads="1"/>
          </p:cNvSpPr>
          <p:nvPr/>
        </p:nvSpPr>
        <p:spPr bwMode="auto">
          <a:xfrm>
            <a:off x="735013" y="1423670"/>
            <a:ext cx="4825032" cy="460375"/>
          </a:xfrm>
          <a:prstGeom prst="rect">
            <a:avLst/>
          </a:prstGeom>
          <a:noFill/>
          <a:ln w="9525">
            <a:noFill/>
            <a:miter lim="800000"/>
          </a:ln>
        </p:spPr>
        <p:txBody>
          <a:bodyPr wrap="square">
            <a:spAutoFit/>
          </a:bodyPr>
          <a:lstStyle/>
          <a:p>
            <a:r>
              <a:rPr lang="en-US" altLang="zh-CN" sz="2400" b="1" dirty="0" smtClean="0">
                <a:solidFill>
                  <a:schemeClr val="bg1"/>
                </a:solidFill>
              </a:rPr>
              <a:t>8.3.6  </a:t>
            </a:r>
            <a:r>
              <a:rPr lang="zh-CN" altLang="zh-CN" sz="2400" b="1" dirty="0">
                <a:solidFill>
                  <a:schemeClr val="bg1"/>
                </a:solidFill>
              </a:rPr>
              <a:t>制作线缆牵引端</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479425" y="1983740"/>
            <a:ext cx="10893425" cy="149860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marL="342900" lvl="0" indent="-342900">
              <a:buFont typeface="Wingdings" panose="05000000000000000000" charset="0"/>
              <a:buChar char="n"/>
            </a:pPr>
            <a:r>
              <a:rPr lang="zh-CN" altLang="zh-CN" sz="2400" dirty="0"/>
              <a:t>为使拉绳与电缆组连接更牢固，可采用如下方法，将电缆除去一些绝缘层以暴露出</a:t>
            </a:r>
            <a:r>
              <a:rPr lang="en-US" altLang="zh-CN" sz="2400" dirty="0"/>
              <a:t>5cm</a:t>
            </a:r>
            <a:r>
              <a:rPr lang="zh-CN" altLang="zh-CN" sz="2400" dirty="0"/>
              <a:t>的铜质裸线，将裸线分为两束，将两束导线互相缠绕成一个环，</a:t>
            </a:r>
            <a:r>
              <a:rPr lang="zh-CN" altLang="zh-CN" sz="2400" dirty="0" smtClean="0"/>
              <a:t>如</a:t>
            </a:r>
            <a:r>
              <a:rPr lang="zh-CN" altLang="en-US" sz="2400" dirty="0" smtClean="0"/>
              <a:t>图</a:t>
            </a:r>
            <a:r>
              <a:rPr lang="en-US" altLang="zh-CN" sz="2400" dirty="0" smtClean="0"/>
              <a:t>8-9</a:t>
            </a:r>
            <a:r>
              <a:rPr lang="zh-CN" altLang="zh-CN" sz="2400" dirty="0"/>
              <a:t>所示。用拉绳穿过此环，打好结，然后将电工胶布缠绕到连接点周围，并要注意缠得尽可能结实和平滑。</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479425" y="1340803"/>
            <a:ext cx="5224636" cy="576262"/>
          </a:xfrm>
          <a:prstGeom prst="rect">
            <a:avLst/>
          </a:prstGeom>
          <a:noFill/>
          <a:ln w="9525">
            <a:noFill/>
            <a:miter lim="800000"/>
            <a:headEnd/>
            <a:tailEnd/>
          </a:ln>
        </p:spPr>
      </p:pic>
      <p:sp>
        <p:nvSpPr>
          <p:cNvPr id="8" name="Rectangle 39"/>
          <p:cNvSpPr>
            <a:spLocks noChangeArrowheads="1"/>
          </p:cNvSpPr>
          <p:nvPr/>
        </p:nvSpPr>
        <p:spPr bwMode="auto">
          <a:xfrm>
            <a:off x="735013" y="1418590"/>
            <a:ext cx="4825032" cy="460375"/>
          </a:xfrm>
          <a:prstGeom prst="rect">
            <a:avLst/>
          </a:prstGeom>
          <a:noFill/>
          <a:ln w="9525">
            <a:noFill/>
            <a:miter lim="800000"/>
          </a:ln>
        </p:spPr>
        <p:txBody>
          <a:bodyPr wrap="square">
            <a:spAutoFit/>
          </a:bodyPr>
          <a:lstStyle/>
          <a:p>
            <a:r>
              <a:rPr lang="en-US" altLang="zh-CN" sz="2400" b="1" dirty="0" smtClean="0">
                <a:solidFill>
                  <a:schemeClr val="bg1"/>
                </a:solidFill>
              </a:rPr>
              <a:t>8.3.6  </a:t>
            </a:r>
            <a:r>
              <a:rPr lang="zh-CN" altLang="zh-CN" sz="2400" b="1" dirty="0">
                <a:solidFill>
                  <a:schemeClr val="bg1"/>
                </a:solidFill>
              </a:rPr>
              <a:t>步骤</a:t>
            </a:r>
            <a:r>
              <a:rPr lang="en-US" altLang="zh-CN" sz="2400" b="1" dirty="0">
                <a:solidFill>
                  <a:schemeClr val="bg1"/>
                </a:solidFill>
              </a:rPr>
              <a:t>6</a:t>
            </a:r>
            <a:r>
              <a:rPr lang="zh-CN" altLang="zh-CN" sz="2400" b="1" dirty="0">
                <a:solidFill>
                  <a:schemeClr val="bg1"/>
                </a:solidFill>
              </a:rPr>
              <a:t>：制作线缆牵引端</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grpSp>
        <p:nvGrpSpPr>
          <p:cNvPr id="139266" name="Group 2"/>
          <p:cNvGrpSpPr>
            <a:grpSpLocks noChangeAspect="1"/>
          </p:cNvGrpSpPr>
          <p:nvPr/>
        </p:nvGrpSpPr>
        <p:grpSpPr bwMode="auto">
          <a:xfrm>
            <a:off x="1631922" y="3645207"/>
            <a:ext cx="8180394" cy="2500330"/>
            <a:chOff x="2968" y="1372"/>
            <a:chExt cx="5229" cy="1597"/>
          </a:xfrm>
        </p:grpSpPr>
        <p:sp>
          <p:nvSpPr>
            <p:cNvPr id="139267" name="AutoShape 3"/>
            <p:cNvSpPr>
              <a:spLocks noChangeAspect="1" noChangeArrowheads="1"/>
            </p:cNvSpPr>
            <p:nvPr/>
          </p:nvSpPr>
          <p:spPr bwMode="auto">
            <a:xfrm>
              <a:off x="2968" y="1372"/>
              <a:ext cx="5229" cy="1597"/>
            </a:xfrm>
            <a:prstGeom prst="rect">
              <a:avLst/>
            </a:prstGeom>
            <a:noFill/>
          </p:spPr>
          <p:txBody>
            <a:bodyPr vert="horz" wrap="square" lIns="91440" tIns="45720" rIns="91440" bIns="45720" numCol="1" anchor="t" anchorCtr="0" compatLnSpc="1"/>
            <a:p>
              <a:endParaRPr lang="zh-CN" altLang="en-US"/>
            </a:p>
          </p:txBody>
        </p:sp>
        <p:sp>
          <p:nvSpPr>
            <p:cNvPr id="139268" name="Rectangle 4"/>
            <p:cNvSpPr>
              <a:spLocks noChangeArrowheads="1"/>
            </p:cNvSpPr>
            <p:nvPr/>
          </p:nvSpPr>
          <p:spPr bwMode="auto">
            <a:xfrm>
              <a:off x="3021" y="2650"/>
              <a:ext cx="5176" cy="319"/>
            </a:xfrm>
            <a:prstGeom prst="rect">
              <a:avLst/>
            </a:prstGeom>
            <a:solidFill>
              <a:srgbClr val="FFFFFF"/>
            </a:solidFill>
            <a:ln w="9525">
              <a:noFill/>
              <a:miter lim="800000"/>
            </a:ln>
          </p:spPr>
          <p:txBody>
            <a:bodyPr vert="horz" wrap="square" lIns="0" tIns="0" rIns="0" bIns="0" numCol="1" anchor="t" anchorCtr="0" compatLnSpc="1"/>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8.8</a:t>
              </a:r>
              <a:r>
                <a:rPr kumimoji="0" lang="zh-CN" altLang="en-US"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牵引端做法（一）                 </a:t>
              </a:r>
              <a:r>
                <a:rPr kumimoji="0" lang="zh-CN" altLang="en-US"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图</a:t>
              </a:r>
              <a:r>
                <a:rPr kumimoji="0" lang="en-US" altLang="zh-CN"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8.9 </a:t>
              </a:r>
              <a:r>
                <a:rPr kumimoji="0" lang="zh-CN" altLang="en-US"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牵引端做法（二）</a:t>
              </a:r>
              <a:endParaRPr kumimoji="0" lang="zh-CN" altLang="en-US"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139269" name="Picture 5"/>
            <p:cNvPicPr>
              <a:picLocks noChangeAspect="1" noChangeArrowheads="1"/>
            </p:cNvPicPr>
            <p:nvPr/>
          </p:nvPicPr>
          <p:blipFill>
            <a:blip r:embed="rId2"/>
            <a:srcRect/>
            <a:stretch>
              <a:fillRect/>
            </a:stretch>
          </p:blipFill>
          <p:spPr bwMode="auto">
            <a:xfrm>
              <a:off x="2968" y="1372"/>
              <a:ext cx="5153" cy="1164"/>
            </a:xfrm>
            <a:prstGeom prst="rect">
              <a:avLst/>
            </a:prstGeom>
            <a:noFill/>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551815" y="1911350"/>
            <a:ext cx="10921365" cy="18681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同一楼层中，线缆的敷设从楼层电信间开始，由远及近向各个房间依次敷设。也就是从最远处的工作区信息插座处开始布放线缆，一直布放到楼层电信间机柜中。</a:t>
            </a:r>
            <a:endParaRPr lang="zh-CN" altLang="zh-CN" sz="2400" dirty="0"/>
          </a:p>
          <a:p>
            <a:pPr indent="628650"/>
            <a:r>
              <a:rPr lang="zh-CN" altLang="zh-CN" sz="2400" dirty="0"/>
              <a:t>对于新建筑物，配线子系统的缆线敷设方式通常有暗埋管布线法、地面线槽布线法和吊顶线槽墙体支管布线法等三种。</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551815" y="1268413"/>
            <a:ext cx="4000500" cy="576262"/>
          </a:xfrm>
          <a:prstGeom prst="rect">
            <a:avLst/>
          </a:prstGeom>
          <a:noFill/>
          <a:ln w="9525">
            <a:noFill/>
            <a:miter lim="800000"/>
            <a:headEnd/>
            <a:tailEnd/>
          </a:ln>
        </p:spPr>
      </p:pic>
      <p:sp>
        <p:nvSpPr>
          <p:cNvPr id="8" name="Rectangle 39"/>
          <p:cNvSpPr>
            <a:spLocks noChangeArrowheads="1"/>
          </p:cNvSpPr>
          <p:nvPr/>
        </p:nvSpPr>
        <p:spPr bwMode="auto">
          <a:xfrm>
            <a:off x="807403" y="1346200"/>
            <a:ext cx="3673474" cy="460375"/>
          </a:xfrm>
          <a:prstGeom prst="rect">
            <a:avLst/>
          </a:prstGeom>
          <a:noFill/>
          <a:ln w="9525">
            <a:noFill/>
            <a:miter lim="800000"/>
          </a:ln>
        </p:spPr>
        <p:txBody>
          <a:bodyPr wrap="square">
            <a:spAutoFit/>
          </a:bodyPr>
          <a:lstStyle/>
          <a:p>
            <a:r>
              <a:rPr lang="en-US" altLang="zh-CN" sz="2400" b="1" dirty="0" smtClean="0">
                <a:solidFill>
                  <a:schemeClr val="bg1"/>
                </a:solidFill>
              </a:rPr>
              <a:t>8.3.7  </a:t>
            </a:r>
            <a:r>
              <a:rPr lang="zh-CN" altLang="zh-CN" sz="2400" b="1" dirty="0">
                <a:solidFill>
                  <a:schemeClr val="bg1"/>
                </a:solidFill>
              </a:rPr>
              <a:t>电缆牵引</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
        <p:nvSpPr>
          <p:cNvPr id="2" name="Rectangle 31"/>
          <p:cNvSpPr>
            <a:spLocks noChangeArrowheads="1"/>
          </p:cNvSpPr>
          <p:nvPr/>
        </p:nvSpPr>
        <p:spPr bwMode="auto">
          <a:xfrm>
            <a:off x="551815" y="3932555"/>
            <a:ext cx="10921365"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p>
            <a:pPr indent="628650"/>
            <a:r>
              <a:rPr lang="zh-CN" altLang="zh-CN" sz="2400" dirty="0" smtClean="0"/>
              <a:t>同一楼层中，线缆的敷设从楼层电信间开始，由远及近向各个房间依次敷设。也就是从最远处的工作区信息插座处开始布放线缆，一直布放到楼层电信间机柜中。</a:t>
            </a:r>
            <a:endParaRPr lang="zh-CN" altLang="zh-CN" sz="2400" dirty="0" smtClean="0"/>
          </a:p>
          <a:p>
            <a:pPr indent="628650"/>
            <a:r>
              <a:rPr lang="zh-CN" altLang="zh-CN" sz="2400" dirty="0" smtClean="0"/>
              <a:t>对于新建筑物，配线子系统的缆线敷设方式通常有</a:t>
            </a:r>
            <a:r>
              <a:rPr lang="zh-CN" altLang="zh-CN" sz="2400" dirty="0"/>
              <a:t>三</a:t>
            </a:r>
            <a:r>
              <a:rPr lang="zh-CN" altLang="zh-CN" sz="2400" dirty="0" smtClean="0"/>
              <a:t>种</a:t>
            </a:r>
            <a:r>
              <a:rPr lang="zh-CN" altLang="en-US" sz="2400" dirty="0" smtClean="0"/>
              <a:t>方法：</a:t>
            </a:r>
            <a:endParaRPr lang="en-US" altLang="zh-CN" sz="2400" dirty="0" smtClean="0"/>
          </a:p>
          <a:p>
            <a:pPr marL="342900" indent="-342900">
              <a:buFont typeface="Wingdings" panose="05000000000000000000" pitchFamily="2" charset="2"/>
              <a:buChar char="u"/>
            </a:pPr>
            <a:r>
              <a:rPr lang="zh-CN" altLang="zh-CN" sz="2400" dirty="0" smtClean="0"/>
              <a:t>暗埋管布线法、</a:t>
            </a:r>
            <a:endParaRPr lang="en-US" altLang="zh-CN" sz="2400" dirty="0" smtClean="0"/>
          </a:p>
          <a:p>
            <a:pPr marL="342900" indent="-342900">
              <a:buFont typeface="Wingdings" panose="05000000000000000000" pitchFamily="2" charset="2"/>
              <a:buChar char="u"/>
            </a:pPr>
            <a:r>
              <a:rPr lang="zh-CN" altLang="zh-CN" sz="2400" dirty="0" smtClean="0"/>
              <a:t>地面线槽布线法</a:t>
            </a:r>
            <a:endParaRPr lang="en-US" altLang="zh-CN" sz="2400" dirty="0" smtClean="0"/>
          </a:p>
          <a:p>
            <a:pPr marL="342900" indent="-342900">
              <a:buFont typeface="Wingdings" panose="05000000000000000000" pitchFamily="2" charset="2"/>
              <a:buChar char="u"/>
            </a:pPr>
            <a:r>
              <a:rPr lang="zh-CN" altLang="zh-CN" sz="2400" dirty="0" smtClean="0"/>
              <a:t>吊顶线槽墙体支管布线法。</a:t>
            </a:r>
            <a:endParaRPr lang="zh-CN" altLang="zh-CN"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95325" y="1838960"/>
            <a:ext cx="10688955"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en-US" altLang="zh-CN" sz="2400" dirty="0"/>
              <a:t>1</a:t>
            </a:r>
            <a:r>
              <a:rPr lang="zh-CN" altLang="zh-CN" sz="2400" dirty="0"/>
              <a:t>．吊顶线槽墙体支管布线法线缆敷设</a:t>
            </a:r>
            <a:endParaRPr lang="zh-CN" altLang="zh-CN" sz="2400" dirty="0"/>
          </a:p>
          <a:p>
            <a:pPr indent="628650"/>
            <a:r>
              <a:rPr lang="zh-CN" altLang="zh-CN" sz="2400" dirty="0"/>
              <a:t>吊顶内的布线施工面广、量大、情况复杂和繁多、涉及范围几乎遍布智能化建筑，在整个施工过程中，必须按照以下施工程序和操作方法以及具体要求，才能符合技术规范的规定。</a:t>
            </a:r>
            <a:endParaRPr lang="zh-CN" altLang="zh-CN" sz="2400" dirty="0"/>
          </a:p>
          <a:p>
            <a:pPr indent="628650"/>
            <a:r>
              <a:rPr lang="zh-CN" altLang="zh-CN" sz="2400" dirty="0"/>
              <a:t>（</a:t>
            </a:r>
            <a:r>
              <a:rPr lang="en-US" altLang="zh-CN" sz="2400" dirty="0"/>
              <a:t>1</a:t>
            </a:r>
            <a:r>
              <a:rPr lang="zh-CN" altLang="zh-CN" sz="2400" dirty="0"/>
              <a:t>）根据施工图纸要求，结合现场实际条件，确定在吊顶内的布线路由。</a:t>
            </a:r>
            <a:endParaRPr lang="zh-CN" altLang="zh-CN" sz="2400" dirty="0"/>
          </a:p>
          <a:p>
            <a:pPr indent="628650"/>
            <a:r>
              <a:rPr lang="zh-CN" altLang="zh-CN" sz="2400" dirty="0"/>
              <a:t>（</a:t>
            </a:r>
            <a:r>
              <a:rPr lang="en-US" altLang="zh-CN" sz="2400" dirty="0"/>
              <a:t>2</a:t>
            </a:r>
            <a:r>
              <a:rPr lang="zh-CN" altLang="zh-CN" sz="2400" dirty="0"/>
              <a:t>）在缆线施工现场应注意安全，在工作区域采取安全防护措施，设置施工标记牌或示警塑料彩带等，以便提醒过往行人了解现场正在施工，存在安全隐患，限制非缆线施工人员和未经允许的个人进入施工现场等。</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695325" y="1196023"/>
            <a:ext cx="4000500" cy="576262"/>
          </a:xfrm>
          <a:prstGeom prst="rect">
            <a:avLst/>
          </a:prstGeom>
          <a:noFill/>
          <a:ln w="9525">
            <a:noFill/>
            <a:miter lim="800000"/>
            <a:headEnd/>
            <a:tailEnd/>
          </a:ln>
        </p:spPr>
      </p:pic>
      <p:sp>
        <p:nvSpPr>
          <p:cNvPr id="8" name="Rectangle 39"/>
          <p:cNvSpPr>
            <a:spLocks noChangeArrowheads="1"/>
          </p:cNvSpPr>
          <p:nvPr/>
        </p:nvSpPr>
        <p:spPr bwMode="auto">
          <a:xfrm>
            <a:off x="950913" y="1273810"/>
            <a:ext cx="3673474" cy="460375"/>
          </a:xfrm>
          <a:prstGeom prst="rect">
            <a:avLst/>
          </a:prstGeom>
          <a:noFill/>
          <a:ln w="9525">
            <a:noFill/>
            <a:miter lim="800000"/>
          </a:ln>
        </p:spPr>
        <p:txBody>
          <a:bodyPr wrap="square">
            <a:spAutoFit/>
          </a:bodyPr>
          <a:lstStyle/>
          <a:p>
            <a:r>
              <a:rPr lang="en-US" altLang="zh-CN" sz="2400" b="1" dirty="0" smtClean="0">
                <a:solidFill>
                  <a:schemeClr val="bg1"/>
                </a:solidFill>
              </a:rPr>
              <a:t>8.3.7  </a:t>
            </a:r>
            <a:r>
              <a:rPr lang="zh-CN" altLang="zh-CN" sz="2400" b="1" dirty="0">
                <a:solidFill>
                  <a:schemeClr val="bg1"/>
                </a:solidFill>
              </a:rPr>
              <a:t>电缆牵引</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95325" y="1916430"/>
            <a:ext cx="10821035"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a:t>
            </a:r>
            <a:r>
              <a:rPr lang="en-US" altLang="zh-CN" sz="2400" dirty="0"/>
              <a:t>3</a:t>
            </a:r>
            <a:r>
              <a:rPr lang="zh-CN" altLang="zh-CN" sz="2400" dirty="0"/>
              <a:t>）详细核查缆线的准确长度</a:t>
            </a:r>
            <a:r>
              <a:rPr lang="zh-CN" altLang="zh-CN" sz="2400" dirty="0" smtClean="0"/>
              <a:t>。</a:t>
            </a:r>
            <a:endParaRPr lang="en-US" altLang="zh-CN" sz="2400" dirty="0" smtClean="0"/>
          </a:p>
          <a:p>
            <a:pPr indent="628650"/>
            <a:r>
              <a:rPr lang="zh-CN" altLang="zh-CN" sz="2400" dirty="0" smtClean="0"/>
              <a:t>对</a:t>
            </a:r>
            <a:r>
              <a:rPr lang="zh-CN" altLang="zh-CN" sz="2400" dirty="0"/>
              <a:t>需敷设缆线的段落进行详细核查，注意缆线的路由、走向、位置、拐弯处和设备安装点等。确保每根缆线长度准确（包括预留缆线的长度），敷设的缆线有足够的长度（包括今后终端连接、测试等消耗长度）</a:t>
            </a:r>
            <a:r>
              <a:rPr lang="zh-CN" altLang="zh-CN" sz="2400" dirty="0" smtClean="0"/>
              <a:t>。</a:t>
            </a:r>
            <a:endParaRPr lang="en-US" altLang="zh-CN" sz="2400" dirty="0" smtClean="0"/>
          </a:p>
          <a:p>
            <a:pPr indent="628650"/>
            <a:r>
              <a:rPr lang="zh-CN" altLang="zh-CN" sz="2400" dirty="0" smtClean="0"/>
              <a:t>对</a:t>
            </a:r>
            <a:r>
              <a:rPr lang="zh-CN" altLang="zh-CN" sz="2400" dirty="0"/>
              <a:t>符合长度要求的缆线的两端做好标记，便于与房间号、配线架端口相匹配</a:t>
            </a:r>
            <a:r>
              <a:rPr lang="zh-CN" altLang="zh-CN" sz="2400" dirty="0" smtClean="0"/>
              <a:t>。</a:t>
            </a:r>
            <a:endParaRPr lang="en-US" altLang="zh-CN" sz="2400" dirty="0" smtClean="0"/>
          </a:p>
          <a:p>
            <a:pPr indent="628650"/>
            <a:r>
              <a:rPr lang="zh-CN" altLang="zh-CN" sz="2400" dirty="0" smtClean="0"/>
              <a:t>电缆</a:t>
            </a:r>
            <a:r>
              <a:rPr lang="zh-CN" altLang="zh-CN" sz="2400" dirty="0"/>
              <a:t>标记应当用防水胶布缠绕，以避免在穿线过程中磨损或浸湿</a:t>
            </a:r>
            <a:r>
              <a:rPr lang="zh-CN" altLang="zh-CN" sz="2400" dirty="0" smtClean="0"/>
              <a:t>。</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695325" y="1273493"/>
            <a:ext cx="4000500" cy="576262"/>
          </a:xfrm>
          <a:prstGeom prst="rect">
            <a:avLst/>
          </a:prstGeom>
          <a:noFill/>
          <a:ln w="9525">
            <a:noFill/>
            <a:miter lim="800000"/>
            <a:headEnd/>
            <a:tailEnd/>
          </a:ln>
        </p:spPr>
      </p:pic>
      <p:sp>
        <p:nvSpPr>
          <p:cNvPr id="8" name="Rectangle 39"/>
          <p:cNvSpPr>
            <a:spLocks noChangeArrowheads="1"/>
          </p:cNvSpPr>
          <p:nvPr/>
        </p:nvSpPr>
        <p:spPr bwMode="auto">
          <a:xfrm>
            <a:off x="950913" y="1351280"/>
            <a:ext cx="3673474" cy="460375"/>
          </a:xfrm>
          <a:prstGeom prst="rect">
            <a:avLst/>
          </a:prstGeom>
          <a:noFill/>
          <a:ln w="9525">
            <a:noFill/>
            <a:miter lim="800000"/>
          </a:ln>
        </p:spPr>
        <p:txBody>
          <a:bodyPr wrap="square">
            <a:spAutoFit/>
          </a:bodyPr>
          <a:lstStyle/>
          <a:p>
            <a:r>
              <a:rPr lang="en-US" altLang="zh-CN" sz="2400" b="1" dirty="0" smtClean="0">
                <a:solidFill>
                  <a:schemeClr val="bg1"/>
                </a:solidFill>
              </a:rPr>
              <a:t>8.3.7  </a:t>
            </a:r>
            <a:r>
              <a:rPr lang="zh-CN" altLang="zh-CN" sz="2400" b="1" dirty="0">
                <a:solidFill>
                  <a:schemeClr val="bg1"/>
                </a:solidFill>
              </a:rPr>
              <a:t>电缆牵引</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55955" y="1905635"/>
            <a:ext cx="10850880"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smtClean="0"/>
              <a:t>（</a:t>
            </a:r>
            <a:r>
              <a:rPr lang="en-US" altLang="zh-CN" sz="2400" dirty="0"/>
              <a:t>4</a:t>
            </a:r>
            <a:r>
              <a:rPr lang="zh-CN" altLang="zh-CN" sz="2400" dirty="0"/>
              <a:t>）检查吊顶内是否符合施工要求</a:t>
            </a:r>
            <a:r>
              <a:rPr lang="zh-CN" altLang="zh-CN" sz="2400" dirty="0" smtClean="0"/>
              <a:t>。</a:t>
            </a:r>
            <a:br>
              <a:rPr lang="en-US" altLang="zh-CN" sz="2400" dirty="0" smtClean="0"/>
            </a:br>
            <a:r>
              <a:rPr lang="en-US" altLang="zh-CN" sz="2400" dirty="0" smtClean="0"/>
              <a:t>        </a:t>
            </a:r>
            <a:r>
              <a:rPr lang="zh-CN" altLang="zh-CN" sz="2400" dirty="0" smtClean="0"/>
              <a:t>根据</a:t>
            </a:r>
            <a:r>
              <a:rPr lang="zh-CN" altLang="zh-CN" sz="2400" dirty="0"/>
              <a:t>施工图纸要求，结合现场实际条件，确定在吊顶内缆线的具体路由位置和安装方式。为此，应在施工现场将拟敷设缆线路由的吊顶活动面板（包括检查口）移开，详细检查吊顶距楼板底边的净空间距是否符合标准，有无影响缆线敷设的障碍。如有槽道或桥架装置及支撑物（包括悬吊件），安装是否牢固可靠，尤其是上人的吊顶，有无摇晃不稳定的现象，牢固程度不够的隐患等。如检查后，确未发现问题才能敷设缆线。</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655955" y="1262698"/>
            <a:ext cx="4000500" cy="576262"/>
          </a:xfrm>
          <a:prstGeom prst="rect">
            <a:avLst/>
          </a:prstGeom>
          <a:noFill/>
          <a:ln w="9525">
            <a:noFill/>
            <a:miter lim="800000"/>
            <a:headEnd/>
            <a:tailEnd/>
          </a:ln>
        </p:spPr>
      </p:pic>
      <p:sp>
        <p:nvSpPr>
          <p:cNvPr id="8" name="Rectangle 39"/>
          <p:cNvSpPr>
            <a:spLocks noChangeArrowheads="1"/>
          </p:cNvSpPr>
          <p:nvPr/>
        </p:nvSpPr>
        <p:spPr bwMode="auto">
          <a:xfrm>
            <a:off x="911543" y="1340485"/>
            <a:ext cx="3673474" cy="460375"/>
          </a:xfrm>
          <a:prstGeom prst="rect">
            <a:avLst/>
          </a:prstGeom>
          <a:noFill/>
          <a:ln w="9525">
            <a:noFill/>
            <a:miter lim="800000"/>
          </a:ln>
        </p:spPr>
        <p:txBody>
          <a:bodyPr wrap="square">
            <a:spAutoFit/>
          </a:bodyPr>
          <a:lstStyle/>
          <a:p>
            <a:r>
              <a:rPr lang="en-US" altLang="zh-CN" sz="2400" b="1" dirty="0" smtClean="0">
                <a:solidFill>
                  <a:schemeClr val="bg1"/>
                </a:solidFill>
              </a:rPr>
              <a:t>8.3.7  </a:t>
            </a:r>
            <a:r>
              <a:rPr lang="zh-CN" altLang="zh-CN" sz="2400" b="1" dirty="0">
                <a:solidFill>
                  <a:schemeClr val="bg1"/>
                </a:solidFill>
              </a:rPr>
              <a:t>步骤</a:t>
            </a:r>
            <a:r>
              <a:rPr lang="en-US" altLang="zh-CN" sz="2400" b="1" dirty="0">
                <a:solidFill>
                  <a:schemeClr val="bg1"/>
                </a:solidFill>
              </a:rPr>
              <a:t>7</a:t>
            </a:r>
            <a:r>
              <a:rPr lang="zh-CN" altLang="zh-CN" sz="2400" b="1" dirty="0">
                <a:solidFill>
                  <a:schemeClr val="bg1"/>
                </a:solidFill>
              </a:rPr>
              <a:t>：电缆牵引</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551815" y="1838960"/>
            <a:ext cx="10767060"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a:t>
            </a:r>
            <a:r>
              <a:rPr lang="en-US" altLang="zh-CN" sz="2400" dirty="0"/>
              <a:t>5</a:t>
            </a:r>
            <a:r>
              <a:rPr lang="zh-CN" altLang="zh-CN" sz="2400" dirty="0"/>
              <a:t>）采用相应而适宜的牵引敷设方式。配线子系统的缆线长度不可太长，最长为</a:t>
            </a:r>
            <a:r>
              <a:rPr lang="en-US" altLang="zh-CN" sz="2400" dirty="0"/>
              <a:t>100 m</a:t>
            </a:r>
            <a:r>
              <a:rPr lang="zh-CN" altLang="zh-CN" sz="2400" dirty="0"/>
              <a:t>，在吊顶内无论是否装设槽道或桥架，空间较为宽敞，为此，缆线的牵引敷设方式应采取人工牵引。通常在吊顶内采用分区布线法，对于单根大对数的电缆可以直接牵引敷设，不需牵引绳索；如果是多根小对数的缆线（如</a:t>
            </a:r>
            <a:r>
              <a:rPr lang="en-US" altLang="zh-CN" sz="2400" dirty="0"/>
              <a:t>4</a:t>
            </a:r>
            <a:r>
              <a:rPr lang="zh-CN" altLang="zh-CN" sz="2400" dirty="0"/>
              <a:t>对双绞线电缆）时（如采用内部布线法），可组成缆束作为牵引单位，用拉绳在吊顶内牵引敷设。如缆束长度较长、缆线根数较多、重量也较大时，可在缆线路由中间设置专人负责照料或帮助牵引，以减少牵引人力和防止电缆在牵引中受到磨损。具体的人工牵引方法</a:t>
            </a:r>
            <a:r>
              <a:rPr lang="zh-CN" altLang="zh-CN" sz="2400" dirty="0" smtClean="0"/>
              <a:t>如</a:t>
            </a:r>
            <a:r>
              <a:rPr lang="zh-CN" altLang="en-US" sz="2400" dirty="0" smtClean="0"/>
              <a:t>图</a:t>
            </a:r>
            <a:r>
              <a:rPr lang="en-US" altLang="zh-CN" sz="2400" dirty="0" smtClean="0"/>
              <a:t>8-10</a:t>
            </a:r>
            <a:r>
              <a:rPr lang="zh-CN" altLang="zh-CN" sz="2400" dirty="0"/>
              <a:t>所示。</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551815" y="1196023"/>
            <a:ext cx="4000500" cy="576262"/>
          </a:xfrm>
          <a:prstGeom prst="rect">
            <a:avLst/>
          </a:prstGeom>
          <a:noFill/>
          <a:ln w="9525">
            <a:noFill/>
            <a:miter lim="800000"/>
            <a:headEnd/>
            <a:tailEnd/>
          </a:ln>
        </p:spPr>
      </p:pic>
      <p:sp>
        <p:nvSpPr>
          <p:cNvPr id="8" name="Rectangle 39"/>
          <p:cNvSpPr>
            <a:spLocks noChangeArrowheads="1"/>
          </p:cNvSpPr>
          <p:nvPr/>
        </p:nvSpPr>
        <p:spPr bwMode="auto">
          <a:xfrm>
            <a:off x="807403" y="1273810"/>
            <a:ext cx="3673474" cy="460375"/>
          </a:xfrm>
          <a:prstGeom prst="rect">
            <a:avLst/>
          </a:prstGeom>
          <a:noFill/>
          <a:ln w="9525">
            <a:noFill/>
            <a:miter lim="800000"/>
          </a:ln>
        </p:spPr>
        <p:txBody>
          <a:bodyPr wrap="square">
            <a:spAutoFit/>
          </a:bodyPr>
          <a:lstStyle/>
          <a:p>
            <a:r>
              <a:rPr lang="en-US" altLang="zh-CN" sz="2400" b="1" dirty="0" smtClean="0">
                <a:solidFill>
                  <a:schemeClr val="bg1"/>
                </a:solidFill>
              </a:rPr>
              <a:t>8.3.7  </a:t>
            </a:r>
            <a:r>
              <a:rPr lang="zh-CN" altLang="zh-CN" sz="2400" b="1" dirty="0">
                <a:solidFill>
                  <a:schemeClr val="bg1"/>
                </a:solidFill>
              </a:rPr>
              <a:t>电缆牵引</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pic>
        <p:nvPicPr>
          <p:cNvPr id="1026" name="Picture 2" descr="6-1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52040" y="1277620"/>
            <a:ext cx="7386955" cy="51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83565" y="1263333"/>
            <a:ext cx="7744916" cy="576262"/>
          </a:xfrm>
          <a:prstGeom prst="rect">
            <a:avLst/>
          </a:prstGeom>
          <a:noFill/>
          <a:ln w="9525">
            <a:noFill/>
            <a:miter lim="800000"/>
            <a:headEnd/>
            <a:tailEnd/>
          </a:ln>
        </p:spPr>
      </p:pic>
      <p:sp>
        <p:nvSpPr>
          <p:cNvPr id="8195" name="Rectangle 39"/>
          <p:cNvSpPr>
            <a:spLocks noChangeArrowheads="1"/>
          </p:cNvSpPr>
          <p:nvPr/>
        </p:nvSpPr>
        <p:spPr bwMode="auto">
          <a:xfrm>
            <a:off x="839153" y="1341120"/>
            <a:ext cx="7417320" cy="478155"/>
          </a:xfrm>
          <a:prstGeom prst="rect">
            <a:avLst/>
          </a:prstGeom>
          <a:noFill/>
          <a:ln w="9525">
            <a:noFill/>
            <a:miter lim="800000"/>
          </a:ln>
        </p:spPr>
        <p:txBody>
          <a:bodyPr wrap="square">
            <a:spAutoFit/>
          </a:bodyPr>
          <a:lstStyle/>
          <a:p>
            <a:pPr>
              <a:lnSpc>
                <a:spcPct val="105000"/>
              </a:lnSpc>
              <a:spcBef>
                <a:spcPct val="20000"/>
              </a:spcBef>
            </a:pPr>
            <a:r>
              <a:rPr lang="en-US" altLang="zh-CN" sz="2400" b="1" dirty="0">
                <a:solidFill>
                  <a:schemeClr val="bg1"/>
                </a:solidFill>
              </a:rPr>
              <a:t>1</a:t>
            </a:r>
            <a:r>
              <a:rPr lang="zh-CN" altLang="zh-CN" sz="2400" b="1" dirty="0">
                <a:solidFill>
                  <a:schemeClr val="bg1"/>
                </a:solidFill>
              </a:rPr>
              <a:t>．综合布线子系统与建筑物内缆线敷设通道对应关系</a:t>
            </a:r>
            <a:endParaRPr lang="zh-CN" altLang="en-US" sz="2200" b="1" dirty="0">
              <a:solidFill>
                <a:schemeClr val="bg1"/>
              </a:solidFill>
            </a:endParaRPr>
          </a:p>
        </p:txBody>
      </p:sp>
      <p:sp>
        <p:nvSpPr>
          <p:cNvPr id="15" name="Rectangle 31"/>
          <p:cNvSpPr>
            <a:spLocks noChangeArrowheads="1"/>
          </p:cNvSpPr>
          <p:nvPr/>
        </p:nvSpPr>
        <p:spPr bwMode="auto">
          <a:xfrm>
            <a:off x="583565" y="1977390"/>
            <a:ext cx="10932160" cy="217551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800" dirty="0"/>
              <a:t>综合布线子系统与建筑物内缆线敷设通道对应关系如下：</a:t>
            </a:r>
            <a:endParaRPr lang="zh-CN" altLang="zh-CN" sz="2800" dirty="0"/>
          </a:p>
          <a:p>
            <a:pPr indent="628650"/>
            <a:r>
              <a:rPr lang="zh-CN" altLang="zh-CN" sz="2800" dirty="0"/>
              <a:t>（</a:t>
            </a:r>
            <a:r>
              <a:rPr lang="en-US" altLang="zh-CN" sz="2800" dirty="0"/>
              <a:t>1</a:t>
            </a:r>
            <a:r>
              <a:rPr lang="zh-CN" altLang="zh-CN" sz="2800" dirty="0"/>
              <a:t>）配线子系统对应于水平缆线通道；</a:t>
            </a:r>
            <a:endParaRPr lang="zh-CN" altLang="zh-CN" sz="2800" dirty="0"/>
          </a:p>
          <a:p>
            <a:pPr indent="628650"/>
            <a:r>
              <a:rPr lang="zh-CN" altLang="zh-CN" sz="2800" dirty="0"/>
              <a:t>（</a:t>
            </a:r>
            <a:r>
              <a:rPr lang="en-US" altLang="zh-CN" sz="2800" dirty="0"/>
              <a:t>2</a:t>
            </a:r>
            <a:r>
              <a:rPr lang="zh-CN" altLang="zh-CN" sz="2800" dirty="0"/>
              <a:t>）干线子系统对应于主干缆线通道，电信间之间的缆线通道，电信间与设备间、电信间及设备间与进线间之间的缆线通道；</a:t>
            </a:r>
            <a:endParaRPr lang="zh-CN" altLang="zh-CN" sz="2800" dirty="0"/>
          </a:p>
          <a:p>
            <a:pPr indent="628650"/>
            <a:r>
              <a:rPr lang="zh-CN" altLang="zh-CN" sz="2800" dirty="0"/>
              <a:t>（</a:t>
            </a:r>
            <a:r>
              <a:rPr lang="en-US" altLang="zh-CN" sz="2800" dirty="0"/>
              <a:t>3</a:t>
            </a:r>
            <a:r>
              <a:rPr lang="zh-CN" altLang="zh-CN" sz="2800" dirty="0"/>
              <a:t>）建筑群子系统对应于建筑物间缆线通道。</a:t>
            </a:r>
            <a:endParaRPr lang="zh-CN" altLang="zh-CN" sz="2800" dirty="0"/>
          </a:p>
        </p:txBody>
      </p:sp>
      <p:sp>
        <p:nvSpPr>
          <p:cNvPr id="8200"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smtClean="0"/>
              <a:t>8.2.1  </a:t>
            </a:r>
            <a:r>
              <a:rPr lang="zh-CN" altLang="zh-CN" sz="3200" b="1" dirty="0"/>
              <a:t>缆线敷设施工的一般要求</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55955" y="1905635"/>
            <a:ext cx="10707370"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在牵引缆线时，牵引速度宜慢速，不宜猛拉紧拽，如发生缆线被障碍物绊住，应查明原因，排除故障后再继续牵引，必要时，可将缆线拉回重新牵引。</a:t>
            </a:r>
            <a:endParaRPr lang="zh-CN" altLang="zh-CN" sz="2400" dirty="0"/>
          </a:p>
          <a:p>
            <a:pPr indent="628650"/>
            <a:r>
              <a:rPr lang="zh-CN" altLang="zh-CN" sz="2400" dirty="0"/>
              <a:t>配线子系统的缆线分布较分散，且线对数不多，更有利于利用吊顶内支撑柱或悬吊件等附挂缆线的方式。</a:t>
            </a:r>
            <a:endParaRPr lang="zh-CN" altLang="zh-CN" sz="2400" dirty="0"/>
          </a:p>
          <a:p>
            <a:pPr indent="628650"/>
            <a:r>
              <a:rPr lang="zh-CN" altLang="zh-CN" sz="2400" dirty="0"/>
              <a:t>（</a:t>
            </a:r>
            <a:r>
              <a:rPr lang="en-US" altLang="zh-CN" sz="2400" dirty="0"/>
              <a:t>6</a:t>
            </a:r>
            <a:r>
              <a:rPr lang="zh-CN" altLang="zh-CN" sz="2400" dirty="0"/>
              <a:t>）向下穿过管路。配线子系统的缆线在吊顶内敷设后，需要将缆线穿放在预埋墙壁或柱子中的暗敷管路，向下牵引至安装的信息点（通信引出端）处。缆线根数较少，且线对数不多的情况可直接穿放。如果缆线根数较多，宜采用牵引绳拉到安装信息插座处。缆线在工作区处应适当预留长度</a:t>
            </a:r>
            <a:r>
              <a:rPr lang="en-US" altLang="zh-CN" sz="2400" dirty="0"/>
              <a:t>,</a:t>
            </a:r>
            <a:r>
              <a:rPr lang="zh-CN" altLang="zh-CN" sz="2400" dirty="0"/>
              <a:t>一般为</a:t>
            </a:r>
            <a:r>
              <a:rPr lang="en-US" altLang="zh-CN" sz="2400" dirty="0"/>
              <a:t>0.1 m</a:t>
            </a:r>
            <a:r>
              <a:rPr lang="zh-CN" altLang="zh-CN" sz="2400" dirty="0"/>
              <a:t>～</a:t>
            </a:r>
            <a:r>
              <a:rPr lang="en-US" altLang="zh-CN" sz="2400" dirty="0"/>
              <a:t>0.3 m</a:t>
            </a:r>
            <a:r>
              <a:rPr lang="zh-CN" altLang="zh-CN" sz="2400" dirty="0"/>
              <a:t>，以便连接。</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655955" y="1262698"/>
            <a:ext cx="4000500" cy="576262"/>
          </a:xfrm>
          <a:prstGeom prst="rect">
            <a:avLst/>
          </a:prstGeom>
          <a:noFill/>
          <a:ln w="9525">
            <a:noFill/>
            <a:miter lim="800000"/>
            <a:headEnd/>
            <a:tailEnd/>
          </a:ln>
        </p:spPr>
      </p:pic>
      <p:sp>
        <p:nvSpPr>
          <p:cNvPr id="8" name="Rectangle 39"/>
          <p:cNvSpPr>
            <a:spLocks noChangeArrowheads="1"/>
          </p:cNvSpPr>
          <p:nvPr/>
        </p:nvSpPr>
        <p:spPr bwMode="auto">
          <a:xfrm>
            <a:off x="911543" y="1340485"/>
            <a:ext cx="3673474" cy="460375"/>
          </a:xfrm>
          <a:prstGeom prst="rect">
            <a:avLst/>
          </a:prstGeom>
          <a:noFill/>
          <a:ln w="9525">
            <a:noFill/>
            <a:miter lim="800000"/>
          </a:ln>
        </p:spPr>
        <p:txBody>
          <a:bodyPr wrap="square">
            <a:spAutoFit/>
          </a:bodyPr>
          <a:lstStyle/>
          <a:p>
            <a:r>
              <a:rPr lang="en-US" altLang="zh-CN" sz="2400" b="1" dirty="0" smtClean="0">
                <a:solidFill>
                  <a:schemeClr val="bg1"/>
                </a:solidFill>
              </a:rPr>
              <a:t>8.3.7  </a:t>
            </a:r>
            <a:r>
              <a:rPr lang="zh-CN" altLang="zh-CN" sz="2400" b="1" dirty="0">
                <a:solidFill>
                  <a:schemeClr val="bg1"/>
                </a:solidFill>
              </a:rPr>
              <a:t>电缆牵引</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479425" y="1941195"/>
            <a:ext cx="11013440"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en-US" altLang="zh-CN" sz="2400" dirty="0"/>
              <a:t>2</a:t>
            </a:r>
            <a:r>
              <a:rPr lang="zh-CN" altLang="zh-CN" sz="2400" dirty="0"/>
              <a:t>．暗埋管布线法</a:t>
            </a:r>
            <a:endParaRPr lang="zh-CN" altLang="zh-CN" sz="2400" dirty="0"/>
          </a:p>
          <a:p>
            <a:pPr indent="628650"/>
            <a:r>
              <a:rPr lang="zh-CN" altLang="zh-CN" sz="2400" dirty="0"/>
              <a:t>暗埋管布线法是在浇筑混凝土时已把管道预埋好，管道内有牵引电缆线的钢丝或铁丝，安装人员只需索取管道图纸，了解地板的布线管道系统，确定“路径在何处”。就可以作出施工方案了。</a:t>
            </a:r>
            <a:endParaRPr lang="zh-CN" altLang="zh-CN" sz="2400" dirty="0"/>
          </a:p>
          <a:p>
            <a:pPr indent="628650"/>
            <a:r>
              <a:rPr lang="zh-CN" altLang="zh-CN" sz="2400" dirty="0"/>
              <a:t>管道一般从电信间埋到信息插座安装地盒。安装人员只要将双绞线电缆固定在信息插座的拉线端，从管道的另一端牵引拉绳将可将线缆连到电信间。</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479425" y="1298258"/>
            <a:ext cx="4000500" cy="576262"/>
          </a:xfrm>
          <a:prstGeom prst="rect">
            <a:avLst/>
          </a:prstGeom>
          <a:noFill/>
          <a:ln w="9525">
            <a:noFill/>
            <a:miter lim="800000"/>
            <a:headEnd/>
            <a:tailEnd/>
          </a:ln>
        </p:spPr>
      </p:pic>
      <p:sp>
        <p:nvSpPr>
          <p:cNvPr id="8" name="Rectangle 39"/>
          <p:cNvSpPr>
            <a:spLocks noChangeArrowheads="1"/>
          </p:cNvSpPr>
          <p:nvPr/>
        </p:nvSpPr>
        <p:spPr bwMode="auto">
          <a:xfrm>
            <a:off x="735013" y="1376045"/>
            <a:ext cx="3673474" cy="460375"/>
          </a:xfrm>
          <a:prstGeom prst="rect">
            <a:avLst/>
          </a:prstGeom>
          <a:noFill/>
          <a:ln w="9525">
            <a:noFill/>
            <a:miter lim="800000"/>
          </a:ln>
        </p:spPr>
        <p:txBody>
          <a:bodyPr wrap="square">
            <a:spAutoFit/>
          </a:bodyPr>
          <a:lstStyle/>
          <a:p>
            <a:r>
              <a:rPr lang="en-US" altLang="zh-CN" sz="2400" b="1" dirty="0" smtClean="0">
                <a:solidFill>
                  <a:schemeClr val="bg1"/>
                </a:solidFill>
              </a:rPr>
              <a:t>8.3.7  </a:t>
            </a:r>
            <a:r>
              <a:rPr lang="zh-CN" altLang="zh-CN" sz="2400" b="1" dirty="0">
                <a:solidFill>
                  <a:schemeClr val="bg1"/>
                </a:solidFill>
              </a:rPr>
              <a:t>电缆牵引</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8.3  </a:t>
            </a:r>
            <a:r>
              <a:rPr lang="zh-CN" altLang="zh-CN" sz="3200" b="1" dirty="0"/>
              <a:t>配线子系统电缆敷设施工</a:t>
            </a:r>
            <a:endParaRPr lang="zh-CN" altLang="zh-CN" sz="3200" b="1" dirty="0"/>
          </a:p>
        </p:txBody>
      </p:sp>
      <p:sp>
        <p:nvSpPr>
          <p:cNvPr id="2" name="Rectangle 31"/>
          <p:cNvSpPr>
            <a:spLocks noChangeArrowheads="1"/>
          </p:cNvSpPr>
          <p:nvPr/>
        </p:nvSpPr>
        <p:spPr bwMode="auto">
          <a:xfrm>
            <a:off x="479425" y="4292600"/>
            <a:ext cx="11043285"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p>
            <a:pPr indent="628650"/>
            <a:r>
              <a:rPr lang="en-US" altLang="zh-CN" sz="2400" dirty="0"/>
              <a:t>3</a:t>
            </a:r>
            <a:r>
              <a:rPr lang="zh-CN" altLang="zh-CN" sz="2400" dirty="0"/>
              <a:t>．墙壁线槽布线</a:t>
            </a:r>
            <a:endParaRPr lang="zh-CN" altLang="zh-CN" sz="2400" dirty="0"/>
          </a:p>
          <a:p>
            <a:pPr indent="628650"/>
            <a:r>
              <a:rPr lang="zh-CN" altLang="zh-CN" sz="2400" dirty="0"/>
              <a:t>在墙壁上线槽里布线一般遵循以下步骤：</a:t>
            </a:r>
            <a:endParaRPr lang="zh-CN" altLang="zh-CN" sz="2400" dirty="0"/>
          </a:p>
          <a:p>
            <a:pPr indent="628650"/>
            <a:r>
              <a:rPr lang="zh-CN" altLang="zh-CN" sz="2400" dirty="0"/>
              <a:t>（</a:t>
            </a:r>
            <a:r>
              <a:rPr lang="en-US" altLang="zh-CN" sz="2400" dirty="0"/>
              <a:t>1</a:t>
            </a:r>
            <a:r>
              <a:rPr lang="zh-CN" altLang="zh-CN" sz="2400" dirty="0"/>
              <a:t>）确定布线路由。</a:t>
            </a:r>
            <a:endParaRPr lang="zh-CN" altLang="zh-CN" sz="2400" dirty="0"/>
          </a:p>
          <a:p>
            <a:pPr indent="628650"/>
            <a:r>
              <a:rPr lang="zh-CN" altLang="zh-CN" sz="2400" dirty="0"/>
              <a:t>（</a:t>
            </a:r>
            <a:r>
              <a:rPr lang="en-US" altLang="zh-CN" sz="2400" dirty="0"/>
              <a:t>2</a:t>
            </a:r>
            <a:r>
              <a:rPr lang="zh-CN" altLang="zh-CN" sz="2400" dirty="0"/>
              <a:t>）沿着路由方向放线。</a:t>
            </a:r>
            <a:endParaRPr lang="zh-CN" altLang="zh-CN" sz="2400" dirty="0"/>
          </a:p>
          <a:p>
            <a:pPr indent="628650"/>
            <a:r>
              <a:rPr lang="zh-CN" altLang="zh-CN" sz="2400" dirty="0"/>
              <a:t>（</a:t>
            </a:r>
            <a:r>
              <a:rPr lang="en-US" altLang="zh-CN" sz="2400" dirty="0"/>
              <a:t>3</a:t>
            </a:r>
            <a:r>
              <a:rPr lang="zh-CN" altLang="zh-CN" sz="2400" dirty="0"/>
              <a:t>）布线，把线缆放入线槽中，盖塑料槽盖。在工程实际中，要求槽盖应错位盖（第一次可以把线槽盖分成两半，这样底座和槽盖就错开了）。</a:t>
            </a:r>
            <a:endParaRPr lang="zh-CN" altLang="zh-CN"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839470" y="1916430"/>
            <a:ext cx="10567035" cy="37147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713105"/>
            <a:r>
              <a:rPr lang="zh-CN" altLang="zh-CN" sz="2400" dirty="0"/>
              <a:t>牵引干线电缆的第一步是检查电信间之间的电缆通道。在敷设任何电缆之前必须对每个干线通道进行检查，检查内容包括：</a:t>
            </a:r>
            <a:endParaRPr lang="zh-CN" altLang="zh-CN" sz="2400" dirty="0"/>
          </a:p>
          <a:p>
            <a:pPr lvl="0" indent="713105">
              <a:buFont typeface="Wingdings" panose="05000000000000000000" pitchFamily="2" charset="2"/>
              <a:buChar char="u"/>
            </a:pPr>
            <a:r>
              <a:rPr lang="zh-CN" altLang="zh-CN" sz="2400" dirty="0"/>
              <a:t>电信间之间的管道；</a:t>
            </a:r>
            <a:endParaRPr lang="zh-CN" altLang="zh-CN" sz="2400" dirty="0"/>
          </a:p>
          <a:p>
            <a:pPr lvl="0" indent="713105">
              <a:buFont typeface="Wingdings" panose="05000000000000000000" pitchFamily="2" charset="2"/>
              <a:buChar char="u"/>
            </a:pPr>
            <a:r>
              <a:rPr lang="zh-CN" altLang="zh-CN" sz="2400" dirty="0"/>
              <a:t>管道容量；</a:t>
            </a:r>
            <a:endParaRPr lang="zh-CN" altLang="zh-CN" sz="2400" dirty="0"/>
          </a:p>
          <a:p>
            <a:pPr lvl="0" indent="713105">
              <a:buFont typeface="Wingdings" panose="05000000000000000000" pitchFamily="2" charset="2"/>
              <a:buChar char="u"/>
            </a:pPr>
            <a:r>
              <a:rPr lang="zh-CN" altLang="zh-CN" sz="2400" dirty="0"/>
              <a:t>管道使用情况；</a:t>
            </a:r>
            <a:endParaRPr lang="zh-CN" altLang="zh-CN" sz="2400" dirty="0"/>
          </a:p>
          <a:p>
            <a:pPr lvl="0" indent="713105">
              <a:buFont typeface="Wingdings" panose="05000000000000000000" pitchFamily="2" charset="2"/>
              <a:buChar char="u"/>
            </a:pPr>
            <a:r>
              <a:rPr lang="zh-CN" altLang="zh-CN" sz="2400" dirty="0"/>
              <a:t>所用电缆通道内用于支持干线光缆的套管；</a:t>
            </a:r>
            <a:endParaRPr lang="zh-CN" altLang="zh-CN" sz="2400" dirty="0"/>
          </a:p>
          <a:p>
            <a:pPr lvl="0" indent="713105">
              <a:buFont typeface="Wingdings" panose="05000000000000000000" pitchFamily="2" charset="2"/>
              <a:buChar char="u"/>
            </a:pPr>
            <a:r>
              <a:rPr lang="zh-CN" altLang="zh-CN" sz="2400" dirty="0"/>
              <a:t>管道填充率；</a:t>
            </a:r>
            <a:endParaRPr lang="zh-CN" altLang="zh-CN" sz="2400" dirty="0"/>
          </a:p>
          <a:p>
            <a:pPr lvl="0" indent="713105">
              <a:buFont typeface="Wingdings" panose="05000000000000000000" pitchFamily="2" charset="2"/>
              <a:buChar char="u"/>
            </a:pPr>
            <a:r>
              <a:rPr lang="zh-CN" altLang="zh-CN" sz="2400" dirty="0"/>
              <a:t>干线电缆引入引出管道的方式；</a:t>
            </a:r>
            <a:endParaRPr lang="zh-CN" altLang="zh-CN" sz="2400" dirty="0"/>
          </a:p>
          <a:p>
            <a:pPr lvl="0" indent="713105">
              <a:buFont typeface="Wingdings" panose="05000000000000000000" pitchFamily="2" charset="2"/>
              <a:buChar char="u"/>
            </a:pPr>
            <a:r>
              <a:rPr lang="zh-CN" altLang="zh-CN" sz="2400" dirty="0"/>
              <a:t>电信间之间的支撑结构；</a:t>
            </a:r>
            <a:endParaRPr lang="zh-CN" altLang="zh-CN" sz="2400" dirty="0"/>
          </a:p>
          <a:p>
            <a:pPr lvl="0" indent="713105">
              <a:buFont typeface="Wingdings" panose="05000000000000000000" pitchFamily="2" charset="2"/>
              <a:buChar char="u"/>
            </a:pPr>
            <a:r>
              <a:rPr lang="zh-CN" altLang="zh-CN" sz="2400" dirty="0"/>
              <a:t>电缆牵引点</a:t>
            </a:r>
            <a:r>
              <a:rPr lang="zh-CN" altLang="zh-CN" sz="2400" dirty="0" smtClean="0"/>
              <a:t>；</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839470" y="1273493"/>
            <a:ext cx="5152628" cy="576262"/>
          </a:xfrm>
          <a:prstGeom prst="rect">
            <a:avLst/>
          </a:prstGeom>
          <a:noFill/>
          <a:ln w="9525">
            <a:noFill/>
            <a:miter lim="800000"/>
            <a:headEnd/>
            <a:tailEnd/>
          </a:ln>
        </p:spPr>
      </p:pic>
      <p:sp>
        <p:nvSpPr>
          <p:cNvPr id="8" name="Rectangle 39"/>
          <p:cNvSpPr>
            <a:spLocks noChangeArrowheads="1"/>
          </p:cNvSpPr>
          <p:nvPr/>
        </p:nvSpPr>
        <p:spPr bwMode="auto">
          <a:xfrm>
            <a:off x="1095058" y="1351280"/>
            <a:ext cx="4681016" cy="460375"/>
          </a:xfrm>
          <a:prstGeom prst="rect">
            <a:avLst/>
          </a:prstGeom>
          <a:noFill/>
          <a:ln w="9525">
            <a:noFill/>
            <a:miter lim="800000"/>
          </a:ln>
        </p:spPr>
        <p:txBody>
          <a:bodyPr wrap="square">
            <a:spAutoFit/>
          </a:bodyPr>
          <a:lstStyle/>
          <a:p>
            <a:r>
              <a:rPr lang="en-US" altLang="zh-CN" sz="2400" b="1" dirty="0" smtClean="0">
                <a:solidFill>
                  <a:schemeClr val="bg1"/>
                </a:solidFill>
              </a:rPr>
              <a:t>8.4.1  </a:t>
            </a:r>
            <a:r>
              <a:rPr lang="zh-CN" altLang="zh-CN" sz="2400" b="1" dirty="0">
                <a:solidFill>
                  <a:schemeClr val="bg1"/>
                </a:solidFill>
              </a:rPr>
              <a:t>检查干线电缆通道</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2054860"/>
            <a:ext cx="10942955" cy="18681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检查完干线电缆通道之后，须立即进行牵引电缆的准备工作。主要为准备牵引干线电缆所需的工具和材料。</a:t>
            </a:r>
            <a:endParaRPr lang="zh-CN" altLang="zh-CN" sz="2400" dirty="0"/>
          </a:p>
          <a:p>
            <a:pPr indent="628650"/>
            <a:r>
              <a:rPr lang="zh-CN" altLang="zh-CN" sz="2400" dirty="0"/>
              <a:t>另外，还需要进行工作区的规划和安全检查。在楼内施工时，工作区必须是已经规划好的并且安全有所保障，比如采用橙色圆锥体和黄色警示带。提醒施工人员和其他人员在进入这个工作区时要注意到的各种可能危险。</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623570" y="1340168"/>
            <a:ext cx="5152628" cy="576262"/>
          </a:xfrm>
          <a:prstGeom prst="rect">
            <a:avLst/>
          </a:prstGeom>
          <a:noFill/>
          <a:ln w="9525">
            <a:noFill/>
            <a:miter lim="800000"/>
            <a:headEnd/>
            <a:tailEnd/>
          </a:ln>
        </p:spPr>
      </p:pic>
      <p:sp>
        <p:nvSpPr>
          <p:cNvPr id="8" name="Rectangle 39"/>
          <p:cNvSpPr>
            <a:spLocks noChangeArrowheads="1"/>
          </p:cNvSpPr>
          <p:nvPr/>
        </p:nvSpPr>
        <p:spPr bwMode="auto">
          <a:xfrm>
            <a:off x="879158" y="1417955"/>
            <a:ext cx="4681016" cy="460375"/>
          </a:xfrm>
          <a:prstGeom prst="rect">
            <a:avLst/>
          </a:prstGeom>
          <a:noFill/>
          <a:ln w="9525">
            <a:noFill/>
            <a:miter lim="800000"/>
          </a:ln>
        </p:spPr>
        <p:txBody>
          <a:bodyPr wrap="square">
            <a:spAutoFit/>
          </a:bodyPr>
          <a:lstStyle/>
          <a:p>
            <a:r>
              <a:rPr lang="en-US" altLang="zh-CN" sz="2400" b="1" dirty="0" smtClean="0">
                <a:solidFill>
                  <a:schemeClr val="bg1"/>
                </a:solidFill>
              </a:rPr>
              <a:t>8.4.2  </a:t>
            </a:r>
            <a:r>
              <a:rPr lang="zh-CN" altLang="zh-CN" sz="2400" b="1" dirty="0">
                <a:solidFill>
                  <a:schemeClr val="bg1"/>
                </a:solidFill>
              </a:rPr>
              <a:t>规划并建立工作区</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95325" y="1983105"/>
            <a:ext cx="10748010" cy="112903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牵引干线电缆的第一步是在干线通道内安装拉绳（最小测试拉力为</a:t>
            </a:r>
            <a:r>
              <a:rPr lang="en-US" altLang="zh-CN" sz="2400" dirty="0"/>
              <a:t>200</a:t>
            </a:r>
            <a:r>
              <a:rPr lang="zh-CN" altLang="zh-CN" sz="2400" dirty="0"/>
              <a:t>磅的塑料或者尼龙绳）安装拉绳通常</a:t>
            </a:r>
            <a:r>
              <a:rPr lang="zh-CN" altLang="zh-CN" sz="2400" dirty="0" smtClean="0"/>
              <a:t>使用</a:t>
            </a:r>
            <a:r>
              <a:rPr lang="zh-CN" altLang="en-US" sz="2400" dirty="0" smtClean="0"/>
              <a:t>图</a:t>
            </a:r>
            <a:r>
              <a:rPr lang="en-US" altLang="zh-CN" sz="2400" dirty="0" smtClean="0"/>
              <a:t>8-1</a:t>
            </a:r>
            <a:r>
              <a:rPr lang="zh-CN" altLang="zh-CN" sz="2400" dirty="0"/>
              <a:t>所示的小型穿线器。在管道内安装牵引线的具体步骤同上。</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695325" y="1340168"/>
            <a:ext cx="5872708" cy="576262"/>
          </a:xfrm>
          <a:prstGeom prst="rect">
            <a:avLst/>
          </a:prstGeom>
          <a:noFill/>
          <a:ln w="9525">
            <a:noFill/>
            <a:miter lim="800000"/>
            <a:headEnd/>
            <a:tailEnd/>
          </a:ln>
        </p:spPr>
      </p:pic>
      <p:sp>
        <p:nvSpPr>
          <p:cNvPr id="8" name="Rectangle 39"/>
          <p:cNvSpPr>
            <a:spLocks noChangeArrowheads="1"/>
          </p:cNvSpPr>
          <p:nvPr/>
        </p:nvSpPr>
        <p:spPr bwMode="auto">
          <a:xfrm>
            <a:off x="950913" y="1417955"/>
            <a:ext cx="5473104" cy="460375"/>
          </a:xfrm>
          <a:prstGeom prst="rect">
            <a:avLst/>
          </a:prstGeom>
          <a:noFill/>
          <a:ln w="9525">
            <a:noFill/>
            <a:miter lim="800000"/>
          </a:ln>
        </p:spPr>
        <p:txBody>
          <a:bodyPr wrap="square">
            <a:spAutoFit/>
          </a:bodyPr>
          <a:lstStyle/>
          <a:p>
            <a:r>
              <a:rPr lang="en-US" altLang="zh-CN" sz="2400" b="1" dirty="0" smtClean="0">
                <a:solidFill>
                  <a:schemeClr val="bg1"/>
                </a:solidFill>
              </a:rPr>
              <a:t>8.4.3  </a:t>
            </a:r>
            <a:r>
              <a:rPr lang="zh-CN" altLang="zh-CN" sz="2400" b="1" dirty="0">
                <a:solidFill>
                  <a:schemeClr val="bg1"/>
                </a:solidFill>
              </a:rPr>
              <a:t>干线通道内拉绳的安装</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551815" y="1911350"/>
            <a:ext cx="11271885" cy="18681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713105"/>
            <a:r>
              <a:rPr lang="zh-CN" altLang="zh-CN" sz="2400" dirty="0"/>
              <a:t>干线电缆可能是普通的</a:t>
            </a:r>
            <a:r>
              <a:rPr lang="en-US" altLang="zh-CN" sz="2400" dirty="0"/>
              <a:t>1</a:t>
            </a:r>
            <a:r>
              <a:rPr lang="zh-CN" altLang="zh-CN" sz="2400" dirty="0"/>
              <a:t>条或</a:t>
            </a:r>
            <a:r>
              <a:rPr lang="en-US" altLang="zh-CN" sz="2400" dirty="0"/>
              <a:t>4</a:t>
            </a:r>
            <a:r>
              <a:rPr lang="zh-CN" altLang="zh-CN" sz="2400" dirty="0"/>
              <a:t>对双绞线，也可能是大对数线缆。</a:t>
            </a:r>
            <a:endParaRPr lang="zh-CN" altLang="zh-CN" sz="2400" dirty="0"/>
          </a:p>
          <a:p>
            <a:pPr indent="713105"/>
            <a:r>
              <a:rPr lang="zh-CN" altLang="zh-CN" sz="2400" dirty="0"/>
              <a:t>如果是大对数电缆，通常需要用大型的电缆盘装运，市面上电缆盘通常为木质的，电缆长度在</a:t>
            </a:r>
            <a:r>
              <a:rPr lang="en-US" altLang="zh-CN" sz="2400" dirty="0"/>
              <a:t>305 m</a:t>
            </a:r>
            <a:r>
              <a:rPr lang="zh-CN" altLang="zh-CN" sz="2400" dirty="0"/>
              <a:t>～</a:t>
            </a:r>
            <a:r>
              <a:rPr lang="en-US" altLang="zh-CN" sz="2400" dirty="0"/>
              <a:t>5000 m</a:t>
            </a:r>
            <a:r>
              <a:rPr lang="zh-CN" altLang="zh-CN" sz="2400" dirty="0"/>
              <a:t>之间。</a:t>
            </a:r>
            <a:endParaRPr lang="zh-CN" altLang="zh-CN" sz="2400" dirty="0"/>
          </a:p>
          <a:p>
            <a:pPr indent="713105"/>
            <a:r>
              <a:rPr lang="zh-CN" altLang="zh-CN" sz="2400" dirty="0"/>
              <a:t>当多条</a:t>
            </a:r>
            <a:r>
              <a:rPr lang="en-US" altLang="zh-CN" sz="2400" dirty="0"/>
              <a:t>4</a:t>
            </a:r>
            <a:r>
              <a:rPr lang="zh-CN" altLang="zh-CN" sz="2400" dirty="0"/>
              <a:t>对双绞线干线电缆必须在同一时间牵引的时候，则要把电缆盘固定在一个电缆树上。</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551815" y="1268730"/>
            <a:ext cx="4503420" cy="575945"/>
          </a:xfrm>
          <a:prstGeom prst="rect">
            <a:avLst/>
          </a:prstGeom>
          <a:noFill/>
          <a:ln w="9525">
            <a:noFill/>
            <a:miter lim="800000"/>
            <a:headEnd/>
            <a:tailEnd/>
          </a:ln>
        </p:spPr>
      </p:pic>
      <p:sp>
        <p:nvSpPr>
          <p:cNvPr id="8" name="Rectangle 39"/>
          <p:cNvSpPr>
            <a:spLocks noChangeArrowheads="1"/>
          </p:cNvSpPr>
          <p:nvPr/>
        </p:nvSpPr>
        <p:spPr bwMode="auto">
          <a:xfrm>
            <a:off x="807403" y="1346200"/>
            <a:ext cx="5185072" cy="460375"/>
          </a:xfrm>
          <a:prstGeom prst="rect">
            <a:avLst/>
          </a:prstGeom>
          <a:noFill/>
          <a:ln w="9525">
            <a:noFill/>
            <a:miter lim="800000"/>
          </a:ln>
        </p:spPr>
        <p:txBody>
          <a:bodyPr wrap="square">
            <a:spAutoFit/>
          </a:bodyPr>
          <a:lstStyle/>
          <a:p>
            <a:r>
              <a:rPr lang="en-US" altLang="zh-CN" sz="2400" b="1" dirty="0" smtClean="0">
                <a:solidFill>
                  <a:schemeClr val="bg1"/>
                </a:solidFill>
              </a:rPr>
              <a:t>8.4.4  </a:t>
            </a:r>
            <a:r>
              <a:rPr lang="zh-CN" altLang="zh-CN" sz="2400" b="1" dirty="0">
                <a:solidFill>
                  <a:schemeClr val="bg1"/>
                </a:solidFill>
              </a:rPr>
              <a:t>支起电缆盘或电缆箱</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767715" y="1988820"/>
            <a:ext cx="10801350" cy="18681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在支起干线电缆盘准备放线的时侯</a:t>
            </a:r>
            <a:r>
              <a:rPr lang="en-US" altLang="zh-CN" sz="2400" dirty="0"/>
              <a:t>,</a:t>
            </a:r>
            <a:r>
              <a:rPr lang="zh-CN" altLang="zh-CN" sz="2400" dirty="0"/>
              <a:t>每条干线电缆都必须有唯一的标识。电缆标签必须贴在每条干线电缆上。</a:t>
            </a:r>
            <a:endParaRPr lang="zh-CN" altLang="zh-CN" sz="2400" dirty="0"/>
          </a:p>
          <a:p>
            <a:pPr indent="628650"/>
            <a:r>
              <a:rPr lang="zh-CN" altLang="zh-CN" sz="2400" dirty="0"/>
              <a:t>电缆标签要放在距电缆端约</a:t>
            </a:r>
            <a:r>
              <a:rPr lang="en-US" altLang="zh-CN" sz="2400" dirty="0"/>
              <a:t>7 cm</a:t>
            </a:r>
            <a:r>
              <a:rPr lang="zh-CN" altLang="zh-CN" sz="2400" dirty="0"/>
              <a:t>～</a:t>
            </a:r>
            <a:r>
              <a:rPr lang="en-US" altLang="zh-CN" sz="2400" dirty="0"/>
              <a:t>15 cm</a:t>
            </a:r>
            <a:r>
              <a:rPr lang="zh-CN" altLang="zh-CN" sz="2400" dirty="0"/>
              <a:t>的距离。在电缆被牵引过干线电缆通道之后，将电缆从电缆盘或电缆箱切断并在电缆另一端作上标记。</a:t>
            </a:r>
            <a:endParaRPr lang="zh-CN" altLang="zh-CN" sz="2400" dirty="0"/>
          </a:p>
          <a:p>
            <a:pPr indent="628650"/>
            <a:r>
              <a:rPr lang="zh-CN" altLang="zh-CN" sz="2400" dirty="0"/>
              <a:t>一般在电缆路径的两端留有余量，一般为</a:t>
            </a:r>
            <a:r>
              <a:rPr lang="en-US" altLang="zh-CN" sz="2400" dirty="0"/>
              <a:t>3 m</a:t>
            </a:r>
            <a:r>
              <a:rPr lang="zh-CN" altLang="zh-CN" sz="2400" dirty="0"/>
              <a:t>～</a:t>
            </a:r>
            <a:r>
              <a:rPr lang="en-US" altLang="zh-CN" sz="2400" dirty="0"/>
              <a:t>10 m</a:t>
            </a:r>
            <a:r>
              <a:rPr lang="zh-CN" altLang="zh-CN" sz="2400" dirty="0"/>
              <a:t>，被称作备用环。</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767715" y="1346200"/>
            <a:ext cx="4334510" cy="575945"/>
          </a:xfrm>
          <a:prstGeom prst="rect">
            <a:avLst/>
          </a:prstGeom>
          <a:noFill/>
          <a:ln w="9525">
            <a:noFill/>
            <a:miter lim="800000"/>
            <a:headEnd/>
            <a:tailEnd/>
          </a:ln>
        </p:spPr>
      </p:pic>
      <p:sp>
        <p:nvSpPr>
          <p:cNvPr id="8" name="Rectangle 39"/>
          <p:cNvSpPr>
            <a:spLocks noChangeArrowheads="1"/>
          </p:cNvSpPr>
          <p:nvPr/>
        </p:nvSpPr>
        <p:spPr bwMode="auto">
          <a:xfrm>
            <a:off x="1023620" y="1423670"/>
            <a:ext cx="3931285" cy="460375"/>
          </a:xfrm>
          <a:prstGeom prst="rect">
            <a:avLst/>
          </a:prstGeom>
          <a:noFill/>
          <a:ln w="9525">
            <a:noFill/>
            <a:miter lim="800000"/>
          </a:ln>
        </p:spPr>
        <p:txBody>
          <a:bodyPr wrap="square">
            <a:spAutoFit/>
          </a:bodyPr>
          <a:lstStyle/>
          <a:p>
            <a:r>
              <a:rPr lang="en-US" altLang="zh-CN" sz="2400" b="1" dirty="0" smtClean="0">
                <a:solidFill>
                  <a:schemeClr val="bg1"/>
                </a:solidFill>
              </a:rPr>
              <a:t>8.4.5  </a:t>
            </a:r>
            <a:r>
              <a:rPr lang="zh-CN" altLang="zh-CN" sz="2400" b="1" dirty="0">
                <a:solidFill>
                  <a:schemeClr val="bg1"/>
                </a:solidFill>
              </a:rPr>
              <a:t>电缆和电缆盘的标记</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95325" y="1844675"/>
            <a:ext cx="10806430" cy="37147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713105"/>
            <a:r>
              <a:rPr lang="zh-CN" altLang="zh-CN" sz="2400" dirty="0"/>
              <a:t>干线电缆牵引的最后一步是将拉绳固定到电缆上，拉绳在电缆上的固定方法有拉环、牵引夹和直接将拉绳系在干线电缆上等几种方法。</a:t>
            </a:r>
            <a:endParaRPr lang="zh-CN" altLang="zh-CN" sz="2400" dirty="0"/>
          </a:p>
          <a:p>
            <a:pPr indent="713105"/>
            <a:r>
              <a:rPr lang="en-US" altLang="zh-CN" sz="2400" dirty="0"/>
              <a:t>1</a:t>
            </a:r>
            <a:r>
              <a:rPr lang="zh-CN" altLang="zh-CN" sz="2400" dirty="0"/>
              <a:t>）牵引</a:t>
            </a:r>
            <a:r>
              <a:rPr lang="en-US" altLang="zh-CN" sz="2400" dirty="0"/>
              <a:t>1</a:t>
            </a:r>
            <a:r>
              <a:rPr lang="zh-CN" altLang="zh-CN" sz="2400" dirty="0"/>
              <a:t>条或多条</a:t>
            </a:r>
            <a:r>
              <a:rPr lang="en-US" altLang="zh-CN" sz="2400" dirty="0"/>
              <a:t>4</a:t>
            </a:r>
            <a:r>
              <a:rPr lang="zh-CN" altLang="zh-CN" sz="2400" dirty="0"/>
              <a:t>对双绞线电缆</a:t>
            </a:r>
            <a:endParaRPr lang="zh-CN" altLang="zh-CN" sz="2400" dirty="0"/>
          </a:p>
          <a:p>
            <a:pPr indent="713105"/>
            <a:r>
              <a:rPr lang="zh-CN" altLang="zh-CN" sz="2400" dirty="0"/>
              <a:t>此方法</a:t>
            </a:r>
            <a:r>
              <a:rPr lang="zh-CN" altLang="zh-CN" sz="2400" dirty="0" smtClean="0"/>
              <a:t>在</a:t>
            </a:r>
            <a:r>
              <a:rPr lang="en-US" altLang="zh-CN" sz="2400" dirty="0" smtClean="0"/>
              <a:t>8.3.6</a:t>
            </a:r>
            <a:r>
              <a:rPr lang="zh-CN" altLang="zh-CN" sz="2400" dirty="0"/>
              <a:t>已经介绍过。</a:t>
            </a:r>
            <a:endParaRPr lang="zh-CN" altLang="zh-CN" sz="2400" dirty="0"/>
          </a:p>
          <a:p>
            <a:pPr indent="713105"/>
            <a:r>
              <a:rPr lang="en-US" altLang="zh-CN" sz="2400" dirty="0"/>
              <a:t>2</a:t>
            </a:r>
            <a:r>
              <a:rPr lang="zh-CN" altLang="zh-CN" sz="2400" dirty="0"/>
              <a:t>）牵引单根大对数双绞线对称电缆</a:t>
            </a:r>
            <a:endParaRPr lang="zh-CN" altLang="zh-CN" sz="2400" dirty="0"/>
          </a:p>
          <a:p>
            <a:pPr indent="713105"/>
            <a:r>
              <a:rPr lang="zh-CN" altLang="zh-CN" sz="2400" dirty="0"/>
              <a:t>该方法适用于</a:t>
            </a:r>
            <a:r>
              <a:rPr lang="en-US" altLang="zh-CN" sz="2400" dirty="0"/>
              <a:t>70</a:t>
            </a:r>
            <a:r>
              <a:rPr lang="zh-CN" altLang="zh-CN" sz="2400" dirty="0"/>
              <a:t>对以下单条大对数（如</a:t>
            </a:r>
            <a:r>
              <a:rPr lang="en-US" altLang="zh-CN" sz="2400" dirty="0"/>
              <a:t>25</a:t>
            </a:r>
            <a:r>
              <a:rPr lang="zh-CN" altLang="zh-CN" sz="2400" dirty="0"/>
              <a:t>对、</a:t>
            </a:r>
            <a:r>
              <a:rPr lang="en-US" altLang="zh-CN" sz="2400" dirty="0"/>
              <a:t>50</a:t>
            </a:r>
            <a:r>
              <a:rPr lang="zh-CN" altLang="zh-CN" sz="2400" dirty="0"/>
              <a:t>对等）主干双绞线电缆。</a:t>
            </a:r>
            <a:endParaRPr lang="zh-CN" altLang="zh-CN" sz="2400" dirty="0"/>
          </a:p>
          <a:p>
            <a:pPr indent="713105"/>
            <a:r>
              <a:rPr lang="zh-CN" altLang="zh-CN" sz="2400" dirty="0"/>
              <a:t>牵引端做法：将电缆向后弯曲以便建立一个环，直径约为</a:t>
            </a:r>
            <a:r>
              <a:rPr lang="en-US" altLang="zh-CN" sz="2400" dirty="0"/>
              <a:t>15 cm</a:t>
            </a:r>
            <a:r>
              <a:rPr lang="zh-CN" altLang="zh-CN" sz="2400" dirty="0"/>
              <a:t>～</a:t>
            </a:r>
            <a:r>
              <a:rPr lang="en-US" altLang="zh-CN" sz="2400" dirty="0"/>
              <a:t>30 cm</a:t>
            </a:r>
            <a:r>
              <a:rPr lang="zh-CN" altLang="zh-CN" sz="2400" dirty="0"/>
              <a:t>，并使缆线末端与缆线本身绞紧，再用电工胶布紧紧地缠绕在绞好的缆线上，以加固此环。然后用拉绳连接到缆环上，再用电工带紧紧地将连接点包扎起来，已做好的单条大对数双绞线对称电缆牵引端</a:t>
            </a:r>
            <a:r>
              <a:rPr lang="zh-CN" altLang="zh-CN" sz="2400" dirty="0" smtClean="0"/>
              <a:t>如</a:t>
            </a:r>
            <a:r>
              <a:rPr lang="zh-CN" altLang="en-US" sz="2400" dirty="0" smtClean="0"/>
              <a:t>图</a:t>
            </a:r>
            <a:r>
              <a:rPr lang="en-US" altLang="zh-CN" sz="2400" dirty="0" smtClean="0"/>
              <a:t>8-11</a:t>
            </a:r>
            <a:r>
              <a:rPr lang="zh-CN" altLang="zh-CN" sz="2400" dirty="0"/>
              <a:t>所示。</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695325" y="1201738"/>
            <a:ext cx="4792588" cy="576262"/>
          </a:xfrm>
          <a:prstGeom prst="rect">
            <a:avLst/>
          </a:prstGeom>
          <a:noFill/>
          <a:ln w="9525">
            <a:noFill/>
            <a:miter lim="800000"/>
            <a:headEnd/>
            <a:tailEnd/>
          </a:ln>
        </p:spPr>
      </p:pic>
      <p:sp>
        <p:nvSpPr>
          <p:cNvPr id="8" name="Rectangle 39"/>
          <p:cNvSpPr>
            <a:spLocks noChangeArrowheads="1"/>
          </p:cNvSpPr>
          <p:nvPr/>
        </p:nvSpPr>
        <p:spPr bwMode="auto">
          <a:xfrm>
            <a:off x="950913" y="1279525"/>
            <a:ext cx="4375958" cy="460375"/>
          </a:xfrm>
          <a:prstGeom prst="rect">
            <a:avLst/>
          </a:prstGeom>
          <a:noFill/>
          <a:ln w="9525">
            <a:noFill/>
            <a:miter lim="800000"/>
          </a:ln>
        </p:spPr>
        <p:txBody>
          <a:bodyPr wrap="square">
            <a:spAutoFit/>
          </a:bodyPr>
          <a:lstStyle/>
          <a:p>
            <a:r>
              <a:rPr lang="en-US" altLang="zh-CN" sz="2400" b="1" dirty="0" smtClean="0">
                <a:solidFill>
                  <a:schemeClr val="bg1"/>
                </a:solidFill>
              </a:rPr>
              <a:t>8.4.6  </a:t>
            </a:r>
            <a:r>
              <a:rPr lang="zh-CN" altLang="zh-CN" sz="2400" b="1" dirty="0">
                <a:solidFill>
                  <a:schemeClr val="bg1"/>
                </a:solidFill>
              </a:rPr>
              <a:t>制作线缆牵引端</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pic>
        <p:nvPicPr>
          <p:cNvPr id="2050" name="Picture 2" descr="6-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95500" y="2224370"/>
            <a:ext cx="7680152" cy="156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112668" y="4005064"/>
            <a:ext cx="3928745" cy="398780"/>
          </a:xfrm>
          <a:prstGeom prst="rect">
            <a:avLst/>
          </a:prstGeom>
        </p:spPr>
        <p:txBody>
          <a:bodyPr wrap="none">
            <a:spAutoFit/>
          </a:bodyPr>
          <a:lstStyle/>
          <a:p>
            <a:r>
              <a:rPr lang="zh-CN" altLang="en-US" kern="100" spc="30" dirty="0" smtClean="0">
                <a:solidFill>
                  <a:srgbClr val="C00000"/>
                </a:solidFill>
                <a:ea typeface="方正书宋简体"/>
                <a:cs typeface="Times New Roman" panose="02020603050405020304"/>
              </a:rPr>
              <a:t>图</a:t>
            </a:r>
            <a:r>
              <a:rPr lang="en-US" altLang="zh-CN" kern="100" spc="30" dirty="0" smtClean="0">
                <a:solidFill>
                  <a:srgbClr val="C00000"/>
                </a:solidFill>
                <a:ea typeface="方正书宋简体"/>
                <a:cs typeface="Times New Roman" panose="02020603050405020304"/>
              </a:rPr>
              <a:t>8-11  </a:t>
            </a:r>
            <a:r>
              <a:rPr lang="zh-CN" altLang="zh-CN" kern="100" spc="30" dirty="0">
                <a:solidFill>
                  <a:srgbClr val="C00000"/>
                </a:solidFill>
                <a:ea typeface="方正书宋简体"/>
                <a:cs typeface="Times New Roman" panose="02020603050405020304"/>
              </a:rPr>
              <a:t>单条大对数电缆的牵引端</a:t>
            </a:r>
            <a:endParaRPr lang="zh-CN" altLang="en-US"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844675"/>
            <a:ext cx="10805795"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en-US" altLang="zh-CN" sz="2400" dirty="0"/>
              <a:t>3</a:t>
            </a:r>
            <a:r>
              <a:rPr lang="zh-CN" altLang="zh-CN" sz="2400" dirty="0"/>
              <a:t>）牵引多根</a:t>
            </a:r>
            <a:r>
              <a:rPr lang="en-US" altLang="zh-CN" sz="2400" dirty="0"/>
              <a:t>25</a:t>
            </a:r>
            <a:r>
              <a:rPr lang="zh-CN" altLang="zh-CN" sz="2400" dirty="0"/>
              <a:t>对双绞线电缆或更多线对电缆</a:t>
            </a:r>
            <a:endParaRPr lang="zh-CN" altLang="zh-CN" sz="2400" dirty="0"/>
          </a:p>
          <a:p>
            <a:pPr indent="628650"/>
            <a:r>
              <a:rPr lang="zh-CN" altLang="zh-CN" sz="2400" dirty="0"/>
              <a:t>对于</a:t>
            </a:r>
            <a:r>
              <a:rPr lang="en-US" altLang="zh-CN" sz="2400" dirty="0"/>
              <a:t>70</a:t>
            </a:r>
            <a:r>
              <a:rPr lang="zh-CN" altLang="zh-CN" sz="2400" dirty="0"/>
              <a:t>对以上，特别是上百对的主干缆或多根</a:t>
            </a:r>
            <a:r>
              <a:rPr lang="en-US" altLang="zh-CN" sz="2400" dirty="0"/>
              <a:t>25</a:t>
            </a:r>
            <a:r>
              <a:rPr lang="zh-CN" altLang="zh-CN" sz="2400" dirty="0"/>
              <a:t>对线缆，可采用一种称为芯套</a:t>
            </a:r>
            <a:r>
              <a:rPr lang="en-US" altLang="zh-CN" sz="2400" dirty="0"/>
              <a:t>/</a:t>
            </a:r>
            <a:r>
              <a:rPr lang="zh-CN" altLang="zh-CN" sz="2400" dirty="0"/>
              <a:t>钩的连接，这种连接是非常牢固的，它能用于几百对电缆的牵引。</a:t>
            </a:r>
            <a:endParaRPr lang="zh-CN" altLang="zh-CN" sz="2400" dirty="0"/>
          </a:p>
          <a:p>
            <a:pPr indent="628650"/>
            <a:r>
              <a:rPr lang="zh-CN" altLang="zh-CN" sz="2400" dirty="0"/>
              <a:t>牵引端做法如下：剥除约</a:t>
            </a:r>
            <a:r>
              <a:rPr lang="en-US" altLang="zh-CN" sz="2400" dirty="0"/>
              <a:t>30 cm</a:t>
            </a:r>
            <a:r>
              <a:rPr lang="zh-CN" altLang="zh-CN" sz="2400" dirty="0"/>
              <a:t>的缆护套，包括导线上的绝缘层，使用斜口钳将部分线切去留下一部分（如约</a:t>
            </a:r>
            <a:r>
              <a:rPr lang="en-US" altLang="zh-CN" sz="2400" dirty="0"/>
              <a:t>12</a:t>
            </a:r>
            <a:r>
              <a:rPr lang="zh-CN" altLang="zh-CN" sz="2400" dirty="0"/>
              <a:t>根）作绞合用；将导线分成两个绞线组，将两组绞线交叉的穿过拉绳的环，在缆线的一边建立一个闭环，</a:t>
            </a:r>
            <a:r>
              <a:rPr lang="zh-CN" altLang="zh-CN" sz="2400" dirty="0" smtClean="0"/>
              <a:t>如</a:t>
            </a:r>
            <a:r>
              <a:rPr lang="zh-CN" altLang="en-US" sz="2400" dirty="0" smtClean="0"/>
              <a:t>图</a:t>
            </a:r>
            <a:r>
              <a:rPr lang="en-US" altLang="zh-CN" sz="2400" dirty="0" smtClean="0"/>
              <a:t>8-12</a:t>
            </a:r>
            <a:r>
              <a:rPr lang="zh-CN" altLang="zh-CN" sz="2400" dirty="0"/>
              <a:t>所示，在缆线一端将双绞线缠绕在自己上面线缠绕在一起来关闭缆环，用电工带紧紧缠绕在缆周围，覆盖长度约</a:t>
            </a:r>
            <a:r>
              <a:rPr lang="en-US" altLang="zh-CN" sz="2400" dirty="0"/>
              <a:t>6 cm</a:t>
            </a:r>
            <a:r>
              <a:rPr lang="zh-CN" altLang="zh-CN" sz="2400" dirty="0"/>
              <a:t>，然后继续再绕上一段，</a:t>
            </a:r>
            <a:r>
              <a:rPr lang="zh-CN" altLang="zh-CN" sz="2400" dirty="0" smtClean="0"/>
              <a:t>如</a:t>
            </a:r>
            <a:r>
              <a:rPr lang="zh-CN" altLang="en-US" sz="2400" dirty="0" smtClean="0"/>
              <a:t>图</a:t>
            </a:r>
            <a:r>
              <a:rPr lang="en-US" altLang="zh-CN" sz="2400" dirty="0" smtClean="0"/>
              <a:t>8-13</a:t>
            </a:r>
            <a:r>
              <a:rPr lang="zh-CN" altLang="zh-CN" sz="2400" dirty="0"/>
              <a:t>所示，为制作好的电缆牵引芯套</a:t>
            </a:r>
            <a:r>
              <a:rPr lang="en-US" altLang="zh-CN" sz="2400" dirty="0"/>
              <a:t>/</a:t>
            </a:r>
            <a:r>
              <a:rPr lang="zh-CN" altLang="zh-CN" sz="2400" dirty="0"/>
              <a:t>钩。</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623570" y="1201738"/>
            <a:ext cx="4792588" cy="576262"/>
          </a:xfrm>
          <a:prstGeom prst="rect">
            <a:avLst/>
          </a:prstGeom>
          <a:noFill/>
          <a:ln w="9525">
            <a:noFill/>
            <a:miter lim="800000"/>
            <a:headEnd/>
            <a:tailEnd/>
          </a:ln>
        </p:spPr>
      </p:pic>
      <p:sp>
        <p:nvSpPr>
          <p:cNvPr id="8" name="Rectangle 39"/>
          <p:cNvSpPr>
            <a:spLocks noChangeArrowheads="1"/>
          </p:cNvSpPr>
          <p:nvPr/>
        </p:nvSpPr>
        <p:spPr bwMode="auto">
          <a:xfrm>
            <a:off x="879158" y="1279525"/>
            <a:ext cx="4375958" cy="460375"/>
          </a:xfrm>
          <a:prstGeom prst="rect">
            <a:avLst/>
          </a:prstGeom>
          <a:noFill/>
          <a:ln w="9525">
            <a:noFill/>
            <a:miter lim="800000"/>
          </a:ln>
        </p:spPr>
        <p:txBody>
          <a:bodyPr wrap="square">
            <a:spAutoFit/>
          </a:bodyPr>
          <a:lstStyle/>
          <a:p>
            <a:r>
              <a:rPr lang="en-US" altLang="zh-CN" sz="2400" b="1" dirty="0" smtClean="0">
                <a:solidFill>
                  <a:schemeClr val="bg1"/>
                </a:solidFill>
              </a:rPr>
              <a:t>8.4.6  </a:t>
            </a:r>
            <a:r>
              <a:rPr lang="zh-CN" altLang="zh-CN" sz="2400" b="1" dirty="0">
                <a:solidFill>
                  <a:schemeClr val="bg1"/>
                </a:solidFill>
              </a:rPr>
              <a:t>制作线缆牵引端</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95325" y="1203008"/>
            <a:ext cx="2992388" cy="576262"/>
          </a:xfrm>
          <a:prstGeom prst="rect">
            <a:avLst/>
          </a:prstGeom>
          <a:noFill/>
          <a:ln w="9525">
            <a:noFill/>
            <a:miter lim="800000"/>
            <a:headEnd/>
            <a:tailEnd/>
          </a:ln>
        </p:spPr>
      </p:pic>
      <p:sp>
        <p:nvSpPr>
          <p:cNvPr id="8195" name="Rectangle 39"/>
          <p:cNvSpPr>
            <a:spLocks noChangeArrowheads="1"/>
          </p:cNvSpPr>
          <p:nvPr/>
        </p:nvSpPr>
        <p:spPr bwMode="auto">
          <a:xfrm>
            <a:off x="950913" y="1280795"/>
            <a:ext cx="2880816" cy="460375"/>
          </a:xfrm>
          <a:prstGeom prst="rect">
            <a:avLst/>
          </a:prstGeom>
          <a:noFill/>
          <a:ln w="9525">
            <a:noFill/>
            <a:miter lim="800000"/>
          </a:ln>
        </p:spPr>
        <p:txBody>
          <a:bodyPr wrap="square">
            <a:spAutoFit/>
          </a:bodyPr>
          <a:lstStyle/>
          <a:p>
            <a:r>
              <a:rPr lang="en-US" altLang="zh-CN" sz="2400" b="1" dirty="0">
                <a:solidFill>
                  <a:schemeClr val="bg1"/>
                </a:solidFill>
              </a:rPr>
              <a:t>2</a:t>
            </a:r>
            <a:r>
              <a:rPr lang="zh-CN" altLang="zh-CN" sz="2400" b="1" dirty="0">
                <a:solidFill>
                  <a:schemeClr val="bg1"/>
                </a:solidFill>
              </a:rPr>
              <a:t>．缆线敷设要求</a:t>
            </a:r>
            <a:endParaRPr lang="zh-CN" altLang="zh-CN" sz="2400" b="1" dirty="0">
              <a:solidFill>
                <a:schemeClr val="bg1"/>
              </a:solidFill>
            </a:endParaRPr>
          </a:p>
        </p:txBody>
      </p:sp>
      <p:sp>
        <p:nvSpPr>
          <p:cNvPr id="15" name="Rectangle 31"/>
          <p:cNvSpPr>
            <a:spLocks noChangeArrowheads="1"/>
          </p:cNvSpPr>
          <p:nvPr/>
        </p:nvSpPr>
        <p:spPr bwMode="auto">
          <a:xfrm>
            <a:off x="695325" y="1940560"/>
            <a:ext cx="10789920" cy="445325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在国家标准</a:t>
            </a:r>
            <a:r>
              <a:rPr lang="en-US" altLang="zh-CN" sz="2400" dirty="0"/>
              <a:t>GB50312</a:t>
            </a:r>
            <a:r>
              <a:rPr lang="zh-CN" altLang="zh-CN" sz="2400" dirty="0"/>
              <a:t>—</a:t>
            </a:r>
            <a:r>
              <a:rPr lang="en-US" altLang="zh-CN" sz="2400" dirty="0"/>
              <a:t>2016</a:t>
            </a:r>
            <a:r>
              <a:rPr lang="zh-CN" altLang="zh-CN" sz="2400" dirty="0"/>
              <a:t>中，规定了缆线敷设的一般要求如下： </a:t>
            </a:r>
            <a:endParaRPr lang="zh-CN" altLang="zh-CN" sz="2400" dirty="0"/>
          </a:p>
          <a:p>
            <a:pPr indent="628650"/>
            <a:r>
              <a:rPr lang="zh-CN" altLang="zh-CN" sz="2400" dirty="0"/>
              <a:t>（</a:t>
            </a:r>
            <a:r>
              <a:rPr lang="en-US" altLang="zh-CN" sz="2400" dirty="0"/>
              <a:t>1</a:t>
            </a:r>
            <a:r>
              <a:rPr lang="zh-CN" altLang="zh-CN" sz="2400" dirty="0"/>
              <a:t>）缆线的型式、规格应与设计规定相符。</a:t>
            </a:r>
            <a:endParaRPr lang="zh-CN" altLang="zh-CN" sz="2400" dirty="0"/>
          </a:p>
          <a:p>
            <a:pPr indent="628650"/>
            <a:r>
              <a:rPr lang="zh-CN" altLang="zh-CN" sz="2400" dirty="0"/>
              <a:t>（</a:t>
            </a:r>
            <a:r>
              <a:rPr lang="en-US" altLang="zh-CN" sz="2400" dirty="0"/>
              <a:t>2</a:t>
            </a:r>
            <a:r>
              <a:rPr lang="zh-CN" altLang="zh-CN" sz="2400" dirty="0"/>
              <a:t>）缆线在各种环境中的敷设方式、布放间距均应符合设计要求。</a:t>
            </a:r>
            <a:endParaRPr lang="zh-CN" altLang="zh-CN" sz="2400" dirty="0"/>
          </a:p>
          <a:p>
            <a:pPr indent="628650"/>
            <a:r>
              <a:rPr lang="zh-CN" altLang="zh-CN" sz="2400" dirty="0"/>
              <a:t>（</a:t>
            </a:r>
            <a:r>
              <a:rPr lang="en-US" altLang="zh-CN" sz="2400" dirty="0"/>
              <a:t>3</a:t>
            </a:r>
            <a:r>
              <a:rPr lang="zh-CN" altLang="zh-CN" sz="2400" dirty="0"/>
              <a:t>）缆线的布放应自然平直，不得产生扭绞、打圈、接头等现象，不应受外力的挤压而损伤。这样缆线不会受到外界各种应力，处于稳定的安全状态。如果因为扭绞和挤压改变了电缆的结构，将很难恢复的电缆的性能。</a:t>
            </a:r>
            <a:endParaRPr lang="zh-CN" altLang="zh-CN" sz="2400" dirty="0"/>
          </a:p>
          <a:p>
            <a:pPr indent="628650"/>
            <a:r>
              <a:rPr lang="zh-CN" altLang="zh-CN" sz="2400" dirty="0"/>
              <a:t>（</a:t>
            </a:r>
            <a:r>
              <a:rPr lang="en-US" altLang="zh-CN" sz="2400" dirty="0"/>
              <a:t>4</a:t>
            </a:r>
            <a:r>
              <a:rPr lang="zh-CN" altLang="zh-CN" sz="2400" dirty="0"/>
              <a:t>）缆线两端应贴有统一正规标签，应标明缆线编号和用途，标签上的文字符号书写应清晰、字体端正和内容正确。标签应选用不易损坏的材料制成。</a:t>
            </a:r>
            <a:endParaRPr lang="zh-CN" altLang="zh-CN" sz="2400" dirty="0"/>
          </a:p>
          <a:p>
            <a:pPr indent="628650"/>
            <a:r>
              <a:rPr lang="zh-CN" altLang="zh-CN" sz="2400" dirty="0">
                <a:sym typeface="+mn-ea"/>
              </a:rPr>
              <a:t>（</a:t>
            </a:r>
            <a:r>
              <a:rPr lang="en-US" altLang="zh-CN" sz="2400" dirty="0">
                <a:sym typeface="+mn-ea"/>
              </a:rPr>
              <a:t>5</a:t>
            </a:r>
            <a:r>
              <a:rPr lang="zh-CN" altLang="zh-CN" sz="2400" dirty="0">
                <a:sym typeface="+mn-ea"/>
              </a:rPr>
              <a:t>）缆线应适当留有余量，以适应终端连接、检查测试和变更（如拆除移动）的需要。在一般情况下，双绞电缆预留长度如下：在工作区宜为</a:t>
            </a:r>
            <a:r>
              <a:rPr lang="en-US" altLang="zh-CN" sz="2400" dirty="0">
                <a:sym typeface="+mn-ea"/>
              </a:rPr>
              <a:t>3 cm</a:t>
            </a:r>
            <a:r>
              <a:rPr lang="zh-CN" altLang="zh-CN" sz="2400" dirty="0">
                <a:sym typeface="+mn-ea"/>
              </a:rPr>
              <a:t>～</a:t>
            </a:r>
            <a:r>
              <a:rPr lang="en-US" altLang="zh-CN" sz="2400" dirty="0">
                <a:sym typeface="+mn-ea"/>
              </a:rPr>
              <a:t>6 cm</a:t>
            </a:r>
            <a:r>
              <a:rPr lang="zh-CN" altLang="zh-CN" sz="2400" dirty="0">
                <a:sym typeface="+mn-ea"/>
              </a:rPr>
              <a:t>，电信间宜为</a:t>
            </a:r>
            <a:r>
              <a:rPr lang="en-US" altLang="zh-CN" sz="2400" dirty="0">
                <a:sym typeface="+mn-ea"/>
              </a:rPr>
              <a:t>0.5 m</a:t>
            </a:r>
            <a:r>
              <a:rPr lang="zh-CN" altLang="zh-CN" sz="2400" dirty="0">
                <a:sym typeface="+mn-ea"/>
              </a:rPr>
              <a:t>～</a:t>
            </a:r>
            <a:r>
              <a:rPr lang="en-US" altLang="zh-CN" sz="2400" dirty="0">
                <a:sym typeface="+mn-ea"/>
              </a:rPr>
              <a:t>2 m</a:t>
            </a:r>
            <a:r>
              <a:rPr lang="zh-CN" altLang="zh-CN" sz="2400" dirty="0">
                <a:sym typeface="+mn-ea"/>
              </a:rPr>
              <a:t>，设备间宜为</a:t>
            </a:r>
            <a:r>
              <a:rPr lang="en-US" altLang="zh-CN" sz="2400" dirty="0">
                <a:sym typeface="+mn-ea"/>
              </a:rPr>
              <a:t>3 m</a:t>
            </a:r>
            <a:r>
              <a:rPr lang="zh-CN" altLang="zh-CN" sz="2400" dirty="0">
                <a:sym typeface="+mn-ea"/>
              </a:rPr>
              <a:t>～</a:t>
            </a:r>
            <a:r>
              <a:rPr lang="en-US" altLang="zh-CN" sz="2400" dirty="0">
                <a:sym typeface="+mn-ea"/>
              </a:rPr>
              <a:t>5 m</a:t>
            </a:r>
            <a:r>
              <a:rPr lang="zh-CN" altLang="zh-CN" sz="2400" dirty="0">
                <a:sym typeface="+mn-ea"/>
              </a:rPr>
              <a:t>；光缆布放路由宜盘留，预留长度宜为</a:t>
            </a:r>
            <a:r>
              <a:rPr lang="en-US" altLang="zh-CN" sz="2400" dirty="0">
                <a:sym typeface="+mn-ea"/>
              </a:rPr>
              <a:t>3 m</a:t>
            </a:r>
            <a:r>
              <a:rPr lang="zh-CN" altLang="zh-CN" sz="2400" dirty="0">
                <a:sym typeface="+mn-ea"/>
              </a:rPr>
              <a:t>～</a:t>
            </a:r>
            <a:r>
              <a:rPr lang="en-US" altLang="zh-CN" sz="2400" dirty="0">
                <a:sym typeface="+mn-ea"/>
              </a:rPr>
              <a:t>5 m</a:t>
            </a:r>
            <a:r>
              <a:rPr lang="zh-CN" altLang="zh-CN" sz="2400" dirty="0">
                <a:sym typeface="+mn-ea"/>
              </a:rPr>
              <a:t>，有特殊要求的应按设计要求预留长度</a:t>
            </a:r>
            <a:r>
              <a:rPr lang="zh-CN" altLang="zh-CN" sz="2400" dirty="0" smtClean="0">
                <a:sym typeface="+mn-ea"/>
              </a:rPr>
              <a:t>。</a:t>
            </a:r>
            <a:endParaRPr lang="zh-CN" altLang="zh-CN" sz="2400" dirty="0"/>
          </a:p>
        </p:txBody>
      </p:sp>
      <p:sp>
        <p:nvSpPr>
          <p:cNvPr id="8200"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smtClean="0"/>
              <a:t>8.2.1  </a:t>
            </a:r>
            <a:r>
              <a:rPr lang="zh-CN" altLang="zh-CN" sz="3200" b="1" dirty="0"/>
              <a:t>缆线敷设施工的一般要求</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pic>
        <p:nvPicPr>
          <p:cNvPr id="3074" name="Picture 2" descr="6-1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47529" y="1196752"/>
            <a:ext cx="5256584" cy="202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6-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4664" y="3717032"/>
            <a:ext cx="5310522"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551815" y="1911350"/>
            <a:ext cx="11014710" cy="18681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r>
              <a:rPr lang="zh-CN" altLang="en-US" sz="2400" dirty="0" smtClean="0"/>
              <a:t>       </a:t>
            </a:r>
            <a:r>
              <a:rPr lang="zh-CN" altLang="zh-CN" sz="2400" dirty="0" smtClean="0"/>
              <a:t>在</a:t>
            </a:r>
            <a:r>
              <a:rPr lang="zh-CN" altLang="zh-CN" sz="2400" dirty="0"/>
              <a:t>牵引缆线过程中，为减少缆线承受的拉力或避免在牵引中产生扭绞或打圈等有可能影响缆线本身质量的现象，在牵引缆线的端头处应装置操作方便、结构简单的合格牵引网套（夹），旋转接头（旋转环）等连接装置，</a:t>
            </a:r>
            <a:r>
              <a:rPr lang="zh-CN" altLang="zh-CN" sz="2400" dirty="0" smtClean="0"/>
              <a:t>如</a:t>
            </a:r>
            <a:r>
              <a:rPr lang="zh-CN" altLang="en-US" sz="2400" dirty="0" smtClean="0"/>
              <a:t>图</a:t>
            </a:r>
            <a:r>
              <a:rPr lang="en-US" altLang="zh-CN" sz="2400" dirty="0" smtClean="0"/>
              <a:t>8-14</a:t>
            </a:r>
            <a:r>
              <a:rPr lang="zh-CN" altLang="zh-CN" sz="2400" dirty="0"/>
              <a:t>所示。缆线布放后，应平直处于安全稳定的状态，不应有受到外力的挤压或遭受损伤而产生障碍隐患。</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551815" y="1268730"/>
            <a:ext cx="3867785" cy="575945"/>
          </a:xfrm>
          <a:prstGeom prst="rect">
            <a:avLst/>
          </a:prstGeom>
          <a:noFill/>
          <a:ln w="9525">
            <a:noFill/>
            <a:miter lim="800000"/>
            <a:headEnd/>
            <a:tailEnd/>
          </a:ln>
        </p:spPr>
      </p:pic>
      <p:sp>
        <p:nvSpPr>
          <p:cNvPr id="8" name="Rectangle 39"/>
          <p:cNvSpPr>
            <a:spLocks noChangeArrowheads="1"/>
          </p:cNvSpPr>
          <p:nvPr/>
        </p:nvSpPr>
        <p:spPr bwMode="auto">
          <a:xfrm>
            <a:off x="807720" y="1346200"/>
            <a:ext cx="3392805" cy="460375"/>
          </a:xfrm>
          <a:prstGeom prst="rect">
            <a:avLst/>
          </a:prstGeom>
          <a:noFill/>
          <a:ln w="9525">
            <a:noFill/>
            <a:miter lim="800000"/>
          </a:ln>
        </p:spPr>
        <p:txBody>
          <a:bodyPr wrap="square">
            <a:spAutoFit/>
          </a:bodyPr>
          <a:lstStyle/>
          <a:p>
            <a:r>
              <a:rPr lang="en-US" altLang="zh-CN" sz="2400" b="1" dirty="0" smtClean="0">
                <a:solidFill>
                  <a:schemeClr val="bg1"/>
                </a:solidFill>
              </a:rPr>
              <a:t>8.4.6  </a:t>
            </a:r>
            <a:r>
              <a:rPr lang="zh-CN" altLang="zh-CN" sz="2400" b="1" dirty="0">
                <a:solidFill>
                  <a:schemeClr val="bg1"/>
                </a:solidFill>
              </a:rPr>
              <a:t>制作线缆牵引端</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pic>
        <p:nvPicPr>
          <p:cNvPr id="4098" name="Picture 2" descr="6-1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19178" y="1268636"/>
            <a:ext cx="8754657"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2132965"/>
            <a:ext cx="4166235" cy="43200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11430"/>
            <a:r>
              <a:rPr lang="en-US" altLang="zh-CN" sz="2400" dirty="0"/>
              <a:t>1</a:t>
            </a:r>
            <a:r>
              <a:rPr lang="zh-CN" altLang="zh-CN" sz="2400" dirty="0"/>
              <a:t>．牵引敷设方法的</a:t>
            </a:r>
            <a:r>
              <a:rPr lang="zh-CN" altLang="zh-CN" sz="2400" dirty="0" smtClean="0"/>
              <a:t>类型</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623570" y="1346200"/>
            <a:ext cx="4361815" cy="575945"/>
          </a:xfrm>
          <a:prstGeom prst="rect">
            <a:avLst/>
          </a:prstGeom>
          <a:noFill/>
          <a:ln w="9525">
            <a:noFill/>
            <a:miter lim="800000"/>
            <a:headEnd/>
            <a:tailEnd/>
          </a:ln>
        </p:spPr>
      </p:pic>
      <p:sp>
        <p:nvSpPr>
          <p:cNvPr id="8" name="Rectangle 39"/>
          <p:cNvSpPr>
            <a:spLocks noChangeArrowheads="1"/>
          </p:cNvSpPr>
          <p:nvPr/>
        </p:nvSpPr>
        <p:spPr bwMode="auto">
          <a:xfrm>
            <a:off x="879158" y="1423670"/>
            <a:ext cx="5185072" cy="460375"/>
          </a:xfrm>
          <a:prstGeom prst="rect">
            <a:avLst/>
          </a:prstGeom>
          <a:noFill/>
          <a:ln w="9525">
            <a:noFill/>
            <a:miter lim="800000"/>
          </a:ln>
        </p:spPr>
        <p:txBody>
          <a:bodyPr wrap="square">
            <a:spAutoFit/>
          </a:bodyPr>
          <a:lstStyle/>
          <a:p>
            <a:r>
              <a:rPr lang="en-US" altLang="zh-CN" sz="2400" b="1" dirty="0" smtClean="0">
                <a:solidFill>
                  <a:schemeClr val="bg1"/>
                </a:solidFill>
              </a:rPr>
              <a:t>8.4.7  </a:t>
            </a:r>
            <a:r>
              <a:rPr lang="zh-CN" altLang="zh-CN" sz="2400" b="1" dirty="0">
                <a:solidFill>
                  <a:schemeClr val="bg1"/>
                </a:solidFill>
              </a:rPr>
              <a:t>干线电缆的牵引方式</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
        <p:nvSpPr>
          <p:cNvPr id="18" name="矩形 17"/>
          <p:cNvSpPr/>
          <p:nvPr/>
        </p:nvSpPr>
        <p:spPr>
          <a:xfrm>
            <a:off x="2105354" y="3958398"/>
            <a:ext cx="1407160" cy="460375"/>
          </a:xfrm>
          <a:prstGeom prst="rect">
            <a:avLst/>
          </a:prstGeom>
          <a:noFill/>
          <a:ln>
            <a:solidFill>
              <a:schemeClr val="accent1"/>
            </a:solidFill>
          </a:ln>
        </p:spPr>
        <p:txBody>
          <a:bodyPr wrap="none">
            <a:spAutoFit/>
          </a:bodyPr>
          <a:lstStyle/>
          <a:p>
            <a:r>
              <a:rPr lang="zh-CN" altLang="en-US" sz="2400" b="1" dirty="0" smtClean="0"/>
              <a:t>智能建筑</a:t>
            </a:r>
            <a:endParaRPr lang="zh-CN" altLang="en-US" sz="2400" b="1" dirty="0"/>
          </a:p>
        </p:txBody>
      </p:sp>
      <p:sp>
        <p:nvSpPr>
          <p:cNvPr id="19" name="矩形 18"/>
          <p:cNvSpPr/>
          <p:nvPr/>
        </p:nvSpPr>
        <p:spPr>
          <a:xfrm>
            <a:off x="4079921" y="3458332"/>
            <a:ext cx="2019300" cy="460375"/>
          </a:xfrm>
          <a:prstGeom prst="rect">
            <a:avLst/>
          </a:prstGeom>
          <a:noFill/>
          <a:ln>
            <a:solidFill>
              <a:schemeClr val="accent1"/>
            </a:solidFill>
          </a:ln>
        </p:spPr>
        <p:txBody>
          <a:bodyPr wrap="none">
            <a:spAutoFit/>
          </a:bodyPr>
          <a:lstStyle/>
          <a:p>
            <a:r>
              <a:rPr lang="zh-CN" altLang="en-US" sz="2400" b="1" dirty="0" smtClean="0"/>
              <a:t>高耸的塔楼型</a:t>
            </a:r>
            <a:endParaRPr lang="zh-CN" altLang="en-US" sz="2400" b="1" dirty="0"/>
          </a:p>
        </p:txBody>
      </p:sp>
      <p:sp>
        <p:nvSpPr>
          <p:cNvPr id="20" name="矩形 19"/>
          <p:cNvSpPr/>
          <p:nvPr/>
        </p:nvSpPr>
        <p:spPr>
          <a:xfrm>
            <a:off x="4151359" y="4529902"/>
            <a:ext cx="2019300" cy="460375"/>
          </a:xfrm>
          <a:prstGeom prst="rect">
            <a:avLst/>
          </a:prstGeom>
          <a:noFill/>
          <a:ln>
            <a:solidFill>
              <a:schemeClr val="accent1"/>
            </a:solidFill>
          </a:ln>
        </p:spPr>
        <p:txBody>
          <a:bodyPr wrap="none">
            <a:spAutoFit/>
          </a:bodyPr>
          <a:lstStyle/>
          <a:p>
            <a:r>
              <a:rPr lang="zh-CN" altLang="en-US" sz="2400" b="1" dirty="0" smtClean="0"/>
              <a:t>矮胖的宽敞型</a:t>
            </a:r>
            <a:endParaRPr lang="zh-CN" altLang="en-US" sz="2400" b="1" dirty="0"/>
          </a:p>
        </p:txBody>
      </p:sp>
      <p:sp>
        <p:nvSpPr>
          <p:cNvPr id="21" name="矩形 20"/>
          <p:cNvSpPr/>
          <p:nvPr/>
        </p:nvSpPr>
        <p:spPr>
          <a:xfrm>
            <a:off x="6723127" y="2815390"/>
            <a:ext cx="1402080" cy="460375"/>
          </a:xfrm>
          <a:prstGeom prst="rect">
            <a:avLst/>
          </a:prstGeom>
          <a:noFill/>
          <a:ln>
            <a:solidFill>
              <a:schemeClr val="accent1"/>
            </a:solidFill>
          </a:ln>
        </p:spPr>
        <p:txBody>
          <a:bodyPr wrap="none">
            <a:spAutoFit/>
          </a:bodyPr>
          <a:lstStyle/>
          <a:p>
            <a:r>
              <a:rPr lang="zh-CN" altLang="en-US" sz="2400" dirty="0" smtClean="0"/>
              <a:t>向下垂放</a:t>
            </a:r>
            <a:endParaRPr lang="zh-CN" altLang="en-US" sz="2400" b="1" dirty="0"/>
          </a:p>
        </p:txBody>
      </p:sp>
      <p:sp>
        <p:nvSpPr>
          <p:cNvPr id="22" name="矩形 21"/>
          <p:cNvSpPr/>
          <p:nvPr/>
        </p:nvSpPr>
        <p:spPr>
          <a:xfrm>
            <a:off x="6723127" y="3458332"/>
            <a:ext cx="1407160" cy="460375"/>
          </a:xfrm>
          <a:prstGeom prst="rect">
            <a:avLst/>
          </a:prstGeom>
          <a:noFill/>
          <a:ln>
            <a:solidFill>
              <a:schemeClr val="accent1"/>
            </a:solidFill>
          </a:ln>
        </p:spPr>
        <p:txBody>
          <a:bodyPr wrap="none">
            <a:spAutoFit/>
          </a:bodyPr>
          <a:lstStyle/>
          <a:p>
            <a:r>
              <a:rPr lang="zh-CN" altLang="en-US" sz="2400" b="1" dirty="0" smtClean="0"/>
              <a:t>向上牵引</a:t>
            </a:r>
            <a:endParaRPr lang="zh-CN" altLang="en-US" sz="2400" b="1" dirty="0"/>
          </a:p>
        </p:txBody>
      </p:sp>
      <p:sp>
        <p:nvSpPr>
          <p:cNvPr id="23" name="矩形 22"/>
          <p:cNvSpPr/>
          <p:nvPr/>
        </p:nvSpPr>
        <p:spPr>
          <a:xfrm>
            <a:off x="6723127" y="4101274"/>
            <a:ext cx="2937510" cy="460375"/>
          </a:xfrm>
          <a:prstGeom prst="rect">
            <a:avLst/>
          </a:prstGeom>
          <a:noFill/>
          <a:ln>
            <a:solidFill>
              <a:schemeClr val="accent1"/>
            </a:solidFill>
          </a:ln>
        </p:spPr>
        <p:txBody>
          <a:bodyPr wrap="none">
            <a:spAutoFit/>
          </a:bodyPr>
          <a:lstStyle/>
          <a:p>
            <a:r>
              <a:rPr lang="zh-CN" altLang="en-US" sz="2400" b="1" dirty="0" smtClean="0"/>
              <a:t>分段牵引（特高层）</a:t>
            </a:r>
            <a:endParaRPr lang="zh-CN" altLang="en-US" sz="2400" b="1" dirty="0"/>
          </a:p>
        </p:txBody>
      </p:sp>
      <p:sp>
        <p:nvSpPr>
          <p:cNvPr id="24" name="任意多边形 23"/>
          <p:cNvSpPr/>
          <p:nvPr/>
        </p:nvSpPr>
        <p:spPr bwMode="auto">
          <a:xfrm>
            <a:off x="3516875" y="3653539"/>
            <a:ext cx="629392" cy="1128155"/>
          </a:xfrm>
          <a:custGeom>
            <a:avLst/>
            <a:gdLst>
              <a:gd name="connsiteX0" fmla="*/ 0 w 629392"/>
              <a:gd name="connsiteY0" fmla="*/ 534389 h 1128155"/>
              <a:gd name="connsiteX1" fmla="*/ 225631 w 629392"/>
              <a:gd name="connsiteY1" fmla="*/ 534389 h 1128155"/>
              <a:gd name="connsiteX2" fmla="*/ 225631 w 629392"/>
              <a:gd name="connsiteY2" fmla="*/ 0 h 1128155"/>
              <a:gd name="connsiteX3" fmla="*/ 558140 w 629392"/>
              <a:gd name="connsiteY3" fmla="*/ 0 h 1128155"/>
              <a:gd name="connsiteX4" fmla="*/ 213756 w 629392"/>
              <a:gd name="connsiteY4" fmla="*/ 0 h 1128155"/>
              <a:gd name="connsiteX5" fmla="*/ 213756 w 629392"/>
              <a:gd name="connsiteY5" fmla="*/ 1128155 h 1128155"/>
              <a:gd name="connsiteX6" fmla="*/ 629392 w 629392"/>
              <a:gd name="connsiteY6" fmla="*/ 1128155 h 112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392" h="1128155">
                <a:moveTo>
                  <a:pt x="0" y="534389"/>
                </a:moveTo>
                <a:lnTo>
                  <a:pt x="225631" y="534389"/>
                </a:lnTo>
                <a:lnTo>
                  <a:pt x="225631" y="0"/>
                </a:lnTo>
                <a:lnTo>
                  <a:pt x="558140" y="0"/>
                </a:lnTo>
                <a:lnTo>
                  <a:pt x="213756" y="0"/>
                </a:lnTo>
                <a:lnTo>
                  <a:pt x="213756" y="1128155"/>
                </a:lnTo>
                <a:lnTo>
                  <a:pt x="629392" y="1128155"/>
                </a:lnTo>
              </a:path>
            </a:pathLst>
          </a:custGeom>
          <a:noFill/>
          <a:ln w="38100" cap="flat" cmpd="sng" algn="ctr">
            <a:solidFill>
              <a:srgbClr val="FF0000"/>
            </a:solidFill>
            <a:prstDash val="solid"/>
            <a:round/>
            <a:headEnd type="none" w="med" len="med"/>
            <a:tailEnd type="none" w="med" len="med"/>
          </a:ln>
          <a:effectLst/>
        </p:spPr>
        <p:txBody>
          <a:bodyPr rtlCol="0" anchor="ctr"/>
          <a:lstStyle/>
          <a:p>
            <a:pPr algn="ctr"/>
            <a:endParaRPr lang="zh-CN" altLang="en-US"/>
          </a:p>
        </p:txBody>
      </p:sp>
      <p:sp>
        <p:nvSpPr>
          <p:cNvPr id="25" name="任意多边形 24"/>
          <p:cNvSpPr/>
          <p:nvPr/>
        </p:nvSpPr>
        <p:spPr bwMode="auto">
          <a:xfrm>
            <a:off x="6093821" y="3059772"/>
            <a:ext cx="641267" cy="1341912"/>
          </a:xfrm>
          <a:custGeom>
            <a:avLst/>
            <a:gdLst>
              <a:gd name="connsiteX0" fmla="*/ 0 w 641267"/>
              <a:gd name="connsiteY0" fmla="*/ 617517 h 1341912"/>
              <a:gd name="connsiteX1" fmla="*/ 273132 w 641267"/>
              <a:gd name="connsiteY1" fmla="*/ 617517 h 1341912"/>
              <a:gd name="connsiteX2" fmla="*/ 273132 w 641267"/>
              <a:gd name="connsiteY2" fmla="*/ 0 h 1341912"/>
              <a:gd name="connsiteX3" fmla="*/ 641267 w 641267"/>
              <a:gd name="connsiteY3" fmla="*/ 0 h 1341912"/>
              <a:gd name="connsiteX4" fmla="*/ 273132 w 641267"/>
              <a:gd name="connsiteY4" fmla="*/ 0 h 1341912"/>
              <a:gd name="connsiteX5" fmla="*/ 285007 w 641267"/>
              <a:gd name="connsiteY5" fmla="*/ 641268 h 1341912"/>
              <a:gd name="connsiteX6" fmla="*/ 605641 w 641267"/>
              <a:gd name="connsiteY6" fmla="*/ 641268 h 1341912"/>
              <a:gd name="connsiteX7" fmla="*/ 261257 w 641267"/>
              <a:gd name="connsiteY7" fmla="*/ 629393 h 1341912"/>
              <a:gd name="connsiteX8" fmla="*/ 285007 w 641267"/>
              <a:gd name="connsiteY8" fmla="*/ 617517 h 1341912"/>
              <a:gd name="connsiteX9" fmla="*/ 285007 w 641267"/>
              <a:gd name="connsiteY9" fmla="*/ 1341912 h 1341912"/>
              <a:gd name="connsiteX10" fmla="*/ 605641 w 641267"/>
              <a:gd name="connsiteY10" fmla="*/ 1341912 h 134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1267" h="1341912">
                <a:moveTo>
                  <a:pt x="0" y="617517"/>
                </a:moveTo>
                <a:lnTo>
                  <a:pt x="273132" y="617517"/>
                </a:lnTo>
                <a:lnTo>
                  <a:pt x="273132" y="0"/>
                </a:lnTo>
                <a:lnTo>
                  <a:pt x="641267" y="0"/>
                </a:lnTo>
                <a:lnTo>
                  <a:pt x="273132" y="0"/>
                </a:lnTo>
                <a:lnTo>
                  <a:pt x="285007" y="641268"/>
                </a:lnTo>
                <a:lnTo>
                  <a:pt x="605641" y="641268"/>
                </a:lnTo>
                <a:lnTo>
                  <a:pt x="261257" y="629393"/>
                </a:lnTo>
                <a:lnTo>
                  <a:pt x="285007" y="617517"/>
                </a:lnTo>
                <a:lnTo>
                  <a:pt x="285007" y="1341912"/>
                </a:lnTo>
                <a:lnTo>
                  <a:pt x="605641" y="1341912"/>
                </a:lnTo>
              </a:path>
            </a:pathLst>
          </a:custGeom>
          <a:noFill/>
          <a:ln w="38100" cap="flat" cmpd="sng" algn="ctr">
            <a:solidFill>
              <a:srgbClr val="FF0000"/>
            </a:solidFill>
            <a:prstDash val="solid"/>
            <a:round/>
            <a:headEnd type="none" w="med" len="med"/>
            <a:tailEnd type="none" w="med" len="med"/>
          </a:ln>
          <a:effectLst/>
        </p:spPr>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916430"/>
            <a:ext cx="11108055"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en-US" altLang="zh-CN" sz="2400" dirty="0"/>
              <a:t>2</a:t>
            </a:r>
            <a:r>
              <a:rPr lang="zh-CN" altLang="zh-CN" sz="2400" dirty="0"/>
              <a:t>．向下垂放的敷设方式</a:t>
            </a:r>
            <a:endParaRPr lang="zh-CN" altLang="zh-CN" sz="2400" dirty="0"/>
          </a:p>
          <a:p>
            <a:pPr indent="628650"/>
            <a:r>
              <a:rPr lang="zh-CN" altLang="zh-CN" sz="2400" dirty="0"/>
              <a:t>在向下垂放电缆时，应按照以下步骤进行并注意施工方法。</a:t>
            </a:r>
            <a:endParaRPr lang="zh-CN" altLang="zh-CN" sz="2400" dirty="0"/>
          </a:p>
          <a:p>
            <a:pPr indent="628650"/>
            <a:r>
              <a:rPr lang="en-US" altLang="zh-CN" sz="2400" dirty="0"/>
              <a:t>1</a:t>
            </a:r>
            <a:r>
              <a:rPr lang="zh-CN" altLang="zh-CN" sz="2400" dirty="0"/>
              <a:t>）核实缆线的长度重量</a:t>
            </a:r>
            <a:endParaRPr lang="zh-CN" altLang="zh-CN" sz="2400" dirty="0"/>
          </a:p>
          <a:p>
            <a:pPr indent="628650"/>
            <a:r>
              <a:rPr lang="zh-CN" altLang="zh-CN" sz="2400" dirty="0"/>
              <a:t>在布放缆线前，必须检查缆线两端，核实外护套上的总尺码标记，并计算外护套的实际长度，力求精确核实，以免敷设后发生较大误差。</a:t>
            </a:r>
            <a:endParaRPr lang="zh-CN" altLang="zh-CN" sz="2400" dirty="0"/>
          </a:p>
          <a:p>
            <a:pPr indent="628650"/>
            <a:r>
              <a:rPr lang="zh-CN" altLang="zh-CN" sz="2400" dirty="0"/>
              <a:t>确定运到的缆线的尺寸和净重，以便考虑有无足够大小体积和负载能力的电梯，将缆线盘运到顶层或相应楼层，以便决定分别向上或向下牵引缆线施工。</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623570" y="1273493"/>
            <a:ext cx="5584676" cy="576262"/>
          </a:xfrm>
          <a:prstGeom prst="rect">
            <a:avLst/>
          </a:prstGeom>
          <a:noFill/>
          <a:ln w="9525">
            <a:noFill/>
            <a:miter lim="800000"/>
            <a:headEnd/>
            <a:tailEnd/>
          </a:ln>
        </p:spPr>
      </p:pic>
      <p:sp>
        <p:nvSpPr>
          <p:cNvPr id="8" name="Rectangle 39"/>
          <p:cNvSpPr>
            <a:spLocks noChangeArrowheads="1"/>
          </p:cNvSpPr>
          <p:nvPr/>
        </p:nvSpPr>
        <p:spPr bwMode="auto">
          <a:xfrm>
            <a:off x="879158" y="1351280"/>
            <a:ext cx="5185072" cy="460375"/>
          </a:xfrm>
          <a:prstGeom prst="rect">
            <a:avLst/>
          </a:prstGeom>
          <a:noFill/>
          <a:ln w="9525">
            <a:noFill/>
            <a:miter lim="800000"/>
          </a:ln>
        </p:spPr>
        <p:txBody>
          <a:bodyPr wrap="square">
            <a:spAutoFit/>
          </a:bodyPr>
          <a:lstStyle/>
          <a:p>
            <a:r>
              <a:rPr lang="en-US" altLang="zh-CN" sz="2400" b="1" dirty="0" smtClean="0">
                <a:solidFill>
                  <a:schemeClr val="bg1"/>
                </a:solidFill>
              </a:rPr>
              <a:t>8.4.7  </a:t>
            </a:r>
            <a:r>
              <a:rPr lang="zh-CN" altLang="zh-CN" sz="2400" b="1" dirty="0">
                <a:solidFill>
                  <a:schemeClr val="bg1"/>
                </a:solidFill>
              </a:rPr>
              <a:t>干线电缆的牵引方式</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551815" y="1916430"/>
            <a:ext cx="10932160"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en-US" altLang="zh-CN" sz="2400" dirty="0"/>
              <a:t>2</a:t>
            </a:r>
            <a:r>
              <a:rPr lang="zh-CN" altLang="zh-CN" sz="2400" dirty="0"/>
              <a:t>）缆线盘定位和安装主滑轮</a:t>
            </a:r>
            <a:endParaRPr lang="zh-CN" altLang="zh-CN" sz="2400" dirty="0"/>
          </a:p>
          <a:p>
            <a:pPr indent="628650"/>
            <a:r>
              <a:rPr lang="zh-CN" altLang="zh-CN" sz="2400" dirty="0"/>
              <a:t>缆线盘必须放置在合适的位置，使顶层有足够的操作空间，缆线盘应用千斤顶架空使之能够自由转动，并设有刹车装置，用做帮助控制缆线的下垂速度或停止、启动。为了使缆线能正确直接竖直地下垂到洞孔。在沟槽或立管中，需用主滑车轮，来控制缆线方向，确保缆线垂直进入上述支撑保护措施，且其外护套不受损坏。为此，主滑车轮必须固定在牢固的建筑结构上，防止有摆动偏离垂直的方向而损坏缆线外护套，为此，需要预留较大的洞孔或安装截面较大的槽道，</a:t>
            </a:r>
            <a:r>
              <a:rPr lang="zh-CN" altLang="zh-CN" sz="2400" dirty="0" smtClean="0"/>
              <a:t>如</a:t>
            </a:r>
            <a:r>
              <a:rPr lang="zh-CN" altLang="en-US" sz="2400" dirty="0" smtClean="0"/>
              <a:t>图</a:t>
            </a:r>
            <a:r>
              <a:rPr lang="en-US" altLang="zh-CN" sz="2400" dirty="0" smtClean="0"/>
              <a:t>8-15</a:t>
            </a:r>
            <a:r>
              <a:rPr lang="zh-CN" altLang="zh-CN" sz="2400" dirty="0"/>
              <a:t>所示。</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551815" y="1273493"/>
            <a:ext cx="5584676" cy="576262"/>
          </a:xfrm>
          <a:prstGeom prst="rect">
            <a:avLst/>
          </a:prstGeom>
          <a:noFill/>
          <a:ln w="9525">
            <a:noFill/>
            <a:miter lim="800000"/>
            <a:headEnd/>
            <a:tailEnd/>
          </a:ln>
        </p:spPr>
      </p:pic>
      <p:sp>
        <p:nvSpPr>
          <p:cNvPr id="8" name="Rectangle 39"/>
          <p:cNvSpPr>
            <a:spLocks noChangeArrowheads="1"/>
          </p:cNvSpPr>
          <p:nvPr/>
        </p:nvSpPr>
        <p:spPr bwMode="auto">
          <a:xfrm>
            <a:off x="807403" y="1351280"/>
            <a:ext cx="5185072" cy="460375"/>
          </a:xfrm>
          <a:prstGeom prst="rect">
            <a:avLst/>
          </a:prstGeom>
          <a:noFill/>
          <a:ln w="9525">
            <a:noFill/>
            <a:miter lim="800000"/>
          </a:ln>
        </p:spPr>
        <p:txBody>
          <a:bodyPr wrap="square">
            <a:spAutoFit/>
          </a:bodyPr>
          <a:lstStyle/>
          <a:p>
            <a:r>
              <a:rPr lang="en-US" altLang="zh-CN" sz="2400" b="1" dirty="0" smtClean="0">
                <a:solidFill>
                  <a:schemeClr val="bg1"/>
                </a:solidFill>
              </a:rPr>
              <a:t>8.4.7  </a:t>
            </a:r>
            <a:r>
              <a:rPr lang="zh-CN" altLang="zh-CN" sz="2400" b="1" dirty="0">
                <a:solidFill>
                  <a:schemeClr val="bg1"/>
                </a:solidFill>
              </a:rPr>
              <a:t>干线电缆的牵引方式</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pic>
        <p:nvPicPr>
          <p:cNvPr id="5122" name="Picture 2" descr="6-1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95500" y="1819576"/>
            <a:ext cx="7977448" cy="369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767715" y="2060575"/>
            <a:ext cx="10791825"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en-US" altLang="zh-CN" sz="2400" dirty="0"/>
              <a:t>3</a:t>
            </a:r>
            <a:r>
              <a:rPr lang="zh-CN" altLang="zh-CN" sz="2400" dirty="0"/>
              <a:t>）缆线牵引</a:t>
            </a:r>
            <a:endParaRPr lang="zh-CN" altLang="zh-CN" sz="2400" dirty="0"/>
          </a:p>
          <a:p>
            <a:pPr indent="628650"/>
            <a:r>
              <a:rPr lang="zh-CN" altLang="zh-CN" sz="2400" dirty="0"/>
              <a:t>缆线下垂敷设要求每层都应有人驻守，引导缆线下垂和观察敷设过程中的情况，这些施工人员需要带有安全手套、无线电话等设备，及时发现和处理问题。</a:t>
            </a:r>
            <a:endParaRPr lang="zh-CN" altLang="zh-CN" sz="2400" dirty="0"/>
          </a:p>
          <a:p>
            <a:pPr indent="628650"/>
            <a:r>
              <a:rPr lang="zh-CN" altLang="zh-CN" sz="2400" dirty="0"/>
              <a:t>在缆线向下垂放敷设的过程中，要求速度适中均匀，不宜过快，使缆线从盘中慢慢放出徐徐下垂进入洞孔。各个楼层的施工人员应将经过本楼层的缆线正确引导到下一楼层的洞孔，直到缆线顺利到达底层时，将缆线从底层开始向上逐层固定，要求每个楼层留出缆线所需的冗余长度，并对这段缆线予以保护。应在统一指挥下，各个楼层的施工人员将缆线进行绑扎固定。</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767715" y="1273493"/>
            <a:ext cx="5584676" cy="576262"/>
          </a:xfrm>
          <a:prstGeom prst="rect">
            <a:avLst/>
          </a:prstGeom>
          <a:noFill/>
          <a:ln w="9525">
            <a:noFill/>
            <a:miter lim="800000"/>
            <a:headEnd/>
            <a:tailEnd/>
          </a:ln>
        </p:spPr>
      </p:pic>
      <p:sp>
        <p:nvSpPr>
          <p:cNvPr id="8" name="Rectangle 39"/>
          <p:cNvSpPr>
            <a:spLocks noChangeArrowheads="1"/>
          </p:cNvSpPr>
          <p:nvPr/>
        </p:nvSpPr>
        <p:spPr bwMode="auto">
          <a:xfrm>
            <a:off x="1023303" y="1351280"/>
            <a:ext cx="5185072" cy="460375"/>
          </a:xfrm>
          <a:prstGeom prst="rect">
            <a:avLst/>
          </a:prstGeom>
          <a:noFill/>
          <a:ln w="9525">
            <a:noFill/>
            <a:miter lim="800000"/>
          </a:ln>
        </p:spPr>
        <p:txBody>
          <a:bodyPr wrap="square">
            <a:spAutoFit/>
          </a:bodyPr>
          <a:lstStyle/>
          <a:p>
            <a:r>
              <a:rPr lang="en-US" altLang="zh-CN" sz="2400" b="1" dirty="0" smtClean="0">
                <a:solidFill>
                  <a:schemeClr val="bg1"/>
                </a:solidFill>
              </a:rPr>
              <a:t>8.4.7  </a:t>
            </a:r>
            <a:r>
              <a:rPr lang="zh-CN" altLang="zh-CN" sz="2400" b="1" dirty="0">
                <a:solidFill>
                  <a:schemeClr val="bg1"/>
                </a:solidFill>
              </a:rPr>
              <a:t>干线电缆的牵引方式</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916430"/>
            <a:ext cx="5563870" cy="48228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en-US" altLang="zh-CN" sz="2400" dirty="0"/>
              <a:t>4</a:t>
            </a:r>
            <a:r>
              <a:rPr lang="zh-CN" altLang="zh-CN" sz="2400" dirty="0"/>
              <a:t>）缆线牵引敷设和保护</a:t>
            </a:r>
            <a:endParaRPr lang="zh-CN" altLang="zh-CN" sz="2400" dirty="0"/>
          </a:p>
          <a:p>
            <a:pPr indent="628650"/>
            <a:r>
              <a:rPr lang="zh-CN" altLang="zh-CN" sz="2400" dirty="0"/>
              <a:t>在特高的智能化建筑中敷设缆线时，不宜完全采用向下垂放敷设，尚需牵引以提高工效。采用牵引施工方法时，必须注意以下几点：</a:t>
            </a:r>
            <a:endParaRPr lang="zh-CN" altLang="zh-CN" sz="2400" dirty="0"/>
          </a:p>
          <a:p>
            <a:pPr indent="628650"/>
            <a:r>
              <a:rPr lang="zh-CN" altLang="zh-CN" sz="2400" dirty="0"/>
              <a:t>①</a:t>
            </a:r>
            <a:r>
              <a:rPr lang="en-US" altLang="zh-CN" sz="2400" dirty="0"/>
              <a:t> </a:t>
            </a:r>
            <a:r>
              <a:rPr lang="zh-CN" altLang="zh-CN" sz="2400" dirty="0"/>
              <a:t>为了保证缆线本身不受损伤，在布放缆线过程中，其牵引力不宜过大，应小于缆线允许张力的</a:t>
            </a:r>
            <a:r>
              <a:rPr lang="en-US" altLang="zh-CN" sz="2400" dirty="0"/>
              <a:t>80%</a:t>
            </a:r>
            <a:r>
              <a:rPr lang="zh-CN" altLang="zh-CN" sz="2400" dirty="0"/>
              <a:t>。</a:t>
            </a:r>
            <a:endParaRPr lang="zh-CN" altLang="zh-CN" sz="2400" dirty="0"/>
          </a:p>
          <a:p>
            <a:pPr indent="628650"/>
            <a:r>
              <a:rPr lang="zh-CN" altLang="zh-CN" sz="2400" dirty="0"/>
              <a:t>②</a:t>
            </a:r>
            <a:r>
              <a:rPr lang="en-US" altLang="zh-CN" sz="2400" dirty="0"/>
              <a:t> </a:t>
            </a:r>
            <a:r>
              <a:rPr lang="zh-CN" altLang="zh-CN" sz="2400" dirty="0"/>
              <a:t>为了防止预留的电缆洞孔或管路线槽的边缘不光滑，磨破电缆外护套，应在洞孔中放置塑料保护装置，以便保护缆线，</a:t>
            </a:r>
            <a:r>
              <a:rPr lang="zh-CN" altLang="zh-CN" sz="2400" dirty="0" smtClean="0"/>
              <a:t>如</a:t>
            </a:r>
            <a:r>
              <a:rPr lang="zh-CN" altLang="en-US" sz="2400" dirty="0" smtClean="0"/>
              <a:t>图</a:t>
            </a:r>
            <a:r>
              <a:rPr lang="en-US" altLang="zh-CN" sz="2400" dirty="0" smtClean="0"/>
              <a:t>8-16</a:t>
            </a:r>
            <a:r>
              <a:rPr lang="zh-CN" altLang="zh-CN" sz="2400" dirty="0"/>
              <a:t>所示。</a:t>
            </a:r>
            <a:endParaRPr lang="zh-CN" altLang="zh-CN" sz="2400" dirty="0"/>
          </a:p>
          <a:p>
            <a:pPr indent="628650"/>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623570" y="1273493"/>
            <a:ext cx="5584676" cy="576262"/>
          </a:xfrm>
          <a:prstGeom prst="rect">
            <a:avLst/>
          </a:prstGeom>
          <a:noFill/>
          <a:ln w="9525">
            <a:noFill/>
            <a:miter lim="800000"/>
            <a:headEnd/>
            <a:tailEnd/>
          </a:ln>
        </p:spPr>
      </p:pic>
      <p:sp>
        <p:nvSpPr>
          <p:cNvPr id="8" name="Rectangle 39"/>
          <p:cNvSpPr>
            <a:spLocks noChangeArrowheads="1"/>
          </p:cNvSpPr>
          <p:nvPr/>
        </p:nvSpPr>
        <p:spPr bwMode="auto">
          <a:xfrm>
            <a:off x="879158" y="1351280"/>
            <a:ext cx="5185072" cy="460375"/>
          </a:xfrm>
          <a:prstGeom prst="rect">
            <a:avLst/>
          </a:prstGeom>
          <a:noFill/>
          <a:ln w="9525">
            <a:noFill/>
            <a:miter lim="800000"/>
          </a:ln>
        </p:spPr>
        <p:txBody>
          <a:bodyPr wrap="square">
            <a:spAutoFit/>
          </a:bodyPr>
          <a:lstStyle/>
          <a:p>
            <a:r>
              <a:rPr lang="en-US" altLang="zh-CN" sz="2400" b="1" dirty="0" smtClean="0">
                <a:solidFill>
                  <a:schemeClr val="bg1"/>
                </a:solidFill>
              </a:rPr>
              <a:t>8.4.7  </a:t>
            </a:r>
            <a:r>
              <a:rPr lang="zh-CN" altLang="zh-CN" sz="2400" b="1" dirty="0">
                <a:solidFill>
                  <a:schemeClr val="bg1"/>
                </a:solidFill>
              </a:rPr>
              <a:t>干线电缆的牵引方式</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pic>
        <p:nvPicPr>
          <p:cNvPr id="6146" name="Picture 2" descr="6-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090" y="1273810"/>
            <a:ext cx="445579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623570" y="1916430"/>
            <a:ext cx="11036300"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③</a:t>
            </a:r>
            <a:r>
              <a:rPr lang="en-US" altLang="zh-CN" sz="2400" dirty="0"/>
              <a:t> </a:t>
            </a:r>
            <a:r>
              <a:rPr lang="zh-CN" altLang="zh-CN" sz="2400" dirty="0"/>
              <a:t>在牵引缆线过程中，为减少缆线承受的拉力或避免在牵引中产生扭绞或打圈等有可能影响缆线本身质量的现象，在牵引缆线的端头处应装置操作方便、结构简单的合格牵引网套（夹），旋转接头（旋转环）等连接</a:t>
            </a:r>
            <a:r>
              <a:rPr lang="zh-CN" altLang="zh-CN" sz="2400" dirty="0" smtClean="0"/>
              <a:t>装置。</a:t>
            </a:r>
            <a:r>
              <a:rPr lang="zh-CN" altLang="zh-CN" sz="2400" dirty="0"/>
              <a:t>缆线布放后，应平直处于安全稳定的状态，不应有受到外力的挤压或遭受损伤而产生障碍隐患</a:t>
            </a:r>
            <a:r>
              <a:rPr lang="zh-CN" altLang="zh-CN" sz="2400" dirty="0" smtClean="0"/>
              <a:t>。</a:t>
            </a:r>
            <a:endParaRPr lang="en-US" altLang="zh-CN" sz="2400" dirty="0" smtClean="0"/>
          </a:p>
          <a:p>
            <a:pPr indent="628650"/>
            <a:r>
              <a:rPr lang="en-US" altLang="zh-CN" sz="2400" dirty="0"/>
              <a:t>5</a:t>
            </a:r>
            <a:r>
              <a:rPr lang="zh-CN" altLang="zh-CN" sz="2400" dirty="0"/>
              <a:t>）缆线的牵引</a:t>
            </a:r>
            <a:endParaRPr lang="zh-CN" altLang="zh-CN" sz="2400" dirty="0"/>
          </a:p>
          <a:p>
            <a:pPr indent="628650"/>
            <a:r>
              <a:rPr lang="zh-CN" altLang="zh-CN" sz="2400" dirty="0"/>
              <a:t>由于建筑物主干布线子系统的主干缆线一般长度为几十米或百余米，应以人工牵引方法为主。如为特高层建筑，其楼层数量较多，且缆线对数较大时，宜采用机械牵引方式。</a:t>
            </a:r>
            <a:endParaRPr lang="zh-CN" altLang="zh-CN" sz="2400" dirty="0"/>
          </a:p>
          <a:p>
            <a:pPr indent="628650"/>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623570" y="1273493"/>
            <a:ext cx="5584676" cy="576262"/>
          </a:xfrm>
          <a:prstGeom prst="rect">
            <a:avLst/>
          </a:prstGeom>
          <a:noFill/>
          <a:ln w="9525">
            <a:noFill/>
            <a:miter lim="800000"/>
            <a:headEnd/>
            <a:tailEnd/>
          </a:ln>
        </p:spPr>
      </p:pic>
      <p:sp>
        <p:nvSpPr>
          <p:cNvPr id="8" name="Rectangle 39"/>
          <p:cNvSpPr>
            <a:spLocks noChangeArrowheads="1"/>
          </p:cNvSpPr>
          <p:nvPr/>
        </p:nvSpPr>
        <p:spPr bwMode="auto">
          <a:xfrm>
            <a:off x="879158" y="1351280"/>
            <a:ext cx="5185072" cy="460375"/>
          </a:xfrm>
          <a:prstGeom prst="rect">
            <a:avLst/>
          </a:prstGeom>
          <a:noFill/>
          <a:ln w="9525">
            <a:noFill/>
            <a:miter lim="800000"/>
          </a:ln>
        </p:spPr>
        <p:txBody>
          <a:bodyPr wrap="square">
            <a:spAutoFit/>
          </a:bodyPr>
          <a:lstStyle/>
          <a:p>
            <a:r>
              <a:rPr lang="en-US" altLang="zh-CN" sz="2400" b="1" dirty="0" smtClean="0">
                <a:solidFill>
                  <a:schemeClr val="bg1"/>
                </a:solidFill>
              </a:rPr>
              <a:t>8.4.7  </a:t>
            </a:r>
            <a:r>
              <a:rPr lang="zh-CN" altLang="zh-CN" sz="2400" b="1" dirty="0">
                <a:solidFill>
                  <a:schemeClr val="bg1"/>
                </a:solidFill>
              </a:rPr>
              <a:t>干线电缆的牵引方式</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479425" y="1196658"/>
            <a:ext cx="2992388" cy="576262"/>
          </a:xfrm>
          <a:prstGeom prst="rect">
            <a:avLst/>
          </a:prstGeom>
          <a:noFill/>
          <a:ln w="9525">
            <a:noFill/>
            <a:miter lim="800000"/>
            <a:headEnd/>
            <a:tailEnd/>
          </a:ln>
        </p:spPr>
      </p:pic>
      <p:sp>
        <p:nvSpPr>
          <p:cNvPr id="8195" name="Rectangle 39"/>
          <p:cNvSpPr>
            <a:spLocks noChangeArrowheads="1"/>
          </p:cNvSpPr>
          <p:nvPr/>
        </p:nvSpPr>
        <p:spPr bwMode="auto">
          <a:xfrm>
            <a:off x="735013" y="1274445"/>
            <a:ext cx="2880816" cy="460375"/>
          </a:xfrm>
          <a:prstGeom prst="rect">
            <a:avLst/>
          </a:prstGeom>
          <a:noFill/>
          <a:ln w="9525">
            <a:noFill/>
            <a:miter lim="800000"/>
          </a:ln>
        </p:spPr>
        <p:txBody>
          <a:bodyPr wrap="square">
            <a:spAutoFit/>
          </a:bodyPr>
          <a:lstStyle/>
          <a:p>
            <a:r>
              <a:rPr lang="en-US" altLang="zh-CN" sz="2400" b="1" dirty="0">
                <a:solidFill>
                  <a:schemeClr val="bg1"/>
                </a:solidFill>
              </a:rPr>
              <a:t>2</a:t>
            </a:r>
            <a:r>
              <a:rPr lang="zh-CN" altLang="zh-CN" sz="2400" b="1" dirty="0">
                <a:solidFill>
                  <a:schemeClr val="bg1"/>
                </a:solidFill>
              </a:rPr>
              <a:t>．缆线敷设要求</a:t>
            </a:r>
            <a:endParaRPr lang="zh-CN" altLang="zh-CN" sz="2400" b="1" dirty="0">
              <a:solidFill>
                <a:schemeClr val="bg1"/>
              </a:solidFill>
            </a:endParaRPr>
          </a:p>
        </p:txBody>
      </p:sp>
      <p:sp>
        <p:nvSpPr>
          <p:cNvPr id="15" name="Rectangle 31"/>
          <p:cNvSpPr>
            <a:spLocks noChangeArrowheads="1"/>
          </p:cNvSpPr>
          <p:nvPr/>
        </p:nvSpPr>
        <p:spPr bwMode="auto">
          <a:xfrm>
            <a:off x="479425" y="1910715"/>
            <a:ext cx="11147425" cy="4084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a:t>
            </a:r>
            <a:r>
              <a:rPr lang="en-US" altLang="zh-CN" sz="2400" dirty="0"/>
              <a:t>6</a:t>
            </a:r>
            <a:r>
              <a:rPr lang="zh-CN" altLang="zh-CN" sz="2400" dirty="0"/>
              <a:t>）缆线的弯曲半径应符合下列规定：</a:t>
            </a:r>
            <a:endParaRPr lang="zh-CN" altLang="zh-CN" sz="2400" dirty="0"/>
          </a:p>
          <a:p>
            <a:pPr indent="628650"/>
            <a:r>
              <a:rPr lang="zh-CN" altLang="zh-CN" sz="2400" dirty="0"/>
              <a:t>①</a:t>
            </a:r>
            <a:r>
              <a:rPr lang="en-US" altLang="zh-CN" sz="2400" dirty="0"/>
              <a:t> </a:t>
            </a:r>
            <a:r>
              <a:rPr lang="zh-CN" altLang="zh-CN" sz="2400" dirty="0"/>
              <a:t>非屏蔽</a:t>
            </a:r>
            <a:r>
              <a:rPr lang="en-US" altLang="zh-CN" sz="2400" dirty="0"/>
              <a:t>4</a:t>
            </a:r>
            <a:r>
              <a:rPr lang="zh-CN" altLang="zh-CN" sz="2400" dirty="0"/>
              <a:t>双绞电缆的弯曲半径应至少为电缆外径的</a:t>
            </a:r>
            <a:r>
              <a:rPr lang="en-US" altLang="zh-CN" sz="2400" dirty="0"/>
              <a:t>4</a:t>
            </a:r>
            <a:r>
              <a:rPr lang="zh-CN" altLang="zh-CN" sz="2400" dirty="0"/>
              <a:t>倍。</a:t>
            </a:r>
            <a:endParaRPr lang="zh-CN" altLang="zh-CN" sz="2400" dirty="0"/>
          </a:p>
          <a:p>
            <a:pPr indent="628650"/>
            <a:r>
              <a:rPr lang="zh-CN" altLang="zh-CN" sz="2400" dirty="0"/>
              <a:t>②</a:t>
            </a:r>
            <a:r>
              <a:rPr lang="en-US" altLang="zh-CN" sz="2400" dirty="0"/>
              <a:t> </a:t>
            </a:r>
            <a:r>
              <a:rPr lang="zh-CN" altLang="zh-CN" sz="2400" dirty="0"/>
              <a:t>屏蔽</a:t>
            </a:r>
            <a:r>
              <a:rPr lang="en-US" altLang="zh-CN" sz="2400" dirty="0"/>
              <a:t>4</a:t>
            </a:r>
            <a:r>
              <a:rPr lang="zh-CN" altLang="zh-CN" sz="2400" dirty="0"/>
              <a:t>对双绞电缆的弯曲半径应至少为电缆外径的</a:t>
            </a:r>
            <a:r>
              <a:rPr lang="en-US" altLang="zh-CN" sz="2400" dirty="0"/>
              <a:t>8</a:t>
            </a:r>
            <a:r>
              <a:rPr lang="zh-CN" altLang="zh-CN" sz="2400" dirty="0"/>
              <a:t>倍。</a:t>
            </a:r>
            <a:endParaRPr lang="zh-CN" altLang="zh-CN" sz="2400" dirty="0"/>
          </a:p>
          <a:p>
            <a:pPr indent="628650"/>
            <a:r>
              <a:rPr lang="zh-CN" altLang="zh-CN" sz="2400" dirty="0"/>
              <a:t>③</a:t>
            </a:r>
            <a:r>
              <a:rPr lang="en-US" altLang="zh-CN" sz="2400" dirty="0"/>
              <a:t> </a:t>
            </a:r>
            <a:r>
              <a:rPr lang="zh-CN" altLang="zh-CN" sz="2400" dirty="0"/>
              <a:t>主干双绞电缆的弯曲半径应至少为电缆外径的</a:t>
            </a:r>
            <a:r>
              <a:rPr lang="en-US" altLang="zh-CN" sz="2400" dirty="0"/>
              <a:t>10</a:t>
            </a:r>
            <a:r>
              <a:rPr lang="zh-CN" altLang="zh-CN" sz="2400" dirty="0"/>
              <a:t>倍。</a:t>
            </a:r>
            <a:endParaRPr lang="zh-CN" altLang="zh-CN" sz="2400" dirty="0"/>
          </a:p>
          <a:p>
            <a:pPr indent="628650"/>
            <a:r>
              <a:rPr lang="zh-CN" altLang="zh-CN" sz="2400" dirty="0"/>
              <a:t>④</a:t>
            </a:r>
            <a:r>
              <a:rPr lang="en-US" altLang="zh-CN" sz="2400" dirty="0"/>
              <a:t> 2</a:t>
            </a:r>
            <a:r>
              <a:rPr lang="zh-CN" altLang="zh-CN" sz="2400" dirty="0"/>
              <a:t>芯或</a:t>
            </a:r>
            <a:r>
              <a:rPr lang="en-US" altLang="zh-CN" sz="2400" dirty="0"/>
              <a:t>4</a:t>
            </a:r>
            <a:r>
              <a:rPr lang="zh-CN" altLang="zh-CN" sz="2400" dirty="0"/>
              <a:t>芯水平光缆的弯曲半径应大于</a:t>
            </a:r>
            <a:r>
              <a:rPr lang="en-US" altLang="zh-CN" sz="2400" dirty="0"/>
              <a:t>25 mm</a:t>
            </a:r>
            <a:r>
              <a:rPr lang="zh-CN" altLang="zh-CN" sz="2400" dirty="0"/>
              <a:t>；其他芯数的水平光缆、主干光缆和室外光缆的弯曲半径应至少为光缆外径的</a:t>
            </a:r>
            <a:r>
              <a:rPr lang="en-US" altLang="zh-CN" sz="2400" dirty="0"/>
              <a:t>10</a:t>
            </a:r>
            <a:r>
              <a:rPr lang="zh-CN" altLang="zh-CN" sz="2400" dirty="0"/>
              <a:t>倍。</a:t>
            </a:r>
            <a:endParaRPr lang="zh-CN" altLang="zh-CN" sz="2400" dirty="0"/>
          </a:p>
          <a:p>
            <a:pPr indent="628650"/>
            <a:r>
              <a:rPr lang="zh-CN" altLang="zh-CN" sz="2400" dirty="0">
                <a:sym typeface="+mn-ea"/>
              </a:rPr>
              <a:t>（</a:t>
            </a:r>
            <a:r>
              <a:rPr lang="en-US" altLang="zh-CN" sz="2400" dirty="0">
                <a:sym typeface="+mn-ea"/>
              </a:rPr>
              <a:t>7</a:t>
            </a:r>
            <a:r>
              <a:rPr lang="zh-CN" altLang="zh-CN" sz="2400" dirty="0">
                <a:sym typeface="+mn-ea"/>
              </a:rPr>
              <a:t>）缆线间的最小净距应符合设计要求。对于建筑物内缆线通道内较为拥挤的部位，综合布线系统应单独敷设。但与智能化建筑内弱电系统各个子系统合用一个金属槽道布放缆线时，各个子系统的缆线线束间应用金属板隔开。在一般情况下，各个子系统的缆线应布放在各自的金属线槽中，金属线槽应就近接地，与各系统缆线间距应符合设计要求。</a:t>
            </a:r>
            <a:endParaRPr lang="zh-CN" altLang="zh-CN" sz="2400" dirty="0"/>
          </a:p>
        </p:txBody>
      </p:sp>
      <p:sp>
        <p:nvSpPr>
          <p:cNvPr id="8200"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smtClean="0"/>
              <a:t>8.2.1  </a:t>
            </a:r>
            <a:r>
              <a:rPr lang="zh-CN" altLang="zh-CN" sz="3200" b="1" dirty="0"/>
              <a:t>缆线敷设施工的一般要求</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551815" y="1916430"/>
            <a:ext cx="10952480" cy="34067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en-US" altLang="zh-CN" sz="2200" dirty="0"/>
              <a:t>3</a:t>
            </a:r>
            <a:r>
              <a:rPr lang="zh-CN" altLang="zh-CN" sz="2200" dirty="0"/>
              <a:t>．向上牵引的敷设方式</a:t>
            </a:r>
            <a:endParaRPr lang="zh-CN" altLang="zh-CN" sz="2200" dirty="0"/>
          </a:p>
          <a:p>
            <a:pPr indent="628650"/>
            <a:r>
              <a:rPr lang="zh-CN" altLang="zh-CN" sz="2200" dirty="0"/>
              <a:t>当缆线盘因各种因素不能搬到顶层或建筑物本身楼层数量较少，建筑物主干布线的长度不长时，也可采用向上牵引缆线的敷设方法。</a:t>
            </a:r>
            <a:endParaRPr lang="zh-CN" altLang="zh-CN" sz="2200" dirty="0"/>
          </a:p>
          <a:p>
            <a:pPr indent="628650"/>
            <a:r>
              <a:rPr lang="zh-CN" altLang="zh-CN" sz="2200" dirty="0"/>
              <a:t>一般采用电动牵引绞车</a:t>
            </a:r>
            <a:r>
              <a:rPr lang="zh-CN" altLang="zh-CN" sz="2200" dirty="0" smtClean="0"/>
              <a:t>牵引。</a:t>
            </a:r>
            <a:r>
              <a:rPr lang="zh-CN" altLang="zh-CN" sz="2200" dirty="0"/>
              <a:t>其施工顺序和具体要求与向下垂放基本相同。所不同的是需要先从房屋建筑的顶层向下垂放一条牵引缆线的拉绳，拉绳的长度应比房屋顶层到最底层略长；拉绳的强度应足以牵引缆线等的所有重量，在底层将缆线端部与拉绳连接牢固，在受拉力时不会脱落，再次检查无误后，启动绞车，应匀速将缆线逐层向上牵引，同样，在每个楼层应由专人驻守，使缆线在洞孔中间徐徐上升，不得产生缆线在洞孔边缘磨、蹭、刮、拖等现象，直到缆线引导顶层，要求从上到下在各个楼层缆线均有适当的预留长度，以便连接到设备，当全部楼层均按标准规定完成后，再停止绞车。</a:t>
            </a:r>
            <a:endParaRPr lang="zh-CN" altLang="zh-CN" sz="2200" dirty="0"/>
          </a:p>
        </p:txBody>
      </p:sp>
      <p:pic>
        <p:nvPicPr>
          <p:cNvPr id="6" name="Picture 38" descr="3"/>
          <p:cNvPicPr>
            <a:picLocks noChangeAspect="1" noChangeArrowheads="1"/>
          </p:cNvPicPr>
          <p:nvPr/>
        </p:nvPicPr>
        <p:blipFill>
          <a:blip r:embed="rId1"/>
          <a:srcRect/>
          <a:stretch>
            <a:fillRect/>
          </a:stretch>
        </p:blipFill>
        <p:spPr bwMode="auto">
          <a:xfrm>
            <a:off x="551815" y="1273493"/>
            <a:ext cx="5584676" cy="576262"/>
          </a:xfrm>
          <a:prstGeom prst="rect">
            <a:avLst/>
          </a:prstGeom>
          <a:noFill/>
          <a:ln w="9525">
            <a:noFill/>
            <a:miter lim="800000"/>
            <a:headEnd/>
            <a:tailEnd/>
          </a:ln>
        </p:spPr>
      </p:pic>
      <p:sp>
        <p:nvSpPr>
          <p:cNvPr id="8" name="Rectangle 39"/>
          <p:cNvSpPr>
            <a:spLocks noChangeArrowheads="1"/>
          </p:cNvSpPr>
          <p:nvPr/>
        </p:nvSpPr>
        <p:spPr bwMode="auto">
          <a:xfrm>
            <a:off x="807403" y="1351280"/>
            <a:ext cx="5185072" cy="460375"/>
          </a:xfrm>
          <a:prstGeom prst="rect">
            <a:avLst/>
          </a:prstGeom>
          <a:noFill/>
          <a:ln w="9525">
            <a:noFill/>
            <a:miter lim="800000"/>
          </a:ln>
        </p:spPr>
        <p:txBody>
          <a:bodyPr wrap="square">
            <a:spAutoFit/>
          </a:bodyPr>
          <a:lstStyle/>
          <a:p>
            <a:r>
              <a:rPr lang="en-US" altLang="zh-CN" sz="2400" b="1" dirty="0" smtClean="0">
                <a:solidFill>
                  <a:schemeClr val="bg1"/>
                </a:solidFill>
              </a:rPr>
              <a:t>8.4.7  </a:t>
            </a:r>
            <a:r>
              <a:rPr lang="zh-CN" altLang="zh-CN" sz="2400" b="1" dirty="0">
                <a:solidFill>
                  <a:schemeClr val="bg1"/>
                </a:solidFill>
              </a:rPr>
              <a:t>干线电缆的牵引方式</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407670" y="1844675"/>
            <a:ext cx="10887710" cy="374523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en-US" altLang="zh-CN" sz="2200" dirty="0"/>
              <a:t>4</a:t>
            </a:r>
            <a:r>
              <a:rPr lang="zh-CN" altLang="zh-CN" sz="2200" dirty="0"/>
              <a:t>．水平干线电缆的牵引</a:t>
            </a:r>
            <a:endParaRPr lang="zh-CN" altLang="zh-CN" sz="2200" dirty="0"/>
          </a:p>
          <a:p>
            <a:pPr indent="628650"/>
            <a:r>
              <a:rPr lang="zh-CN" altLang="zh-CN" sz="2200" dirty="0"/>
              <a:t>水平干线电缆的牵引和支撑方式与水平电缆的相同，只是水平干线电缆要比一般的水平电缆重，因此在敷设时可能会需要更多的人员和更大的支撑设备。</a:t>
            </a:r>
            <a:endParaRPr lang="zh-CN" altLang="zh-CN" sz="2200" dirty="0"/>
          </a:p>
          <a:p>
            <a:pPr indent="628650"/>
            <a:r>
              <a:rPr lang="en-US" altLang="zh-CN" sz="2200" dirty="0"/>
              <a:t>5</a:t>
            </a:r>
            <a:r>
              <a:rPr lang="zh-CN" altLang="zh-CN" sz="2200" dirty="0"/>
              <a:t>．不同楼层的缆线敷设方法</a:t>
            </a:r>
            <a:endParaRPr lang="zh-CN" altLang="zh-CN" sz="2200" dirty="0"/>
          </a:p>
          <a:p>
            <a:pPr indent="628650"/>
            <a:r>
              <a:rPr lang="zh-CN" altLang="zh-CN" sz="2200" dirty="0"/>
              <a:t>向下垂放或向上牵引缆线都分别是从顶层到底层或从底层到顶层的缆线长度最长情况。在智能化建筑中如采用各个楼层单独供线时，通常是不同楼层各自独立的（或称单独的）缆线，且容量和长度不一。因此在工程实际施工时，应根据每个楼层需要，分别牵引敷设，有时可以分成若干个缆线组合，例如</a:t>
            </a:r>
            <a:r>
              <a:rPr lang="en-US" altLang="zh-CN" sz="2200" dirty="0"/>
              <a:t>2</a:t>
            </a:r>
            <a:r>
              <a:rPr lang="zh-CN" altLang="zh-CN" sz="2200" dirty="0"/>
              <a:t>～</a:t>
            </a:r>
            <a:r>
              <a:rPr lang="en-US" altLang="zh-CN" sz="2200" dirty="0"/>
              <a:t>3</a:t>
            </a:r>
            <a:r>
              <a:rPr lang="zh-CN" altLang="zh-CN" sz="2200" dirty="0"/>
              <a:t>层，将</a:t>
            </a:r>
            <a:r>
              <a:rPr lang="en-US" altLang="zh-CN" sz="2200" dirty="0"/>
              <a:t>3</a:t>
            </a:r>
            <a:r>
              <a:rPr lang="zh-CN" altLang="zh-CN" sz="2200" dirty="0"/>
              <a:t>个楼层的缆线一起牵引到该组合的最低楼层（如第</a:t>
            </a:r>
            <a:r>
              <a:rPr lang="en-US" altLang="zh-CN" sz="2200" dirty="0"/>
              <a:t>3</a:t>
            </a:r>
            <a:r>
              <a:rPr lang="zh-CN" altLang="zh-CN" sz="2200" dirty="0"/>
              <a:t>层），再依次分别穿放另外两个楼层（</a:t>
            </a:r>
            <a:r>
              <a:rPr lang="en-US" altLang="zh-CN" sz="2200" dirty="0"/>
              <a:t>4</a:t>
            </a:r>
            <a:r>
              <a:rPr lang="zh-CN" altLang="zh-CN" sz="2200" dirty="0"/>
              <a:t>、</a:t>
            </a:r>
            <a:r>
              <a:rPr lang="en-US" altLang="zh-CN" sz="2200" dirty="0"/>
              <a:t>5</a:t>
            </a:r>
            <a:r>
              <a:rPr lang="zh-CN" altLang="zh-CN" sz="2200" dirty="0"/>
              <a:t>层）长度的缆线到其供线的楼层（</a:t>
            </a:r>
            <a:r>
              <a:rPr lang="en-US" altLang="zh-CN" sz="2200" dirty="0"/>
              <a:t>4</a:t>
            </a:r>
            <a:r>
              <a:rPr lang="zh-CN" altLang="zh-CN" sz="2200" dirty="0"/>
              <a:t>、</a:t>
            </a:r>
            <a:r>
              <a:rPr lang="en-US" altLang="zh-CN" sz="2200" dirty="0"/>
              <a:t>5</a:t>
            </a:r>
            <a:r>
              <a:rPr lang="zh-CN" altLang="zh-CN" sz="2200" dirty="0"/>
              <a:t>层）。但这种组合应根据工程现场的实际情况来定，不宜硬性规定</a:t>
            </a:r>
            <a:r>
              <a:rPr lang="zh-CN" altLang="zh-CN" sz="2200" dirty="0" smtClean="0"/>
              <a:t>。</a:t>
            </a:r>
            <a:endParaRPr lang="zh-CN" altLang="zh-CN" sz="2200" dirty="0"/>
          </a:p>
        </p:txBody>
      </p:sp>
      <p:pic>
        <p:nvPicPr>
          <p:cNvPr id="6" name="Picture 38" descr="3"/>
          <p:cNvPicPr>
            <a:picLocks noChangeAspect="1" noChangeArrowheads="1"/>
          </p:cNvPicPr>
          <p:nvPr/>
        </p:nvPicPr>
        <p:blipFill>
          <a:blip r:embed="rId1"/>
          <a:srcRect/>
          <a:stretch>
            <a:fillRect/>
          </a:stretch>
        </p:blipFill>
        <p:spPr bwMode="auto">
          <a:xfrm>
            <a:off x="407670" y="1201738"/>
            <a:ext cx="5584676" cy="576262"/>
          </a:xfrm>
          <a:prstGeom prst="rect">
            <a:avLst/>
          </a:prstGeom>
          <a:noFill/>
          <a:ln w="9525">
            <a:noFill/>
            <a:miter lim="800000"/>
            <a:headEnd/>
            <a:tailEnd/>
          </a:ln>
        </p:spPr>
      </p:pic>
      <p:sp>
        <p:nvSpPr>
          <p:cNvPr id="8" name="Rectangle 39"/>
          <p:cNvSpPr>
            <a:spLocks noChangeArrowheads="1"/>
          </p:cNvSpPr>
          <p:nvPr/>
        </p:nvSpPr>
        <p:spPr bwMode="auto">
          <a:xfrm>
            <a:off x="663258" y="1279525"/>
            <a:ext cx="5185072" cy="460375"/>
          </a:xfrm>
          <a:prstGeom prst="rect">
            <a:avLst/>
          </a:prstGeom>
          <a:noFill/>
          <a:ln w="9525">
            <a:noFill/>
            <a:miter lim="800000"/>
          </a:ln>
        </p:spPr>
        <p:txBody>
          <a:bodyPr wrap="square">
            <a:spAutoFit/>
          </a:bodyPr>
          <a:lstStyle/>
          <a:p>
            <a:r>
              <a:rPr lang="en-US" altLang="zh-CN" sz="2400" b="1" dirty="0" smtClean="0">
                <a:solidFill>
                  <a:schemeClr val="bg1"/>
                </a:solidFill>
              </a:rPr>
              <a:t>8.4.7  </a:t>
            </a:r>
            <a:r>
              <a:rPr lang="zh-CN" altLang="zh-CN" sz="2400" b="1" dirty="0">
                <a:solidFill>
                  <a:schemeClr val="bg1"/>
                </a:solidFill>
              </a:rPr>
              <a:t>干线电缆的牵引方式</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583565" y="1905635"/>
            <a:ext cx="10726420" cy="445325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a:t>
            </a:r>
            <a:r>
              <a:rPr lang="en-US" altLang="zh-CN" sz="2400" dirty="0"/>
              <a:t>1</a:t>
            </a:r>
            <a:r>
              <a:rPr lang="zh-CN" altLang="zh-CN" sz="2400" dirty="0"/>
              <a:t>）缆线在桥架或敞开式槽道内敷设时，为了使缆线布置整齐有序、固定美观，应采取稳妥牢靠的固定绑扎措施。通常是在水平装设的槽道或桥架中的缆线可以不绑扎，但应在缆线的首端、尾端、转弯处及每间隔</a:t>
            </a:r>
            <a:r>
              <a:rPr lang="en-US" altLang="zh-CN" sz="2400" dirty="0"/>
              <a:t>3 m</a:t>
            </a:r>
            <a:r>
              <a:rPr lang="zh-CN" altLang="zh-CN" sz="2400" dirty="0"/>
              <a:t>～</a:t>
            </a:r>
            <a:r>
              <a:rPr lang="en-US" altLang="zh-CN" sz="2400" dirty="0"/>
              <a:t>5 m</a:t>
            </a:r>
            <a:r>
              <a:rPr lang="zh-CN" altLang="zh-CN" sz="2400" dirty="0"/>
              <a:t>处进行固定绑扎；但缆线在垂直装设的敞开式槽道或桥架内敷设时，应在缆线的上端和每隔</a:t>
            </a:r>
            <a:r>
              <a:rPr lang="en-US" altLang="zh-CN" sz="2400" dirty="0"/>
              <a:t>1.5 m</a:t>
            </a:r>
            <a:r>
              <a:rPr lang="zh-CN" altLang="zh-CN" sz="2400" dirty="0"/>
              <a:t>处进行固定绑扎。固定使用专制的电缆或光缆的塑料轧带等材料，通常将缆线绑扎在桥架或敞开式槽道内的支架上。</a:t>
            </a:r>
            <a:endParaRPr lang="zh-CN" altLang="zh-CN" sz="2400" dirty="0"/>
          </a:p>
          <a:p>
            <a:pPr indent="628650"/>
            <a:r>
              <a:rPr lang="zh-CN" altLang="zh-CN" sz="2400" dirty="0">
                <a:sym typeface="+mn-ea"/>
              </a:rPr>
              <a:t>（</a:t>
            </a:r>
            <a:r>
              <a:rPr lang="en-US" altLang="zh-CN" sz="2400" dirty="0">
                <a:sym typeface="+mn-ea"/>
              </a:rPr>
              <a:t>2</a:t>
            </a:r>
            <a:r>
              <a:rPr lang="zh-CN" altLang="zh-CN" sz="2400" dirty="0">
                <a:sym typeface="+mn-ea"/>
              </a:rPr>
              <a:t>）缆线在封闭式（有较严密的槽道盖板）的槽道内敷设时，要求缆线在槽道内平齐顺直、排列有序、尽量不交叉或不重叠，缆线不得溢出槽道，以免影响槽道盖板盖合，造成不能严闭密盖的现象，使水分或灰尘进入槽道。缆线在封闭式槽道虽然可不绑扎，但在缆线进出槽道的部位或转弯处应绑扎固定，尤其是槽道在垂直安装时，槽道内的缆线应每隔</a:t>
            </a:r>
            <a:r>
              <a:rPr lang="en-US" altLang="zh-CN" sz="2400" dirty="0">
                <a:sym typeface="+mn-ea"/>
              </a:rPr>
              <a:t>1.5 m</a:t>
            </a:r>
            <a:r>
              <a:rPr lang="zh-CN" altLang="zh-CN" sz="2400" dirty="0">
                <a:sym typeface="+mn-ea"/>
              </a:rPr>
              <a:t>，将缆线固定绑扎在槽道内的支架上，以保证缆线布置整齐美观。</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583565" y="1263015"/>
            <a:ext cx="4485005" cy="575945"/>
          </a:xfrm>
          <a:prstGeom prst="rect">
            <a:avLst/>
          </a:prstGeom>
          <a:noFill/>
          <a:ln w="9525">
            <a:noFill/>
            <a:miter lim="800000"/>
            <a:headEnd/>
            <a:tailEnd/>
          </a:ln>
        </p:spPr>
      </p:pic>
      <p:sp>
        <p:nvSpPr>
          <p:cNvPr id="8" name="Rectangle 39"/>
          <p:cNvSpPr>
            <a:spLocks noChangeArrowheads="1"/>
          </p:cNvSpPr>
          <p:nvPr/>
        </p:nvSpPr>
        <p:spPr bwMode="auto">
          <a:xfrm>
            <a:off x="839153" y="1340485"/>
            <a:ext cx="5185072" cy="460375"/>
          </a:xfrm>
          <a:prstGeom prst="rect">
            <a:avLst/>
          </a:prstGeom>
          <a:noFill/>
          <a:ln w="9525">
            <a:noFill/>
            <a:miter lim="800000"/>
          </a:ln>
        </p:spPr>
        <p:txBody>
          <a:bodyPr wrap="square">
            <a:spAutoFit/>
          </a:bodyPr>
          <a:lstStyle/>
          <a:p>
            <a:r>
              <a:rPr lang="en-US" altLang="zh-CN" sz="2400" b="1" dirty="0" smtClean="0">
                <a:solidFill>
                  <a:schemeClr val="bg1"/>
                </a:solidFill>
              </a:rPr>
              <a:t>8.4.8  </a:t>
            </a:r>
            <a:r>
              <a:rPr lang="zh-CN" altLang="zh-CN" sz="2400" b="1" dirty="0">
                <a:solidFill>
                  <a:schemeClr val="bg1"/>
                </a:solidFill>
              </a:rPr>
              <a:t>干线电缆的支撑方式</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767715" y="1917065"/>
            <a:ext cx="6299200" cy="445325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a:t>
            </a:r>
            <a:r>
              <a:rPr lang="en-US" altLang="zh-CN" sz="2400" dirty="0"/>
              <a:t>3</a:t>
            </a:r>
            <a:r>
              <a:rPr lang="zh-CN" altLang="zh-CN" sz="2400" dirty="0"/>
              <a:t>）为了有利于检修障碍和维护管理，在桥架或槽道内的缆线固定绑扎时，宜采取分类布置和分束固定的方法，通常是根据缆线的类型、用途、缆径、线对数量，采用分束绑扎并加以标记的方法，以示区别，也便于维护检查，</a:t>
            </a:r>
            <a:r>
              <a:rPr lang="zh-CN" altLang="zh-CN" sz="2400" dirty="0" smtClean="0"/>
              <a:t>如</a:t>
            </a:r>
            <a:r>
              <a:rPr lang="zh-CN" altLang="en-US" sz="2400" dirty="0" smtClean="0"/>
              <a:t>图</a:t>
            </a:r>
            <a:r>
              <a:rPr lang="en-US" altLang="zh-CN" sz="2400" dirty="0" smtClean="0"/>
              <a:t>8-17</a:t>
            </a:r>
            <a:r>
              <a:rPr lang="zh-CN" altLang="zh-CN" sz="2400" dirty="0"/>
              <a:t>所示。</a:t>
            </a:r>
            <a:endParaRPr lang="zh-CN" altLang="zh-CN" sz="2400" dirty="0"/>
          </a:p>
          <a:p>
            <a:pPr indent="628650"/>
            <a:r>
              <a:rPr lang="zh-CN" altLang="zh-CN" sz="2400" dirty="0">
                <a:sym typeface="+mn-ea"/>
              </a:rPr>
              <a:t>如</a:t>
            </a:r>
            <a:r>
              <a:rPr lang="en-US" altLang="zh-CN" sz="2400" dirty="0">
                <a:sym typeface="+mn-ea"/>
              </a:rPr>
              <a:t>4</a:t>
            </a:r>
            <a:r>
              <a:rPr lang="zh-CN" altLang="zh-CN" sz="2400" dirty="0">
                <a:sym typeface="+mn-ea"/>
              </a:rPr>
              <a:t>对双绞线电缆以</a:t>
            </a:r>
            <a:r>
              <a:rPr lang="en-US" altLang="zh-CN" sz="2400" dirty="0">
                <a:sym typeface="+mn-ea"/>
              </a:rPr>
              <a:t>24</a:t>
            </a:r>
            <a:r>
              <a:rPr lang="zh-CN" altLang="zh-CN" sz="2400" dirty="0">
                <a:sym typeface="+mn-ea"/>
              </a:rPr>
              <a:t>根为一束；</a:t>
            </a:r>
            <a:r>
              <a:rPr lang="en-US" altLang="zh-CN" sz="2400" dirty="0">
                <a:sym typeface="+mn-ea"/>
              </a:rPr>
              <a:t>25</a:t>
            </a:r>
            <a:r>
              <a:rPr lang="zh-CN" altLang="zh-CN" sz="2400" dirty="0">
                <a:sym typeface="+mn-ea"/>
              </a:rPr>
              <a:t>对或</a:t>
            </a:r>
            <a:r>
              <a:rPr lang="en-US" altLang="zh-CN" sz="2400" dirty="0">
                <a:sym typeface="+mn-ea"/>
              </a:rPr>
              <a:t>25</a:t>
            </a:r>
            <a:r>
              <a:rPr lang="zh-CN" altLang="zh-CN" sz="2400" dirty="0">
                <a:sym typeface="+mn-ea"/>
              </a:rPr>
              <a:t>对以上的主干双绞线电缆或光缆及信号电缆可以分束捆扎。缆线绑扎的间距不宜大于</a:t>
            </a:r>
            <a:r>
              <a:rPr lang="en-US" altLang="zh-CN" sz="2400" dirty="0">
                <a:sym typeface="+mn-ea"/>
              </a:rPr>
              <a:t>1.5 m</a:t>
            </a:r>
            <a:r>
              <a:rPr lang="zh-CN" altLang="zh-CN" sz="2400" dirty="0">
                <a:sym typeface="+mn-ea"/>
              </a:rPr>
              <a:t>，绑扎间距应均匀一致，标志面向外显示。绑扎松紧适度，不宜过紧使缆线结构改变，以免影响传输性能</a:t>
            </a:r>
            <a:r>
              <a:rPr lang="zh-CN" altLang="zh-CN" sz="2400" dirty="0" smtClean="0">
                <a:sym typeface="+mn-ea"/>
              </a:rPr>
              <a:t>。</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767715" y="1201738"/>
            <a:ext cx="5584676" cy="576262"/>
          </a:xfrm>
          <a:prstGeom prst="rect">
            <a:avLst/>
          </a:prstGeom>
          <a:noFill/>
          <a:ln w="9525">
            <a:noFill/>
            <a:miter lim="800000"/>
            <a:headEnd/>
            <a:tailEnd/>
          </a:ln>
        </p:spPr>
      </p:pic>
      <p:sp>
        <p:nvSpPr>
          <p:cNvPr id="8" name="Rectangle 39"/>
          <p:cNvSpPr>
            <a:spLocks noChangeArrowheads="1"/>
          </p:cNvSpPr>
          <p:nvPr/>
        </p:nvSpPr>
        <p:spPr bwMode="auto">
          <a:xfrm>
            <a:off x="1023303" y="1279525"/>
            <a:ext cx="5185072" cy="460375"/>
          </a:xfrm>
          <a:prstGeom prst="rect">
            <a:avLst/>
          </a:prstGeom>
          <a:noFill/>
          <a:ln w="9525">
            <a:noFill/>
            <a:miter lim="800000"/>
          </a:ln>
        </p:spPr>
        <p:txBody>
          <a:bodyPr wrap="square">
            <a:spAutoFit/>
          </a:bodyPr>
          <a:lstStyle/>
          <a:p>
            <a:r>
              <a:rPr lang="en-US" altLang="zh-CN" sz="2400" b="1" dirty="0" smtClean="0">
                <a:solidFill>
                  <a:schemeClr val="bg1"/>
                </a:solidFill>
              </a:rPr>
              <a:t>8.4.8  </a:t>
            </a:r>
            <a:r>
              <a:rPr lang="zh-CN" altLang="zh-CN" sz="2400" b="1" dirty="0">
                <a:solidFill>
                  <a:schemeClr val="bg1"/>
                </a:solidFill>
              </a:rPr>
              <a:t>干线电缆的支撑方式</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pic>
        <p:nvPicPr>
          <p:cNvPr id="7170" name="Picture 2" descr="6-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307" y="1924884"/>
            <a:ext cx="4464347" cy="444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551815" y="1838960"/>
            <a:ext cx="11106785" cy="18681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535305"/>
            <a:r>
              <a:rPr lang="zh-CN" altLang="zh-CN" sz="2400" dirty="0" smtClean="0"/>
              <a:t>（</a:t>
            </a:r>
            <a:r>
              <a:rPr lang="en-US" altLang="zh-CN" sz="2400" dirty="0"/>
              <a:t>4</a:t>
            </a:r>
            <a:r>
              <a:rPr lang="zh-CN" altLang="zh-CN" sz="2400" dirty="0"/>
              <a:t>）在有些吊顶内因缆线条数较少或因其他原因不需设置专用槽道，可以利用吊顶内的支撑柱附挂缆线的安装方式。这时承载的缆线不能太多，缆线悬空吊挂，容易混乱，必须采取分束绑扎，以便管理和检修。</a:t>
            </a:r>
            <a:endParaRPr lang="zh-CN" altLang="zh-CN" sz="2400" dirty="0"/>
          </a:p>
          <a:p>
            <a:pPr indent="535305"/>
            <a:r>
              <a:rPr lang="zh-CN" altLang="zh-CN" sz="2400" dirty="0"/>
              <a:t>（</a:t>
            </a:r>
            <a:r>
              <a:rPr lang="en-US" altLang="zh-CN" sz="2400" dirty="0"/>
              <a:t>5</a:t>
            </a:r>
            <a:r>
              <a:rPr lang="zh-CN" altLang="zh-CN" sz="2400" dirty="0"/>
              <a:t>）在设备间或电缆竖井中所有建筑物干线子系统的缆线，都要求其缆线的外护套材料具有阻燃性能。</a:t>
            </a:r>
            <a:endParaRPr lang="zh-CN" altLang="zh-CN" sz="2400" dirty="0"/>
          </a:p>
        </p:txBody>
      </p:sp>
      <p:pic>
        <p:nvPicPr>
          <p:cNvPr id="6" name="Picture 38" descr="3"/>
          <p:cNvPicPr>
            <a:picLocks noChangeAspect="1" noChangeArrowheads="1"/>
          </p:cNvPicPr>
          <p:nvPr/>
        </p:nvPicPr>
        <p:blipFill>
          <a:blip r:embed="rId1"/>
          <a:srcRect/>
          <a:stretch>
            <a:fillRect/>
          </a:stretch>
        </p:blipFill>
        <p:spPr bwMode="auto">
          <a:xfrm>
            <a:off x="551815" y="1196023"/>
            <a:ext cx="5584676" cy="576262"/>
          </a:xfrm>
          <a:prstGeom prst="rect">
            <a:avLst/>
          </a:prstGeom>
          <a:noFill/>
          <a:ln w="9525">
            <a:noFill/>
            <a:miter lim="800000"/>
            <a:headEnd/>
            <a:tailEnd/>
          </a:ln>
        </p:spPr>
      </p:pic>
      <p:sp>
        <p:nvSpPr>
          <p:cNvPr id="8" name="Rectangle 39"/>
          <p:cNvSpPr>
            <a:spLocks noChangeArrowheads="1"/>
          </p:cNvSpPr>
          <p:nvPr/>
        </p:nvSpPr>
        <p:spPr bwMode="auto">
          <a:xfrm>
            <a:off x="807403" y="1273810"/>
            <a:ext cx="5185072" cy="460375"/>
          </a:xfrm>
          <a:prstGeom prst="rect">
            <a:avLst/>
          </a:prstGeom>
          <a:noFill/>
          <a:ln w="9525">
            <a:noFill/>
            <a:miter lim="800000"/>
          </a:ln>
        </p:spPr>
        <p:txBody>
          <a:bodyPr wrap="square">
            <a:spAutoFit/>
          </a:bodyPr>
          <a:lstStyle/>
          <a:p>
            <a:r>
              <a:rPr lang="en-US" altLang="zh-CN" sz="2400" b="1" dirty="0" smtClean="0">
                <a:solidFill>
                  <a:schemeClr val="bg1"/>
                </a:solidFill>
              </a:rPr>
              <a:t>8.4.8  </a:t>
            </a:r>
            <a:r>
              <a:rPr lang="zh-CN" altLang="zh-CN" sz="2400" b="1" dirty="0">
                <a:solidFill>
                  <a:schemeClr val="bg1"/>
                </a:solidFill>
              </a:rPr>
              <a:t>干线电缆的支撑方式</a:t>
            </a:r>
            <a:endParaRPr lang="zh-CN" altLang="zh-CN" sz="2400" b="1" dirty="0">
              <a:solidFill>
                <a:schemeClr val="bg1"/>
              </a:solidFill>
            </a:endParaRPr>
          </a:p>
        </p:txBody>
      </p:sp>
      <p:sp>
        <p:nvSpPr>
          <p:cNvPr id="9" name="标题 1"/>
          <p:cNvSpPr/>
          <p:nvPr/>
        </p:nvSpPr>
        <p:spPr bwMode="auto">
          <a:xfrm>
            <a:off x="3071813" y="260350"/>
            <a:ext cx="7310467" cy="576263"/>
          </a:xfrm>
          <a:prstGeom prst="rect">
            <a:avLst/>
          </a:prstGeom>
          <a:noFill/>
          <a:ln w="9525">
            <a:noFill/>
            <a:miter lim="800000"/>
          </a:ln>
        </p:spPr>
        <p:txBody>
          <a:bodyPr/>
          <a:lstStyle/>
          <a:p>
            <a:r>
              <a:rPr lang="en-US" altLang="zh-CN" sz="3200" b="1" dirty="0" smtClean="0"/>
              <a:t>8.4  </a:t>
            </a:r>
            <a:r>
              <a:rPr lang="zh-CN" altLang="zh-CN" sz="3200" b="1" dirty="0"/>
              <a:t>干线子系统电缆敷设施工</a:t>
            </a:r>
            <a:endParaRPr lang="zh-CN" altLang="zh-CN" sz="32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标题 1"/>
          <p:cNvSpPr/>
          <p:nvPr/>
        </p:nvSpPr>
        <p:spPr bwMode="auto">
          <a:xfrm>
            <a:off x="3071813" y="260350"/>
            <a:ext cx="5761037" cy="576263"/>
          </a:xfrm>
          <a:prstGeom prst="rect">
            <a:avLst/>
          </a:prstGeom>
          <a:noFill/>
          <a:ln w="9525">
            <a:noFill/>
            <a:miter lim="800000"/>
          </a:ln>
        </p:spPr>
        <p:txBody>
          <a:bodyPr/>
          <a:lstStyle/>
          <a:p>
            <a:pPr eaLnBrk="0" hangingPunct="0"/>
            <a:r>
              <a:rPr kumimoji="0" lang="zh-CN" altLang="en-US" sz="3200" b="1" dirty="0" smtClean="0">
                <a:solidFill>
                  <a:srgbClr val="375B79"/>
                </a:solidFill>
              </a:rPr>
              <a:t>习题</a:t>
            </a:r>
            <a:endParaRPr kumimoji="0" lang="zh-CN" altLang="en-US" sz="3200" b="1" dirty="0">
              <a:solidFill>
                <a:srgbClr val="375B79"/>
              </a:solidFill>
            </a:endParaRPr>
          </a:p>
        </p:txBody>
      </p:sp>
      <p:sp>
        <p:nvSpPr>
          <p:cNvPr id="68651" name="Rectangle 75"/>
          <p:cNvSpPr>
            <a:spLocks noChangeArrowheads="1"/>
          </p:cNvSpPr>
          <p:nvPr/>
        </p:nvSpPr>
        <p:spPr bwMode="auto">
          <a:xfrm>
            <a:off x="839470" y="1412875"/>
            <a:ext cx="10382885" cy="27908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713105"/>
            <a:r>
              <a:rPr lang="zh-CN" altLang="zh-CN" sz="2400" dirty="0"/>
              <a:t>二、思考题</a:t>
            </a:r>
            <a:endParaRPr lang="zh-CN" altLang="zh-CN" sz="2400" dirty="0"/>
          </a:p>
          <a:p>
            <a:pPr indent="713105"/>
            <a:r>
              <a:rPr lang="en-US" altLang="zh-CN" sz="2400" dirty="0"/>
              <a:t>1</a:t>
            </a:r>
            <a:r>
              <a:rPr lang="zh-CN" altLang="zh-CN" sz="2400" dirty="0"/>
              <a:t>．双绞线电缆布线在转弯时对弯曲半径有哪些要求？</a:t>
            </a:r>
            <a:endParaRPr lang="zh-CN" altLang="zh-CN" sz="2400" dirty="0"/>
          </a:p>
          <a:p>
            <a:pPr indent="713105"/>
            <a:r>
              <a:rPr lang="en-US" altLang="zh-CN" sz="2400" dirty="0"/>
              <a:t>2</a:t>
            </a:r>
            <a:r>
              <a:rPr lang="zh-CN" altLang="zh-CN" sz="2400" dirty="0"/>
              <a:t>．列出常用</a:t>
            </a:r>
            <a:r>
              <a:rPr lang="en-US" altLang="zh-CN" sz="2400" dirty="0"/>
              <a:t>3</a:t>
            </a:r>
            <a:r>
              <a:rPr lang="zh-CN" altLang="zh-CN" sz="2400" dirty="0"/>
              <a:t>种双绞线电缆敷设工具。并指出其适用场合。</a:t>
            </a:r>
            <a:endParaRPr lang="zh-CN" altLang="zh-CN" sz="2400" dirty="0"/>
          </a:p>
          <a:p>
            <a:pPr indent="713105"/>
            <a:r>
              <a:rPr lang="en-US" altLang="zh-CN" sz="2400" dirty="0"/>
              <a:t>3</a:t>
            </a:r>
            <a:r>
              <a:rPr lang="zh-CN" altLang="zh-CN" sz="2400" dirty="0"/>
              <a:t>．在综合布线系统工程中，如何同时牵引</a:t>
            </a:r>
            <a:r>
              <a:rPr lang="en-US" altLang="zh-CN" sz="2400" dirty="0"/>
              <a:t>5</a:t>
            </a:r>
            <a:r>
              <a:rPr lang="zh-CN" altLang="zh-CN" sz="2400" dirty="0"/>
              <a:t>条</a:t>
            </a:r>
            <a:r>
              <a:rPr lang="en-US" altLang="zh-CN" sz="2400" dirty="0"/>
              <a:t>4</a:t>
            </a:r>
            <a:r>
              <a:rPr lang="zh-CN" altLang="zh-CN" sz="2400" dirty="0"/>
              <a:t>对双绞线电缆？</a:t>
            </a:r>
            <a:endParaRPr lang="zh-CN" altLang="zh-CN" sz="2400" dirty="0"/>
          </a:p>
          <a:p>
            <a:pPr indent="713105"/>
            <a:r>
              <a:rPr lang="en-US" altLang="zh-CN" sz="2400" dirty="0"/>
              <a:t>4</a:t>
            </a:r>
            <a:r>
              <a:rPr lang="zh-CN" altLang="zh-CN" sz="2400" dirty="0"/>
              <a:t>．在吊顶内一般应如何敷设双绞线电缆？</a:t>
            </a:r>
            <a:endParaRPr lang="zh-CN" altLang="zh-CN" sz="2400" dirty="0"/>
          </a:p>
          <a:p>
            <a:pPr indent="713105"/>
            <a:r>
              <a:rPr lang="en-US" altLang="zh-CN" sz="2400" dirty="0"/>
              <a:t>5</a:t>
            </a:r>
            <a:r>
              <a:rPr lang="zh-CN" altLang="zh-CN" sz="2400" dirty="0"/>
              <a:t>．在竖井中垂直电缆敷设的两种方式应该如何实现？</a:t>
            </a:r>
            <a:endParaRPr lang="zh-CN" altLang="zh-CN" sz="2400" dirty="0"/>
          </a:p>
          <a:p>
            <a:pPr indent="713105"/>
            <a:r>
              <a:rPr lang="en-US" altLang="zh-CN" sz="2400" dirty="0"/>
              <a:t>6</a:t>
            </a:r>
            <a:r>
              <a:rPr lang="zh-CN" altLang="zh-CN" sz="2400" dirty="0"/>
              <a:t>．线缆在槽道或桥架内如何布置和固定？</a:t>
            </a:r>
            <a:endParaRPr lang="zh-CN" altLang="zh-CN"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标题 1"/>
          <p:cNvSpPr/>
          <p:nvPr/>
        </p:nvSpPr>
        <p:spPr bwMode="auto">
          <a:xfrm>
            <a:off x="3071813" y="260350"/>
            <a:ext cx="5761037" cy="576263"/>
          </a:xfrm>
          <a:prstGeom prst="rect">
            <a:avLst/>
          </a:prstGeom>
          <a:noFill/>
          <a:ln w="9525">
            <a:noFill/>
            <a:miter lim="800000"/>
          </a:ln>
        </p:spPr>
        <p:txBody>
          <a:bodyPr/>
          <a:lstStyle/>
          <a:p>
            <a:pPr eaLnBrk="0" hangingPunct="0"/>
            <a:r>
              <a:rPr kumimoji="0" lang="zh-CN" altLang="en-US" sz="3200" b="1" dirty="0" smtClean="0">
                <a:solidFill>
                  <a:srgbClr val="375B79"/>
                </a:solidFill>
              </a:rPr>
              <a:t>习题</a:t>
            </a:r>
            <a:endParaRPr kumimoji="0" lang="zh-CN" altLang="en-US" sz="3200" b="1" dirty="0">
              <a:solidFill>
                <a:srgbClr val="375B79"/>
              </a:solidFill>
            </a:endParaRPr>
          </a:p>
        </p:txBody>
      </p:sp>
      <p:sp>
        <p:nvSpPr>
          <p:cNvPr id="68651" name="Rectangle 75"/>
          <p:cNvSpPr>
            <a:spLocks noChangeArrowheads="1"/>
          </p:cNvSpPr>
          <p:nvPr/>
        </p:nvSpPr>
        <p:spPr bwMode="auto">
          <a:xfrm>
            <a:off x="1078865" y="1340485"/>
            <a:ext cx="10237470" cy="24936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628650"/>
            <a:r>
              <a:rPr lang="zh-CN" altLang="zh-CN" sz="2400" dirty="0"/>
              <a:t>三、实训题</a:t>
            </a:r>
            <a:endParaRPr lang="zh-CN" altLang="zh-CN" sz="2400" dirty="0"/>
          </a:p>
          <a:p>
            <a:pPr indent="628650"/>
            <a:r>
              <a:rPr lang="en-US" altLang="zh-CN" sz="2400" dirty="0"/>
              <a:t>1</a:t>
            </a:r>
            <a:r>
              <a:rPr lang="zh-CN" altLang="zh-CN" sz="2400" dirty="0"/>
              <a:t>．制作一个牵引</a:t>
            </a:r>
            <a:r>
              <a:rPr lang="en-US" altLang="zh-CN" sz="2400" dirty="0"/>
              <a:t>10</a:t>
            </a:r>
            <a:r>
              <a:rPr lang="zh-CN" altLang="zh-CN" sz="2400" dirty="0"/>
              <a:t>条</a:t>
            </a:r>
            <a:r>
              <a:rPr lang="en-US" altLang="zh-CN" sz="2400" dirty="0"/>
              <a:t>4</a:t>
            </a:r>
            <a:r>
              <a:rPr lang="zh-CN" altLang="zh-CN" sz="2400" dirty="0"/>
              <a:t>对</a:t>
            </a:r>
            <a:r>
              <a:rPr lang="en-US" altLang="zh-CN" sz="2400" dirty="0"/>
              <a:t>5e</a:t>
            </a:r>
            <a:r>
              <a:rPr lang="zh-CN" altLang="zh-CN" sz="2400" dirty="0"/>
              <a:t>类双绞线电缆的牵引端。</a:t>
            </a:r>
            <a:endParaRPr lang="zh-CN" altLang="zh-CN" sz="2400" dirty="0"/>
          </a:p>
          <a:p>
            <a:pPr indent="628650"/>
            <a:r>
              <a:rPr lang="en-US" altLang="zh-CN" sz="2400" dirty="0"/>
              <a:t>2</a:t>
            </a:r>
            <a:r>
              <a:rPr lang="zh-CN" altLang="zh-CN" sz="2400" dirty="0"/>
              <a:t>．制作一个牵引</a:t>
            </a:r>
            <a:r>
              <a:rPr lang="en-US" altLang="zh-CN" sz="2400" dirty="0"/>
              <a:t>1</a:t>
            </a:r>
            <a:r>
              <a:rPr lang="zh-CN" altLang="zh-CN" sz="2400" dirty="0"/>
              <a:t>条</a:t>
            </a:r>
            <a:r>
              <a:rPr lang="en-US" altLang="zh-CN" sz="2400" dirty="0"/>
              <a:t>25</a:t>
            </a:r>
            <a:r>
              <a:rPr lang="zh-CN" altLang="zh-CN" sz="2400" dirty="0"/>
              <a:t>对双绞线电缆的牵引端。</a:t>
            </a:r>
            <a:endParaRPr lang="zh-CN" altLang="zh-CN" sz="2400" dirty="0"/>
          </a:p>
          <a:p>
            <a:pPr indent="628650"/>
            <a:r>
              <a:rPr lang="en-US" altLang="zh-CN" sz="2400" dirty="0"/>
              <a:t>3</a:t>
            </a:r>
            <a:r>
              <a:rPr lang="zh-CN" altLang="zh-CN" sz="2400" dirty="0"/>
              <a:t>．制作一个牵引</a:t>
            </a:r>
            <a:r>
              <a:rPr lang="en-US" altLang="zh-CN" sz="2400" dirty="0"/>
              <a:t>3</a:t>
            </a:r>
            <a:r>
              <a:rPr lang="zh-CN" altLang="zh-CN" sz="2400" dirty="0"/>
              <a:t>条</a:t>
            </a:r>
            <a:r>
              <a:rPr lang="en-US" altLang="zh-CN" sz="2400" dirty="0"/>
              <a:t>25</a:t>
            </a:r>
            <a:r>
              <a:rPr lang="zh-CN" altLang="zh-CN" sz="2400" dirty="0"/>
              <a:t>对双绞线电缆的牵引端。</a:t>
            </a:r>
            <a:endParaRPr lang="zh-CN" altLang="zh-CN" sz="2400" dirty="0"/>
          </a:p>
          <a:p>
            <a:pPr indent="628650"/>
            <a:r>
              <a:rPr lang="en-US" altLang="zh-CN" sz="2400" dirty="0"/>
              <a:t>4</a:t>
            </a:r>
            <a:r>
              <a:rPr lang="zh-CN" altLang="zh-CN" sz="2400" dirty="0"/>
              <a:t>．到学校办公楼、机关办公大楼观察电缆竖井内干线缆线的布放。</a:t>
            </a:r>
            <a:endParaRPr lang="zh-CN" altLang="zh-CN"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203008"/>
            <a:ext cx="2992388" cy="576262"/>
          </a:xfrm>
          <a:prstGeom prst="rect">
            <a:avLst/>
          </a:prstGeom>
          <a:noFill/>
          <a:ln w="9525">
            <a:noFill/>
            <a:miter lim="800000"/>
            <a:headEnd/>
            <a:tailEnd/>
          </a:ln>
        </p:spPr>
      </p:pic>
      <p:sp>
        <p:nvSpPr>
          <p:cNvPr id="8195" name="Rectangle 39"/>
          <p:cNvSpPr>
            <a:spLocks noChangeArrowheads="1"/>
          </p:cNvSpPr>
          <p:nvPr/>
        </p:nvSpPr>
        <p:spPr bwMode="auto">
          <a:xfrm>
            <a:off x="879158" y="1280795"/>
            <a:ext cx="2880816" cy="460375"/>
          </a:xfrm>
          <a:prstGeom prst="rect">
            <a:avLst/>
          </a:prstGeom>
          <a:noFill/>
          <a:ln w="9525">
            <a:noFill/>
            <a:miter lim="800000"/>
          </a:ln>
        </p:spPr>
        <p:txBody>
          <a:bodyPr wrap="square">
            <a:spAutoFit/>
          </a:bodyPr>
          <a:lstStyle/>
          <a:p>
            <a:r>
              <a:rPr lang="en-US" altLang="zh-CN" sz="2400" b="1" dirty="0">
                <a:solidFill>
                  <a:schemeClr val="bg1"/>
                </a:solidFill>
              </a:rPr>
              <a:t>2</a:t>
            </a:r>
            <a:r>
              <a:rPr lang="zh-CN" altLang="zh-CN" sz="2400" b="1" dirty="0">
                <a:solidFill>
                  <a:schemeClr val="bg1"/>
                </a:solidFill>
              </a:rPr>
              <a:t>．缆线敷设要求</a:t>
            </a:r>
            <a:endParaRPr lang="zh-CN" altLang="zh-CN" sz="2400" b="1" dirty="0">
              <a:solidFill>
                <a:schemeClr val="bg1"/>
              </a:solidFill>
            </a:endParaRPr>
          </a:p>
        </p:txBody>
      </p:sp>
      <p:sp>
        <p:nvSpPr>
          <p:cNvPr id="15" name="Rectangle 31"/>
          <p:cNvSpPr>
            <a:spLocks noChangeArrowheads="1"/>
          </p:cNvSpPr>
          <p:nvPr/>
        </p:nvSpPr>
        <p:spPr bwMode="auto">
          <a:xfrm>
            <a:off x="623570" y="1917065"/>
            <a:ext cx="11005185" cy="4084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a:t>
            </a:r>
            <a:r>
              <a:rPr lang="en-US" altLang="zh-CN" sz="2400" dirty="0"/>
              <a:t>8</a:t>
            </a:r>
            <a:r>
              <a:rPr lang="zh-CN" altLang="zh-CN" sz="2400" dirty="0"/>
              <a:t>）最大牵引力。电缆敷设过程中的拉力过大会损坏电缆的导线部分，牵引电缆用力过猛会改变电缆线对的结构或者线对在电缆中的排列。极端情况下，拉力过大会导致导线延伸甚至断裂。</a:t>
            </a:r>
            <a:endParaRPr lang="zh-CN" altLang="zh-CN" sz="2400" dirty="0"/>
          </a:p>
          <a:p>
            <a:pPr indent="628650"/>
            <a:r>
              <a:rPr lang="zh-CN" altLang="zh-CN" sz="2400" dirty="0"/>
              <a:t>布放电缆的牵引力应小于线缆允许张力的</a:t>
            </a:r>
            <a:r>
              <a:rPr lang="en-US" altLang="zh-CN" sz="2400" dirty="0"/>
              <a:t>80%</a:t>
            </a:r>
            <a:r>
              <a:rPr lang="zh-CN" altLang="zh-CN" sz="2400" dirty="0"/>
              <a:t>，应慢速而平稳地拉线，防止拉力过大使缆线变形。速度不宜超过</a:t>
            </a:r>
            <a:r>
              <a:rPr lang="en-US" altLang="zh-CN" sz="2400" dirty="0"/>
              <a:t>15 m/min</a:t>
            </a:r>
            <a:r>
              <a:rPr lang="zh-CN" altLang="zh-CN" sz="2400" dirty="0"/>
              <a:t>，并应制作合格的牵引头。线缆最大允许拉力为：</a:t>
            </a:r>
            <a:endParaRPr lang="zh-CN" altLang="zh-CN" sz="2400" dirty="0"/>
          </a:p>
          <a:p>
            <a:pPr marL="342900" lvl="0" indent="-342900">
              <a:buFont typeface="Wingdings" panose="05000000000000000000" pitchFamily="2" charset="2"/>
              <a:buChar char="u"/>
            </a:pPr>
            <a:r>
              <a:rPr lang="en-US" altLang="zh-CN" sz="2400" dirty="0"/>
              <a:t>1</a:t>
            </a:r>
            <a:r>
              <a:rPr lang="zh-CN" altLang="zh-CN" sz="2400" dirty="0"/>
              <a:t>根</a:t>
            </a:r>
            <a:r>
              <a:rPr lang="en-US" altLang="zh-CN" sz="2400" dirty="0"/>
              <a:t>4</a:t>
            </a:r>
            <a:r>
              <a:rPr lang="zh-CN" altLang="zh-CN" sz="2400" dirty="0"/>
              <a:t>对双绞线对称电缆，拉力为</a:t>
            </a:r>
            <a:r>
              <a:rPr lang="en-US" altLang="zh-CN" sz="2400" dirty="0"/>
              <a:t>100 N</a:t>
            </a:r>
            <a:r>
              <a:rPr lang="zh-CN" altLang="zh-CN" sz="2400" dirty="0"/>
              <a:t>。</a:t>
            </a:r>
            <a:endParaRPr lang="zh-CN" altLang="zh-CN" sz="2400" dirty="0"/>
          </a:p>
          <a:p>
            <a:pPr marL="342900" lvl="0" indent="-342900">
              <a:buFont typeface="Wingdings" panose="05000000000000000000" pitchFamily="2" charset="2"/>
              <a:buChar char="u"/>
            </a:pPr>
            <a:r>
              <a:rPr lang="en-US" altLang="zh-CN" sz="2400" dirty="0"/>
              <a:t>2</a:t>
            </a:r>
            <a:r>
              <a:rPr lang="zh-CN" altLang="zh-CN" sz="2400" dirty="0"/>
              <a:t>根</a:t>
            </a:r>
            <a:r>
              <a:rPr lang="en-US" altLang="zh-CN" sz="2400" dirty="0"/>
              <a:t>4</a:t>
            </a:r>
            <a:r>
              <a:rPr lang="zh-CN" altLang="zh-CN" sz="2400" dirty="0"/>
              <a:t>对双绞线对称电缆，拉力为</a:t>
            </a:r>
            <a:r>
              <a:rPr lang="en-US" altLang="zh-CN" sz="2400" dirty="0"/>
              <a:t>150 N</a:t>
            </a:r>
            <a:r>
              <a:rPr lang="zh-CN" altLang="zh-CN" sz="2400" dirty="0"/>
              <a:t>。</a:t>
            </a:r>
            <a:endParaRPr lang="zh-CN" altLang="zh-CN" sz="2400" dirty="0"/>
          </a:p>
          <a:p>
            <a:pPr marL="342900" lvl="0" indent="-342900">
              <a:buFont typeface="Wingdings" panose="05000000000000000000" pitchFamily="2" charset="2"/>
              <a:buChar char="u"/>
            </a:pPr>
            <a:r>
              <a:rPr lang="en-US" altLang="zh-CN" sz="2400" dirty="0"/>
              <a:t>3</a:t>
            </a:r>
            <a:r>
              <a:rPr lang="zh-CN" altLang="zh-CN" sz="2400" dirty="0"/>
              <a:t>根</a:t>
            </a:r>
            <a:r>
              <a:rPr lang="en-US" altLang="zh-CN" sz="2400" dirty="0"/>
              <a:t>4</a:t>
            </a:r>
            <a:r>
              <a:rPr lang="zh-CN" altLang="zh-CN" sz="2400" dirty="0"/>
              <a:t>对双绞线对称电缆，拉力为</a:t>
            </a:r>
            <a:r>
              <a:rPr lang="en-US" altLang="zh-CN" sz="2400" dirty="0"/>
              <a:t>200 N</a:t>
            </a:r>
            <a:r>
              <a:rPr lang="zh-CN" altLang="zh-CN" sz="2400" dirty="0"/>
              <a:t>。</a:t>
            </a:r>
            <a:endParaRPr lang="zh-CN" altLang="zh-CN" sz="2400" dirty="0"/>
          </a:p>
          <a:p>
            <a:pPr marL="342900" lvl="0" indent="-342900">
              <a:buFont typeface="Wingdings" panose="05000000000000000000" pitchFamily="2" charset="2"/>
              <a:buChar char="u"/>
            </a:pPr>
            <a:r>
              <a:rPr lang="en-US" altLang="zh-CN" sz="2400" dirty="0"/>
              <a:t>n</a:t>
            </a:r>
            <a:r>
              <a:rPr lang="zh-CN" altLang="zh-CN" sz="2400" dirty="0"/>
              <a:t>根</a:t>
            </a:r>
            <a:r>
              <a:rPr lang="en-US" altLang="zh-CN" sz="2400" dirty="0"/>
              <a:t>4</a:t>
            </a:r>
            <a:r>
              <a:rPr lang="zh-CN" altLang="zh-CN" sz="2400" dirty="0"/>
              <a:t>对双绞线对称电缆，拉力为</a:t>
            </a:r>
            <a:r>
              <a:rPr lang="en-US" altLang="zh-CN" sz="2400" dirty="0"/>
              <a:t>(n*50+50) N</a:t>
            </a:r>
            <a:r>
              <a:rPr lang="zh-CN" altLang="zh-CN" sz="2400" dirty="0"/>
              <a:t>。</a:t>
            </a:r>
            <a:endParaRPr lang="zh-CN" altLang="zh-CN" sz="2400" dirty="0"/>
          </a:p>
          <a:p>
            <a:pPr marL="342900" lvl="0" indent="-342900">
              <a:buFont typeface="Wingdings" panose="05000000000000000000" pitchFamily="2" charset="2"/>
              <a:buChar char="u"/>
            </a:pPr>
            <a:r>
              <a:rPr lang="en-US" altLang="zh-CN" sz="2400" dirty="0"/>
              <a:t>25</a:t>
            </a:r>
            <a:r>
              <a:rPr lang="zh-CN" altLang="zh-CN" sz="2400" dirty="0"/>
              <a:t>对</a:t>
            </a:r>
            <a:r>
              <a:rPr lang="en-US" altLang="zh-CN" sz="2400" dirty="0"/>
              <a:t>5</a:t>
            </a:r>
            <a:r>
              <a:rPr lang="zh-CN" altLang="zh-CN" sz="2400" dirty="0"/>
              <a:t>类及超</a:t>
            </a:r>
            <a:r>
              <a:rPr lang="en-US" altLang="zh-CN" sz="2400" dirty="0"/>
              <a:t>5</a:t>
            </a:r>
            <a:r>
              <a:rPr lang="zh-CN" altLang="zh-CN" sz="2400" dirty="0"/>
              <a:t>类双绞线对称电缆，最大拉力为</a:t>
            </a:r>
            <a:r>
              <a:rPr lang="en-US" altLang="zh-CN" sz="2400" dirty="0"/>
              <a:t>400 N</a:t>
            </a:r>
            <a:r>
              <a:rPr lang="zh-CN" altLang="zh-CN" sz="2400" dirty="0" smtClean="0"/>
              <a:t>。</a:t>
            </a:r>
            <a:endParaRPr lang="zh-CN" altLang="zh-CN" sz="2400" dirty="0"/>
          </a:p>
        </p:txBody>
      </p:sp>
      <p:sp>
        <p:nvSpPr>
          <p:cNvPr id="8200"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smtClean="0"/>
              <a:t>8.2.1  </a:t>
            </a:r>
            <a:r>
              <a:rPr lang="zh-CN" altLang="zh-CN" sz="3200" b="1" dirty="0"/>
              <a:t>缆线敷设施工的一般要求</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51815" y="1268413"/>
            <a:ext cx="5152628" cy="576262"/>
          </a:xfrm>
          <a:prstGeom prst="rect">
            <a:avLst/>
          </a:prstGeom>
          <a:noFill/>
          <a:ln w="9525">
            <a:noFill/>
            <a:miter lim="800000"/>
            <a:headEnd/>
            <a:tailEnd/>
          </a:ln>
        </p:spPr>
      </p:pic>
      <p:sp>
        <p:nvSpPr>
          <p:cNvPr id="8195" name="Rectangle 39"/>
          <p:cNvSpPr>
            <a:spLocks noChangeArrowheads="1"/>
          </p:cNvSpPr>
          <p:nvPr/>
        </p:nvSpPr>
        <p:spPr bwMode="auto">
          <a:xfrm>
            <a:off x="807403" y="1346200"/>
            <a:ext cx="4681016" cy="460375"/>
          </a:xfrm>
          <a:prstGeom prst="rect">
            <a:avLst/>
          </a:prstGeom>
          <a:noFill/>
          <a:ln w="9525">
            <a:noFill/>
            <a:miter lim="800000"/>
          </a:ln>
        </p:spPr>
        <p:txBody>
          <a:bodyPr wrap="square">
            <a:spAutoFit/>
          </a:bodyPr>
          <a:lstStyle/>
          <a:p>
            <a:r>
              <a:rPr lang="en-US" altLang="zh-CN" sz="2400" b="1" dirty="0">
                <a:solidFill>
                  <a:schemeClr val="bg1"/>
                </a:solidFill>
              </a:rPr>
              <a:t>3</a:t>
            </a:r>
            <a:r>
              <a:rPr lang="zh-CN" altLang="zh-CN" sz="2400" b="1" dirty="0">
                <a:solidFill>
                  <a:schemeClr val="bg1"/>
                </a:solidFill>
              </a:rPr>
              <a:t>．预埋线槽和暗管敷设缆线规定</a:t>
            </a:r>
            <a:endParaRPr lang="zh-CN" altLang="zh-CN" sz="2400" b="1" dirty="0">
              <a:solidFill>
                <a:schemeClr val="bg1"/>
              </a:solidFill>
            </a:endParaRPr>
          </a:p>
        </p:txBody>
      </p:sp>
      <p:sp>
        <p:nvSpPr>
          <p:cNvPr id="15" name="Rectangle 31"/>
          <p:cNvSpPr>
            <a:spLocks noChangeArrowheads="1"/>
          </p:cNvSpPr>
          <p:nvPr/>
        </p:nvSpPr>
        <p:spPr bwMode="auto">
          <a:xfrm>
            <a:off x="551815" y="1982470"/>
            <a:ext cx="10871200"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预埋线槽和暗管敷设缆线应符合下列规定：</a:t>
            </a:r>
            <a:endParaRPr lang="zh-CN" altLang="zh-CN" sz="2400" dirty="0"/>
          </a:p>
          <a:p>
            <a:pPr indent="628650"/>
            <a:r>
              <a:rPr lang="zh-CN" altLang="zh-CN" sz="2400" dirty="0"/>
              <a:t>（</a:t>
            </a:r>
            <a:r>
              <a:rPr lang="en-US" altLang="zh-CN" sz="2400" dirty="0"/>
              <a:t>1</a:t>
            </a:r>
            <a:r>
              <a:rPr lang="zh-CN" altLang="zh-CN" sz="2400" dirty="0"/>
              <a:t>）敷设线槽和暗管的两端宜用标志表示出编号等内容。</a:t>
            </a:r>
            <a:endParaRPr lang="zh-CN" altLang="zh-CN" sz="2400" dirty="0"/>
          </a:p>
          <a:p>
            <a:pPr indent="628650"/>
            <a:r>
              <a:rPr lang="zh-CN" altLang="zh-CN" sz="2400" dirty="0"/>
              <a:t>（</a:t>
            </a:r>
            <a:r>
              <a:rPr lang="en-US" altLang="zh-CN" sz="2400" dirty="0"/>
              <a:t>2</a:t>
            </a:r>
            <a:r>
              <a:rPr lang="zh-CN" altLang="zh-CN" sz="2400" dirty="0"/>
              <a:t>）预埋线槽宜采用金属线槽，预埋或密封线槽的截面利用率应为</a:t>
            </a:r>
            <a:r>
              <a:rPr lang="en-US" altLang="zh-CN" sz="2400" dirty="0"/>
              <a:t>30%</a:t>
            </a:r>
            <a:r>
              <a:rPr lang="zh-CN" altLang="zh-CN" sz="2400" dirty="0"/>
              <a:t>～</a:t>
            </a:r>
            <a:r>
              <a:rPr lang="en-US" altLang="zh-CN" sz="2400" dirty="0"/>
              <a:t>50%</a:t>
            </a:r>
            <a:r>
              <a:rPr lang="zh-CN" altLang="zh-CN" sz="2400" dirty="0"/>
              <a:t>。</a:t>
            </a:r>
            <a:endParaRPr lang="zh-CN" altLang="zh-CN" sz="2400" dirty="0"/>
          </a:p>
          <a:p>
            <a:pPr indent="628650"/>
            <a:r>
              <a:rPr lang="zh-CN" altLang="zh-CN" sz="2400" dirty="0"/>
              <a:t>（</a:t>
            </a:r>
            <a:r>
              <a:rPr lang="en-US" altLang="zh-CN" sz="2400" dirty="0"/>
              <a:t>3</a:t>
            </a:r>
            <a:r>
              <a:rPr lang="zh-CN" altLang="zh-CN" sz="2400" dirty="0"/>
              <a:t>）敷设暗管宜采用钢管或阻燃聚氯乙烯硬质管。布放大对数主干电缆及</a:t>
            </a:r>
            <a:r>
              <a:rPr lang="en-US" altLang="zh-CN" sz="2400" dirty="0"/>
              <a:t>4</a:t>
            </a:r>
            <a:r>
              <a:rPr lang="zh-CN" altLang="zh-CN" sz="2400" dirty="0"/>
              <a:t>芯以上光缆时，直线管道的管径利用率应为</a:t>
            </a:r>
            <a:r>
              <a:rPr lang="en-US" altLang="zh-CN" sz="2400" dirty="0"/>
              <a:t>50%</a:t>
            </a:r>
            <a:r>
              <a:rPr lang="zh-CN" altLang="zh-CN" sz="2400" dirty="0"/>
              <a:t>～</a:t>
            </a:r>
            <a:r>
              <a:rPr lang="en-US" altLang="zh-CN" sz="2400" dirty="0"/>
              <a:t>60%</a:t>
            </a:r>
            <a:r>
              <a:rPr lang="zh-CN" altLang="zh-CN" sz="2400" dirty="0"/>
              <a:t>，弯管道应为</a:t>
            </a:r>
            <a:r>
              <a:rPr lang="en-US" altLang="zh-CN" sz="2400" dirty="0"/>
              <a:t>40%</a:t>
            </a:r>
            <a:r>
              <a:rPr lang="zh-CN" altLang="zh-CN" sz="2400" dirty="0"/>
              <a:t>～</a:t>
            </a:r>
            <a:r>
              <a:rPr lang="en-US" altLang="zh-CN" sz="2400" dirty="0"/>
              <a:t>50%</a:t>
            </a:r>
            <a:r>
              <a:rPr lang="zh-CN" altLang="zh-CN" sz="2400" dirty="0"/>
              <a:t>。暗管布放</a:t>
            </a:r>
            <a:r>
              <a:rPr lang="en-US" altLang="zh-CN" sz="2400" dirty="0"/>
              <a:t>4</a:t>
            </a:r>
            <a:r>
              <a:rPr lang="zh-CN" altLang="zh-CN" sz="2400" dirty="0"/>
              <a:t>对双绞电缆或</a:t>
            </a:r>
            <a:r>
              <a:rPr lang="en-US" altLang="zh-CN" sz="2400" dirty="0" smtClean="0"/>
              <a:t>4</a:t>
            </a:r>
            <a:r>
              <a:rPr lang="zh-CN" altLang="zh-CN" sz="2400" dirty="0" smtClean="0"/>
              <a:t>芯</a:t>
            </a:r>
            <a:r>
              <a:rPr lang="zh-CN" altLang="zh-CN" sz="2400" dirty="0"/>
              <a:t>及以下光缆时，管道的截面利用率应为</a:t>
            </a:r>
            <a:r>
              <a:rPr lang="en-US" altLang="zh-CN" sz="2400" dirty="0"/>
              <a:t>25%</a:t>
            </a:r>
            <a:r>
              <a:rPr lang="zh-CN" altLang="zh-CN" sz="2400" dirty="0"/>
              <a:t>～</a:t>
            </a:r>
            <a:r>
              <a:rPr lang="en-US" altLang="zh-CN" sz="2400" dirty="0"/>
              <a:t>30%</a:t>
            </a:r>
            <a:r>
              <a:rPr lang="zh-CN" altLang="zh-CN" sz="2400" dirty="0"/>
              <a:t>。</a:t>
            </a:r>
            <a:endParaRPr lang="zh-CN" altLang="zh-CN" sz="2400" dirty="0"/>
          </a:p>
        </p:txBody>
      </p:sp>
      <p:sp>
        <p:nvSpPr>
          <p:cNvPr id="8200"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smtClean="0"/>
              <a:t>8.2.1  </a:t>
            </a:r>
            <a:r>
              <a:rPr lang="zh-CN" altLang="zh-CN" sz="3200" b="1" dirty="0"/>
              <a:t>缆线敷设施工的一般要求</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274763"/>
            <a:ext cx="5728692" cy="576262"/>
          </a:xfrm>
          <a:prstGeom prst="rect">
            <a:avLst/>
          </a:prstGeom>
          <a:noFill/>
          <a:ln w="9525">
            <a:noFill/>
            <a:miter lim="800000"/>
            <a:headEnd/>
            <a:tailEnd/>
          </a:ln>
        </p:spPr>
      </p:pic>
      <p:sp>
        <p:nvSpPr>
          <p:cNvPr id="8195" name="Rectangle 39"/>
          <p:cNvSpPr>
            <a:spLocks noChangeArrowheads="1"/>
          </p:cNvSpPr>
          <p:nvPr/>
        </p:nvSpPr>
        <p:spPr bwMode="auto">
          <a:xfrm>
            <a:off x="879158" y="1352550"/>
            <a:ext cx="5473104" cy="460375"/>
          </a:xfrm>
          <a:prstGeom prst="rect">
            <a:avLst/>
          </a:prstGeom>
          <a:noFill/>
          <a:ln w="9525">
            <a:noFill/>
            <a:miter lim="800000"/>
          </a:ln>
        </p:spPr>
        <p:txBody>
          <a:bodyPr wrap="square">
            <a:spAutoFit/>
          </a:bodyPr>
          <a:lstStyle/>
          <a:p>
            <a:r>
              <a:rPr lang="en-US" altLang="zh-CN" sz="2400" b="1" dirty="0">
                <a:solidFill>
                  <a:schemeClr val="bg1"/>
                </a:solidFill>
              </a:rPr>
              <a:t>4</a:t>
            </a:r>
            <a:r>
              <a:rPr lang="zh-CN" altLang="zh-CN" sz="2400" b="1" dirty="0">
                <a:solidFill>
                  <a:schemeClr val="bg1"/>
                </a:solidFill>
              </a:rPr>
              <a:t>．设置缆线桥架和线槽敷设缆线规定</a:t>
            </a:r>
            <a:endParaRPr lang="zh-CN" altLang="zh-CN" sz="2400" b="1" dirty="0">
              <a:solidFill>
                <a:schemeClr val="bg1"/>
              </a:solidFill>
            </a:endParaRPr>
          </a:p>
        </p:txBody>
      </p:sp>
      <p:sp>
        <p:nvSpPr>
          <p:cNvPr id="15" name="Rectangle 31"/>
          <p:cNvSpPr>
            <a:spLocks noChangeArrowheads="1"/>
          </p:cNvSpPr>
          <p:nvPr/>
        </p:nvSpPr>
        <p:spPr bwMode="auto">
          <a:xfrm>
            <a:off x="623570" y="2061210"/>
            <a:ext cx="10871200" cy="4084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设置缆线桥架和线槽敷设缆线应符合下列规定：</a:t>
            </a:r>
            <a:endParaRPr lang="zh-CN" altLang="zh-CN" sz="2400" dirty="0"/>
          </a:p>
          <a:p>
            <a:pPr indent="628650"/>
            <a:r>
              <a:rPr lang="zh-CN" altLang="zh-CN" sz="2400" dirty="0"/>
              <a:t>（</a:t>
            </a:r>
            <a:r>
              <a:rPr lang="en-US" altLang="zh-CN" sz="2400" dirty="0"/>
              <a:t>1</a:t>
            </a:r>
            <a:r>
              <a:rPr lang="zh-CN" altLang="zh-CN" sz="2400" dirty="0"/>
              <a:t>）在密封式线槽内布放的缆线应顺直，尽量不互相交叉重叠，在缆线进出线槽部位、转弯处应绑扎固定牢靠，做到美观整齐。</a:t>
            </a:r>
            <a:endParaRPr lang="zh-CN" altLang="zh-CN" sz="2400" dirty="0"/>
          </a:p>
          <a:p>
            <a:pPr indent="628650"/>
            <a:r>
              <a:rPr lang="zh-CN" altLang="zh-CN" sz="2400" dirty="0"/>
              <a:t>（</a:t>
            </a:r>
            <a:r>
              <a:rPr lang="en-US" altLang="zh-CN" sz="2400" dirty="0"/>
              <a:t>2</a:t>
            </a:r>
            <a:r>
              <a:rPr lang="zh-CN" altLang="zh-CN" sz="2400" dirty="0"/>
              <a:t>）在缆线桥架内缆线垂直敷设时，在缆线的上端和每间隔</a:t>
            </a:r>
            <a:r>
              <a:rPr lang="en-US" altLang="zh-CN" sz="2400" dirty="0"/>
              <a:t>1.5 m</a:t>
            </a:r>
            <a:r>
              <a:rPr lang="zh-CN" altLang="zh-CN" sz="2400" dirty="0"/>
              <a:t>处应固定在桥架的支架上；当缆线为水平敷设时，在缆线的首、尾、转弯及每间隔</a:t>
            </a:r>
            <a:r>
              <a:rPr lang="en-US" altLang="zh-CN" sz="2400" dirty="0"/>
              <a:t>5 m</a:t>
            </a:r>
            <a:r>
              <a:rPr lang="zh-CN" altLang="zh-CN" sz="2400" dirty="0"/>
              <a:t>～</a:t>
            </a:r>
            <a:r>
              <a:rPr lang="en-US" altLang="zh-CN" sz="2400" dirty="0"/>
              <a:t>l0 m</a:t>
            </a:r>
            <a:r>
              <a:rPr lang="zh-CN" altLang="zh-CN" sz="2400" dirty="0"/>
              <a:t>处应绑扎固定牢靠。</a:t>
            </a:r>
            <a:endParaRPr lang="zh-CN" altLang="zh-CN" sz="2400" dirty="0"/>
          </a:p>
          <a:p>
            <a:pPr indent="628650"/>
            <a:r>
              <a:rPr lang="zh-CN" altLang="zh-CN" sz="2400" dirty="0"/>
              <a:t>（</a:t>
            </a:r>
            <a:r>
              <a:rPr lang="en-US" altLang="zh-CN" sz="2400" dirty="0"/>
              <a:t>3</a:t>
            </a:r>
            <a:r>
              <a:rPr lang="zh-CN" altLang="zh-CN" sz="2400" dirty="0"/>
              <a:t>）在水平、垂直桥架中敷设缆线时，应对缆线进行绑扎。双绞电缆、光缆及其他信号电缆应根据缆线的类别、数量、缆径、缆线芯数分束绑扎。绑扎间距不宜大于</a:t>
            </a:r>
            <a:r>
              <a:rPr lang="en-US" altLang="zh-CN" sz="2400" dirty="0"/>
              <a:t>1.5 m</a:t>
            </a:r>
            <a:r>
              <a:rPr lang="zh-CN" altLang="zh-CN" sz="2400" dirty="0"/>
              <a:t>，间距应均匀，绑扎不宜过紧或使缆线外护套受到挤压或变形。</a:t>
            </a:r>
            <a:endParaRPr lang="zh-CN" altLang="zh-CN" sz="2400" dirty="0"/>
          </a:p>
          <a:p>
            <a:pPr indent="628650"/>
            <a:r>
              <a:rPr lang="zh-CN" altLang="zh-CN" sz="2400" dirty="0" smtClean="0"/>
              <a:t>（</a:t>
            </a:r>
            <a:r>
              <a:rPr lang="en-US" altLang="zh-CN" sz="2400" dirty="0"/>
              <a:t>4</a:t>
            </a:r>
            <a:r>
              <a:rPr lang="zh-CN" altLang="zh-CN" sz="2400" dirty="0"/>
              <a:t>）在建筑物内，光缆在桥架敞开敷设时，应在绑扎固定段落处加装垫套，以缓冲外力直接对缆线的影响。</a:t>
            </a:r>
            <a:endParaRPr lang="zh-CN" altLang="zh-CN" sz="2400" dirty="0"/>
          </a:p>
        </p:txBody>
      </p:sp>
      <p:sp>
        <p:nvSpPr>
          <p:cNvPr id="8200"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smtClean="0"/>
              <a:t>8.2.1  </a:t>
            </a:r>
            <a:r>
              <a:rPr lang="zh-CN" altLang="zh-CN" sz="3200" b="1" dirty="0"/>
              <a:t>缆线敷设施工的一般要求</a:t>
            </a:r>
            <a:endParaRPr lang="zh-CN" altLang="en-US" sz="3200" b="1" dirty="0">
              <a:latin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95325" y="1340803"/>
            <a:ext cx="6808812" cy="576262"/>
          </a:xfrm>
          <a:prstGeom prst="rect">
            <a:avLst/>
          </a:prstGeom>
          <a:noFill/>
          <a:ln w="9525">
            <a:noFill/>
            <a:miter lim="800000"/>
            <a:headEnd/>
            <a:tailEnd/>
          </a:ln>
        </p:spPr>
      </p:pic>
      <p:sp>
        <p:nvSpPr>
          <p:cNvPr id="8195" name="Rectangle 39"/>
          <p:cNvSpPr>
            <a:spLocks noChangeArrowheads="1"/>
          </p:cNvSpPr>
          <p:nvPr/>
        </p:nvSpPr>
        <p:spPr bwMode="auto">
          <a:xfrm>
            <a:off x="950913" y="1418590"/>
            <a:ext cx="5977160" cy="460375"/>
          </a:xfrm>
          <a:prstGeom prst="rect">
            <a:avLst/>
          </a:prstGeom>
          <a:noFill/>
          <a:ln w="9525">
            <a:noFill/>
            <a:miter lim="800000"/>
          </a:ln>
        </p:spPr>
        <p:txBody>
          <a:bodyPr wrap="square">
            <a:spAutoFit/>
          </a:bodyPr>
          <a:lstStyle/>
          <a:p>
            <a:r>
              <a:rPr lang="en-US" altLang="zh-CN" sz="2400" b="1" dirty="0">
                <a:solidFill>
                  <a:schemeClr val="bg1"/>
                </a:solidFill>
              </a:rPr>
              <a:t>5</a:t>
            </a:r>
            <a:r>
              <a:rPr lang="zh-CN" altLang="zh-CN" sz="2400" b="1" dirty="0">
                <a:solidFill>
                  <a:schemeClr val="bg1"/>
                </a:solidFill>
              </a:rPr>
              <a:t>．吊顶支撑柱作为线槽在顶棚内敷设缆线</a:t>
            </a:r>
            <a:endParaRPr lang="zh-CN" altLang="zh-CN" sz="2400" b="1" dirty="0">
              <a:solidFill>
                <a:schemeClr val="bg1"/>
              </a:solidFill>
            </a:endParaRPr>
          </a:p>
        </p:txBody>
      </p:sp>
      <p:sp>
        <p:nvSpPr>
          <p:cNvPr id="15" name="Rectangle 31"/>
          <p:cNvSpPr>
            <a:spLocks noChangeArrowheads="1"/>
          </p:cNvSpPr>
          <p:nvPr/>
        </p:nvSpPr>
        <p:spPr bwMode="auto">
          <a:xfrm>
            <a:off x="695325" y="2054860"/>
            <a:ext cx="10758805" cy="112903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采用吊顶支撑柱作为线槽在顶棚内敷设缆线时，每根支撑柱所辖范围内的缆线可以不设置密封线槽进行布放，但应分束绑扎在支撑柱上，力求整齐美观，缆线应采用阻燃型，缆线选用应符合设计要求。</a:t>
            </a:r>
            <a:endParaRPr lang="zh-CN" altLang="zh-CN" sz="2400" dirty="0"/>
          </a:p>
        </p:txBody>
      </p:sp>
      <p:sp>
        <p:nvSpPr>
          <p:cNvPr id="8200" name="标题 1"/>
          <p:cNvSpPr/>
          <p:nvPr/>
        </p:nvSpPr>
        <p:spPr bwMode="auto">
          <a:xfrm>
            <a:off x="3071813" y="260350"/>
            <a:ext cx="7024715" cy="576263"/>
          </a:xfrm>
          <a:prstGeom prst="rect">
            <a:avLst/>
          </a:prstGeom>
          <a:noFill/>
          <a:ln w="9525">
            <a:noFill/>
            <a:miter lim="800000"/>
          </a:ln>
        </p:spPr>
        <p:txBody>
          <a:bodyPr/>
          <a:lstStyle/>
          <a:p>
            <a:pPr lvl="0" fontAlgn="auto">
              <a:lnSpc>
                <a:spcPts val="3200"/>
              </a:lnSpc>
            </a:pPr>
            <a:r>
              <a:rPr lang="en-US" altLang="zh-CN" sz="3200" b="1" dirty="0" smtClean="0"/>
              <a:t>8.2.1  </a:t>
            </a:r>
            <a:r>
              <a:rPr lang="zh-CN" altLang="zh-CN" sz="3200" b="1" dirty="0"/>
              <a:t>缆线敷设施工的一般要求</a:t>
            </a:r>
            <a:endParaRPr lang="zh-CN" altLang="en-US" sz="3200" b="1" dirty="0">
              <a:latin typeface="+mn-ea"/>
            </a:endParaRPr>
          </a:p>
        </p:txBody>
      </p:sp>
      <p:pic>
        <p:nvPicPr>
          <p:cNvPr id="5" name="Picture 38" descr="3"/>
          <p:cNvPicPr>
            <a:picLocks noChangeAspect="1" noChangeArrowheads="1"/>
          </p:cNvPicPr>
          <p:nvPr/>
        </p:nvPicPr>
        <p:blipFill>
          <a:blip r:embed="rId1"/>
          <a:srcRect/>
          <a:stretch>
            <a:fillRect/>
          </a:stretch>
        </p:blipFill>
        <p:spPr bwMode="auto">
          <a:xfrm>
            <a:off x="695325" y="3291523"/>
            <a:ext cx="3640460" cy="576262"/>
          </a:xfrm>
          <a:prstGeom prst="rect">
            <a:avLst/>
          </a:prstGeom>
          <a:noFill/>
          <a:ln w="9525">
            <a:noFill/>
            <a:miter lim="800000"/>
            <a:headEnd/>
            <a:tailEnd/>
          </a:ln>
        </p:spPr>
      </p:pic>
      <p:sp>
        <p:nvSpPr>
          <p:cNvPr id="6" name="Rectangle 39"/>
          <p:cNvSpPr>
            <a:spLocks noChangeArrowheads="1"/>
          </p:cNvSpPr>
          <p:nvPr/>
        </p:nvSpPr>
        <p:spPr bwMode="auto">
          <a:xfrm>
            <a:off x="950913" y="3369310"/>
            <a:ext cx="3384872" cy="460375"/>
          </a:xfrm>
          <a:prstGeom prst="rect">
            <a:avLst/>
          </a:prstGeom>
          <a:noFill/>
          <a:ln w="9525">
            <a:noFill/>
            <a:miter lim="800000"/>
          </a:ln>
        </p:spPr>
        <p:txBody>
          <a:bodyPr wrap="square">
            <a:spAutoFit/>
          </a:bodyPr>
          <a:lstStyle/>
          <a:p>
            <a:r>
              <a:rPr lang="en-US" altLang="zh-CN" sz="2400" b="1" dirty="0">
                <a:solidFill>
                  <a:schemeClr val="bg1"/>
                </a:solidFill>
              </a:rPr>
              <a:t>6</a:t>
            </a:r>
            <a:r>
              <a:rPr lang="zh-CN" altLang="zh-CN" sz="2400" b="1" dirty="0">
                <a:solidFill>
                  <a:schemeClr val="bg1"/>
                </a:solidFill>
              </a:rPr>
              <a:t>．线子系统缆线敷设</a:t>
            </a:r>
            <a:endParaRPr lang="zh-CN" altLang="zh-CN" sz="2400" b="1" dirty="0">
              <a:solidFill>
                <a:schemeClr val="bg1"/>
              </a:solidFill>
            </a:endParaRPr>
          </a:p>
        </p:txBody>
      </p:sp>
      <p:sp>
        <p:nvSpPr>
          <p:cNvPr id="7" name="Rectangle 31"/>
          <p:cNvSpPr>
            <a:spLocks noChangeArrowheads="1"/>
          </p:cNvSpPr>
          <p:nvPr/>
        </p:nvSpPr>
        <p:spPr bwMode="auto">
          <a:xfrm>
            <a:off x="695325" y="4005580"/>
            <a:ext cx="10749915" cy="149860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r>
              <a:rPr lang="zh-CN" altLang="zh-CN" sz="2400" dirty="0"/>
              <a:t>干线子系统缆线敷设保护方式应符合下列要求：</a:t>
            </a:r>
            <a:endParaRPr lang="zh-CN" altLang="zh-CN" sz="2400" dirty="0"/>
          </a:p>
          <a:p>
            <a:pPr indent="628650"/>
            <a:r>
              <a:rPr lang="zh-CN" altLang="zh-CN" sz="2400" dirty="0"/>
              <a:t>（</a:t>
            </a:r>
            <a:r>
              <a:rPr lang="en-US" altLang="zh-CN" sz="2400" dirty="0"/>
              <a:t>1</a:t>
            </a:r>
            <a:r>
              <a:rPr lang="zh-CN" altLang="zh-CN" sz="2400" dirty="0"/>
              <a:t>）缆线不得布放在电梯或供水、供气、供暖管道竖井中，缆线不应布放在强电竖井中。</a:t>
            </a:r>
            <a:endParaRPr lang="zh-CN" altLang="zh-CN" sz="2400" dirty="0"/>
          </a:p>
          <a:p>
            <a:pPr indent="628650"/>
            <a:r>
              <a:rPr lang="zh-CN" altLang="zh-CN" sz="2400" dirty="0"/>
              <a:t>（</a:t>
            </a:r>
            <a:r>
              <a:rPr lang="en-US" altLang="zh-CN" sz="2400" dirty="0"/>
              <a:t>2</a:t>
            </a:r>
            <a:r>
              <a:rPr lang="zh-CN" altLang="zh-CN" sz="2400" dirty="0"/>
              <a:t>）电信间、设备间、进线间之间干线通道应沟通。</a:t>
            </a:r>
            <a:endParaRPr lang="zh-CN" altLang="zh-CN"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rgbClr val="02307C"/>
            </a:solidFill>
            <a:effectLst/>
            <a:latin typeface="Arial" panose="020B0604020202020204" pitchFamily="34" charset="0"/>
            <a:ea typeface="宋体" panose="02010600030101010101" pitchFamily="2" charset="-122"/>
          </a:defRPr>
        </a:defPPr>
      </a:lstStyle>
    </a:spDef>
    <a:lnDef>
      <a:spPr bwMode="auto">
        <a:gradFill rotWithShape="1">
          <a:gsLst>
            <a:gs pos="0">
              <a:schemeClr val="folHlink">
                <a:alpha val="32001"/>
              </a:schemeClr>
            </a:gs>
            <a:gs pos="100000">
              <a:schemeClr val="folHlink">
                <a:gamma/>
                <a:shade val="0"/>
                <a:invGamma/>
                <a:alpha val="89999"/>
              </a:schemeClr>
            </a:gs>
          </a:gsLst>
          <a:lin ang="2700000" scaled="1"/>
        </a:gradFill>
        <a:ln w="38100" cap="flat" cmpd="sng" algn="ctr">
          <a:solidFill>
            <a:schemeClr val="accent6">
              <a:lumMod val="20000"/>
              <a:lumOff val="80000"/>
            </a:schemeClr>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11596</Words>
  <Application>WPS 演示</Application>
  <PresentationFormat>全屏显示(4:3)</PresentationFormat>
  <Paragraphs>453</Paragraphs>
  <Slides>56</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56</vt:i4>
      </vt:variant>
    </vt:vector>
  </HeadingPairs>
  <TitlesOfParts>
    <vt:vector size="66" baseType="lpstr">
      <vt:lpstr>Arial</vt:lpstr>
      <vt:lpstr>宋体</vt:lpstr>
      <vt:lpstr>Wingdings</vt:lpstr>
      <vt:lpstr>微软雅黑</vt:lpstr>
      <vt:lpstr>Arial Unicode MS</vt:lpstr>
      <vt:lpstr>Calibri</vt:lpstr>
      <vt:lpstr>方正书宋简体</vt:lpstr>
      <vt:lpstr>Times New Roman</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xxzx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liap</dc:creator>
  <cp:lastModifiedBy>褚建立</cp:lastModifiedBy>
  <cp:revision>619</cp:revision>
  <dcterms:created xsi:type="dcterms:W3CDTF">2006-11-28T15:10:00Z</dcterms:created>
  <dcterms:modified xsi:type="dcterms:W3CDTF">2022-03-02T08:29:36Z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3E0F728EC9F8434CBCB49C1DB2C03D46</vt:lpwstr>
  </property>
  <property fmtid="{D5CDD505-2E9C-101B-9397-08002B2CF9AE}" pid="3" name="KSOProductBuildVer">
    <vt:lpwstr>2052-11.1.0.11365</vt:lpwstr>
  </property>
</Properties>
</file>