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4" r:id="rId3"/>
    <p:sldId id="654" r:id="rId4"/>
    <p:sldId id="546" r:id="rId5"/>
    <p:sldId id="688" r:id="rId6"/>
    <p:sldId id="689" r:id="rId7"/>
    <p:sldId id="690" r:id="rId8"/>
    <p:sldId id="691" r:id="rId9"/>
    <p:sldId id="692" r:id="rId10"/>
    <p:sldId id="693" r:id="rId11"/>
    <p:sldId id="697" r:id="rId12"/>
    <p:sldId id="698" r:id="rId13"/>
    <p:sldId id="699" r:id="rId14"/>
    <p:sldId id="701" r:id="rId15"/>
    <p:sldId id="695" r:id="rId16"/>
    <p:sldId id="655" r:id="rId17"/>
    <p:sldId id="656" r:id="rId18"/>
    <p:sldId id="658" r:id="rId19"/>
    <p:sldId id="657" r:id="rId20"/>
    <p:sldId id="659" r:id="rId21"/>
    <p:sldId id="702" r:id="rId22"/>
    <p:sldId id="704" r:id="rId23"/>
    <p:sldId id="527" r:id="rId24"/>
  </p:sldIdLst>
  <p:sldSz cx="12192000" cy="6858000"/>
  <p:notesSz cx="6270625" cy="99409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rgbClr val="02307C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B79"/>
    <a:srgbClr val="FF3300"/>
    <a:srgbClr val="3A357B"/>
    <a:srgbClr val="DB0707"/>
    <a:srgbClr val="CCFFFF"/>
    <a:srgbClr val="3B6181"/>
    <a:srgbClr val="9CED8F"/>
    <a:srgbClr val="4B76B5"/>
    <a:srgbClr val="4F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9" autoAdjust="0"/>
    <p:restoredTop sz="94559" autoAdjust="0"/>
  </p:normalViewPr>
  <p:slideViewPr>
    <p:cSldViewPr>
      <p:cViewPr>
        <p:scale>
          <a:sx n="80" d="100"/>
          <a:sy n="80" d="100"/>
        </p:scale>
        <p:origin x="-1470" y="-96"/>
      </p:cViewPr>
      <p:guideLst>
        <p:guide orient="horz" pos="2160"/>
        <p:guide pos="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17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51238" y="0"/>
            <a:ext cx="2717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717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kumimoji="0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51238" y="9442450"/>
            <a:ext cx="2717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058CBB-BC5C-48CD-813E-2E15EF7D942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17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551238" y="0"/>
            <a:ext cx="2717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5C3B3B-C802-44AA-BF75-E8930AA4D6D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7976" y="746125"/>
            <a:ext cx="662657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27063" y="4721225"/>
            <a:ext cx="50165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717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551238" y="9442450"/>
            <a:ext cx="2717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AB9645-22AA-4BBC-914D-AEFE9CF03A3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551238" y="9442450"/>
            <a:ext cx="27178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9B8D3F19-76DD-4993-81CE-AFB89E41A30F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6410-FD98-4A27-967F-6CF0795E9BF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A06D-1E6A-4A65-B63C-92569F8AA66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22A0-68E7-4F28-BFA6-5E1B147CDB8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84BA66-D66A-415E-92DE-DAC38A5F218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49B1-B049-43F3-A25F-6914562236F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4113-3289-45C2-9999-2E22B7FEEAE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B371-C71A-498E-841A-8916402AB6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EB4-D3AB-4B38-AB0B-24693F6D3C9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0573-322F-4D48-9766-B3FCE229249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DCC0-8B2D-4974-B838-0292DEFF7A6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5BF0-1DB6-4B1A-B2FB-3619B2751DE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DBAF-50EC-418B-8B20-02FB244632E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DD47E2-B690-4967-86E7-D9F2290AA5DF}" type="slidenum">
              <a:rPr lang="en-US" altLang="zh-CN"/>
            </a:fld>
            <a:endParaRPr lang="en-US" altLang="zh-CN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980440"/>
            <a:ext cx="12168000" cy="0"/>
          </a:xfrm>
          <a:prstGeom prst="lin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785495" y="2000250"/>
            <a:ext cx="10374630" cy="1360805"/>
          </a:xfrm>
          <a:prstGeom prst="rect">
            <a:avLst/>
          </a:prstGeom>
          <a:solidFill>
            <a:srgbClr val="FFFFFF"/>
          </a:solidFill>
          <a:ln w="9525">
            <a:solidFill>
              <a:srgbClr val="99CCFF"/>
            </a:solidFill>
            <a:miter lim="800000"/>
          </a:ln>
        </p:spPr>
        <p:txBody>
          <a:bodyPr wrap="square">
            <a:spAutoFit/>
          </a:bodyPr>
          <a:lstStyle/>
          <a:p>
            <a:pPr lvl="0" indent="628650">
              <a:lnSpc>
                <a:spcPts val="3300"/>
              </a:lnSpc>
            </a:pPr>
            <a:r>
              <a:rPr lang="zh-CN" altLang="zh-CN" sz="2400" dirty="0"/>
              <a:t> 综合布线完成设计阶段工作后，就进入安装施工阶段，安装施工的依据是综合布线工程施工图，那么，综合布线施工图包含哪些图纸呢？通过本任务的完成来学习综合布线施工图的绘制。</a:t>
            </a:r>
            <a:endParaRPr lang="zh-CN" altLang="en-US" sz="2400" b="1" dirty="0"/>
          </a:p>
        </p:txBody>
      </p:sp>
      <p:pic>
        <p:nvPicPr>
          <p:cNvPr id="5123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2151" y="1222271"/>
            <a:ext cx="30241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标题 1"/>
          <p:cNvSpPr/>
          <p:nvPr/>
        </p:nvSpPr>
        <p:spPr bwMode="auto">
          <a:xfrm>
            <a:off x="2927649" y="260350"/>
            <a:ext cx="7416824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zh-CN" altLang="zh-CN" sz="3200" b="1" dirty="0"/>
              <a:t>任务</a:t>
            </a:r>
            <a:r>
              <a:rPr lang="en-US" altLang="zh-CN" sz="3200" b="1" dirty="0"/>
              <a:t>5 </a:t>
            </a:r>
            <a:r>
              <a:rPr lang="zh-CN" altLang="zh-CN" sz="3200" b="1" dirty="0"/>
              <a:t>综合布线工程施工图的绘制</a:t>
            </a:r>
            <a:endParaRPr kumimoji="0" lang="zh-CN" altLang="en-US" sz="3200" b="1" dirty="0">
              <a:solidFill>
                <a:srgbClr val="375B7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1280204"/>
            <a:ext cx="19996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5.1  </a:t>
            </a:r>
            <a:r>
              <a:rPr lang="zh-CN" altLang="zh-CN" sz="2400" b="1" dirty="0">
                <a:solidFill>
                  <a:schemeClr val="bg1"/>
                </a:solidFill>
              </a:rPr>
              <a:t>任务描述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03065" y="1898670"/>
            <a:ext cx="8176992" cy="223710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r>
              <a:rPr lang="zh-CN" altLang="zh-CN" sz="2400" dirty="0"/>
              <a:t>综合布线工程图一般应包括以下图纸：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）网络拓扑结构图；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）综合布线系统拓扑结构图；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）综合布线系统管线路由图；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）楼层信息点分布及管线路由图；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5</a:t>
            </a:r>
            <a:r>
              <a:rPr lang="zh-CN" altLang="zh-CN" sz="2400" dirty="0"/>
              <a:t>）机柜配线架信息点分布图。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dirty="0"/>
              <a:t>5.2.3 </a:t>
            </a:r>
            <a:r>
              <a:rPr lang="zh-CN" altLang="zh-CN" sz="2800" dirty="0"/>
              <a:t>绘制综合布线工程施工图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3569" y="1124268"/>
            <a:ext cx="406799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879158" y="1202055"/>
            <a:ext cx="388892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1. </a:t>
            </a:r>
            <a:r>
              <a:rPr lang="zh-CN" altLang="zh-CN" sz="2400" b="1" dirty="0">
                <a:solidFill>
                  <a:schemeClr val="bg1"/>
                </a:solidFill>
              </a:rPr>
              <a:t>综合布线工程图的种类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95960" y="1844675"/>
            <a:ext cx="10819130" cy="4084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r>
              <a:rPr lang="zh-CN" altLang="zh-CN" sz="2400" dirty="0"/>
              <a:t>通过这些工程图，来反映以下几方面的内容：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）网络拓扑结构；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）进线间、设备间、电信间的设置情况、具体位置；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）布线路由、管槽型号和规格、埋设方法；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4</a:t>
            </a:r>
            <a:r>
              <a:rPr lang="zh-CN" altLang="zh-CN" sz="2400" dirty="0"/>
              <a:t>）各楼层信息点的类型和数量，信息插座底盒的埋设位置；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5</a:t>
            </a:r>
            <a:r>
              <a:rPr lang="zh-CN" altLang="zh-CN" sz="2400" dirty="0"/>
              <a:t>）配线子系统的缆线型号和数量；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6</a:t>
            </a:r>
            <a:r>
              <a:rPr lang="zh-CN" altLang="zh-CN" sz="2400" dirty="0"/>
              <a:t>）干线子系统的缆线型号和数量；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7</a:t>
            </a:r>
            <a:r>
              <a:rPr lang="zh-CN" altLang="zh-CN" sz="2400" dirty="0"/>
              <a:t>）建筑群子系统的缆线型号和数量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8</a:t>
            </a:r>
            <a:r>
              <a:rPr lang="zh-CN" altLang="zh-CN" sz="2400" dirty="0"/>
              <a:t>）楼层配线架（</a:t>
            </a:r>
            <a:r>
              <a:rPr lang="en-US" altLang="zh-CN" sz="2400" dirty="0"/>
              <a:t>FD</a:t>
            </a:r>
            <a:r>
              <a:rPr lang="zh-CN" altLang="zh-CN" sz="2400" dirty="0"/>
              <a:t>）、建筑物配线架（</a:t>
            </a:r>
            <a:r>
              <a:rPr lang="en-US" altLang="zh-CN" sz="2400" dirty="0"/>
              <a:t>BD</a:t>
            </a:r>
            <a:r>
              <a:rPr lang="zh-CN" altLang="zh-CN" sz="2400" dirty="0"/>
              <a:t>）、建筑群配线架（</a:t>
            </a:r>
            <a:r>
              <a:rPr lang="en-US" altLang="zh-CN" sz="2400" dirty="0"/>
              <a:t>CD</a:t>
            </a:r>
            <a:r>
              <a:rPr lang="zh-CN" altLang="zh-CN" sz="2400" dirty="0"/>
              <a:t>）、光纤互连单元（</a:t>
            </a:r>
            <a:r>
              <a:rPr lang="en-US" altLang="zh-CN" sz="2400" dirty="0"/>
              <a:t>LIU</a:t>
            </a:r>
            <a:r>
              <a:rPr lang="zh-CN" altLang="zh-CN" sz="2400" dirty="0"/>
              <a:t>）的数量和分布位置。</a:t>
            </a:r>
            <a:endParaRPr lang="zh-CN" altLang="zh-CN" sz="2400" dirty="0"/>
          </a:p>
          <a:p>
            <a:r>
              <a:rPr lang="zh-CN" altLang="zh-CN" sz="2400" dirty="0"/>
              <a:t>（</a:t>
            </a:r>
            <a:r>
              <a:rPr lang="en-US" altLang="zh-CN" sz="2400" dirty="0"/>
              <a:t>9</a:t>
            </a:r>
            <a:r>
              <a:rPr lang="zh-CN" altLang="zh-CN" sz="2400" dirty="0"/>
              <a:t>）机柜内配线架及网络设备分布情况，缆线成端位置。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dirty="0"/>
              <a:t>5.2.3 </a:t>
            </a:r>
            <a:r>
              <a:rPr lang="zh-CN" altLang="zh-CN" sz="2800" dirty="0"/>
              <a:t>绘制综合布线工程施工图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6279" y="1070293"/>
            <a:ext cx="406799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971868" y="1148080"/>
            <a:ext cx="388892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1. </a:t>
            </a:r>
            <a:r>
              <a:rPr lang="zh-CN" altLang="zh-CN" sz="2400" b="1" dirty="0">
                <a:solidFill>
                  <a:schemeClr val="bg1"/>
                </a:solidFill>
              </a:rPr>
              <a:t>综合布线工程图的种类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75640" y="1970405"/>
            <a:ext cx="3300730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r>
              <a:rPr lang="zh-CN" altLang="zh-CN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zh-CN" sz="2400" b="1" dirty="0" smtClean="0"/>
              <a:t>）综合布线系统结构图；</a:t>
            </a:r>
            <a:endParaRPr lang="zh-CN" altLang="zh-CN" sz="2400" b="1" dirty="0" smtClean="0"/>
          </a:p>
          <a:p>
            <a:r>
              <a:rPr lang="zh-CN" altLang="zh-CN" sz="2400" dirty="0" smtClean="0"/>
              <a:t>综合布线系统结构图作为全面概括布线全貌的示意图，主要描述进线间、设备间、电信间的设置情况，各布线子系统缆线的型号、规格和整体布线系统结构等内容。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dirty="0"/>
              <a:t>5.2.3 </a:t>
            </a:r>
            <a:r>
              <a:rPr lang="zh-CN" altLang="zh-CN" sz="2800" dirty="0"/>
              <a:t>绘制综合布线工程施工图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5959" y="1196023"/>
            <a:ext cx="328042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951548" y="1273810"/>
            <a:ext cx="2736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2.</a:t>
            </a:r>
            <a:r>
              <a:rPr lang="zh-CN" altLang="zh-CN" sz="2400" b="1" dirty="0">
                <a:solidFill>
                  <a:schemeClr val="bg1"/>
                </a:solidFill>
              </a:rPr>
              <a:t>各类图纸的要求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55" y="1124585"/>
            <a:ext cx="4589145" cy="5031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31495" y="1898650"/>
            <a:ext cx="3277870" cy="3345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r>
              <a:rPr lang="zh-CN" altLang="zh-CN" sz="2400" b="1" dirty="0" smtClean="0"/>
              <a:t>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）综合布线系统管线路由图</a:t>
            </a:r>
            <a:endParaRPr lang="zh-CN" altLang="zh-CN" sz="2400" b="1" dirty="0"/>
          </a:p>
          <a:p>
            <a:r>
              <a:rPr lang="zh-CN" altLang="zh-CN" sz="2400" dirty="0"/>
              <a:t>综合布线系统管线路由图主要反映主干（建筑群子系统和干线子系统）缆线的布线路由、桥架规格、数量（或长度）、布放的具体位置和布放方法等。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dirty="0"/>
              <a:t>5.2.3 </a:t>
            </a:r>
            <a:r>
              <a:rPr lang="zh-CN" altLang="zh-CN" sz="2800" dirty="0"/>
              <a:t>绘制综合布线工程施工图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1814" y="1124268"/>
            <a:ext cx="328042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807403" y="1202055"/>
            <a:ext cx="2736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2.</a:t>
            </a:r>
            <a:r>
              <a:rPr lang="zh-CN" altLang="zh-CN" sz="2400" b="1" dirty="0">
                <a:solidFill>
                  <a:schemeClr val="bg1"/>
                </a:solidFill>
              </a:rPr>
              <a:t>各类图纸的要求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0175" y="-5715"/>
            <a:ext cx="4951730" cy="721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479425" y="1196340"/>
            <a:ext cx="11032490" cy="445325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457200"/>
            <a:r>
              <a:rPr lang="zh-CN" altLang="zh-CN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zh-CN" sz="2400" b="1" dirty="0"/>
              <a:t>）楼层信息点分布及管线路由图</a:t>
            </a:r>
            <a:endParaRPr lang="zh-CN" altLang="zh-CN" sz="2400" b="1" dirty="0"/>
          </a:p>
          <a:p>
            <a:pPr indent="457200"/>
            <a:r>
              <a:rPr lang="zh-CN" altLang="zh-CN" sz="2400" dirty="0"/>
              <a:t>楼层信息点分布及管线路由图应明确反映相应楼层的布线情况，具体包括该楼层的配线路由和布线方法，该楼层配线用管槽的具体规格、安装方法及用量，终端盒的具体安装位置及方法等</a:t>
            </a:r>
            <a:r>
              <a:rPr lang="zh-CN" altLang="zh-CN" sz="2400" dirty="0" smtClean="0"/>
              <a:t>。所有</a:t>
            </a:r>
            <a:r>
              <a:rPr lang="zh-CN" altLang="zh-CN" sz="2400" dirty="0"/>
              <a:t>的信息点</a:t>
            </a:r>
            <a:r>
              <a:rPr lang="en-US" altLang="zh-CN" sz="2400" dirty="0"/>
              <a:t>(</a:t>
            </a:r>
            <a:r>
              <a:rPr lang="zh-CN" altLang="zh-CN" sz="2400" dirty="0"/>
              <a:t>包括数据接口和语音接口</a:t>
            </a:r>
            <a:r>
              <a:rPr lang="en-US" altLang="zh-CN" sz="2400" dirty="0"/>
              <a:t>)</a:t>
            </a:r>
            <a:r>
              <a:rPr lang="zh-CN" altLang="zh-CN" sz="2400" dirty="0"/>
              <a:t>都必须编号</a:t>
            </a:r>
            <a:r>
              <a:rPr lang="en-US" altLang="zh-CN" sz="2400" dirty="0"/>
              <a:t>,</a:t>
            </a:r>
            <a:r>
              <a:rPr lang="zh-CN" altLang="zh-CN" sz="2400" dirty="0"/>
              <a:t>编号的作用是方便日后进行各种查询、检修等维护操作。</a:t>
            </a:r>
            <a:endParaRPr lang="zh-CN" altLang="zh-CN" sz="2400" dirty="0"/>
          </a:p>
          <a:p>
            <a:pPr indent="457200"/>
            <a:r>
              <a:rPr lang="zh-CN" altLang="zh-CN" sz="2400" dirty="0"/>
              <a:t>信息点的编号方法要求做到直观明了的同时又方便记忆。一般可以用</a:t>
            </a:r>
            <a:r>
              <a:rPr lang="en-US" altLang="zh-CN" sz="2400" dirty="0"/>
              <a:t>XYZ</a:t>
            </a:r>
            <a:r>
              <a:rPr lang="zh-CN" altLang="zh-CN" sz="2400" dirty="0"/>
              <a:t>字符组来表示，其中：</a:t>
            </a:r>
            <a:endParaRPr lang="zh-CN" altLang="zh-CN" sz="2400" dirty="0"/>
          </a:p>
          <a:p>
            <a:pPr indent="457200"/>
            <a:r>
              <a:rPr lang="en-US" altLang="zh-CN" sz="2400" dirty="0"/>
              <a:t>X</a:t>
            </a:r>
            <a:r>
              <a:rPr lang="zh-CN" altLang="zh-CN" sz="2400" dirty="0"/>
              <a:t>表示楼层编号，根据楼层的高度选择</a:t>
            </a:r>
            <a:r>
              <a:rPr lang="en-US" altLang="zh-CN" sz="2400" dirty="0"/>
              <a:t>X</a:t>
            </a:r>
            <a:r>
              <a:rPr lang="zh-CN" altLang="zh-CN" sz="2400" dirty="0"/>
              <a:t>的位数，如楼高</a:t>
            </a:r>
            <a:r>
              <a:rPr lang="en-US" altLang="zh-CN" sz="2400" dirty="0"/>
              <a:t>9</a:t>
            </a:r>
            <a:r>
              <a:rPr lang="zh-CN" altLang="zh-CN" sz="2400" dirty="0"/>
              <a:t>层以下，可以用一位数来表示，楼高</a:t>
            </a:r>
            <a:r>
              <a:rPr lang="en-US" altLang="zh-CN" sz="2400" dirty="0"/>
              <a:t>10</a:t>
            </a:r>
            <a:r>
              <a:rPr lang="zh-CN" altLang="zh-CN" sz="2400" dirty="0"/>
              <a:t>－</a:t>
            </a:r>
            <a:r>
              <a:rPr lang="en-US" altLang="zh-CN" sz="2400" dirty="0"/>
              <a:t>99</a:t>
            </a:r>
            <a:r>
              <a:rPr lang="zh-CN" altLang="zh-CN" sz="2400" dirty="0"/>
              <a:t>层可以用两位数来表示，</a:t>
            </a:r>
            <a:r>
              <a:rPr lang="en-US" altLang="zh-CN" sz="2400" dirty="0"/>
              <a:t>100</a:t>
            </a:r>
            <a:r>
              <a:rPr lang="zh-CN" altLang="zh-CN" sz="2400" dirty="0"/>
              <a:t>层以上用三位数来表示。</a:t>
            </a:r>
            <a:endParaRPr lang="zh-CN" altLang="zh-CN" sz="2400" dirty="0"/>
          </a:p>
          <a:p>
            <a:pPr indent="457200"/>
            <a:r>
              <a:rPr lang="en-US" altLang="zh-CN" sz="2400" dirty="0"/>
              <a:t>Y</a:t>
            </a:r>
            <a:r>
              <a:rPr lang="zh-CN" altLang="zh-CN" sz="2400" dirty="0"/>
              <a:t>代表该信息点为数据接口或是语音接口。可在此将其定义为：若为数据接口，则命名为</a:t>
            </a:r>
            <a:r>
              <a:rPr lang="en-US" altLang="zh-CN" sz="2400" dirty="0"/>
              <a:t>D</a:t>
            </a:r>
            <a:r>
              <a:rPr lang="zh-CN" altLang="zh-CN" sz="2400" dirty="0"/>
              <a:t>（</a:t>
            </a:r>
            <a:r>
              <a:rPr lang="en-US" altLang="zh-CN" sz="2400" dirty="0"/>
              <a:t>Data</a:t>
            </a:r>
            <a:r>
              <a:rPr lang="zh-CN" altLang="zh-CN" sz="2400" dirty="0"/>
              <a:t>）；若为语音接口，则命名为</a:t>
            </a:r>
            <a:r>
              <a:rPr lang="en-US" altLang="zh-CN" sz="2400" dirty="0"/>
              <a:t>V</a:t>
            </a:r>
            <a:r>
              <a:rPr lang="zh-CN" altLang="zh-CN" sz="2400" dirty="0"/>
              <a:t>（</a:t>
            </a:r>
            <a:r>
              <a:rPr lang="en-US" altLang="zh-CN" sz="2400" dirty="0"/>
              <a:t>Voice</a:t>
            </a:r>
            <a:r>
              <a:rPr lang="zh-CN" altLang="zh-CN" sz="2400" dirty="0"/>
              <a:t>）。</a:t>
            </a:r>
            <a:endParaRPr lang="zh-CN" altLang="zh-CN" sz="2400" dirty="0"/>
          </a:p>
          <a:p>
            <a:pPr indent="457200"/>
            <a:r>
              <a:rPr lang="en-US" altLang="zh-CN" sz="2400" dirty="0"/>
              <a:t>Z</a:t>
            </a:r>
            <a:r>
              <a:rPr lang="zh-CN" altLang="zh-CN" sz="2400" dirty="0"/>
              <a:t>代表该信息点的顺序号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dirty="0"/>
              <a:t>5.2.3 </a:t>
            </a:r>
            <a:r>
              <a:rPr lang="zh-CN" altLang="zh-CN" sz="2800" dirty="0"/>
              <a:t>绘制综合布线工程施工图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10" y="1052736"/>
            <a:ext cx="896448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0688"/>
            <a:ext cx="9144000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911860" y="1196340"/>
            <a:ext cx="10749915" cy="297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b="1" dirty="0"/>
              <a:t>（</a:t>
            </a:r>
            <a:r>
              <a:rPr lang="en-US" altLang="zh-CN" sz="2400" b="1" dirty="0"/>
              <a:t>4</a:t>
            </a:r>
            <a:r>
              <a:rPr lang="zh-CN" altLang="zh-CN" sz="2400" b="1" dirty="0"/>
              <a:t>）机柜配线架信息点分布图</a:t>
            </a:r>
            <a:endParaRPr lang="zh-CN" altLang="zh-CN" sz="2400" b="1" dirty="0"/>
          </a:p>
          <a:p>
            <a:pPr indent="628650"/>
            <a:r>
              <a:rPr lang="zh-CN" altLang="zh-CN" sz="2400" dirty="0"/>
              <a:t>机柜配线架信息点分布图应明确反映以下内容</a:t>
            </a:r>
            <a:r>
              <a:rPr lang="en-US" altLang="zh-CN" sz="2400" dirty="0"/>
              <a:t>:</a:t>
            </a:r>
            <a:endParaRPr lang="zh-CN" altLang="zh-CN" sz="2400" dirty="0"/>
          </a:p>
          <a:p>
            <a:pPr lvl="0" indent="628650"/>
            <a:r>
              <a:rPr lang="zh-CN" altLang="zh-CN" sz="2400" dirty="0"/>
              <a:t>机柜中需安装的各种设备</a:t>
            </a:r>
            <a:r>
              <a:rPr lang="en-US" altLang="zh-CN" sz="2400" dirty="0"/>
              <a:t>,</a:t>
            </a:r>
            <a:r>
              <a:rPr lang="zh-CN" altLang="zh-CN" sz="2400" dirty="0"/>
              <a:t>包括各种规格的配线设备、理线设备和网络设备（如果有的话）；</a:t>
            </a:r>
            <a:endParaRPr lang="zh-CN" altLang="zh-CN" sz="2400" dirty="0"/>
          </a:p>
          <a:p>
            <a:pPr lvl="0" indent="628650"/>
            <a:r>
              <a:rPr lang="zh-CN" altLang="zh-CN" sz="2400" dirty="0"/>
              <a:t>机柜中各种设备的安装位置和安装方法；</a:t>
            </a:r>
            <a:endParaRPr lang="zh-CN" altLang="zh-CN" sz="2400" dirty="0"/>
          </a:p>
          <a:p>
            <a:pPr lvl="0" indent="628650"/>
            <a:r>
              <a:rPr lang="zh-CN" altLang="zh-CN" sz="2400" dirty="0"/>
              <a:t>各配线架的用途（分别用来端接什么缆线），配线架中各种缆线的成端位置（对应端口）。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如图</a:t>
            </a:r>
            <a:r>
              <a:rPr lang="en-US" altLang="zh-CN" sz="2400" dirty="0"/>
              <a:t>5.5</a:t>
            </a:r>
            <a:r>
              <a:rPr lang="zh-CN" altLang="zh-CN" sz="2400" dirty="0"/>
              <a:t>所示为</a:t>
            </a:r>
            <a:r>
              <a:rPr lang="en-US" altLang="zh-CN" sz="2400" dirty="0"/>
              <a:t>42U</a:t>
            </a:r>
            <a:r>
              <a:rPr lang="zh-CN" altLang="zh-CN" sz="2400" dirty="0"/>
              <a:t>机柜内配线架布置示意图。</a:t>
            </a:r>
            <a:endParaRPr lang="zh-CN" altLang="zh-CN" sz="23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381773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3200" dirty="0"/>
              <a:t>5.2.3 </a:t>
            </a:r>
            <a:r>
              <a:rPr lang="zh-CN" altLang="zh-CN" sz="3200" dirty="0"/>
              <a:t>绘制综合布线工程施工图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2656"/>
            <a:ext cx="8496944" cy="6501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9470" y="1142048"/>
            <a:ext cx="428860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9"/>
          <p:cNvSpPr>
            <a:spLocks noChangeArrowheads="1"/>
          </p:cNvSpPr>
          <p:nvPr/>
        </p:nvSpPr>
        <p:spPr bwMode="auto">
          <a:xfrm>
            <a:off x="1095058" y="1219835"/>
            <a:ext cx="38328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r>
              <a:rPr lang="zh-CN" altLang="zh-CN" sz="2400" b="1" dirty="0">
                <a:solidFill>
                  <a:schemeClr val="bg1"/>
                </a:solidFill>
              </a:rPr>
              <a:t>．综合布线系统工程图纸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39442" y="1844442"/>
            <a:ext cx="8176992" cy="223710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r>
              <a:rPr lang="zh-CN" altLang="zh-CN" sz="2400" dirty="0"/>
              <a:t>综合布线工程图一般应包括以下</a:t>
            </a:r>
            <a:r>
              <a:rPr lang="en-US" altLang="zh-CN" sz="2400" dirty="0"/>
              <a:t>5</a:t>
            </a:r>
            <a:r>
              <a:rPr lang="zh-CN" altLang="zh-CN" sz="2400" dirty="0"/>
              <a:t>类图纸：</a:t>
            </a:r>
            <a:endParaRPr lang="zh-CN" altLang="zh-CN" sz="2400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400" dirty="0"/>
              <a:t>网络拓扑结构图；</a:t>
            </a:r>
            <a:endParaRPr lang="zh-CN" altLang="zh-CN" sz="2400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400" dirty="0"/>
              <a:t>综合布线系统拓扑图；</a:t>
            </a:r>
            <a:endParaRPr lang="zh-CN" altLang="zh-CN" sz="2400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400" dirty="0"/>
              <a:t>综合布线系统管线路由图；</a:t>
            </a:r>
            <a:endParaRPr lang="zh-CN" altLang="zh-CN" sz="2400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400" dirty="0"/>
              <a:t>楼层信息点平面分布图；</a:t>
            </a:r>
            <a:endParaRPr lang="zh-CN" altLang="zh-CN" sz="2400" dirty="0"/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zh-CN" sz="2400" dirty="0"/>
              <a:t>机柜配线架信息点分布图。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24587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3200" dirty="0"/>
              <a:t>5.2.4  </a:t>
            </a:r>
            <a:r>
              <a:rPr lang="zh-CN" altLang="zh-CN" sz="3200" dirty="0"/>
              <a:t>绘图软件与综合布线工程图纸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09786" y="1222906"/>
            <a:ext cx="30241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标题 1"/>
          <p:cNvSpPr/>
          <p:nvPr/>
        </p:nvSpPr>
        <p:spPr bwMode="auto">
          <a:xfrm>
            <a:off x="2927649" y="260350"/>
            <a:ext cx="7416824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zh-CN" altLang="zh-CN" sz="3200" b="1" dirty="0"/>
              <a:t>任务</a:t>
            </a:r>
            <a:r>
              <a:rPr lang="en-US" altLang="zh-CN" sz="3200" b="1" dirty="0"/>
              <a:t>5 </a:t>
            </a:r>
            <a:r>
              <a:rPr lang="zh-CN" altLang="zh-CN" sz="3200" b="1" dirty="0"/>
              <a:t>综合布线工程施工图的绘制</a:t>
            </a:r>
            <a:endParaRPr kumimoji="0" lang="zh-CN" altLang="en-US" sz="3200" b="1" dirty="0">
              <a:solidFill>
                <a:srgbClr val="375B7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11624" y="1280204"/>
            <a:ext cx="199961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5.2 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相关知识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67608" y="2247363"/>
            <a:ext cx="6643734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99CCFF"/>
            </a:solidFill>
            <a:miter lim="800000"/>
          </a:ln>
        </p:spPr>
        <p:txBody>
          <a:bodyPr wrap="square">
            <a:spAutoFit/>
          </a:bodyPr>
          <a:lstStyle/>
          <a:p>
            <a:pPr lvl="0" fontAlgn="auto">
              <a:lnSpc>
                <a:spcPts val="3200"/>
              </a:lnSpc>
            </a:pPr>
            <a:r>
              <a:rPr lang="en-US" altLang="zh-CN" sz="2400" b="1" dirty="0"/>
              <a:t>5.2.1</a:t>
            </a:r>
            <a:r>
              <a:rPr lang="zh-CN" altLang="zh-CN" sz="2400" b="1" dirty="0"/>
              <a:t>通信工程制图的整体要求和统一规定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567608" y="2866622"/>
            <a:ext cx="6643734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99CCFF"/>
            </a:solidFill>
            <a:miter lim="800000"/>
          </a:ln>
        </p:spPr>
        <p:txBody>
          <a:bodyPr wrap="square">
            <a:spAutoFit/>
          </a:bodyPr>
          <a:lstStyle/>
          <a:p>
            <a:pPr lvl="0" fontAlgn="auto">
              <a:lnSpc>
                <a:spcPts val="3200"/>
              </a:lnSpc>
            </a:pPr>
            <a:r>
              <a:rPr lang="en-US" altLang="zh-CN" sz="2400" b="1" dirty="0"/>
              <a:t>5.2.2 </a:t>
            </a:r>
            <a:r>
              <a:rPr lang="zh-CN" altLang="zh-CN" sz="2400" b="1" dirty="0"/>
              <a:t>识图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567608" y="3476801"/>
            <a:ext cx="6643734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99CCFF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/>
              <a:t>5.2.3 </a:t>
            </a:r>
            <a:r>
              <a:rPr lang="zh-CN" altLang="zh-CN" sz="2400" b="1" dirty="0"/>
              <a:t>绘制综合布线工程施工图</a:t>
            </a:r>
            <a:endParaRPr lang="zh-CN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425" y="1196023"/>
            <a:ext cx="428860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9"/>
          <p:cNvSpPr>
            <a:spLocks noChangeArrowheads="1"/>
          </p:cNvSpPr>
          <p:nvPr/>
        </p:nvSpPr>
        <p:spPr bwMode="auto">
          <a:xfrm>
            <a:off x="735013" y="1273810"/>
            <a:ext cx="38328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</a:rPr>
              <a:t>．绘图软件的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使用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479425" y="1898650"/>
            <a:ext cx="11217275" cy="297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dirty="0"/>
              <a:t>目前，综合布线工程中使用的绘图软件主要是</a:t>
            </a:r>
            <a:r>
              <a:rPr lang="en-US" altLang="zh-CN" sz="2400" dirty="0"/>
              <a:t>Visio</a:t>
            </a:r>
            <a:r>
              <a:rPr lang="zh-CN" altLang="zh-CN" sz="2400" dirty="0"/>
              <a:t>和</a:t>
            </a:r>
            <a:r>
              <a:rPr lang="en-US" altLang="zh-CN" sz="2400" dirty="0"/>
              <a:t>AutoCAD</a:t>
            </a:r>
            <a:r>
              <a:rPr lang="zh-CN" altLang="zh-CN" sz="2400" dirty="0"/>
              <a:t>，可以采用综合布线系统厂商提供的专业布线绘制软件。 </a:t>
            </a:r>
            <a:endParaRPr lang="zh-CN" altLang="zh-CN" sz="2400" dirty="0"/>
          </a:p>
          <a:p>
            <a:pPr indent="628650"/>
            <a:r>
              <a:rPr lang="zh-CN" altLang="zh-CN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）</a:t>
            </a:r>
            <a:r>
              <a:rPr lang="en-US" altLang="zh-CN" sz="2400" b="1" dirty="0"/>
              <a:t>Visio</a:t>
            </a:r>
            <a:r>
              <a:rPr lang="zh-CN" altLang="zh-CN" sz="2400" b="1" dirty="0"/>
              <a:t>软件简介</a:t>
            </a:r>
            <a:endParaRPr lang="zh-CN" altLang="zh-CN" sz="2400" b="1" dirty="0"/>
          </a:p>
          <a:p>
            <a:pPr indent="628650"/>
            <a:r>
              <a:rPr lang="en-US" altLang="zh-CN" sz="2400" dirty="0"/>
              <a:t>Visio</a:t>
            </a:r>
            <a:r>
              <a:rPr lang="zh-CN" altLang="zh-CN" sz="2400" dirty="0"/>
              <a:t>软件是</a:t>
            </a:r>
            <a:r>
              <a:rPr lang="en-US" altLang="zh-CN" sz="2400" dirty="0"/>
              <a:t>Microsoft Office</a:t>
            </a:r>
            <a:r>
              <a:rPr lang="zh-CN" altLang="zh-CN" sz="2400" dirty="0"/>
              <a:t>软件系统的一款产品，易学易用，可用作绘制专业的图纸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/>
              <a:t>在综合布线系统工程设计中，通过使用</a:t>
            </a:r>
            <a:r>
              <a:rPr lang="en-US" altLang="zh-CN" sz="2400" dirty="0"/>
              <a:t>Visio</a:t>
            </a:r>
            <a:r>
              <a:rPr lang="zh-CN" altLang="zh-CN" sz="2400" dirty="0"/>
              <a:t>软件可以绘制网络拓扑图、布线系统拓扑图、信息点分布图等。在布线图纸的绘制时，最常使用的控件有视图缩放比例、标尺、连接线工具和指针工具等。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24587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3200" dirty="0"/>
              <a:t>5.2.4  </a:t>
            </a:r>
            <a:r>
              <a:rPr lang="zh-CN" altLang="zh-CN" sz="3200" dirty="0"/>
              <a:t>绘图软件与综合布线工程图纸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3570" y="1124268"/>
            <a:ext cx="428860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9"/>
          <p:cNvSpPr>
            <a:spLocks noChangeArrowheads="1"/>
          </p:cNvSpPr>
          <p:nvPr/>
        </p:nvSpPr>
        <p:spPr bwMode="auto">
          <a:xfrm>
            <a:off x="879158" y="1202055"/>
            <a:ext cx="38328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</a:rPr>
              <a:t>．绘图软件的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使用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23570" y="1826895"/>
            <a:ext cx="10849610" cy="2606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713105"/>
            <a:r>
              <a:rPr lang="zh-CN" altLang="zh-CN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）</a:t>
            </a:r>
            <a:r>
              <a:rPr lang="en-US" altLang="zh-CN" sz="2400" b="1" dirty="0"/>
              <a:t>AutoCAD</a:t>
            </a:r>
            <a:endParaRPr lang="zh-CN" altLang="zh-CN" sz="2400" b="1" dirty="0"/>
          </a:p>
          <a:p>
            <a:pPr indent="713105"/>
            <a:r>
              <a:rPr lang="en-US" altLang="zh-CN" sz="2400" dirty="0"/>
              <a:t>AutoCAD</a:t>
            </a:r>
            <a:r>
              <a:rPr lang="zh-CN" altLang="zh-CN" sz="2400" dirty="0"/>
              <a:t>是由美国</a:t>
            </a:r>
            <a:r>
              <a:rPr lang="en-US" altLang="zh-CN" sz="2400" dirty="0"/>
              <a:t>Autodesk</a:t>
            </a:r>
            <a:r>
              <a:rPr lang="zh-CN" altLang="zh-CN" sz="2400" dirty="0"/>
              <a:t>（欧特克）公司于</a:t>
            </a:r>
            <a:r>
              <a:rPr lang="en-US" altLang="zh-CN" sz="2400" dirty="0"/>
              <a:t>20</a:t>
            </a:r>
            <a:r>
              <a:rPr lang="zh-CN" altLang="zh-CN" sz="2400" dirty="0"/>
              <a:t>世纪</a:t>
            </a:r>
            <a:r>
              <a:rPr lang="en-US" altLang="zh-CN" sz="2400" dirty="0"/>
              <a:t>80</a:t>
            </a:r>
            <a:r>
              <a:rPr lang="zh-CN" altLang="zh-CN" sz="2400" dirty="0"/>
              <a:t>年代初为微机上应用</a:t>
            </a:r>
            <a:r>
              <a:rPr lang="en-US" altLang="zh-CN" sz="2400" dirty="0"/>
              <a:t>CAD</a:t>
            </a:r>
            <a:r>
              <a:rPr lang="zh-CN" altLang="zh-CN" sz="2400" dirty="0"/>
              <a:t>技术而开发的绘图程序软件包，经过不断地完善，它已经成为国际上广为流行的绘图工具。</a:t>
            </a:r>
            <a:endParaRPr lang="zh-CN" altLang="zh-CN" sz="2400" dirty="0"/>
          </a:p>
          <a:p>
            <a:pPr indent="713105"/>
            <a:r>
              <a:rPr lang="en-US" altLang="zh-CN" sz="2400" dirty="0"/>
              <a:t>AutoCAD</a:t>
            </a:r>
            <a:r>
              <a:rPr lang="zh-CN" altLang="zh-CN" sz="2400" dirty="0"/>
              <a:t>具有良好的用户界面，通过交互菜单或命令行方式便可以进行各种操作。它具有完善的图形绘制功能，强大的图形编辑功能，可进行多种图形格式的转换。而其通用性、易用性的特点，适用于各类用户。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24587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3200" dirty="0"/>
              <a:t>5.2.4  </a:t>
            </a:r>
            <a:r>
              <a:rPr lang="zh-CN" altLang="zh-CN" sz="3200" dirty="0"/>
              <a:t>绘图软件与综合布线工程图纸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标题 1"/>
          <p:cNvSpPr/>
          <p:nvPr/>
        </p:nvSpPr>
        <p:spPr bwMode="auto">
          <a:xfrm>
            <a:off x="3071813" y="260350"/>
            <a:ext cx="5761037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kumimoji="0" lang="zh-CN" altLang="en-US" sz="3200" b="1" dirty="0" smtClean="0">
                <a:solidFill>
                  <a:srgbClr val="375B79"/>
                </a:solidFill>
              </a:rPr>
              <a:t>习题</a:t>
            </a:r>
            <a:endParaRPr kumimoji="0" lang="zh-CN" altLang="en-US" sz="3200" b="1" dirty="0">
              <a:solidFill>
                <a:srgbClr val="375B79"/>
              </a:solidFill>
            </a:endParaRPr>
          </a:p>
        </p:txBody>
      </p:sp>
      <p:sp>
        <p:nvSpPr>
          <p:cNvPr id="68651" name="Rectangle 75"/>
          <p:cNvSpPr>
            <a:spLocks noChangeArrowheads="1"/>
          </p:cNvSpPr>
          <p:nvPr/>
        </p:nvSpPr>
        <p:spPr bwMode="auto">
          <a:xfrm>
            <a:off x="859155" y="1143000"/>
            <a:ext cx="10384790" cy="5000625"/>
          </a:xfrm>
          <a:prstGeom prst="rect">
            <a:avLst/>
          </a:prstGeom>
          <a:solidFill>
            <a:schemeClr val="bg1"/>
          </a:solidFill>
          <a:ln w="9525">
            <a:solidFill>
              <a:srgbClr val="C3D7E1"/>
            </a:solidFill>
            <a:miter lim="800000"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 wrap="square" anchor="t" anchorCtr="0"/>
          <a:lstStyle/>
          <a:p>
            <a:pPr indent="628650"/>
            <a:r>
              <a:rPr lang="zh-CN" altLang="zh-CN" sz="2400" b="1" dirty="0"/>
              <a:t>三、实训题</a:t>
            </a:r>
            <a:endParaRPr lang="zh-CN" altLang="zh-CN" sz="2400" b="1" dirty="0"/>
          </a:p>
          <a:p>
            <a:pPr indent="628650"/>
            <a:r>
              <a:rPr lang="en-US" altLang="zh-CN" sz="2400" dirty="0"/>
              <a:t>1</a:t>
            </a:r>
            <a:r>
              <a:rPr lang="zh-CN" altLang="zh-CN" sz="2400" dirty="0"/>
              <a:t>．以校园中的一幢建筑物（分别为教学楼、办公楼、图书馆、实验楼、学生宿舍楼）作为设计对象作一个简单的综合布线系统设计，内容包括：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）综合布线系统方案设计，主要包括各工作区信息分布及数量，配线子系统选用线缆类型、数量，干线子系统线缆、数量等。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）使用</a:t>
            </a:r>
            <a:r>
              <a:rPr lang="en-US" altLang="zh-CN" sz="2400" dirty="0"/>
              <a:t>Visio</a:t>
            </a:r>
            <a:r>
              <a:rPr lang="zh-CN" altLang="zh-CN" sz="2400" dirty="0"/>
              <a:t>软件绘制综合布线系统拓扑图。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）使用</a:t>
            </a:r>
            <a:r>
              <a:rPr lang="en-US" altLang="zh-CN" sz="2400" dirty="0"/>
              <a:t>Visio</a:t>
            </a:r>
            <a:r>
              <a:rPr lang="zh-CN" altLang="zh-CN" sz="2400" dirty="0"/>
              <a:t>软件绘制综合布线系统管路槽道路由图和信息点平面图。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1815" y="1203008"/>
            <a:ext cx="472058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9"/>
          <p:cNvSpPr>
            <a:spLocks noChangeArrowheads="1"/>
          </p:cNvSpPr>
          <p:nvPr/>
        </p:nvSpPr>
        <p:spPr bwMode="auto">
          <a:xfrm>
            <a:off x="807403" y="1280795"/>
            <a:ext cx="41769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r>
              <a:rPr lang="zh-CN" altLang="zh-CN" sz="2400" b="1" dirty="0">
                <a:solidFill>
                  <a:schemeClr val="bg1"/>
                </a:solidFill>
              </a:rPr>
              <a:t>．通信工程制图的整体要求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51815" y="1988820"/>
            <a:ext cx="10970895" cy="4084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zh-CN" sz="2400" dirty="0">
                <a:latin typeface="+mn-ea"/>
                <a:ea typeface="+mn-ea"/>
              </a:rPr>
              <a:t>）根据表述对象的性质、论述的目的与内容，选取适宜的图纸及表达手段，以便完整地表述主题内容。</a:t>
            </a:r>
            <a:endParaRPr lang="zh-CN" altLang="zh-CN" sz="2400" dirty="0">
              <a:latin typeface="+mn-ea"/>
              <a:ea typeface="+mn-ea"/>
            </a:endParaRPr>
          </a:p>
          <a:p>
            <a:pPr indent="628650"/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2</a:t>
            </a:r>
            <a:r>
              <a:rPr lang="zh-CN" altLang="zh-CN" sz="2400" dirty="0">
                <a:latin typeface="+mn-ea"/>
                <a:ea typeface="+mn-ea"/>
              </a:rPr>
              <a:t>）图面应布局合理、排列均匀、轮廓清晰和便于识别。</a:t>
            </a:r>
            <a:endParaRPr lang="zh-CN" altLang="zh-CN" sz="2400" dirty="0">
              <a:latin typeface="+mn-ea"/>
              <a:ea typeface="+mn-ea"/>
            </a:endParaRPr>
          </a:p>
          <a:p>
            <a:pPr indent="628650"/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3</a:t>
            </a:r>
            <a:r>
              <a:rPr lang="zh-CN" altLang="zh-CN" sz="2400" dirty="0">
                <a:latin typeface="+mn-ea"/>
                <a:ea typeface="+mn-ea"/>
              </a:rPr>
              <a:t>）选用合适的图线宽度，避免图中线条过粗和过细。</a:t>
            </a:r>
            <a:endParaRPr lang="zh-CN" altLang="zh-CN" sz="2400" dirty="0">
              <a:latin typeface="+mn-ea"/>
              <a:ea typeface="+mn-ea"/>
            </a:endParaRPr>
          </a:p>
          <a:p>
            <a:pPr indent="628650"/>
            <a:r>
              <a:rPr lang="zh-CN" altLang="zh-CN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4</a:t>
            </a:r>
            <a:r>
              <a:rPr lang="zh-CN" altLang="zh-CN" sz="2400" dirty="0">
                <a:latin typeface="+mn-ea"/>
                <a:ea typeface="+mn-ea"/>
              </a:rPr>
              <a:t>）正确使用图标和行标规定的图形符号</a:t>
            </a:r>
            <a:r>
              <a:rPr lang="zh-CN" altLang="zh-CN" sz="2400" dirty="0" smtClean="0">
                <a:latin typeface="+mn-ea"/>
                <a:ea typeface="+mn-ea"/>
              </a:rPr>
              <a:t>。</a:t>
            </a:r>
            <a:endParaRPr lang="zh-CN" altLang="zh-CN" sz="2400" dirty="0">
              <a:latin typeface="+mn-ea"/>
              <a:ea typeface="+mn-ea"/>
            </a:endParaRPr>
          </a:p>
          <a:p>
            <a:pPr indent="628650"/>
            <a:r>
              <a:rPr lang="zh-CN" altLang="zh-CN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5</a:t>
            </a:r>
            <a:r>
              <a:rPr lang="zh-CN" altLang="zh-CN" sz="2400" dirty="0">
                <a:latin typeface="+mn-ea"/>
                <a:ea typeface="+mn-ea"/>
              </a:rPr>
              <a:t>）在保证图面布局紧凑和使用方便的前提下，应选择合适的图纸幅面，使原图大小适中。</a:t>
            </a:r>
            <a:endParaRPr lang="zh-CN" altLang="zh-CN" sz="2400" dirty="0">
              <a:latin typeface="+mn-ea"/>
              <a:ea typeface="+mn-ea"/>
            </a:endParaRPr>
          </a:p>
          <a:p>
            <a:pPr indent="628650"/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6</a:t>
            </a:r>
            <a:r>
              <a:rPr lang="zh-CN" altLang="zh-CN" sz="2400" dirty="0">
                <a:latin typeface="+mn-ea"/>
                <a:ea typeface="+mn-ea"/>
              </a:rPr>
              <a:t>）应准确地按规定标注各种必要的技术数据和注释，并按规定进行书写或打印。</a:t>
            </a:r>
            <a:endParaRPr lang="zh-CN" altLang="zh-CN" sz="2400" dirty="0">
              <a:latin typeface="+mn-ea"/>
              <a:ea typeface="+mn-ea"/>
            </a:endParaRPr>
          </a:p>
          <a:p>
            <a:pPr indent="628650"/>
            <a:r>
              <a:rPr lang="zh-CN" altLang="zh-CN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7</a:t>
            </a:r>
            <a:r>
              <a:rPr lang="zh-CN" altLang="zh-CN" sz="2400" dirty="0">
                <a:latin typeface="+mn-ea"/>
                <a:ea typeface="+mn-ea"/>
              </a:rPr>
              <a:t>）工程设计图纸应按规定设置图衔，并按规定的责任范围签字，各种图纸应</a:t>
            </a:r>
            <a:r>
              <a:rPr lang="zh-CN" altLang="zh-CN" sz="2400" dirty="0" smtClean="0">
                <a:latin typeface="+mn-ea"/>
                <a:ea typeface="+mn-ea"/>
              </a:rPr>
              <a:t>按规定</a:t>
            </a:r>
            <a:r>
              <a:rPr lang="zh-CN" altLang="zh-CN" sz="2400" dirty="0">
                <a:latin typeface="+mn-ea"/>
                <a:ea typeface="+mn-ea"/>
              </a:rPr>
              <a:t>顺序编号。</a:t>
            </a:r>
            <a:endParaRPr lang="zh-CN" altLang="zh-CN" sz="2400" dirty="0">
              <a:latin typeface="+mn-ea"/>
              <a:ea typeface="+mn-ea"/>
            </a:endParaRPr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5.2.1</a:t>
            </a:r>
            <a:r>
              <a:rPr lang="zh-CN" altLang="zh-CN" sz="2800" b="1" dirty="0"/>
              <a:t>通信工程制图的整体要求和统一规定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5960" y="1154748"/>
            <a:ext cx="472058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9"/>
          <p:cNvSpPr>
            <a:spLocks noChangeArrowheads="1"/>
          </p:cNvSpPr>
          <p:nvPr/>
        </p:nvSpPr>
        <p:spPr bwMode="auto">
          <a:xfrm>
            <a:off x="951548" y="1232535"/>
            <a:ext cx="41769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</a:rPr>
              <a:t>．通信工程制图的统一规定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95960" y="1940560"/>
            <a:ext cx="10973435" cy="223710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dirty="0" smtClean="0"/>
              <a:t> </a:t>
            </a:r>
            <a:r>
              <a:rPr lang="zh-CN" altLang="zh-CN" sz="2400" dirty="0"/>
              <a:t>①工程设计图纸幅面和图框大小应符合国家标准</a:t>
            </a:r>
            <a:r>
              <a:rPr lang="en-US" altLang="zh-CN" sz="2400" dirty="0"/>
              <a:t>GB6988.1-1997</a:t>
            </a:r>
            <a:r>
              <a:rPr lang="zh-CN" altLang="zh-CN" sz="2400" dirty="0"/>
              <a:t>《电气技术用文件的编制第</a:t>
            </a:r>
            <a:r>
              <a:rPr lang="en-US" altLang="zh-CN" sz="2400" dirty="0"/>
              <a:t>1</a:t>
            </a:r>
            <a:r>
              <a:rPr lang="zh-CN" altLang="zh-CN" sz="2400" dirty="0"/>
              <a:t>部分：一般要求》的规定，一般应采用</a:t>
            </a:r>
            <a:r>
              <a:rPr lang="en-US" altLang="zh-CN" sz="2400" dirty="0"/>
              <a:t>A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 </a:t>
            </a:r>
            <a:r>
              <a:rPr lang="zh-CN" altLang="zh-CN" sz="2400" dirty="0"/>
              <a:t>、</a:t>
            </a:r>
            <a:r>
              <a:rPr lang="en-US" altLang="zh-CN" sz="2400" dirty="0"/>
              <a:t>A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、</a:t>
            </a:r>
            <a:r>
              <a:rPr lang="en-US" altLang="zh-CN" sz="2400" dirty="0"/>
              <a:t>A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、</a:t>
            </a:r>
            <a:r>
              <a:rPr lang="en-US" altLang="zh-CN" sz="2400" dirty="0"/>
              <a:t>A</a:t>
            </a:r>
            <a:r>
              <a:rPr lang="en-US" altLang="zh-CN" sz="2400" baseline="-25000" dirty="0"/>
              <a:t>3</a:t>
            </a:r>
            <a:r>
              <a:rPr lang="zh-CN" altLang="zh-CN" sz="2400" dirty="0"/>
              <a:t>、</a:t>
            </a:r>
            <a:r>
              <a:rPr lang="en-US" altLang="zh-CN" sz="2400" dirty="0"/>
              <a:t>A</a:t>
            </a:r>
            <a:r>
              <a:rPr lang="en-US" altLang="zh-CN" sz="2400" baseline="-25000" dirty="0"/>
              <a:t>4</a:t>
            </a:r>
            <a:r>
              <a:rPr lang="zh-CN" altLang="zh-CN" sz="2400" dirty="0"/>
              <a:t>图纸幅面，在实际工程设计中，只采用</a:t>
            </a:r>
            <a:r>
              <a:rPr lang="en-US" altLang="zh-CN" sz="2400" dirty="0"/>
              <a:t>A4</a:t>
            </a:r>
            <a:r>
              <a:rPr lang="zh-CN" altLang="zh-CN" sz="2400" dirty="0"/>
              <a:t>一种图纸幅面，以利于装订和美观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 smtClean="0"/>
              <a:t>② 根据表述对象的规模大小，复杂程度，所要表达的详细程度，有无图衔及注释的数量来选择较小的合适的图面。</a:t>
            </a:r>
            <a:endParaRPr lang="zh-CN" altLang="zh-CN" sz="2400" dirty="0" smtClean="0"/>
          </a:p>
          <a:p>
            <a:pPr indent="628650"/>
            <a:endParaRPr lang="zh-CN" altLang="zh-CN" sz="2400" dirty="0">
              <a:latin typeface="+mn-ea"/>
              <a:ea typeface="+mn-ea"/>
            </a:endParaRPr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5.2.1</a:t>
            </a:r>
            <a:r>
              <a:rPr lang="zh-CN" altLang="zh-CN" sz="2800" b="1" dirty="0"/>
              <a:t>通信工程制图的整体要求和统一规定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98170" y="1196975"/>
            <a:ext cx="11284585" cy="374523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457200"/>
            <a:r>
              <a:rPr lang="zh-CN" altLang="zh-CN" sz="2200" b="1" dirty="0"/>
              <a:t>（</a:t>
            </a:r>
            <a:r>
              <a:rPr lang="en-US" altLang="zh-CN" sz="2200" b="1" dirty="0"/>
              <a:t>2</a:t>
            </a:r>
            <a:r>
              <a:rPr lang="zh-CN" altLang="zh-CN" sz="2200" b="1" dirty="0"/>
              <a:t>）图线型式及其应用</a:t>
            </a:r>
            <a:endParaRPr lang="zh-CN" altLang="zh-CN" sz="2200" b="1" dirty="0"/>
          </a:p>
          <a:p>
            <a:pPr indent="457200"/>
            <a:r>
              <a:rPr lang="zh-CN" altLang="en-US" sz="2200" dirty="0" smtClean="0"/>
              <a:t> </a:t>
            </a:r>
            <a:r>
              <a:rPr lang="zh-CN" altLang="zh-CN" sz="2200" dirty="0" smtClean="0"/>
              <a:t>①</a:t>
            </a:r>
            <a:r>
              <a:rPr lang="zh-CN" altLang="zh-CN" sz="2200" dirty="0"/>
              <a:t>线型分类及其</a:t>
            </a:r>
            <a:r>
              <a:rPr lang="zh-CN" altLang="zh-CN" sz="2200" dirty="0" smtClean="0"/>
              <a:t>用途</a:t>
            </a:r>
            <a:r>
              <a:rPr lang="zh-CN" altLang="en-US" sz="2200" dirty="0" smtClean="0"/>
              <a:t>：实线、</a:t>
            </a:r>
            <a:r>
              <a:rPr lang="zh-CN" altLang="zh-CN" sz="2200" dirty="0" smtClean="0"/>
              <a:t>虚线</a:t>
            </a:r>
            <a:r>
              <a:rPr lang="zh-CN" altLang="en-US" sz="2200" dirty="0" smtClean="0"/>
              <a:t>、</a:t>
            </a:r>
            <a:r>
              <a:rPr lang="zh-CN" altLang="zh-CN" sz="2200" dirty="0"/>
              <a:t>点</a:t>
            </a:r>
            <a:r>
              <a:rPr lang="zh-CN" altLang="zh-CN" sz="2200" dirty="0" smtClean="0"/>
              <a:t>划线</a:t>
            </a:r>
            <a:r>
              <a:rPr lang="zh-CN" altLang="en-US" sz="2200" dirty="0" smtClean="0"/>
              <a:t>、</a:t>
            </a:r>
            <a:r>
              <a:rPr lang="zh-CN" altLang="zh-CN" sz="2200" dirty="0"/>
              <a:t>双点</a:t>
            </a:r>
            <a:r>
              <a:rPr lang="zh-CN" altLang="zh-CN" sz="2200" dirty="0" smtClean="0"/>
              <a:t>划线</a:t>
            </a:r>
            <a:r>
              <a:rPr lang="zh-CN" altLang="en-US" sz="2200" dirty="0" smtClean="0"/>
              <a:t>。</a:t>
            </a:r>
            <a:endParaRPr lang="en-US" altLang="zh-CN" sz="2200" dirty="0" smtClean="0"/>
          </a:p>
          <a:p>
            <a:pPr indent="457200"/>
            <a:r>
              <a:rPr lang="zh-CN" altLang="zh-CN" sz="2200" dirty="0"/>
              <a:t> ② 图线的</a:t>
            </a:r>
            <a:r>
              <a:rPr lang="zh-CN" altLang="zh-CN" sz="2200" dirty="0" smtClean="0"/>
              <a:t>宽度</a:t>
            </a:r>
            <a:r>
              <a:rPr lang="zh-CN" altLang="en-US" sz="2200" dirty="0" smtClean="0"/>
              <a:t>。</a:t>
            </a:r>
            <a:r>
              <a:rPr lang="zh-CN" altLang="zh-CN" sz="2200" dirty="0" smtClean="0"/>
              <a:t>一般</a:t>
            </a:r>
            <a:r>
              <a:rPr lang="zh-CN" altLang="zh-CN" sz="2200" dirty="0"/>
              <a:t>从这些数值中选用：</a:t>
            </a:r>
            <a:r>
              <a:rPr lang="en-US" altLang="zh-CN" sz="2200" dirty="0"/>
              <a:t>0.25mm</a:t>
            </a:r>
            <a:r>
              <a:rPr lang="zh-CN" altLang="zh-CN" sz="2200" dirty="0"/>
              <a:t>，</a:t>
            </a:r>
            <a:r>
              <a:rPr lang="en-US" altLang="zh-CN" sz="2200" dirty="0"/>
              <a:t>0.35mm</a:t>
            </a:r>
            <a:r>
              <a:rPr lang="zh-CN" altLang="zh-CN" sz="2200" dirty="0"/>
              <a:t>，</a:t>
            </a:r>
            <a:r>
              <a:rPr lang="en-US" altLang="zh-CN" sz="2200" dirty="0"/>
              <a:t>0.5mm</a:t>
            </a:r>
            <a:r>
              <a:rPr lang="zh-CN" altLang="zh-CN" sz="2200" dirty="0"/>
              <a:t>，</a:t>
            </a:r>
            <a:r>
              <a:rPr lang="en-US" altLang="zh-CN" sz="2200" dirty="0"/>
              <a:t>0.7mm</a:t>
            </a:r>
            <a:r>
              <a:rPr lang="zh-CN" altLang="zh-CN" sz="2200" dirty="0"/>
              <a:t>，</a:t>
            </a:r>
            <a:r>
              <a:rPr lang="en-US" altLang="zh-CN" sz="2200" dirty="0"/>
              <a:t>1.0mm</a:t>
            </a:r>
            <a:r>
              <a:rPr lang="zh-CN" altLang="zh-CN" sz="2200" dirty="0"/>
              <a:t>或</a:t>
            </a:r>
            <a:r>
              <a:rPr lang="en-US" altLang="zh-CN" sz="2200" dirty="0"/>
              <a:t>1.4mm</a:t>
            </a:r>
            <a:endParaRPr lang="zh-CN" altLang="zh-CN" sz="2200" dirty="0"/>
          </a:p>
          <a:p>
            <a:pPr indent="457200"/>
            <a:r>
              <a:rPr lang="zh-CN" altLang="zh-CN" sz="2200" dirty="0"/>
              <a:t>③ 通常只选用两种宽度图线。粗线的宽度为细线宽度的两倍，主要图线采用粗线，次要图线采用细线。</a:t>
            </a:r>
            <a:endParaRPr lang="zh-CN" altLang="zh-CN" sz="2200" dirty="0"/>
          </a:p>
          <a:p>
            <a:pPr indent="457200"/>
            <a:r>
              <a:rPr lang="zh-CN" altLang="zh-CN" sz="2200" dirty="0"/>
              <a:t>④ 使用图线绘图时，应使图形的比例和配线协调恰当，重点突出，主次分明，在同一张图纸上，按不同比例绘制的图样及同类图形的图线粗细应保持一致。</a:t>
            </a:r>
            <a:endParaRPr lang="zh-CN" altLang="zh-CN" sz="2200" dirty="0"/>
          </a:p>
          <a:p>
            <a:pPr indent="457200"/>
            <a:r>
              <a:rPr lang="zh-CN" altLang="zh-CN" sz="2200" dirty="0"/>
              <a:t>⑤ 细实线是最常用的线条。指引线、尺寸标注线应使用细实线。</a:t>
            </a:r>
            <a:endParaRPr lang="zh-CN" altLang="zh-CN" sz="2200" dirty="0"/>
          </a:p>
          <a:p>
            <a:pPr indent="457200"/>
            <a:r>
              <a:rPr lang="zh-CN" altLang="zh-CN" sz="2200" dirty="0"/>
              <a:t>⑥ 当需要区分新安装的设备时，则粗线表示新建，细线表示原有设施，虚线表示规划预留部分</a:t>
            </a:r>
            <a:r>
              <a:rPr lang="zh-CN" altLang="zh-CN" sz="2200" dirty="0" smtClean="0"/>
              <a:t>。⑦ </a:t>
            </a:r>
            <a:r>
              <a:rPr lang="zh-CN" altLang="zh-CN" sz="2200" dirty="0"/>
              <a:t>平行线之间的最小间距不宜小于粗线宽度的两倍，同时最小不能小于</a:t>
            </a:r>
            <a:r>
              <a:rPr lang="en-US" altLang="zh-CN" sz="2200" dirty="0"/>
              <a:t>0.7mm</a:t>
            </a:r>
            <a:r>
              <a:rPr lang="zh-CN" altLang="zh-CN" sz="2200" dirty="0" smtClean="0"/>
              <a:t>。</a:t>
            </a:r>
            <a:endParaRPr lang="zh-CN" altLang="zh-CN" sz="2200" dirty="0">
              <a:latin typeface="+mn-ea"/>
              <a:ea typeface="+mn-ea"/>
            </a:endParaRPr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5.2.1</a:t>
            </a:r>
            <a:r>
              <a:rPr lang="zh-CN" altLang="zh-CN" sz="2800" b="1" dirty="0"/>
              <a:t>通信工程制图的整体要求和统一规定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62940" y="1340485"/>
            <a:ext cx="11099800" cy="297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535305"/>
            <a:r>
              <a:rPr lang="zh-CN" altLang="zh-CN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zh-CN" sz="2400" b="1" dirty="0"/>
              <a:t>）比例</a:t>
            </a:r>
            <a:endParaRPr lang="zh-CN" altLang="zh-CN" sz="2400" b="1" dirty="0"/>
          </a:p>
          <a:p>
            <a:pPr indent="535305"/>
            <a:r>
              <a:rPr lang="zh-CN" altLang="zh-CN" sz="2400" dirty="0"/>
              <a:t>① 对于建筑平面图、平面布置图、管道线路图、设备加固图及零部件加工图等图纸，一般应有比例要求；对于系统框图、电路图、方案示意图等类图纸则无比例要求。</a:t>
            </a:r>
            <a:endParaRPr lang="zh-CN" altLang="zh-CN" sz="2400" dirty="0"/>
          </a:p>
          <a:p>
            <a:pPr indent="535305"/>
            <a:r>
              <a:rPr lang="zh-CN" altLang="zh-CN" sz="2400" dirty="0"/>
              <a:t>② 对平面布置图、线路图和区域规划性质的图纸。推荐的比例为：</a:t>
            </a:r>
            <a:r>
              <a:rPr lang="en-US" altLang="zh-CN" sz="2400" dirty="0"/>
              <a:t>1:10</a:t>
            </a:r>
            <a:r>
              <a:rPr lang="zh-CN" altLang="zh-CN" sz="2400" dirty="0"/>
              <a:t>，</a:t>
            </a:r>
            <a:r>
              <a:rPr lang="en-US" altLang="zh-CN" sz="2400" dirty="0"/>
              <a:t>1:20</a:t>
            </a:r>
            <a:r>
              <a:rPr lang="zh-CN" altLang="zh-CN" sz="2400" dirty="0"/>
              <a:t>，</a:t>
            </a:r>
            <a:r>
              <a:rPr lang="en-US" altLang="zh-CN" sz="2400" dirty="0"/>
              <a:t>1:50</a:t>
            </a:r>
            <a:r>
              <a:rPr lang="zh-CN" altLang="zh-CN" sz="2400" dirty="0"/>
              <a:t>，</a:t>
            </a:r>
            <a:r>
              <a:rPr lang="en-US" altLang="zh-CN" sz="2400" dirty="0"/>
              <a:t>1:100</a:t>
            </a:r>
            <a:r>
              <a:rPr lang="zh-CN" altLang="zh-CN" sz="2400" dirty="0"/>
              <a:t>，</a:t>
            </a:r>
            <a:r>
              <a:rPr lang="en-US" altLang="zh-CN" sz="2400" dirty="0"/>
              <a:t>1:200</a:t>
            </a:r>
            <a:r>
              <a:rPr lang="zh-CN" altLang="zh-CN" sz="2400" dirty="0"/>
              <a:t>，</a:t>
            </a:r>
            <a:r>
              <a:rPr lang="en-US" altLang="zh-CN" sz="2400" dirty="0"/>
              <a:t>1:500</a:t>
            </a:r>
            <a:r>
              <a:rPr lang="zh-CN" altLang="zh-CN" sz="2400" dirty="0"/>
              <a:t>，</a:t>
            </a:r>
            <a:r>
              <a:rPr lang="en-US" altLang="zh-CN" sz="2400" dirty="0"/>
              <a:t>1:1000</a:t>
            </a:r>
            <a:r>
              <a:rPr lang="zh-CN" altLang="zh-CN" sz="2400" dirty="0"/>
              <a:t>，</a:t>
            </a:r>
            <a:r>
              <a:rPr lang="en-US" altLang="zh-CN" sz="2400" dirty="0"/>
              <a:t>1:2000</a:t>
            </a:r>
            <a:r>
              <a:rPr lang="zh-CN" altLang="zh-CN" sz="2400" dirty="0"/>
              <a:t>，</a:t>
            </a:r>
            <a:r>
              <a:rPr lang="en-US" altLang="zh-CN" sz="2400" dirty="0"/>
              <a:t>1:5000</a:t>
            </a:r>
            <a:r>
              <a:rPr lang="zh-CN" altLang="zh-CN" sz="2400" dirty="0"/>
              <a:t>，</a:t>
            </a:r>
            <a:r>
              <a:rPr lang="en-US" altLang="zh-CN" sz="2400" dirty="0"/>
              <a:t>1: 10000</a:t>
            </a:r>
            <a:r>
              <a:rPr lang="zh-CN" altLang="zh-CN" sz="2400" dirty="0"/>
              <a:t>，</a:t>
            </a:r>
            <a:r>
              <a:rPr lang="en-US" altLang="zh-CN" sz="2400" dirty="0"/>
              <a:t>1:50000</a:t>
            </a:r>
            <a:r>
              <a:rPr lang="zh-CN" altLang="zh-CN" sz="2400" dirty="0"/>
              <a:t>等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pPr indent="535305"/>
            <a:r>
              <a:rPr lang="zh-CN" altLang="zh-CN" sz="2400" dirty="0"/>
              <a:t>③ 对于设备加固图及零部件加工图等图纸推荐的比例为：</a:t>
            </a:r>
            <a:r>
              <a:rPr lang="en-US" altLang="zh-CN" sz="2400" dirty="0"/>
              <a:t>1:2</a:t>
            </a:r>
            <a:r>
              <a:rPr lang="zh-CN" altLang="zh-CN" sz="2400" dirty="0"/>
              <a:t>，</a:t>
            </a:r>
            <a:r>
              <a:rPr lang="en-US" altLang="zh-CN" sz="2400" dirty="0"/>
              <a:t>1:4</a:t>
            </a:r>
            <a:r>
              <a:rPr lang="zh-CN" altLang="zh-CN" sz="2400" dirty="0"/>
              <a:t>等。</a:t>
            </a:r>
            <a:endParaRPr lang="zh-CN" altLang="zh-CN" sz="2400" dirty="0"/>
          </a:p>
          <a:p>
            <a:pPr indent="535305"/>
            <a:r>
              <a:rPr lang="zh-CN" altLang="zh-CN" sz="2400" dirty="0"/>
              <a:t>④ 应根据图纸表达的内容深度和选用的图幅，选择合适的比例。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5.2.1</a:t>
            </a:r>
            <a:r>
              <a:rPr lang="zh-CN" altLang="zh-CN" sz="2800" b="1" dirty="0"/>
              <a:t>通信工程制图的整体要求和统一规定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81355" y="1335405"/>
            <a:ext cx="11047730" cy="371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b="1" dirty="0"/>
              <a:t>（</a:t>
            </a:r>
            <a:r>
              <a:rPr lang="en-US" altLang="zh-CN" sz="2400" b="1" dirty="0"/>
              <a:t>4</a:t>
            </a:r>
            <a:r>
              <a:rPr lang="zh-CN" altLang="zh-CN" sz="2400" b="1" dirty="0"/>
              <a:t>）尺寸标注</a:t>
            </a:r>
            <a:endParaRPr lang="zh-CN" altLang="zh-CN" sz="2400" b="1" dirty="0"/>
          </a:p>
          <a:p>
            <a:pPr indent="628650"/>
            <a:r>
              <a:rPr lang="zh-CN" altLang="zh-CN" sz="2400" dirty="0"/>
              <a:t>① 一个完整的尺寸标注应由尺寸数字、尺寸界线、尺寸线（两端带箭头的线段）等组成。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② 图中的尺寸单位，除标高和管线长度以米（</a:t>
            </a:r>
            <a:r>
              <a:rPr lang="en-US" altLang="zh-CN" sz="2400" dirty="0"/>
              <a:t>m</a:t>
            </a:r>
            <a:r>
              <a:rPr lang="zh-CN" altLang="zh-CN" sz="2400" dirty="0"/>
              <a:t>）为单位外，其他尺寸均以毫米（</a:t>
            </a:r>
            <a:r>
              <a:rPr lang="en-US" altLang="zh-CN" sz="2400" dirty="0"/>
              <a:t>mm</a:t>
            </a:r>
            <a:r>
              <a:rPr lang="zh-CN" altLang="zh-CN" sz="2400" dirty="0"/>
              <a:t>）为单位。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③ 尺寸界线用细实线绘制，由图形的轮廓线、轴线或对称中心线引出，也可利用轮廓线、轴线或对称中心线座尺寸界线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 smtClean="0"/>
              <a:t>④</a:t>
            </a:r>
            <a:r>
              <a:rPr lang="en-US" altLang="zh-CN" sz="2400" dirty="0" smtClean="0"/>
              <a:t> </a:t>
            </a:r>
            <a:r>
              <a:rPr lang="zh-CN" altLang="zh-CN" sz="2400" dirty="0"/>
              <a:t>两端应画出尺寸箭头，箭头指到尺寸界线上，表示尺寸的起止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 smtClean="0"/>
              <a:t>⑤</a:t>
            </a:r>
            <a:r>
              <a:rPr lang="en-US" altLang="zh-CN" sz="2400" dirty="0" smtClean="0"/>
              <a:t> </a:t>
            </a:r>
            <a:r>
              <a:rPr lang="zh-CN" altLang="zh-CN" sz="2400" dirty="0"/>
              <a:t>尺寸数值应顺着尺寸线方向写，并符合视图方向，数值的高度方向应和尺寸线</a:t>
            </a:r>
            <a:r>
              <a:rPr lang="zh-CN" altLang="zh-CN" sz="2400" dirty="0" smtClean="0"/>
              <a:t>垂</a:t>
            </a:r>
            <a:r>
              <a:rPr lang="zh-CN" altLang="en-US" sz="2400" dirty="0" smtClean="0"/>
              <a:t>直。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5.2.1</a:t>
            </a:r>
            <a:r>
              <a:rPr lang="zh-CN" altLang="zh-CN" sz="2800" b="1" dirty="0"/>
              <a:t>通信工程制图的整体要求和统一规定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76580" y="1268730"/>
            <a:ext cx="11140440" cy="297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zh-CN" sz="2400" b="1" dirty="0"/>
              <a:t>）字体及写法</a:t>
            </a:r>
            <a:endParaRPr lang="zh-CN" altLang="zh-CN" sz="2400" b="1" dirty="0"/>
          </a:p>
          <a:p>
            <a:pPr indent="628650"/>
            <a:r>
              <a:rPr lang="zh-CN" altLang="zh-CN" sz="2400" dirty="0"/>
              <a:t>① 图中书写的文字（包括汉字、字母、数字、代号等）均应字体工整、笔划清晰、排列整齐、间隔均匀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pPr indent="628650"/>
            <a:r>
              <a:rPr lang="zh-CN" altLang="zh-CN" sz="2400" dirty="0"/>
              <a:t>② 文字多时宜放在图的下面或右侧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 smtClean="0"/>
              <a:t>③ </a:t>
            </a:r>
            <a:r>
              <a:rPr lang="zh-CN" altLang="zh-CN" sz="2400" dirty="0"/>
              <a:t>图中的“技术要求”、“说明”或“注”等字样，应写在具体文字内容的左上方，并使用比文字内容大一号的字体书写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/>
              <a:t>④</a:t>
            </a:r>
            <a:r>
              <a:rPr lang="en-US" altLang="zh-CN" sz="2400" dirty="0"/>
              <a:t> </a:t>
            </a:r>
            <a:r>
              <a:rPr lang="zh-CN" altLang="zh-CN" sz="2400" dirty="0"/>
              <a:t>在图中所涉及数量的数字，均应用阿拉伯数字表示。计量单位应使用国家颁布的法定计量单位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5.2.1</a:t>
            </a:r>
            <a:r>
              <a:rPr lang="zh-CN" altLang="zh-CN" sz="2800" b="1" dirty="0"/>
              <a:t>通信工程制图的整体要求和统一规定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911860" y="1916430"/>
            <a:ext cx="10915015" cy="76009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lstStyle/>
          <a:p>
            <a:pPr indent="628650"/>
            <a:r>
              <a:rPr lang="zh-CN" altLang="zh-CN" sz="2400" dirty="0"/>
              <a:t>图例是设计人员用来表达其设计意图和设计理念的符号。只要设计人员在图纸中以图例形式加以说明，使用什么样的图形或符号来表示并不重要。</a:t>
            </a:r>
            <a:endParaRPr lang="zh-CN" altLang="zh-CN" sz="2400" dirty="0"/>
          </a:p>
        </p:txBody>
      </p:sp>
      <p:sp>
        <p:nvSpPr>
          <p:cNvPr id="8200" name="标题 1"/>
          <p:cNvSpPr/>
          <p:nvPr/>
        </p:nvSpPr>
        <p:spPr bwMode="auto">
          <a:xfrm>
            <a:off x="3071813" y="260350"/>
            <a:ext cx="669659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 fontAlgn="auto">
              <a:lnSpc>
                <a:spcPts val="3200"/>
              </a:lnSpc>
            </a:pPr>
            <a:r>
              <a:rPr lang="en-US" altLang="zh-CN" sz="2800" b="1" dirty="0"/>
              <a:t>5.2.2 </a:t>
            </a:r>
            <a:r>
              <a:rPr lang="zh-CN" altLang="zh-CN" sz="2800" b="1" dirty="0"/>
              <a:t>识图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180" y="1142048"/>
            <a:ext cx="270435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187768" y="1219835"/>
            <a:ext cx="244876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1. </a:t>
            </a:r>
            <a:r>
              <a:rPr lang="zh-CN" altLang="zh-CN" sz="2400" b="1" dirty="0">
                <a:solidFill>
                  <a:schemeClr val="bg1"/>
                </a:solidFill>
              </a:rPr>
              <a:t>认识图例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839470" y="3500755"/>
            <a:ext cx="10882630" cy="297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tIns="10800" rIns="54000" bIns="10800">
            <a:spAutoFit/>
          </a:bodyPr>
          <a:p>
            <a:pPr indent="628650"/>
            <a:r>
              <a:rPr lang="zh-CN" altLang="zh-CN" sz="2400" dirty="0"/>
              <a:t>通信工程图纸是通过各种图形符号、文字符号、文字说明及标注表达的。预算人员要通过图纸了解工程规模、工程内容，统计出工作量，编制出工程概预算文件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indent="628650"/>
            <a:r>
              <a:rPr lang="zh-CN" altLang="zh-CN" sz="2400" dirty="0" smtClean="0"/>
              <a:t>施工</a:t>
            </a:r>
            <a:r>
              <a:rPr lang="zh-CN" altLang="zh-CN" sz="2400" dirty="0"/>
              <a:t>人员要通过图纸了解施工要求，按图施工。阅读图纸的过程就称为识图，也就使要根据图例和所学的专业知识，认识设计图纸上的每个符号，理解其工程意义，进而很好地掌握设计者的设计意图，明确在实际施工过程中要完成的具体工作任务。这是按图施工的基本要求</a:t>
            </a:r>
            <a:r>
              <a:rPr lang="en-US" altLang="zh-CN" sz="2400" dirty="0"/>
              <a:t>,</a:t>
            </a:r>
            <a:r>
              <a:rPr lang="zh-CN" altLang="zh-CN" sz="2400" dirty="0"/>
              <a:t>也是准确套用定额进行综合布线工程概预算的必要前提。</a:t>
            </a:r>
            <a:endParaRPr lang="zh-CN" altLang="zh-CN" sz="2400" dirty="0"/>
          </a:p>
        </p:txBody>
      </p:sp>
      <p:pic>
        <p:nvPicPr>
          <p:cNvPr id="3" name="Picture 38" descr="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9790" y="2726373"/>
            <a:ext cx="270435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1115378" y="2804160"/>
            <a:ext cx="244876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</a:rPr>
              <a:t>2. </a:t>
            </a:r>
            <a:r>
              <a:rPr lang="zh-CN" altLang="zh-CN" sz="2400" b="1" dirty="0">
                <a:solidFill>
                  <a:schemeClr val="bg1"/>
                </a:solidFill>
              </a:rPr>
              <a:t>识图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>
                <a:alpha val="32001"/>
              </a:schemeClr>
            </a:gs>
            <a:gs pos="100000">
              <a:schemeClr val="folHlink">
                <a:gamma/>
                <a:shade val="0"/>
                <a:invGamma/>
                <a:alpha val="89999"/>
              </a:schemeClr>
            </a:gs>
          </a:gsLst>
          <a:lin ang="2700000" scaled="1"/>
        </a:gradFill>
        <a:ln w="381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000" b="0" i="0" u="none" strike="noStrike" cap="none" normalizeH="0" baseline="0" smtClean="0">
            <a:ln>
              <a:noFill/>
            </a:ln>
            <a:solidFill>
              <a:srgbClr val="02307C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gradFill rotWithShape="1">
          <a:gsLst>
            <a:gs pos="0">
              <a:schemeClr val="folHlink">
                <a:alpha val="32001"/>
              </a:schemeClr>
            </a:gs>
            <a:gs pos="100000">
              <a:schemeClr val="folHlink">
                <a:gamma/>
                <a:shade val="0"/>
                <a:invGamma/>
                <a:alpha val="89999"/>
              </a:schemeClr>
            </a:gs>
          </a:gsLst>
          <a:lin ang="2700000" scaled="1"/>
        </a:gradFill>
        <a:ln w="38100" cap="flat" cmpd="sng" algn="ctr">
          <a:solidFill>
            <a:schemeClr val="accent6">
              <a:lumMod val="20000"/>
              <a:lumOff val="80000"/>
            </a:schemeClr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3873</Words>
  <Application>WPS 演示</Application>
  <PresentationFormat>全屏显示(4:3)</PresentationFormat>
  <Paragraphs>176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xxzx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liap</dc:creator>
  <cp:lastModifiedBy>褚建立</cp:lastModifiedBy>
  <cp:revision>589</cp:revision>
  <dcterms:created xsi:type="dcterms:W3CDTF">2006-11-28T15:10:00Z</dcterms:created>
  <dcterms:modified xsi:type="dcterms:W3CDTF">2022-03-02T03:27:47Z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CEB00029369D4A15BBE494C09C678CC8</vt:lpwstr>
  </property>
  <property fmtid="{D5CDD505-2E9C-101B-9397-08002B2CF9AE}" pid="3" name="KSOProductBuildVer">
    <vt:lpwstr>2052-11.1.0.11365</vt:lpwstr>
  </property>
</Properties>
</file>