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xml" ContentType="application/vnd.openxmlformats-officedocument.presentationml.slideLayout+xml"/>
  <Override PartName="/ppt/slideLayouts/slideLayout1010.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3"/>
    <p:sldMasterId id="2147483685" r:id="rId4"/>
    <p:sldMasterId id="2147483701" r:id="rId5"/>
    <p:sldMasterId id="2147483722" r:id="rId6"/>
    <p:sldMasterId id="2147483743" r:id="rId7"/>
    <p:sldMasterId id="2147483764" r:id="rId8"/>
    <p:sldMasterId id="2147483785" r:id="rId9"/>
    <p:sldMasterId id="2147483806" r:id="rId10"/>
    <p:sldMasterId id="2147483827" r:id="rId11"/>
    <p:sldMasterId id="2147483848" r:id="rId12"/>
    <p:sldMasterId id="2147483869" r:id="rId13"/>
    <p:sldMasterId id="2147483890" r:id="rId14"/>
    <p:sldMasterId id="2147483911" r:id="rId15"/>
    <p:sldMasterId id="2147483932" r:id="rId16"/>
    <p:sldMasterId id="2147483953" r:id="rId17"/>
    <p:sldMasterId id="2147483974" r:id="rId18"/>
    <p:sldMasterId id="2147483995" r:id="rId19"/>
    <p:sldMasterId id="2147484016" r:id="rId20"/>
    <p:sldMasterId id="2147484037" r:id="rId21"/>
    <p:sldMasterId id="2147484058" r:id="rId22"/>
    <p:sldMasterId id="2147484079" r:id="rId23"/>
    <p:sldMasterId id="2147484100" r:id="rId24"/>
    <p:sldMasterId id="2147484121" r:id="rId25"/>
    <p:sldMasterId id="2147484142" r:id="rId26"/>
    <p:sldMasterId id="2147484163" r:id="rId27"/>
    <p:sldMasterId id="2147484184" r:id="rId28"/>
    <p:sldMasterId id="2147484205" r:id="rId29"/>
    <p:sldMasterId id="2147484226" r:id="rId30"/>
    <p:sldMasterId id="2147484247" r:id="rId31"/>
    <p:sldMasterId id="2147484268" r:id="rId32"/>
    <p:sldMasterId id="2147484289" r:id="rId33"/>
    <p:sldMasterId id="2147484310" r:id="rId34"/>
    <p:sldMasterId id="2147484331" r:id="rId35"/>
    <p:sldMasterId id="2147484352" r:id="rId36"/>
    <p:sldMasterId id="2147484373" r:id="rId37"/>
    <p:sldMasterId id="2147484394" r:id="rId38"/>
    <p:sldMasterId id="2147484415" r:id="rId39"/>
    <p:sldMasterId id="2147484436" r:id="rId40"/>
    <p:sldMasterId id="2147484457" r:id="rId41"/>
    <p:sldMasterId id="2147484478" r:id="rId42"/>
    <p:sldMasterId id="2147484499" r:id="rId43"/>
    <p:sldMasterId id="2147484520" r:id="rId44"/>
    <p:sldMasterId id="2147484541" r:id="rId45"/>
    <p:sldMasterId id="2147484562" r:id="rId46"/>
    <p:sldMasterId id="2147484583" r:id="rId47"/>
    <p:sldMasterId id="2147484604" r:id="rId48"/>
    <p:sldMasterId id="2147484625" r:id="rId49"/>
    <p:sldMasterId id="2147484646" r:id="rId50"/>
    <p:sldMasterId id="2147484667" r:id="rId51"/>
    <p:sldMasterId id="2147484688" r:id="rId52"/>
  </p:sldMasterIdLst>
  <p:notesMasterIdLst>
    <p:notesMasterId r:id="rId77"/>
  </p:notesMasterIdLst>
  <p:handoutMasterIdLst>
    <p:handoutMasterId r:id="rId124"/>
  </p:handoutMasterIdLst>
  <p:sldIdLst>
    <p:sldId id="1085" r:id="rId53"/>
    <p:sldId id="1086" r:id="rId54"/>
    <p:sldId id="1087" r:id="rId55"/>
    <p:sldId id="1088" r:id="rId56"/>
    <p:sldId id="1089" r:id="rId57"/>
    <p:sldId id="1092" r:id="rId58"/>
    <p:sldId id="1090" r:id="rId59"/>
    <p:sldId id="1091" r:id="rId60"/>
    <p:sldId id="1305" r:id="rId61"/>
    <p:sldId id="1306" r:id="rId62"/>
    <p:sldId id="1093" r:id="rId63"/>
    <p:sldId id="1177" r:id="rId64"/>
    <p:sldId id="1094" r:id="rId65"/>
    <p:sldId id="1178" r:id="rId66"/>
    <p:sldId id="1179" r:id="rId67"/>
    <p:sldId id="1180" r:id="rId68"/>
    <p:sldId id="1308" r:id="rId69"/>
    <p:sldId id="1312" r:id="rId70"/>
    <p:sldId id="1313" r:id="rId71"/>
    <p:sldId id="1314" r:id="rId72"/>
    <p:sldId id="1315" r:id="rId73"/>
    <p:sldId id="1316" r:id="rId74"/>
    <p:sldId id="1317" r:id="rId75"/>
    <p:sldId id="1104" r:id="rId76"/>
    <p:sldId id="1105" r:id="rId78"/>
    <p:sldId id="1186" r:id="rId79"/>
    <p:sldId id="1187" r:id="rId80"/>
    <p:sldId id="1188" r:id="rId81"/>
    <p:sldId id="1189" r:id="rId82"/>
    <p:sldId id="1190" r:id="rId83"/>
    <p:sldId id="1309" r:id="rId84"/>
    <p:sldId id="1192" r:id="rId85"/>
    <p:sldId id="1193" r:id="rId86"/>
    <p:sldId id="1194" r:id="rId87"/>
    <p:sldId id="1195" r:id="rId88"/>
    <p:sldId id="1196" r:id="rId89"/>
    <p:sldId id="1198" r:id="rId90"/>
    <p:sldId id="1241" r:id="rId91"/>
    <p:sldId id="1242" r:id="rId92"/>
    <p:sldId id="1277" r:id="rId93"/>
    <p:sldId id="1131" r:id="rId94"/>
    <p:sldId id="1243" r:id="rId95"/>
    <p:sldId id="1134" r:id="rId96"/>
    <p:sldId id="1310" r:id="rId97"/>
    <p:sldId id="1311" r:id="rId98"/>
    <p:sldId id="1278" r:id="rId99"/>
    <p:sldId id="1279" r:id="rId100"/>
    <p:sldId id="1280" r:id="rId101"/>
    <p:sldId id="1281" r:id="rId102"/>
    <p:sldId id="1282" r:id="rId103"/>
    <p:sldId id="1318" r:id="rId104"/>
    <p:sldId id="1283" r:id="rId105"/>
    <p:sldId id="1284" r:id="rId106"/>
    <p:sldId id="1285" r:id="rId107"/>
    <p:sldId id="1286" r:id="rId108"/>
    <p:sldId id="1287" r:id="rId109"/>
    <p:sldId id="1148" r:id="rId110"/>
    <p:sldId id="1149" r:id="rId111"/>
    <p:sldId id="1291" r:id="rId112"/>
    <p:sldId id="1151" r:id="rId113"/>
    <p:sldId id="1152" r:id="rId114"/>
    <p:sldId id="1153" r:id="rId115"/>
    <p:sldId id="1319" r:id="rId116"/>
    <p:sldId id="1154" r:id="rId117"/>
    <p:sldId id="1320" r:id="rId118"/>
    <p:sldId id="1158" r:id="rId119"/>
    <p:sldId id="1159" r:id="rId120"/>
    <p:sldId id="1160" r:id="rId121"/>
    <p:sldId id="1161" r:id="rId122"/>
    <p:sldId id="1292" r:id="rId123"/>
  </p:sldIdLst>
  <p:sldSz cx="9144000" cy="5143500" type="screen16x9"/>
  <p:notesSz cx="6797675" cy="9928225"/>
  <p:custDataLst>
    <p:tags r:id="rId129"/>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04" userDrawn="1">
          <p15:clr>
            <a:srgbClr val="A4A3A4"/>
          </p15:clr>
        </p15:guide>
        <p15:guide id="2" pos="285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 jianli" initials="cj"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0"/>
    <a:srgbClr val="104ABE"/>
    <a:srgbClr val="FFE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9" autoAdjust="0"/>
    <p:restoredTop sz="36549" autoAdjust="0"/>
  </p:normalViewPr>
  <p:slideViewPr>
    <p:cSldViewPr showGuides="1">
      <p:cViewPr varScale="1">
        <p:scale>
          <a:sx n="121" d="100"/>
          <a:sy n="121" d="100"/>
        </p:scale>
        <p:origin x="326" y="72"/>
      </p:cViewPr>
      <p:guideLst>
        <p:guide orient="horz" pos="1604"/>
        <p:guide pos="2859"/>
      </p:guideLst>
    </p:cSldViewPr>
  </p:slideViewPr>
  <p:notesTextViewPr>
    <p:cViewPr>
      <p:scale>
        <a:sx n="1" d="1"/>
        <a:sy n="1" d="1"/>
      </p:scale>
      <p:origin x="0" y="0"/>
    </p:cViewPr>
  </p:notesTextViewPr>
  <p:notesViewPr>
    <p:cSldViewPr>
      <p:cViewPr varScale="1">
        <p:scale>
          <a:sx n="67" d="100"/>
          <a:sy n="67" d="100"/>
        </p:scale>
        <p:origin x="-3348" y="-108"/>
      </p:cViewPr>
      <p:guideLst>
        <p:guide orient="horz" pos="3289"/>
        <p:guide pos="2125"/>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46.xml"/><Relationship Id="rId98" Type="http://schemas.openxmlformats.org/officeDocument/2006/relationships/slide" Target="slides/slide45.xml"/><Relationship Id="rId97" Type="http://schemas.openxmlformats.org/officeDocument/2006/relationships/slide" Target="slides/slide44.xml"/><Relationship Id="rId96" Type="http://schemas.openxmlformats.org/officeDocument/2006/relationships/slide" Target="slides/slide43.xml"/><Relationship Id="rId95" Type="http://schemas.openxmlformats.org/officeDocument/2006/relationships/slide" Target="slides/slide42.xml"/><Relationship Id="rId94" Type="http://schemas.openxmlformats.org/officeDocument/2006/relationships/slide" Target="slides/slide41.xml"/><Relationship Id="rId93" Type="http://schemas.openxmlformats.org/officeDocument/2006/relationships/slide" Target="slides/slide40.xml"/><Relationship Id="rId92" Type="http://schemas.openxmlformats.org/officeDocument/2006/relationships/slide" Target="slides/slide39.xml"/><Relationship Id="rId91" Type="http://schemas.openxmlformats.org/officeDocument/2006/relationships/slide" Target="slides/slide38.xml"/><Relationship Id="rId90" Type="http://schemas.openxmlformats.org/officeDocument/2006/relationships/slide" Target="slides/slide37.xml"/><Relationship Id="rId9" Type="http://schemas.openxmlformats.org/officeDocument/2006/relationships/slideMaster" Target="slideMasters/slideMaster8.xml"/><Relationship Id="rId89" Type="http://schemas.openxmlformats.org/officeDocument/2006/relationships/slide" Target="slides/slide36.xml"/><Relationship Id="rId88" Type="http://schemas.openxmlformats.org/officeDocument/2006/relationships/slide" Target="slides/slide35.xml"/><Relationship Id="rId87" Type="http://schemas.openxmlformats.org/officeDocument/2006/relationships/slide" Target="slides/slide34.xml"/><Relationship Id="rId86" Type="http://schemas.openxmlformats.org/officeDocument/2006/relationships/slide" Target="slides/slide33.xml"/><Relationship Id="rId85" Type="http://schemas.openxmlformats.org/officeDocument/2006/relationships/slide" Target="slides/slide32.xml"/><Relationship Id="rId84" Type="http://schemas.openxmlformats.org/officeDocument/2006/relationships/slide" Target="slides/slide31.xml"/><Relationship Id="rId83" Type="http://schemas.openxmlformats.org/officeDocument/2006/relationships/slide" Target="slides/slide30.xml"/><Relationship Id="rId82" Type="http://schemas.openxmlformats.org/officeDocument/2006/relationships/slide" Target="slides/slide29.xml"/><Relationship Id="rId81" Type="http://schemas.openxmlformats.org/officeDocument/2006/relationships/slide" Target="slides/slide28.xml"/><Relationship Id="rId80" Type="http://schemas.openxmlformats.org/officeDocument/2006/relationships/slide" Target="slides/slide27.xml"/><Relationship Id="rId8" Type="http://schemas.openxmlformats.org/officeDocument/2006/relationships/slideMaster" Target="slideMasters/slideMaster7.xml"/><Relationship Id="rId79" Type="http://schemas.openxmlformats.org/officeDocument/2006/relationships/slide" Target="slides/slide26.xml"/><Relationship Id="rId78" Type="http://schemas.openxmlformats.org/officeDocument/2006/relationships/slide" Target="slides/slide25.xml"/><Relationship Id="rId77" Type="http://schemas.openxmlformats.org/officeDocument/2006/relationships/notesMaster" Target="notesMasters/notesMaster1.xml"/><Relationship Id="rId76" Type="http://schemas.openxmlformats.org/officeDocument/2006/relationships/slide" Target="slides/slide24.xml"/><Relationship Id="rId75" Type="http://schemas.openxmlformats.org/officeDocument/2006/relationships/slide" Target="slides/slide23.xml"/><Relationship Id="rId74" Type="http://schemas.openxmlformats.org/officeDocument/2006/relationships/slide" Target="slides/slide22.xml"/><Relationship Id="rId73" Type="http://schemas.openxmlformats.org/officeDocument/2006/relationships/slide" Target="slides/slide21.xml"/><Relationship Id="rId72" Type="http://schemas.openxmlformats.org/officeDocument/2006/relationships/slide" Target="slides/slide20.xml"/><Relationship Id="rId71" Type="http://schemas.openxmlformats.org/officeDocument/2006/relationships/slide" Target="slides/slide19.xml"/><Relationship Id="rId70" Type="http://schemas.openxmlformats.org/officeDocument/2006/relationships/slide" Target="slides/slide18.xml"/><Relationship Id="rId7" Type="http://schemas.openxmlformats.org/officeDocument/2006/relationships/slideMaster" Target="slideMasters/slideMaster6.xml"/><Relationship Id="rId69" Type="http://schemas.openxmlformats.org/officeDocument/2006/relationships/slide" Target="slides/slide17.xml"/><Relationship Id="rId68" Type="http://schemas.openxmlformats.org/officeDocument/2006/relationships/slide" Target="slides/slide16.xml"/><Relationship Id="rId67" Type="http://schemas.openxmlformats.org/officeDocument/2006/relationships/slide" Target="slides/slide15.xml"/><Relationship Id="rId66" Type="http://schemas.openxmlformats.org/officeDocument/2006/relationships/slide" Target="slides/slide14.xml"/><Relationship Id="rId65" Type="http://schemas.openxmlformats.org/officeDocument/2006/relationships/slide" Target="slides/slide13.xml"/><Relationship Id="rId64" Type="http://schemas.openxmlformats.org/officeDocument/2006/relationships/slide" Target="slides/slide12.xml"/><Relationship Id="rId63" Type="http://schemas.openxmlformats.org/officeDocument/2006/relationships/slide" Target="slides/slide11.xml"/><Relationship Id="rId62" Type="http://schemas.openxmlformats.org/officeDocument/2006/relationships/slide" Target="slides/slide10.xml"/><Relationship Id="rId61" Type="http://schemas.openxmlformats.org/officeDocument/2006/relationships/slide" Target="slides/slide9.xml"/><Relationship Id="rId60" Type="http://schemas.openxmlformats.org/officeDocument/2006/relationships/slide" Target="slides/slide8.xml"/><Relationship Id="rId6" Type="http://schemas.openxmlformats.org/officeDocument/2006/relationships/slideMaster" Target="slideMasters/slideMaster5.xml"/><Relationship Id="rId59" Type="http://schemas.openxmlformats.org/officeDocument/2006/relationships/slide" Target="slides/slide7.xml"/><Relationship Id="rId58" Type="http://schemas.openxmlformats.org/officeDocument/2006/relationships/slide" Target="slides/slide6.xml"/><Relationship Id="rId57" Type="http://schemas.openxmlformats.org/officeDocument/2006/relationships/slide" Target="slides/slide5.xml"/><Relationship Id="rId56" Type="http://schemas.openxmlformats.org/officeDocument/2006/relationships/slide" Target="slides/slide4.xml"/><Relationship Id="rId55" Type="http://schemas.openxmlformats.org/officeDocument/2006/relationships/slide" Target="slides/slide3.xml"/><Relationship Id="rId54" Type="http://schemas.openxmlformats.org/officeDocument/2006/relationships/slide" Target="slides/slide2.xml"/><Relationship Id="rId53" Type="http://schemas.openxmlformats.org/officeDocument/2006/relationships/slide" Target="slides/slide1.xml"/><Relationship Id="rId52" Type="http://schemas.openxmlformats.org/officeDocument/2006/relationships/slideMaster" Target="slideMasters/slideMaster51.xml"/><Relationship Id="rId51" Type="http://schemas.openxmlformats.org/officeDocument/2006/relationships/slideMaster" Target="slideMasters/slideMaster50.xml"/><Relationship Id="rId50" Type="http://schemas.openxmlformats.org/officeDocument/2006/relationships/slideMaster" Target="slideMasters/slideMaster49.xml"/><Relationship Id="rId5" Type="http://schemas.openxmlformats.org/officeDocument/2006/relationships/slideMaster" Target="slideMasters/slideMaster4.xml"/><Relationship Id="rId49" Type="http://schemas.openxmlformats.org/officeDocument/2006/relationships/slideMaster" Target="slideMasters/slideMaster48.xml"/><Relationship Id="rId48" Type="http://schemas.openxmlformats.org/officeDocument/2006/relationships/slideMaster" Target="slideMasters/slideMaster47.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9" Type="http://schemas.openxmlformats.org/officeDocument/2006/relationships/tags" Target="tags/tag75.xml"/><Relationship Id="rId128" Type="http://schemas.openxmlformats.org/officeDocument/2006/relationships/commentAuthors" Target="commentAuthors.xml"/><Relationship Id="rId127" Type="http://schemas.openxmlformats.org/officeDocument/2006/relationships/tableStyles" Target="tableStyles.xml"/><Relationship Id="rId126" Type="http://schemas.openxmlformats.org/officeDocument/2006/relationships/viewProps" Target="viewProps.xml"/><Relationship Id="rId125" Type="http://schemas.openxmlformats.org/officeDocument/2006/relationships/presProps" Target="presProps.xml"/><Relationship Id="rId124" Type="http://schemas.openxmlformats.org/officeDocument/2006/relationships/handoutMaster" Target="handoutMasters/handoutMaster1.xml"/><Relationship Id="rId123" Type="http://schemas.openxmlformats.org/officeDocument/2006/relationships/slide" Target="slides/slide70.xml"/><Relationship Id="rId122" Type="http://schemas.openxmlformats.org/officeDocument/2006/relationships/slide" Target="slides/slide69.xml"/><Relationship Id="rId121" Type="http://schemas.openxmlformats.org/officeDocument/2006/relationships/slide" Target="slides/slide68.xml"/><Relationship Id="rId120" Type="http://schemas.openxmlformats.org/officeDocument/2006/relationships/slide" Target="slides/slide67.xml"/><Relationship Id="rId12" Type="http://schemas.openxmlformats.org/officeDocument/2006/relationships/slideMaster" Target="slideMasters/slideMaster11.xml"/><Relationship Id="rId119" Type="http://schemas.openxmlformats.org/officeDocument/2006/relationships/slide" Target="slides/slide66.xml"/><Relationship Id="rId118" Type="http://schemas.openxmlformats.org/officeDocument/2006/relationships/slide" Target="slides/slide65.xml"/><Relationship Id="rId117" Type="http://schemas.openxmlformats.org/officeDocument/2006/relationships/slide" Target="slides/slide64.xml"/><Relationship Id="rId116" Type="http://schemas.openxmlformats.org/officeDocument/2006/relationships/slide" Target="slides/slide63.xml"/><Relationship Id="rId115" Type="http://schemas.openxmlformats.org/officeDocument/2006/relationships/slide" Target="slides/slide62.xml"/><Relationship Id="rId114" Type="http://schemas.openxmlformats.org/officeDocument/2006/relationships/slide" Target="slides/slide61.xml"/><Relationship Id="rId113" Type="http://schemas.openxmlformats.org/officeDocument/2006/relationships/slide" Target="slides/slide60.xml"/><Relationship Id="rId112" Type="http://schemas.openxmlformats.org/officeDocument/2006/relationships/slide" Target="slides/slide59.xml"/><Relationship Id="rId111" Type="http://schemas.openxmlformats.org/officeDocument/2006/relationships/slide" Target="slides/slide58.xml"/><Relationship Id="rId110" Type="http://schemas.openxmlformats.org/officeDocument/2006/relationships/slide" Target="slides/slide57.xml"/><Relationship Id="rId11" Type="http://schemas.openxmlformats.org/officeDocument/2006/relationships/slideMaster" Target="slideMasters/slideMaster10.xml"/><Relationship Id="rId109" Type="http://schemas.openxmlformats.org/officeDocument/2006/relationships/slide" Target="slides/slide56.xml"/><Relationship Id="rId108" Type="http://schemas.openxmlformats.org/officeDocument/2006/relationships/slide" Target="slides/slide55.xml"/><Relationship Id="rId107" Type="http://schemas.openxmlformats.org/officeDocument/2006/relationships/slide" Target="slides/slide54.xml"/><Relationship Id="rId106" Type="http://schemas.openxmlformats.org/officeDocument/2006/relationships/slide" Target="slides/slide53.xml"/><Relationship Id="rId105" Type="http://schemas.openxmlformats.org/officeDocument/2006/relationships/slide" Target="slides/slide52.xml"/><Relationship Id="rId104" Type="http://schemas.openxmlformats.org/officeDocument/2006/relationships/slide" Target="slides/slide51.xml"/><Relationship Id="rId103" Type="http://schemas.openxmlformats.org/officeDocument/2006/relationships/slide" Target="slides/slide50.xml"/><Relationship Id="rId102" Type="http://schemas.openxmlformats.org/officeDocument/2006/relationships/slide" Target="slides/slide49.xml"/><Relationship Id="rId101" Type="http://schemas.openxmlformats.org/officeDocument/2006/relationships/slide" Target="slides/slide48.xml"/><Relationship Id="rId100" Type="http://schemas.openxmlformats.org/officeDocument/2006/relationships/slide" Target="slides/slide47.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B483427-3DBE-4CF5-A485-03560DE8D106}" type="datetimeFigureOut">
              <a:rPr lang="zh-CN" altLang="en-US" smtClean="0"/>
            </a:fld>
            <a:endParaRPr lang="zh-CN" altLang="en-US"/>
          </a:p>
        </p:txBody>
      </p:sp>
      <p:sp>
        <p:nvSpPr>
          <p:cNvPr id="4" name="页脚占位符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5306977-070A-49A2-BB27-9E980EE65C6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9EB5AF4-DAD7-4676-BB36-D120CDE65C2F}" type="datetimeFigureOut">
              <a:rPr lang="zh-CN" altLang="en-US"/>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9E443BF-37DC-4AD7-A02D-2A404C27754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05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05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CFC8C037-66EB-4912-9D7D-ED54A14DE4E9}" type="slidenum">
              <a:rPr lang="zh-CN" altLang="en-US" sz="1200" smtClean="0"/>
            </a:fld>
            <a:endParaRPr lang="zh-CN"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fld id="{51705A27-EF4A-4D5C-BAE8-410DB062100B}" type="slidenum">
              <a:rPr lang="zh-CN" altLang="en-US" sz="1200" smtClean="0"/>
            </a:fld>
            <a:endParaRPr lang="zh-CN"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0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1.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4" Type="http://schemas.openxmlformats.org/officeDocument/2006/relationships/image" Target="../media/image6.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5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7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9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3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8.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8.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5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9.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9.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3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3.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5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4.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4.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7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5.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5.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9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6.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6.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1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7.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7.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73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8.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75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9.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7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0.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0.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9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1.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8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1.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81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2.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2.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83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3.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3.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85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4.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4.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87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5.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5.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89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6.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9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6.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9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91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7.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7.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93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8.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8.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95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9.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9.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97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0.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0.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99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0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0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00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00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00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00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00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100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00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00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01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4"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10243"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10244"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7"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10246"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10247"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0"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1"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FDE8597-4974-461D-AE7D-D5A4A1DA5E6E}"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77"/>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ransition>
    <p:zoom/>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75"/>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Tree>
  </p:cSld>
  <p:clrMapOvr>
    <a:masterClrMapping/>
  </p:clrMapOvr>
  <p:transition>
    <p:zo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0"/>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ransition>
    <p:zoom/>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69"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69"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ransition>
    <p:zoom/>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zoom/>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788"/>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076325"/>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Tree>
  </p:cSld>
  <p:clrMapOvr>
    <a:masterClrMapping/>
  </p:clrMapOvr>
  <p:transition>
    <p:zoom/>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8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8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Tree>
  </p:cSld>
  <p:clrMapOvr>
    <a:masterClrMapping/>
  </p:clrMapOvr>
  <p:transition>
    <p:zoom/>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ransition>
    <p:zoom/>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0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0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0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0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0"/>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0"/>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ransition>
    <p:zoom/>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0"/>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200150"/>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0"/>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ransition>
    <p:zoom/>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2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0"/>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41"/>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ransition>
    <p:zoom/>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0"/>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0"/>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Tree>
  </p:cSld>
  <p:clrMapOvr>
    <a:masterClrMapping/>
  </p:clrMapOvr>
  <p:transition>
    <p:zoom/>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4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4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4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0"/>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ransition>
    <p:zoom/>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11268"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11269"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11271"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11272"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599D5C2-BDEE-4FE0-93FB-D78409EC07A7}"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6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6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6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6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77"/>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75"/>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8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8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0"/>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69"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69"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0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0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0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0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2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788"/>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076325"/>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4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4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4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0"/>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0"/>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6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6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6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6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0"/>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200150"/>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0"/>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0"/>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41"/>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8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8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0"/>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0"/>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4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4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4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0"/>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0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0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0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0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50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0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0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5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2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5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4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4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4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54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4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6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6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6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6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6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5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8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8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58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59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5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5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5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0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0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0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0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0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1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6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2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62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2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2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3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3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6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4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4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4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64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4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4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5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6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6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6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6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6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6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66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6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6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7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7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6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8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8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8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68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8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8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9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69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6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6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6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0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0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0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0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0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70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0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0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71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7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2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2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72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2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2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3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3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7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4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4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4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4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74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4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4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5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5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7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6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6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6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6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6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76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6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6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7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8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8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8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78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8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8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79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0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0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0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0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0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80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0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0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1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8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2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2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82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2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2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3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8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4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4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4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4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84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4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4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5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5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8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8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6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6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6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6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6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86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6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6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7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7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8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8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8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8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88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8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8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9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89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8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8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8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0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0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0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0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0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90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0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0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91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9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2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2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92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2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2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3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3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9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4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4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4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4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94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4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4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5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5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9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6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6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6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6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6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96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6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6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7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7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9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5"/>
            <a:ext cx="8229600" cy="339447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112" y="23"/>
            <a:ext cx="2108688" cy="45946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2046" y="23"/>
            <a:ext cx="6185389" cy="4594622"/>
          </a:xfrm>
          <a:prstGeom prst="rect">
            <a:avLst/>
          </a:prstGeo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8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200150"/>
            <a:ext cx="4044462" cy="163949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2953964"/>
            <a:ext cx="4044462" cy="1640681"/>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8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2046" y="23"/>
            <a:ext cx="6912220" cy="42267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5"/>
            <a:ext cx="8229600" cy="3394472"/>
          </a:xfrm>
          <a:prstGeom prst="rect">
            <a:avLst/>
          </a:prstGeom>
        </p:spPr>
        <p:txBody>
          <a:bodyPr/>
          <a:lstStyle>
            <a:lvl1pPr>
              <a:defRPr>
                <a:ea typeface="黑体" panose="02010609060101010101" pitchFamily="49"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Blip>
                <a:blip r:embed="rId2"/>
              </a:buBlip>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2046" y="23"/>
            <a:ext cx="8434754" cy="459462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8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rotWithShape="0">
          <a:gsLst>
            <a:gs pos="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8890" y="780733"/>
            <a:ext cx="9161585" cy="53579"/>
          </a:xfrm>
          <a:prstGeom prst="rect">
            <a:avLst/>
          </a:prstGeom>
          <a:solidFill>
            <a:srgbClr val="336699"/>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135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11" name="Rectangle 2"/>
          <p:cNvSpPr>
            <a:spLocks noGrp="1" noChangeArrowheads="1"/>
          </p:cNvSpPr>
          <p:nvPr>
            <p:ph type="title"/>
          </p:nvPr>
        </p:nvSpPr>
        <p:spPr bwMode="auto">
          <a:xfrm>
            <a:off x="456565" y="80010"/>
            <a:ext cx="8164830" cy="641985"/>
          </a:xfrm>
          <a:prstGeom prst="rect">
            <a:avLst/>
          </a:prstGeom>
          <a:noFill/>
          <a:ln>
            <a:noFill/>
          </a:ln>
        </p:spPr>
        <p:txBody>
          <a:bodyPr/>
          <a:lstStyle>
            <a:lvl1pPr>
              <a:defRPr sz="2800">
                <a:solidFill>
                  <a:schemeClr val="tx1">
                    <a:lumMod val="95000"/>
                    <a:lumOff val="5000"/>
                  </a:schemeClr>
                </a:solidFill>
              </a:defRPr>
            </a:lvl1pPr>
          </a:lstStyle>
          <a:p>
            <a:pPr lvl="0"/>
            <a:r>
              <a:rPr lang="zh-CN" altLang="zh-CN" dirty="0" smtClean="0"/>
              <a:t>单击此处编辑母版标题样式</a:t>
            </a:r>
            <a:endParaRPr lang="zh-CN" altLang="zh-CN" dirty="0" smtClean="0"/>
          </a:p>
        </p:txBody>
      </p:sp>
      <p:sp>
        <p:nvSpPr>
          <p:cNvPr id="12" name="Rectangle 3"/>
          <p:cNvSpPr>
            <a:spLocks noGrp="1" noChangeArrowheads="1"/>
          </p:cNvSpPr>
          <p:nvPr>
            <p:ph idx="1"/>
          </p:nvPr>
        </p:nvSpPr>
        <p:spPr bwMode="auto">
          <a:xfrm>
            <a:off x="456565" y="908050"/>
            <a:ext cx="8229600" cy="4090035"/>
          </a:xfrm>
          <a:prstGeom prst="rect">
            <a:avLst/>
          </a:prstGeom>
          <a:noFill/>
          <a:ln>
            <a:noFill/>
          </a:ln>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Tree>
  </p:cSld>
  <p:clrMapOvr>
    <a:masterClrMapping/>
  </p:clrMapOvr>
  <p:transition advTm="28960"/>
  <p:timing>
    <p:tnLst>
      <p:par>
        <p:cTn id="1" dur="indefinite" restart="never" nodeType="tmRoot"/>
      </p:par>
    </p:tnLst>
  </p:timing>
  <p:hf sldNum="0" hdr="0" ftr="0" dt="0"/>
</p:sldLayout>
</file>

<file path=ppt/slideLayouts/slideLayout98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9124BD-E5B0-46F8-B39E-5A21C6D81346}"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88.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CBB27D-D3DD-4712-B416-1A860475DC03}"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89.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AB905D-9CE9-435E-9063-2A63DE521A80}"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Layouts/slideLayout99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FFF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0"/>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4"/>
          <p:cNvSpPr>
            <a:spLocks noGrp="1" noChangeArrowheads="1"/>
          </p:cNvSpPr>
          <p:nvPr>
            <p:ph type="dt" sz="half" idx="2"/>
          </p:nvPr>
        </p:nvSpPr>
        <p:spPr>
          <a:xfrm>
            <a:off x="457200" y="4683919"/>
            <a:ext cx="2133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Rectangle 5"/>
          <p:cNvSpPr>
            <a:spLocks noGrp="1" noChangeArrowheads="1"/>
          </p:cNvSpPr>
          <p:nvPr>
            <p:ph type="ftr" sz="quarter" idx="3"/>
          </p:nvPr>
        </p:nvSpPr>
        <p:spPr>
          <a:xfrm>
            <a:off x="3124200" y="4683919"/>
            <a:ext cx="2895600" cy="357188"/>
          </a:xfrm>
          <a:prstGeom prst="rect">
            <a:avLst/>
          </a:prstGeom>
        </p:spPr>
        <p:txBody>
          <a:bodyPr/>
          <a:lstStyle>
            <a:lvl1pPr eaLnBrk="1" hangingPunct="1">
              <a:defRPr>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
          <p:cNvSpPr>
            <a:spLocks noGrp="1" noChangeArrowheads="1"/>
          </p:cNvSpPr>
          <p:nvPr>
            <p:ph type="sldNum" sz="quarter" idx="4"/>
          </p:nvPr>
        </p:nvSpPr>
        <p:spPr bwMode="auto">
          <a:xfrm>
            <a:off x="7696200" y="4705350"/>
            <a:ext cx="1314450" cy="30361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C58402-73E0-465E-B258-415C820CCB9E}" type="slidenum">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advTm="28960"/>
  <p:timing>
    <p:tnLst>
      <p:par>
        <p:cTn id="1" dur="indefinite" restart="never" nodeType="tmRoot"/>
      </p:par>
    </p:tnLst>
  </p:timing>
  <p:hf sldNum="0" hdr="0" ftr="0" dt="0"/>
</p:sldLayout>
</file>

<file path=ppt/slideLayouts/slideLayout99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0000CC"/>
        </a:solidFill>
        <a:effectLst/>
      </p:bgPr>
    </p:bg>
    <p:spTree>
      <p:nvGrpSpPr>
        <p:cNvPr id="1" name=""/>
        <p:cNvGrpSpPr/>
        <p:nvPr/>
      </p:nvGrpSpPr>
      <p:grpSpPr>
        <a:xfrm>
          <a:off x="0" y="0"/>
          <a:ext cx="0" cy="0"/>
          <a:chOff x="0" y="0"/>
          <a:chExt cx="0" cy="0"/>
        </a:xfrm>
      </p:grpSpPr>
      <p:sp>
        <p:nvSpPr>
          <p:cNvPr id="5" name="Rectangle 31"/>
          <p:cNvSpPr>
            <a:spLocks noChangeArrowheads="1"/>
          </p:cNvSpPr>
          <p:nvPr/>
        </p:nvSpPr>
        <p:spPr bwMode="auto">
          <a:xfrm>
            <a:off x="457200" y="205979"/>
            <a:ext cx="8229600" cy="857250"/>
          </a:xfrm>
          <a:prstGeom prst="rect">
            <a:avLst/>
          </a:prstGeom>
          <a:noFill/>
          <a:ln>
            <a:noFill/>
          </a:ln>
        </p:spPr>
        <p:txBody>
          <a:bodyPr anchor="ctr"/>
          <a:lstStyle>
            <a:lvl1pPr eaLnBrk="0" hangingPunct="0">
              <a:defRPr b="1">
                <a:solidFill>
                  <a:schemeClr val="tx1"/>
                </a:solidFill>
                <a:latin typeface="黑体" panose="02010609060101010101" pitchFamily="49" charset="-122"/>
                <a:ea typeface="宋体" panose="02010600030101010101" pitchFamily="2" charset="-122"/>
              </a:defRPr>
            </a:lvl1pPr>
            <a:lvl2pPr marL="742950" indent="-285750" eaLnBrk="0" hangingPunct="0">
              <a:defRPr b="1">
                <a:solidFill>
                  <a:schemeClr val="tx1"/>
                </a:solidFill>
                <a:latin typeface="黑体" panose="02010609060101010101" pitchFamily="49" charset="-122"/>
                <a:ea typeface="宋体" panose="02010600030101010101" pitchFamily="2" charset="-122"/>
              </a:defRPr>
            </a:lvl2pPr>
            <a:lvl3pPr marL="1143000" indent="-228600" eaLnBrk="0" hangingPunct="0">
              <a:defRPr b="1">
                <a:solidFill>
                  <a:schemeClr val="tx1"/>
                </a:solidFill>
                <a:latin typeface="黑体" panose="02010609060101010101" pitchFamily="49" charset="-122"/>
                <a:ea typeface="宋体" panose="02010600030101010101" pitchFamily="2" charset="-122"/>
              </a:defRPr>
            </a:lvl3pPr>
            <a:lvl4pPr marL="1600200" indent="-228600" eaLnBrk="0" hangingPunct="0">
              <a:defRPr b="1">
                <a:solidFill>
                  <a:schemeClr val="tx1"/>
                </a:solidFill>
                <a:latin typeface="黑体" panose="02010609060101010101" pitchFamily="49" charset="-122"/>
                <a:ea typeface="宋体" panose="02010600030101010101" pitchFamily="2" charset="-122"/>
              </a:defRPr>
            </a:lvl4pPr>
            <a:lvl5pPr marL="2057400" indent="-228600" eaLnBrk="0" hangingPunct="0">
              <a:defRPr b="1">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rPr>
              <a:t>单击此处编辑母版标题样式</a:t>
            </a:r>
            <a:endParaRPr kumimoji="0" lang="zh-CN" altLang="en-US" sz="3300" b="0" i="0" u="none" strike="noStrike" kern="1200" cap="none" spc="0" normalizeH="0" baseline="0" noProof="0" smtClean="0">
              <a:ln>
                <a:noFill/>
              </a:ln>
              <a:solidFill>
                <a:srgbClr val="FFFFCC"/>
              </a:solidFill>
              <a:effectLst/>
              <a:uLnTx/>
              <a:uFillTx/>
              <a:latin typeface="Arial" panose="020B0604020202020204" pitchFamily="34" charset="0"/>
              <a:ea typeface="黑体" panose="02010609060101010101" pitchFamily="49" charset="-122"/>
              <a:cs typeface="+mn-cs"/>
            </a:endParaRPr>
          </a:p>
        </p:txBody>
      </p:sp>
      <p:sp>
        <p:nvSpPr>
          <p:cNvPr id="4099" name="Rectangle 32"/>
          <p:cNvSpPr/>
          <p:nvPr/>
        </p:nvSpPr>
        <p:spPr>
          <a:xfrm>
            <a:off x="457200" y="1200150"/>
            <a:ext cx="8229600" cy="3394472"/>
          </a:xfrm>
          <a:prstGeom prst="rect">
            <a:avLst/>
          </a:prstGeom>
          <a:noFill/>
          <a:ln w="9525">
            <a:noFill/>
          </a:ln>
        </p:spPr>
        <p:txBody>
          <a:bodyPr/>
          <a:p>
            <a:pPr lvl="0" algn="ctr" eaLnBrk="1" hangingPunct="1">
              <a:spcBef>
                <a:spcPct val="20000"/>
              </a:spcBef>
            </a:pPr>
            <a:r>
              <a:rPr lang="zh-CN" altLang="en-US" sz="2400" b="0" dirty="0">
                <a:solidFill>
                  <a:srgbClr val="000000"/>
                </a:solidFill>
                <a:latin typeface="Arial" panose="020B0604020202020204" pitchFamily="34" charset="0"/>
                <a:ea typeface="黑体" panose="02010609060101010101" pitchFamily="49" charset="-122"/>
              </a:rPr>
              <a:t>单击此处编辑母版文本样式</a:t>
            </a:r>
            <a:endParaRPr lang="zh-CN" altLang="en-US" sz="2400" b="0" dirty="0">
              <a:solidFill>
                <a:srgbClr val="000000"/>
              </a:solidFill>
              <a:latin typeface="Arial" panose="020B0604020202020204" pitchFamily="34" charset="0"/>
              <a:ea typeface="黑体" panose="02010609060101010101" pitchFamily="49" charset="-122"/>
            </a:endParaRPr>
          </a:p>
          <a:p>
            <a:pPr lvl="1" algn="ctr" eaLnBrk="1" hangingPunct="1">
              <a:spcBef>
                <a:spcPct val="20000"/>
              </a:spcBef>
              <a:buClr>
                <a:srgbClr val="333399"/>
              </a:buClr>
              <a:buSzPct val="70000"/>
              <a:buFont typeface="Wingdings" panose="05000000000000000000" pitchFamily="2" charset="2"/>
            </a:pPr>
            <a:r>
              <a:rPr lang="zh-CN" altLang="en-US" sz="2100" b="0" dirty="0">
                <a:solidFill>
                  <a:srgbClr val="000000"/>
                </a:solidFill>
                <a:latin typeface="Arial" panose="020B0604020202020204" pitchFamily="34" charset="0"/>
                <a:ea typeface="黑体" panose="02010609060101010101" pitchFamily="49" charset="-122"/>
              </a:rPr>
              <a:t>第二级</a:t>
            </a:r>
            <a:endParaRPr lang="zh-CN" altLang="en-US" sz="2100" b="0" dirty="0">
              <a:solidFill>
                <a:srgbClr val="000000"/>
              </a:solidFill>
              <a:latin typeface="Arial" panose="020B0604020202020204" pitchFamily="34" charset="0"/>
              <a:ea typeface="黑体" panose="02010609060101010101" pitchFamily="49" charset="-122"/>
            </a:endParaRPr>
          </a:p>
          <a:p>
            <a:pPr lvl="2" algn="ctr" eaLnBrk="1" hangingPunct="1">
              <a:spcBef>
                <a:spcPct val="20000"/>
              </a:spcBef>
              <a:buClr>
                <a:srgbClr val="3333CC"/>
              </a:buClr>
              <a:buSzPct val="70000"/>
              <a:buFont typeface="Wingdings" panose="05000000000000000000" pitchFamily="2" charset="2"/>
            </a:pPr>
            <a:r>
              <a:rPr lang="zh-CN" altLang="en-US" sz="1800" b="0" dirty="0">
                <a:solidFill>
                  <a:srgbClr val="000000"/>
                </a:solidFill>
                <a:latin typeface="Arial" panose="020B0604020202020204" pitchFamily="34" charset="0"/>
                <a:ea typeface="黑体" panose="02010609060101010101" pitchFamily="49" charset="-122"/>
              </a:rPr>
              <a:t>第三级</a:t>
            </a:r>
            <a:endParaRPr lang="zh-CN" altLang="en-US" sz="1800" b="0" dirty="0">
              <a:solidFill>
                <a:srgbClr val="000000"/>
              </a:solidFill>
              <a:latin typeface="Arial" panose="020B0604020202020204" pitchFamily="34" charset="0"/>
              <a:ea typeface="黑体" panose="02010609060101010101" pitchFamily="49" charset="-122"/>
            </a:endParaRPr>
          </a:p>
          <a:p>
            <a:pPr lvl="3"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第四级</a:t>
            </a:r>
            <a:endParaRPr lang="zh-CN" altLang="en-US" sz="1500" b="0" dirty="0">
              <a:solidFill>
                <a:srgbClr val="000000"/>
              </a:solidFill>
              <a:latin typeface="Arial" panose="020B0604020202020204" pitchFamily="34" charset="0"/>
              <a:ea typeface="黑体" panose="02010609060101010101" pitchFamily="49" charset="-122"/>
            </a:endParaRPr>
          </a:p>
          <a:p>
            <a:pPr lvl="4" algn="ctr" eaLnBrk="1" hangingPunct="1">
              <a:spcBef>
                <a:spcPct val="20000"/>
              </a:spcBef>
            </a:pPr>
            <a:r>
              <a:rPr lang="zh-CN" altLang="en-US" sz="1500" b="0" dirty="0">
                <a:solidFill>
                  <a:srgbClr val="000000"/>
                </a:solidFill>
                <a:latin typeface="Arial" panose="020B0604020202020204" pitchFamily="34" charset="0"/>
                <a:ea typeface="黑体" panose="02010609060101010101" pitchFamily="49" charset="-122"/>
              </a:rPr>
              <a:t>第五级</a:t>
            </a:r>
            <a:endParaRPr lang="zh-CN" altLang="en-US" sz="1500" b="0" dirty="0">
              <a:solidFill>
                <a:srgbClr val="000000"/>
              </a:solidFill>
              <a:latin typeface="Arial" panose="020B0604020202020204" pitchFamily="34" charset="0"/>
              <a:ea typeface="黑体" panose="02010609060101010101" pitchFamily="49" charset="-122"/>
            </a:endParaRPr>
          </a:p>
        </p:txBody>
      </p:sp>
      <p:pic>
        <p:nvPicPr>
          <p:cNvPr id="4100" name="Picture 36" descr="1副本"/>
          <p:cNvPicPr>
            <a:picLocks noChangeAspect="1"/>
          </p:cNvPicPr>
          <p:nvPr/>
        </p:nvPicPr>
        <p:blipFill>
          <a:blip r:embed="rId2">
            <a:lum contrast="24000"/>
          </a:blip>
          <a:stretch>
            <a:fillRect/>
          </a:stretch>
        </p:blipFill>
        <p:spPr>
          <a:xfrm>
            <a:off x="48358" y="5954"/>
            <a:ext cx="9144000" cy="5143500"/>
          </a:xfrm>
          <a:prstGeom prst="rect">
            <a:avLst/>
          </a:prstGeom>
          <a:noFill/>
          <a:ln w="9525">
            <a:noFill/>
          </a:ln>
        </p:spPr>
      </p:pic>
      <p:sp>
        <p:nvSpPr>
          <p:cNvPr id="8" name="Rectangle 37"/>
          <p:cNvSpPr>
            <a:spLocks noChangeArrowheads="1"/>
          </p:cNvSpPr>
          <p:nvPr/>
        </p:nvSpPr>
        <p:spPr bwMode="auto">
          <a:xfrm>
            <a:off x="0" y="718503"/>
            <a:ext cx="9144000" cy="277495"/>
          </a:xfrm>
          <a:prstGeom prst="rect">
            <a:avLst/>
          </a:prstGeom>
          <a:gradFill rotWithShape="0">
            <a:gsLst>
              <a:gs pos="0">
                <a:srgbClr val="0000CC">
                  <a:gamma/>
                  <a:shade val="54118"/>
                  <a:invGamma/>
                </a:srgbClr>
              </a:gs>
              <a:gs pos="100000">
                <a:srgbClr val="0000CC"/>
              </a:gs>
            </a:gsLst>
            <a:lin ang="5400000" scaled="1"/>
          </a:gradFill>
          <a:ln w="12700">
            <a:noFill/>
            <a:miter lim="800000"/>
          </a:ln>
          <a:effectLst/>
        </p:spPr>
        <p:txBody>
          <a:bodyPr anchor="ctr">
            <a:spAutoFit/>
          </a:body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4102" name="Picture 39" descr="che"/>
          <p:cNvPicPr>
            <a:picLocks noChangeAspect="1"/>
          </p:cNvPicPr>
          <p:nvPr/>
        </p:nvPicPr>
        <p:blipFill>
          <a:blip r:embed="rId3"/>
          <a:stretch>
            <a:fillRect/>
          </a:stretch>
        </p:blipFill>
        <p:spPr>
          <a:xfrm>
            <a:off x="211015" y="2571750"/>
            <a:ext cx="4079631" cy="2500313"/>
          </a:xfrm>
          <a:prstGeom prst="rect">
            <a:avLst/>
          </a:prstGeom>
          <a:noFill/>
          <a:ln w="9525">
            <a:noFill/>
          </a:ln>
        </p:spPr>
      </p:pic>
      <p:pic>
        <p:nvPicPr>
          <p:cNvPr id="4103" name="Picture 14"/>
          <p:cNvPicPr>
            <a:picLocks noChangeAspect="1"/>
          </p:cNvPicPr>
          <p:nvPr/>
        </p:nvPicPr>
        <p:blipFill>
          <a:blip r:embed="rId4"/>
          <a:stretch>
            <a:fillRect/>
          </a:stretch>
        </p:blipFill>
        <p:spPr>
          <a:xfrm>
            <a:off x="14654" y="1771650"/>
            <a:ext cx="9144000" cy="3371850"/>
          </a:xfrm>
          <a:prstGeom prst="rect">
            <a:avLst/>
          </a:prstGeom>
          <a:noFill/>
          <a:ln w="9525">
            <a:noFill/>
          </a:ln>
        </p:spPr>
      </p:pic>
      <p:sp>
        <p:nvSpPr>
          <p:cNvPr id="11" name="Rectangle 33"/>
          <p:cNvSpPr>
            <a:spLocks noGrp="1" noChangeArrowheads="1"/>
          </p:cNvSpPr>
          <p:nvPr>
            <p:ph type="dt" sz="half" idx="2"/>
          </p:nvPr>
        </p:nvSpPr>
        <p:spPr bwMode="auto">
          <a:xfrm>
            <a:off x="457200" y="4683919"/>
            <a:ext cx="2133600" cy="357188"/>
          </a:xfrm>
          <a:prstGeom prst="rect">
            <a:avLst/>
          </a:prstGeom>
          <a:ln>
            <a:miter lim="800000"/>
          </a:ln>
        </p:spPr>
        <p:txBody>
          <a:bodyPr vert="horz" wrap="square" lIns="91440" tIns="45720" rIns="91440" bIns="45720" numCol="1" anchor="t" anchorCtr="0" compatLnSpc="1"/>
          <a:lstStyle>
            <a:lvl1pPr algn="l"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2" name="Rectangle 34"/>
          <p:cNvSpPr>
            <a:spLocks noGrp="1" noChangeArrowheads="1"/>
          </p:cNvSpPr>
          <p:nvPr>
            <p:ph type="ftr" sz="quarter" idx="3"/>
          </p:nvPr>
        </p:nvSpPr>
        <p:spPr bwMode="auto">
          <a:xfrm>
            <a:off x="3124200" y="4683919"/>
            <a:ext cx="2895600" cy="357188"/>
          </a:xfrm>
          <a:prstGeom prst="rect">
            <a:avLst/>
          </a:prstGeom>
          <a:ln>
            <a:miter lim="800000"/>
          </a:ln>
        </p:spPr>
        <p:txBody>
          <a:bodyPr vert="horz" wrap="square" lIns="91440" tIns="45720" rIns="91440" bIns="45720" numCol="1" anchor="t" anchorCtr="0" compatLnSpc="1"/>
          <a:lstStyle>
            <a:lvl1pPr algn="ctr" eaLnBrk="1" hangingPunct="1">
              <a:lnSpc>
                <a:spcPct val="100000"/>
              </a:lnSpc>
              <a:defRPr sz="1050" b="0">
                <a:solidFill>
                  <a:srgbClr val="000000"/>
                </a:solidFill>
                <a:effectLst/>
                <a:latin typeface="+mn-lt"/>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黑体" panose="02010609060101010101" pitchFamily="49" charset="-122"/>
              <a:cs typeface="+mn-cs"/>
            </a:endParaRPr>
          </a:p>
        </p:txBody>
      </p:sp>
      <p:sp>
        <p:nvSpPr>
          <p:cNvPr id="13" name="Rectangle 35"/>
          <p:cNvSpPr>
            <a:spLocks noGrp="1" noChangeArrowheads="1"/>
          </p:cNvSpPr>
          <p:nvPr>
            <p:ph type="sldNum" sz="quarter" idx="4"/>
          </p:nvPr>
        </p:nvSpPr>
        <p:spPr bwMode="auto">
          <a:xfrm>
            <a:off x="6553200" y="4683919"/>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8DC7D6-A667-4A20-89F5-432ED7AB7EF9}"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par>
    </p:tnLst>
  </p:timing>
  <p:hf sldNum="0" hdr="0" ftr="0" dt="0"/>
</p:sldLayout>
</file>

<file path=ppt/slideLayouts/slideLayout9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7849" y="189299"/>
            <a:ext cx="6912220" cy="422672"/>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00155"/>
            <a:ext cx="8229600" cy="3394472"/>
          </a:xfrm>
          <a:prstGeom prst="rect">
            <a:avLst/>
          </a:prstGeo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3305198"/>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180035"/>
            <a:ext cx="7772400" cy="1125140"/>
          </a:xfrm>
          <a:prstGeom prst="rect">
            <a:avLst/>
          </a:prstGeom>
        </p:spPr>
        <p:txBody>
          <a:bodyPr anchor="b"/>
          <a:lstStyle>
            <a:lvl1pPr marL="0" indent="0">
              <a:buNone/>
              <a:defRPr sz="1500">
                <a:ea typeface="黑体" panose="02010609060101010101" pitchFamily="49"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dirty="0" smtClean="0"/>
              <a:t>单击此处编辑母版文本样式</a:t>
            </a:r>
            <a:endParaRPr lang="zh-CN" altLang="en-US" dirty="0"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2338" y="1200155"/>
            <a:ext cx="4044462" cy="3394472"/>
          </a:xfrm>
          <a:prstGeom prst="rect">
            <a:avLst/>
          </a:prstGeom>
        </p:spPr>
        <p:txBody>
          <a:bodyPr/>
          <a:lstStyle>
            <a:lvl1pPr>
              <a:defRPr sz="2100">
                <a:ea typeface="黑体" panose="02010609060101010101" pitchFamily="49" charset="-122"/>
              </a:defRPr>
            </a:lvl1pPr>
            <a:lvl2pPr>
              <a:defRPr sz="1800">
                <a:ea typeface="黑体" panose="02010609060101010101" pitchFamily="49" charset="-122"/>
              </a:defRPr>
            </a:lvl2pPr>
            <a:lvl3pPr>
              <a:defRPr sz="1500">
                <a:ea typeface="黑体" panose="02010609060101010101" pitchFamily="49" charset="-122"/>
              </a:defRPr>
            </a:lvl3pPr>
            <a:lvl4pPr>
              <a:defRPr sz="1350">
                <a:ea typeface="黑体" panose="02010609060101010101" pitchFamily="49" charset="-122"/>
              </a:defRPr>
            </a:lvl4pPr>
            <a:lvl5pPr>
              <a:defRPr sz="1350">
                <a:ea typeface="黑体" panose="02010609060101010101" pitchFamily="49" charset="-122"/>
              </a:defRPr>
            </a:lvl5pPr>
            <a:lvl6pPr>
              <a:defRPr sz="1350"/>
            </a:lvl6pPr>
            <a:lvl7pPr>
              <a:defRPr sz="1350"/>
            </a:lvl7pPr>
            <a:lvl8pPr>
              <a:defRPr sz="1350"/>
            </a:lvl8pPr>
            <a:lvl9pPr>
              <a:defRPr sz="135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灯片编号占位符 4"/>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066"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457200" y="1631156"/>
            <a:ext cx="4040066"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85" y="1151335"/>
            <a:ext cx="4041531" cy="479822"/>
          </a:xfrm>
          <a:prstGeom prst="rect">
            <a:avLst/>
          </a:prstGeo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285" y="1631156"/>
            <a:ext cx="4041531" cy="2963466"/>
          </a:xfrm>
          <a:prstGeom prst="rect">
            <a:avLst/>
          </a:prstGeom>
        </p:spPr>
        <p:txBody>
          <a:bodyPr/>
          <a:lstStyle>
            <a:lvl1pPr>
              <a:defRPr sz="1800">
                <a:ea typeface="黑体" panose="02010609060101010101" pitchFamily="49" charset="-122"/>
              </a:defRPr>
            </a:lvl1pPr>
            <a:lvl2pPr>
              <a:defRPr sz="1500">
                <a:ea typeface="黑体" panose="02010609060101010101" pitchFamily="49" charset="-122"/>
              </a:defRPr>
            </a:lvl2pPr>
            <a:lvl3pPr>
              <a:defRPr sz="1350">
                <a:ea typeface="黑体" panose="02010609060101010101" pitchFamily="49" charset="-122"/>
              </a:defRPr>
            </a:lvl3pPr>
            <a:lvl4pPr>
              <a:defRPr sz="1200">
                <a:ea typeface="黑体" panose="02010609060101010101" pitchFamily="49" charset="-122"/>
              </a:defRPr>
            </a:lvl4pPr>
            <a:lvl5pPr>
              <a:defRPr sz="1200">
                <a:ea typeface="黑体" panose="02010609060101010101" pitchFamily="49" charset="-122"/>
              </a:defRPr>
            </a:lvl5pPr>
            <a:lvl6pPr>
              <a:defRPr sz="1200"/>
            </a:lvl6pPr>
            <a:lvl7pPr>
              <a:defRPr sz="1200"/>
            </a:lvl7pPr>
            <a:lvl8pPr>
              <a:defRPr sz="1200"/>
            </a:lvl8pPr>
            <a:lvl9pPr>
              <a:defRPr sz="12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灯片编号占位符 6"/>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fld id="{49AE70B2-8BF9-45C0-BB95-33D1B9D3A854}" type="slidenum">
              <a:rPr lang="zh-CN" altLang="en-US" smtClean="0"/>
            </a:fld>
            <a:endParaRPr lang="zh-CN" altLang="en-US"/>
          </a:p>
        </p:txBody>
      </p:sp>
    </p:spTree>
  </p:cSld>
  <p:clrMapOvr>
    <a:masterClrMapping/>
  </p:clrMapOvr>
  <p:transition>
    <p:zoom/>
  </p:transition>
  <p:hf sldNum="0" hdr="0" ftr="0" dt="0"/>
</p:sldLayout>
</file>

<file path=ppt/slideLayouts/slideLayout9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8"/>
            <a:ext cx="30084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04810"/>
            <a:ext cx="5111262" cy="4389835"/>
          </a:xfrm>
          <a:prstGeom prst="rect">
            <a:avLst/>
          </a:prstGeo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7" y="1076327"/>
            <a:ext cx="3008435" cy="351829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7424700-1D0D-4CD1-BC9E-7366FB7B08DF}"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zoom/>
  </p:transition>
  <p:hf sldNum="0" hdr="0" ftr="0" dt="0"/>
</p:sldLayout>
</file>

<file path=ppt/slideLayouts/slideLayout9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459581"/>
            <a:ext cx="5486400" cy="3086100"/>
          </a:xfrm>
          <a:prstGeom prst="rect">
            <a:avLst/>
          </a:prstGeom>
        </p:spPr>
        <p:txBody>
          <a:bodyPr/>
          <a:lstStyle>
            <a:lvl1pPr marL="0" indent="0">
              <a:buNone/>
              <a:defRPr sz="2400">
                <a:ea typeface="黑体" panose="02010609060101010101" pitchFamily="49"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4" name="文本占位符 3"/>
          <p:cNvSpPr>
            <a:spLocks noGrp="1"/>
          </p:cNvSpPr>
          <p:nvPr>
            <p:ph type="body" sz="half" idx="2"/>
          </p:nvPr>
        </p:nvSpPr>
        <p:spPr>
          <a:xfrm>
            <a:off x="1792166" y="4025504"/>
            <a:ext cx="5486400" cy="603647"/>
          </a:xfrm>
          <a:prstGeom prst="rect">
            <a:avLst/>
          </a:prstGeom>
        </p:spPr>
        <p:txBody>
          <a:bodyPr/>
          <a:lstStyle>
            <a:lvl1pPr marL="0" indent="0">
              <a:buNone/>
              <a:defRPr sz="1050">
                <a:ea typeface="黑体" panose="02010609060101010101" pitchFamily="49" charset="-12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dirty="0" smtClean="0"/>
              <a:t>单击此处编辑母版文本样式</a:t>
            </a:r>
            <a:endParaRPr lang="zh-CN" altLang="en-US" dirty="0" smtClean="0"/>
          </a:p>
        </p:txBody>
      </p:sp>
      <p:sp>
        <p:nvSpPr>
          <p:cNvPr id="5" name="灯片编号占位符 4"/>
          <p:cNvSpPr>
            <a:spLocks noGrp="1"/>
          </p:cNvSpPr>
          <p:nvPr>
            <p:ph type="sldNum" sz="quarter" idx="10"/>
          </p:nvPr>
        </p:nvSpPr>
        <p:spPr/>
        <p:txBody>
          <a:bodyPr/>
          <a:p>
            <a:fld id="{FABC47A4-756D-490B-A52F-7D9E2C9FC05F}" type="slidenum">
              <a:rPr lang="zh-CN" altLang="en-US" smtClean="0"/>
            </a:fld>
            <a:endParaRPr lang="zh-CN" altLang="en-US"/>
          </a:p>
        </p:txBody>
      </p:sp>
    </p:spTree>
  </p:cSld>
  <p:clrMapOvr>
    <a:masterClrMapping/>
  </p:clrMapOvr>
  <p:transition>
    <p:zoom/>
  </p:transition>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79.xml"/><Relationship Id="rId8" Type="http://schemas.openxmlformats.org/officeDocument/2006/relationships/slideLayout" Target="../slideLayouts/slideLayout178.xml"/><Relationship Id="rId7" Type="http://schemas.openxmlformats.org/officeDocument/2006/relationships/slideLayout" Target="../slideLayouts/slideLayout177.xml"/><Relationship Id="rId6" Type="http://schemas.openxmlformats.org/officeDocument/2006/relationships/slideLayout" Target="../slideLayouts/slideLayout176.xml"/><Relationship Id="rId5" Type="http://schemas.openxmlformats.org/officeDocument/2006/relationships/slideLayout" Target="../slideLayouts/slideLayout175.xml"/><Relationship Id="rId4" Type="http://schemas.openxmlformats.org/officeDocument/2006/relationships/slideLayout" Target="../slideLayouts/slideLayout174.xml"/><Relationship Id="rId3" Type="http://schemas.openxmlformats.org/officeDocument/2006/relationships/slideLayout" Target="../slideLayouts/slideLayout173.xml"/><Relationship Id="rId23" Type="http://schemas.openxmlformats.org/officeDocument/2006/relationships/theme" Target="../theme/theme10.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190.xml"/><Relationship Id="rId2" Type="http://schemas.openxmlformats.org/officeDocument/2006/relationships/slideLayout" Target="../slideLayouts/slideLayout172.xml"/><Relationship Id="rId19" Type="http://schemas.openxmlformats.org/officeDocument/2006/relationships/slideLayout" Target="../slideLayouts/slideLayout189.xml"/><Relationship Id="rId18" Type="http://schemas.openxmlformats.org/officeDocument/2006/relationships/slideLayout" Target="../slideLayouts/slideLayout188.xml"/><Relationship Id="rId17" Type="http://schemas.openxmlformats.org/officeDocument/2006/relationships/slideLayout" Target="../slideLayouts/slideLayout187.xml"/><Relationship Id="rId16" Type="http://schemas.openxmlformats.org/officeDocument/2006/relationships/slideLayout" Target="../slideLayouts/slideLayout186.xml"/><Relationship Id="rId15" Type="http://schemas.openxmlformats.org/officeDocument/2006/relationships/slideLayout" Target="../slideLayouts/slideLayout185.xml"/><Relationship Id="rId14" Type="http://schemas.openxmlformats.org/officeDocument/2006/relationships/slideLayout" Target="../slideLayouts/slideLayout184.xml"/><Relationship Id="rId13" Type="http://schemas.openxmlformats.org/officeDocument/2006/relationships/slideLayout" Target="../slideLayouts/slideLayout183.xml"/><Relationship Id="rId12" Type="http://schemas.openxmlformats.org/officeDocument/2006/relationships/slideLayout" Target="../slideLayouts/slideLayout182.xml"/><Relationship Id="rId11" Type="http://schemas.openxmlformats.org/officeDocument/2006/relationships/slideLayout" Target="../slideLayouts/slideLayout181.xml"/><Relationship Id="rId10" Type="http://schemas.openxmlformats.org/officeDocument/2006/relationships/slideLayout" Target="../slideLayouts/slideLayout180.xml"/><Relationship Id="rId1" Type="http://schemas.openxmlformats.org/officeDocument/2006/relationships/slideLayout" Target="../slideLayouts/slideLayout171.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99.xml"/><Relationship Id="rId8" Type="http://schemas.openxmlformats.org/officeDocument/2006/relationships/slideLayout" Target="../slideLayouts/slideLayout198.xml"/><Relationship Id="rId7" Type="http://schemas.openxmlformats.org/officeDocument/2006/relationships/slideLayout" Target="../slideLayouts/slideLayout197.xml"/><Relationship Id="rId6" Type="http://schemas.openxmlformats.org/officeDocument/2006/relationships/slideLayout" Target="../slideLayouts/slideLayout196.xml"/><Relationship Id="rId5" Type="http://schemas.openxmlformats.org/officeDocument/2006/relationships/slideLayout" Target="../slideLayouts/slideLayout195.xml"/><Relationship Id="rId4" Type="http://schemas.openxmlformats.org/officeDocument/2006/relationships/slideLayout" Target="../slideLayouts/slideLayout194.xml"/><Relationship Id="rId3" Type="http://schemas.openxmlformats.org/officeDocument/2006/relationships/slideLayout" Target="../slideLayouts/slideLayout193.xml"/><Relationship Id="rId23" Type="http://schemas.openxmlformats.org/officeDocument/2006/relationships/theme" Target="../theme/theme11.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210.xml"/><Relationship Id="rId2" Type="http://schemas.openxmlformats.org/officeDocument/2006/relationships/slideLayout" Target="../slideLayouts/slideLayout192.xml"/><Relationship Id="rId19" Type="http://schemas.openxmlformats.org/officeDocument/2006/relationships/slideLayout" Target="../slideLayouts/slideLayout209.xml"/><Relationship Id="rId18" Type="http://schemas.openxmlformats.org/officeDocument/2006/relationships/slideLayout" Target="../slideLayouts/slideLayout208.xml"/><Relationship Id="rId17" Type="http://schemas.openxmlformats.org/officeDocument/2006/relationships/slideLayout" Target="../slideLayouts/slideLayout207.xml"/><Relationship Id="rId16" Type="http://schemas.openxmlformats.org/officeDocument/2006/relationships/slideLayout" Target="../slideLayouts/slideLayout206.xml"/><Relationship Id="rId15" Type="http://schemas.openxmlformats.org/officeDocument/2006/relationships/slideLayout" Target="../slideLayouts/slideLayout205.xml"/><Relationship Id="rId14" Type="http://schemas.openxmlformats.org/officeDocument/2006/relationships/slideLayout" Target="../slideLayouts/slideLayout204.xml"/><Relationship Id="rId13" Type="http://schemas.openxmlformats.org/officeDocument/2006/relationships/slideLayout" Target="../slideLayouts/slideLayout203.xml"/><Relationship Id="rId12" Type="http://schemas.openxmlformats.org/officeDocument/2006/relationships/slideLayout" Target="../slideLayouts/slideLayout202.xml"/><Relationship Id="rId11" Type="http://schemas.openxmlformats.org/officeDocument/2006/relationships/slideLayout" Target="../slideLayouts/slideLayout201.xml"/><Relationship Id="rId10" Type="http://schemas.openxmlformats.org/officeDocument/2006/relationships/slideLayout" Target="../slideLayouts/slideLayout200.xml"/><Relationship Id="rId1" Type="http://schemas.openxmlformats.org/officeDocument/2006/relationships/slideLayout" Target="../slideLayouts/slideLayout19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219.xml"/><Relationship Id="rId8" Type="http://schemas.openxmlformats.org/officeDocument/2006/relationships/slideLayout" Target="../slideLayouts/slideLayout218.xml"/><Relationship Id="rId7" Type="http://schemas.openxmlformats.org/officeDocument/2006/relationships/slideLayout" Target="../slideLayouts/slideLayout217.xml"/><Relationship Id="rId6" Type="http://schemas.openxmlformats.org/officeDocument/2006/relationships/slideLayout" Target="../slideLayouts/slideLayout216.xml"/><Relationship Id="rId5" Type="http://schemas.openxmlformats.org/officeDocument/2006/relationships/slideLayout" Target="../slideLayouts/slideLayout215.xml"/><Relationship Id="rId4" Type="http://schemas.openxmlformats.org/officeDocument/2006/relationships/slideLayout" Target="../slideLayouts/slideLayout214.xml"/><Relationship Id="rId3" Type="http://schemas.openxmlformats.org/officeDocument/2006/relationships/slideLayout" Target="../slideLayouts/slideLayout213.xml"/><Relationship Id="rId23" Type="http://schemas.openxmlformats.org/officeDocument/2006/relationships/theme" Target="../theme/theme12.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230.xml"/><Relationship Id="rId2" Type="http://schemas.openxmlformats.org/officeDocument/2006/relationships/slideLayout" Target="../slideLayouts/slideLayout212.xml"/><Relationship Id="rId19" Type="http://schemas.openxmlformats.org/officeDocument/2006/relationships/slideLayout" Target="../slideLayouts/slideLayout229.xml"/><Relationship Id="rId18" Type="http://schemas.openxmlformats.org/officeDocument/2006/relationships/slideLayout" Target="../slideLayouts/slideLayout228.xml"/><Relationship Id="rId17" Type="http://schemas.openxmlformats.org/officeDocument/2006/relationships/slideLayout" Target="../slideLayouts/slideLayout227.xml"/><Relationship Id="rId16" Type="http://schemas.openxmlformats.org/officeDocument/2006/relationships/slideLayout" Target="../slideLayouts/slideLayout226.xml"/><Relationship Id="rId15" Type="http://schemas.openxmlformats.org/officeDocument/2006/relationships/slideLayout" Target="../slideLayouts/slideLayout225.xml"/><Relationship Id="rId14" Type="http://schemas.openxmlformats.org/officeDocument/2006/relationships/slideLayout" Target="../slideLayouts/slideLayout224.xml"/><Relationship Id="rId13" Type="http://schemas.openxmlformats.org/officeDocument/2006/relationships/slideLayout" Target="../slideLayouts/slideLayout223.xml"/><Relationship Id="rId12" Type="http://schemas.openxmlformats.org/officeDocument/2006/relationships/slideLayout" Target="../slideLayouts/slideLayout222.xml"/><Relationship Id="rId11" Type="http://schemas.openxmlformats.org/officeDocument/2006/relationships/slideLayout" Target="../slideLayouts/slideLayout221.xml"/><Relationship Id="rId10" Type="http://schemas.openxmlformats.org/officeDocument/2006/relationships/slideLayout" Target="../slideLayouts/slideLayout220.xml"/><Relationship Id="rId1" Type="http://schemas.openxmlformats.org/officeDocument/2006/relationships/slideLayout" Target="../slideLayouts/slideLayout211.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239.xml"/><Relationship Id="rId8" Type="http://schemas.openxmlformats.org/officeDocument/2006/relationships/slideLayout" Target="../slideLayouts/slideLayout238.xml"/><Relationship Id="rId7" Type="http://schemas.openxmlformats.org/officeDocument/2006/relationships/slideLayout" Target="../slideLayouts/slideLayout237.xml"/><Relationship Id="rId6" Type="http://schemas.openxmlformats.org/officeDocument/2006/relationships/slideLayout" Target="../slideLayouts/slideLayout236.xml"/><Relationship Id="rId5" Type="http://schemas.openxmlformats.org/officeDocument/2006/relationships/slideLayout" Target="../slideLayouts/slideLayout235.xml"/><Relationship Id="rId4" Type="http://schemas.openxmlformats.org/officeDocument/2006/relationships/slideLayout" Target="../slideLayouts/slideLayout234.xml"/><Relationship Id="rId3" Type="http://schemas.openxmlformats.org/officeDocument/2006/relationships/slideLayout" Target="../slideLayouts/slideLayout233.xml"/><Relationship Id="rId23" Type="http://schemas.openxmlformats.org/officeDocument/2006/relationships/theme" Target="../theme/theme13.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250.xml"/><Relationship Id="rId2" Type="http://schemas.openxmlformats.org/officeDocument/2006/relationships/slideLayout" Target="../slideLayouts/slideLayout232.xml"/><Relationship Id="rId19" Type="http://schemas.openxmlformats.org/officeDocument/2006/relationships/slideLayout" Target="../slideLayouts/slideLayout249.xml"/><Relationship Id="rId18" Type="http://schemas.openxmlformats.org/officeDocument/2006/relationships/slideLayout" Target="../slideLayouts/slideLayout248.xml"/><Relationship Id="rId17" Type="http://schemas.openxmlformats.org/officeDocument/2006/relationships/slideLayout" Target="../slideLayouts/slideLayout247.xml"/><Relationship Id="rId16" Type="http://schemas.openxmlformats.org/officeDocument/2006/relationships/slideLayout" Target="../slideLayouts/slideLayout246.xml"/><Relationship Id="rId15" Type="http://schemas.openxmlformats.org/officeDocument/2006/relationships/slideLayout" Target="../slideLayouts/slideLayout245.xml"/><Relationship Id="rId14" Type="http://schemas.openxmlformats.org/officeDocument/2006/relationships/slideLayout" Target="../slideLayouts/slideLayout244.xml"/><Relationship Id="rId13" Type="http://schemas.openxmlformats.org/officeDocument/2006/relationships/slideLayout" Target="../slideLayouts/slideLayout243.xml"/><Relationship Id="rId12" Type="http://schemas.openxmlformats.org/officeDocument/2006/relationships/slideLayout" Target="../slideLayouts/slideLayout242.xml"/><Relationship Id="rId11" Type="http://schemas.openxmlformats.org/officeDocument/2006/relationships/slideLayout" Target="../slideLayouts/slideLayout241.xml"/><Relationship Id="rId10" Type="http://schemas.openxmlformats.org/officeDocument/2006/relationships/slideLayout" Target="../slideLayouts/slideLayout240.xml"/><Relationship Id="rId1" Type="http://schemas.openxmlformats.org/officeDocument/2006/relationships/slideLayout" Target="../slideLayouts/slideLayout231.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259.xml"/><Relationship Id="rId8" Type="http://schemas.openxmlformats.org/officeDocument/2006/relationships/slideLayout" Target="../slideLayouts/slideLayout258.xml"/><Relationship Id="rId7" Type="http://schemas.openxmlformats.org/officeDocument/2006/relationships/slideLayout" Target="../slideLayouts/slideLayout257.xml"/><Relationship Id="rId6" Type="http://schemas.openxmlformats.org/officeDocument/2006/relationships/slideLayout" Target="../slideLayouts/slideLayout256.xml"/><Relationship Id="rId5" Type="http://schemas.openxmlformats.org/officeDocument/2006/relationships/slideLayout" Target="../slideLayouts/slideLayout255.xml"/><Relationship Id="rId4" Type="http://schemas.openxmlformats.org/officeDocument/2006/relationships/slideLayout" Target="../slideLayouts/slideLayout254.xml"/><Relationship Id="rId3" Type="http://schemas.openxmlformats.org/officeDocument/2006/relationships/slideLayout" Target="../slideLayouts/slideLayout253.xml"/><Relationship Id="rId23" Type="http://schemas.openxmlformats.org/officeDocument/2006/relationships/theme" Target="../theme/theme14.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270.xml"/><Relationship Id="rId2" Type="http://schemas.openxmlformats.org/officeDocument/2006/relationships/slideLayout" Target="../slideLayouts/slideLayout252.xml"/><Relationship Id="rId19" Type="http://schemas.openxmlformats.org/officeDocument/2006/relationships/slideLayout" Target="../slideLayouts/slideLayout269.xml"/><Relationship Id="rId18" Type="http://schemas.openxmlformats.org/officeDocument/2006/relationships/slideLayout" Target="../slideLayouts/slideLayout268.xml"/><Relationship Id="rId17" Type="http://schemas.openxmlformats.org/officeDocument/2006/relationships/slideLayout" Target="../slideLayouts/slideLayout267.xml"/><Relationship Id="rId16" Type="http://schemas.openxmlformats.org/officeDocument/2006/relationships/slideLayout" Target="../slideLayouts/slideLayout266.xml"/><Relationship Id="rId15" Type="http://schemas.openxmlformats.org/officeDocument/2006/relationships/slideLayout" Target="../slideLayouts/slideLayout265.xml"/><Relationship Id="rId14" Type="http://schemas.openxmlformats.org/officeDocument/2006/relationships/slideLayout" Target="../slideLayouts/slideLayout264.xml"/><Relationship Id="rId13" Type="http://schemas.openxmlformats.org/officeDocument/2006/relationships/slideLayout" Target="../slideLayouts/slideLayout263.xml"/><Relationship Id="rId12" Type="http://schemas.openxmlformats.org/officeDocument/2006/relationships/slideLayout" Target="../slideLayouts/slideLayout262.xml"/><Relationship Id="rId11" Type="http://schemas.openxmlformats.org/officeDocument/2006/relationships/slideLayout" Target="../slideLayouts/slideLayout261.xml"/><Relationship Id="rId10" Type="http://schemas.openxmlformats.org/officeDocument/2006/relationships/slideLayout" Target="../slideLayouts/slideLayout260.xml"/><Relationship Id="rId1" Type="http://schemas.openxmlformats.org/officeDocument/2006/relationships/slideLayout" Target="../slideLayouts/slideLayout251.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279.xml"/><Relationship Id="rId8" Type="http://schemas.openxmlformats.org/officeDocument/2006/relationships/slideLayout" Target="../slideLayouts/slideLayout278.xml"/><Relationship Id="rId7" Type="http://schemas.openxmlformats.org/officeDocument/2006/relationships/slideLayout" Target="../slideLayouts/slideLayout277.xml"/><Relationship Id="rId6" Type="http://schemas.openxmlformats.org/officeDocument/2006/relationships/slideLayout" Target="../slideLayouts/slideLayout276.xml"/><Relationship Id="rId5" Type="http://schemas.openxmlformats.org/officeDocument/2006/relationships/slideLayout" Target="../slideLayouts/slideLayout275.xml"/><Relationship Id="rId4" Type="http://schemas.openxmlformats.org/officeDocument/2006/relationships/slideLayout" Target="../slideLayouts/slideLayout274.xml"/><Relationship Id="rId3" Type="http://schemas.openxmlformats.org/officeDocument/2006/relationships/slideLayout" Target="../slideLayouts/slideLayout273.xml"/><Relationship Id="rId23" Type="http://schemas.openxmlformats.org/officeDocument/2006/relationships/theme" Target="../theme/theme15.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290.xml"/><Relationship Id="rId2" Type="http://schemas.openxmlformats.org/officeDocument/2006/relationships/slideLayout" Target="../slideLayouts/slideLayout272.xml"/><Relationship Id="rId19" Type="http://schemas.openxmlformats.org/officeDocument/2006/relationships/slideLayout" Target="../slideLayouts/slideLayout289.xml"/><Relationship Id="rId18" Type="http://schemas.openxmlformats.org/officeDocument/2006/relationships/slideLayout" Target="../slideLayouts/slideLayout288.xml"/><Relationship Id="rId17" Type="http://schemas.openxmlformats.org/officeDocument/2006/relationships/slideLayout" Target="../slideLayouts/slideLayout287.xml"/><Relationship Id="rId16" Type="http://schemas.openxmlformats.org/officeDocument/2006/relationships/slideLayout" Target="../slideLayouts/slideLayout286.xml"/><Relationship Id="rId15" Type="http://schemas.openxmlformats.org/officeDocument/2006/relationships/slideLayout" Target="../slideLayouts/slideLayout285.xml"/><Relationship Id="rId14" Type="http://schemas.openxmlformats.org/officeDocument/2006/relationships/slideLayout" Target="../slideLayouts/slideLayout284.xml"/><Relationship Id="rId13" Type="http://schemas.openxmlformats.org/officeDocument/2006/relationships/slideLayout" Target="../slideLayouts/slideLayout283.xml"/><Relationship Id="rId12" Type="http://schemas.openxmlformats.org/officeDocument/2006/relationships/slideLayout" Target="../slideLayouts/slideLayout282.xml"/><Relationship Id="rId11" Type="http://schemas.openxmlformats.org/officeDocument/2006/relationships/slideLayout" Target="../slideLayouts/slideLayout281.xml"/><Relationship Id="rId10" Type="http://schemas.openxmlformats.org/officeDocument/2006/relationships/slideLayout" Target="../slideLayouts/slideLayout280.xml"/><Relationship Id="rId1" Type="http://schemas.openxmlformats.org/officeDocument/2006/relationships/slideLayout" Target="../slideLayouts/slideLayout271.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99.xml"/><Relationship Id="rId8" Type="http://schemas.openxmlformats.org/officeDocument/2006/relationships/slideLayout" Target="../slideLayouts/slideLayout298.xml"/><Relationship Id="rId7" Type="http://schemas.openxmlformats.org/officeDocument/2006/relationships/slideLayout" Target="../slideLayouts/slideLayout297.xml"/><Relationship Id="rId6" Type="http://schemas.openxmlformats.org/officeDocument/2006/relationships/slideLayout" Target="../slideLayouts/slideLayout296.xml"/><Relationship Id="rId5" Type="http://schemas.openxmlformats.org/officeDocument/2006/relationships/slideLayout" Target="../slideLayouts/slideLayout295.xml"/><Relationship Id="rId4" Type="http://schemas.openxmlformats.org/officeDocument/2006/relationships/slideLayout" Target="../slideLayouts/slideLayout294.xml"/><Relationship Id="rId3" Type="http://schemas.openxmlformats.org/officeDocument/2006/relationships/slideLayout" Target="../slideLayouts/slideLayout293.xml"/><Relationship Id="rId23" Type="http://schemas.openxmlformats.org/officeDocument/2006/relationships/theme" Target="../theme/theme16.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310.xml"/><Relationship Id="rId2" Type="http://schemas.openxmlformats.org/officeDocument/2006/relationships/slideLayout" Target="../slideLayouts/slideLayout292.xml"/><Relationship Id="rId19" Type="http://schemas.openxmlformats.org/officeDocument/2006/relationships/slideLayout" Target="../slideLayouts/slideLayout309.xml"/><Relationship Id="rId18" Type="http://schemas.openxmlformats.org/officeDocument/2006/relationships/slideLayout" Target="../slideLayouts/slideLayout308.xml"/><Relationship Id="rId17" Type="http://schemas.openxmlformats.org/officeDocument/2006/relationships/slideLayout" Target="../slideLayouts/slideLayout307.xml"/><Relationship Id="rId16" Type="http://schemas.openxmlformats.org/officeDocument/2006/relationships/slideLayout" Target="../slideLayouts/slideLayout306.xml"/><Relationship Id="rId15" Type="http://schemas.openxmlformats.org/officeDocument/2006/relationships/slideLayout" Target="../slideLayouts/slideLayout305.xml"/><Relationship Id="rId14" Type="http://schemas.openxmlformats.org/officeDocument/2006/relationships/slideLayout" Target="../slideLayouts/slideLayout304.xml"/><Relationship Id="rId13" Type="http://schemas.openxmlformats.org/officeDocument/2006/relationships/slideLayout" Target="../slideLayouts/slideLayout303.xml"/><Relationship Id="rId12" Type="http://schemas.openxmlformats.org/officeDocument/2006/relationships/slideLayout" Target="../slideLayouts/slideLayout302.xml"/><Relationship Id="rId11" Type="http://schemas.openxmlformats.org/officeDocument/2006/relationships/slideLayout" Target="../slideLayouts/slideLayout301.xml"/><Relationship Id="rId10" Type="http://schemas.openxmlformats.org/officeDocument/2006/relationships/slideLayout" Target="../slideLayouts/slideLayout300.xml"/><Relationship Id="rId1" Type="http://schemas.openxmlformats.org/officeDocument/2006/relationships/slideLayout" Target="../slideLayouts/slideLayout291.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319.xml"/><Relationship Id="rId8" Type="http://schemas.openxmlformats.org/officeDocument/2006/relationships/slideLayout" Target="../slideLayouts/slideLayout318.xml"/><Relationship Id="rId7" Type="http://schemas.openxmlformats.org/officeDocument/2006/relationships/slideLayout" Target="../slideLayouts/slideLayout317.xml"/><Relationship Id="rId6" Type="http://schemas.openxmlformats.org/officeDocument/2006/relationships/slideLayout" Target="../slideLayouts/slideLayout316.xml"/><Relationship Id="rId5" Type="http://schemas.openxmlformats.org/officeDocument/2006/relationships/slideLayout" Target="../slideLayouts/slideLayout315.xml"/><Relationship Id="rId4" Type="http://schemas.openxmlformats.org/officeDocument/2006/relationships/slideLayout" Target="../slideLayouts/slideLayout314.xml"/><Relationship Id="rId3" Type="http://schemas.openxmlformats.org/officeDocument/2006/relationships/slideLayout" Target="../slideLayouts/slideLayout313.xml"/><Relationship Id="rId23" Type="http://schemas.openxmlformats.org/officeDocument/2006/relationships/theme" Target="../theme/theme17.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330.xml"/><Relationship Id="rId2" Type="http://schemas.openxmlformats.org/officeDocument/2006/relationships/slideLayout" Target="../slideLayouts/slideLayout312.xml"/><Relationship Id="rId19" Type="http://schemas.openxmlformats.org/officeDocument/2006/relationships/slideLayout" Target="../slideLayouts/slideLayout329.xml"/><Relationship Id="rId18" Type="http://schemas.openxmlformats.org/officeDocument/2006/relationships/slideLayout" Target="../slideLayouts/slideLayout328.xml"/><Relationship Id="rId17" Type="http://schemas.openxmlformats.org/officeDocument/2006/relationships/slideLayout" Target="../slideLayouts/slideLayout327.xml"/><Relationship Id="rId16" Type="http://schemas.openxmlformats.org/officeDocument/2006/relationships/slideLayout" Target="../slideLayouts/slideLayout326.xml"/><Relationship Id="rId15" Type="http://schemas.openxmlformats.org/officeDocument/2006/relationships/slideLayout" Target="../slideLayouts/slideLayout325.xml"/><Relationship Id="rId14" Type="http://schemas.openxmlformats.org/officeDocument/2006/relationships/slideLayout" Target="../slideLayouts/slideLayout324.xml"/><Relationship Id="rId13" Type="http://schemas.openxmlformats.org/officeDocument/2006/relationships/slideLayout" Target="../slideLayouts/slideLayout323.xml"/><Relationship Id="rId12" Type="http://schemas.openxmlformats.org/officeDocument/2006/relationships/slideLayout" Target="../slideLayouts/slideLayout322.xml"/><Relationship Id="rId11" Type="http://schemas.openxmlformats.org/officeDocument/2006/relationships/slideLayout" Target="../slideLayouts/slideLayout321.xml"/><Relationship Id="rId10" Type="http://schemas.openxmlformats.org/officeDocument/2006/relationships/slideLayout" Target="../slideLayouts/slideLayout320.xml"/><Relationship Id="rId1" Type="http://schemas.openxmlformats.org/officeDocument/2006/relationships/slideLayout" Target="../slideLayouts/slideLayout311.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339.xml"/><Relationship Id="rId8" Type="http://schemas.openxmlformats.org/officeDocument/2006/relationships/slideLayout" Target="../slideLayouts/slideLayout338.xml"/><Relationship Id="rId7" Type="http://schemas.openxmlformats.org/officeDocument/2006/relationships/slideLayout" Target="../slideLayouts/slideLayout337.xml"/><Relationship Id="rId6" Type="http://schemas.openxmlformats.org/officeDocument/2006/relationships/slideLayout" Target="../slideLayouts/slideLayout336.xml"/><Relationship Id="rId5" Type="http://schemas.openxmlformats.org/officeDocument/2006/relationships/slideLayout" Target="../slideLayouts/slideLayout335.xml"/><Relationship Id="rId4" Type="http://schemas.openxmlformats.org/officeDocument/2006/relationships/slideLayout" Target="../slideLayouts/slideLayout334.xml"/><Relationship Id="rId3" Type="http://schemas.openxmlformats.org/officeDocument/2006/relationships/slideLayout" Target="../slideLayouts/slideLayout333.xml"/><Relationship Id="rId23" Type="http://schemas.openxmlformats.org/officeDocument/2006/relationships/theme" Target="../theme/theme18.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350.xml"/><Relationship Id="rId2" Type="http://schemas.openxmlformats.org/officeDocument/2006/relationships/slideLayout" Target="../slideLayouts/slideLayout332.xml"/><Relationship Id="rId19" Type="http://schemas.openxmlformats.org/officeDocument/2006/relationships/slideLayout" Target="../slideLayouts/slideLayout349.xml"/><Relationship Id="rId18" Type="http://schemas.openxmlformats.org/officeDocument/2006/relationships/slideLayout" Target="../slideLayouts/slideLayout348.xml"/><Relationship Id="rId17" Type="http://schemas.openxmlformats.org/officeDocument/2006/relationships/slideLayout" Target="../slideLayouts/slideLayout347.xml"/><Relationship Id="rId16" Type="http://schemas.openxmlformats.org/officeDocument/2006/relationships/slideLayout" Target="../slideLayouts/slideLayout346.xml"/><Relationship Id="rId15" Type="http://schemas.openxmlformats.org/officeDocument/2006/relationships/slideLayout" Target="../slideLayouts/slideLayout345.xml"/><Relationship Id="rId14" Type="http://schemas.openxmlformats.org/officeDocument/2006/relationships/slideLayout" Target="../slideLayouts/slideLayout344.xml"/><Relationship Id="rId13" Type="http://schemas.openxmlformats.org/officeDocument/2006/relationships/slideLayout" Target="../slideLayouts/slideLayout343.xml"/><Relationship Id="rId12" Type="http://schemas.openxmlformats.org/officeDocument/2006/relationships/slideLayout" Target="../slideLayouts/slideLayout342.xml"/><Relationship Id="rId11" Type="http://schemas.openxmlformats.org/officeDocument/2006/relationships/slideLayout" Target="../slideLayouts/slideLayout341.xml"/><Relationship Id="rId10" Type="http://schemas.openxmlformats.org/officeDocument/2006/relationships/slideLayout" Target="../slideLayouts/slideLayout340.xml"/><Relationship Id="rId1" Type="http://schemas.openxmlformats.org/officeDocument/2006/relationships/slideLayout" Target="../slideLayouts/slideLayout331.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359.xml"/><Relationship Id="rId8" Type="http://schemas.openxmlformats.org/officeDocument/2006/relationships/slideLayout" Target="../slideLayouts/slideLayout358.xml"/><Relationship Id="rId7" Type="http://schemas.openxmlformats.org/officeDocument/2006/relationships/slideLayout" Target="../slideLayouts/slideLayout357.xml"/><Relationship Id="rId6" Type="http://schemas.openxmlformats.org/officeDocument/2006/relationships/slideLayout" Target="../slideLayouts/slideLayout356.xml"/><Relationship Id="rId5" Type="http://schemas.openxmlformats.org/officeDocument/2006/relationships/slideLayout" Target="../slideLayouts/slideLayout355.xml"/><Relationship Id="rId4" Type="http://schemas.openxmlformats.org/officeDocument/2006/relationships/slideLayout" Target="../slideLayouts/slideLayout354.xml"/><Relationship Id="rId3" Type="http://schemas.openxmlformats.org/officeDocument/2006/relationships/slideLayout" Target="../slideLayouts/slideLayout353.xml"/><Relationship Id="rId23" Type="http://schemas.openxmlformats.org/officeDocument/2006/relationships/theme" Target="../theme/theme19.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370.xml"/><Relationship Id="rId2" Type="http://schemas.openxmlformats.org/officeDocument/2006/relationships/slideLayout" Target="../slideLayouts/slideLayout352.xml"/><Relationship Id="rId19" Type="http://schemas.openxmlformats.org/officeDocument/2006/relationships/slideLayout" Target="../slideLayouts/slideLayout369.xml"/><Relationship Id="rId18" Type="http://schemas.openxmlformats.org/officeDocument/2006/relationships/slideLayout" Target="../slideLayouts/slideLayout368.xml"/><Relationship Id="rId17" Type="http://schemas.openxmlformats.org/officeDocument/2006/relationships/slideLayout" Target="../slideLayouts/slideLayout367.xml"/><Relationship Id="rId16" Type="http://schemas.openxmlformats.org/officeDocument/2006/relationships/slideLayout" Target="../slideLayouts/slideLayout366.xml"/><Relationship Id="rId15" Type="http://schemas.openxmlformats.org/officeDocument/2006/relationships/slideLayout" Target="../slideLayouts/slideLayout365.xml"/><Relationship Id="rId14" Type="http://schemas.openxmlformats.org/officeDocument/2006/relationships/slideLayout" Target="../slideLayouts/slideLayout364.xml"/><Relationship Id="rId13" Type="http://schemas.openxmlformats.org/officeDocument/2006/relationships/slideLayout" Target="../slideLayouts/slideLayout363.xml"/><Relationship Id="rId12" Type="http://schemas.openxmlformats.org/officeDocument/2006/relationships/slideLayout" Target="../slideLayouts/slideLayout362.xml"/><Relationship Id="rId11" Type="http://schemas.openxmlformats.org/officeDocument/2006/relationships/slideLayout" Target="../slideLayouts/slideLayout361.xml"/><Relationship Id="rId10" Type="http://schemas.openxmlformats.org/officeDocument/2006/relationships/slideLayout" Target="../slideLayouts/slideLayout360.xml"/><Relationship Id="rId1" Type="http://schemas.openxmlformats.org/officeDocument/2006/relationships/slideLayout" Target="../slideLayouts/slideLayout35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8" Type="http://schemas.openxmlformats.org/officeDocument/2006/relationships/theme" Target="../theme/theme2.xml"/><Relationship Id="rId17" Type="http://schemas.openxmlformats.org/officeDocument/2006/relationships/image" Target="../media/image4.png"/><Relationship Id="rId16" Type="http://schemas.openxmlformats.org/officeDocument/2006/relationships/image" Target="../media/image5.jpeg"/><Relationship Id="rId15" Type="http://schemas.openxmlformats.org/officeDocument/2006/relationships/slideLayout" Target="../slideLayouts/slideLayout35.xml"/><Relationship Id="rId14" Type="http://schemas.openxmlformats.org/officeDocument/2006/relationships/slideLayout" Target="../slideLayouts/slideLayout34.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379.xml"/><Relationship Id="rId8" Type="http://schemas.openxmlformats.org/officeDocument/2006/relationships/slideLayout" Target="../slideLayouts/slideLayout378.xml"/><Relationship Id="rId7" Type="http://schemas.openxmlformats.org/officeDocument/2006/relationships/slideLayout" Target="../slideLayouts/slideLayout377.xml"/><Relationship Id="rId6" Type="http://schemas.openxmlformats.org/officeDocument/2006/relationships/slideLayout" Target="../slideLayouts/slideLayout376.xml"/><Relationship Id="rId5" Type="http://schemas.openxmlformats.org/officeDocument/2006/relationships/slideLayout" Target="../slideLayouts/slideLayout375.xml"/><Relationship Id="rId4" Type="http://schemas.openxmlformats.org/officeDocument/2006/relationships/slideLayout" Target="../slideLayouts/slideLayout374.xml"/><Relationship Id="rId3" Type="http://schemas.openxmlformats.org/officeDocument/2006/relationships/slideLayout" Target="../slideLayouts/slideLayout373.xml"/><Relationship Id="rId23" Type="http://schemas.openxmlformats.org/officeDocument/2006/relationships/theme" Target="../theme/theme20.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390.xml"/><Relationship Id="rId2" Type="http://schemas.openxmlformats.org/officeDocument/2006/relationships/slideLayout" Target="../slideLayouts/slideLayout372.xml"/><Relationship Id="rId19" Type="http://schemas.openxmlformats.org/officeDocument/2006/relationships/slideLayout" Target="../slideLayouts/slideLayout389.xml"/><Relationship Id="rId18" Type="http://schemas.openxmlformats.org/officeDocument/2006/relationships/slideLayout" Target="../slideLayouts/slideLayout388.xml"/><Relationship Id="rId17" Type="http://schemas.openxmlformats.org/officeDocument/2006/relationships/slideLayout" Target="../slideLayouts/slideLayout387.xml"/><Relationship Id="rId16" Type="http://schemas.openxmlformats.org/officeDocument/2006/relationships/slideLayout" Target="../slideLayouts/slideLayout386.xml"/><Relationship Id="rId15" Type="http://schemas.openxmlformats.org/officeDocument/2006/relationships/slideLayout" Target="../slideLayouts/slideLayout385.xml"/><Relationship Id="rId14" Type="http://schemas.openxmlformats.org/officeDocument/2006/relationships/slideLayout" Target="../slideLayouts/slideLayout384.xml"/><Relationship Id="rId13" Type="http://schemas.openxmlformats.org/officeDocument/2006/relationships/slideLayout" Target="../slideLayouts/slideLayout383.xml"/><Relationship Id="rId12" Type="http://schemas.openxmlformats.org/officeDocument/2006/relationships/slideLayout" Target="../slideLayouts/slideLayout382.xml"/><Relationship Id="rId11" Type="http://schemas.openxmlformats.org/officeDocument/2006/relationships/slideLayout" Target="../slideLayouts/slideLayout381.xml"/><Relationship Id="rId10" Type="http://schemas.openxmlformats.org/officeDocument/2006/relationships/slideLayout" Target="../slideLayouts/slideLayout380.xml"/><Relationship Id="rId1" Type="http://schemas.openxmlformats.org/officeDocument/2006/relationships/slideLayout" Target="../slideLayouts/slideLayout371.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399.xml"/><Relationship Id="rId8" Type="http://schemas.openxmlformats.org/officeDocument/2006/relationships/slideLayout" Target="../slideLayouts/slideLayout398.xml"/><Relationship Id="rId7" Type="http://schemas.openxmlformats.org/officeDocument/2006/relationships/slideLayout" Target="../slideLayouts/slideLayout397.xml"/><Relationship Id="rId6" Type="http://schemas.openxmlformats.org/officeDocument/2006/relationships/slideLayout" Target="../slideLayouts/slideLayout396.xml"/><Relationship Id="rId5" Type="http://schemas.openxmlformats.org/officeDocument/2006/relationships/slideLayout" Target="../slideLayouts/slideLayout395.xml"/><Relationship Id="rId4" Type="http://schemas.openxmlformats.org/officeDocument/2006/relationships/slideLayout" Target="../slideLayouts/slideLayout394.xml"/><Relationship Id="rId3" Type="http://schemas.openxmlformats.org/officeDocument/2006/relationships/slideLayout" Target="../slideLayouts/slideLayout393.xml"/><Relationship Id="rId23" Type="http://schemas.openxmlformats.org/officeDocument/2006/relationships/theme" Target="../theme/theme21.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410.xml"/><Relationship Id="rId2" Type="http://schemas.openxmlformats.org/officeDocument/2006/relationships/slideLayout" Target="../slideLayouts/slideLayout392.xml"/><Relationship Id="rId19" Type="http://schemas.openxmlformats.org/officeDocument/2006/relationships/slideLayout" Target="../slideLayouts/slideLayout409.xml"/><Relationship Id="rId18" Type="http://schemas.openxmlformats.org/officeDocument/2006/relationships/slideLayout" Target="../slideLayouts/slideLayout408.xml"/><Relationship Id="rId17" Type="http://schemas.openxmlformats.org/officeDocument/2006/relationships/slideLayout" Target="../slideLayouts/slideLayout407.xml"/><Relationship Id="rId16" Type="http://schemas.openxmlformats.org/officeDocument/2006/relationships/slideLayout" Target="../slideLayouts/slideLayout406.xml"/><Relationship Id="rId15" Type="http://schemas.openxmlformats.org/officeDocument/2006/relationships/slideLayout" Target="../slideLayouts/slideLayout405.xml"/><Relationship Id="rId14" Type="http://schemas.openxmlformats.org/officeDocument/2006/relationships/slideLayout" Target="../slideLayouts/slideLayout404.xml"/><Relationship Id="rId13" Type="http://schemas.openxmlformats.org/officeDocument/2006/relationships/slideLayout" Target="../slideLayouts/slideLayout403.xml"/><Relationship Id="rId12" Type="http://schemas.openxmlformats.org/officeDocument/2006/relationships/slideLayout" Target="../slideLayouts/slideLayout402.xml"/><Relationship Id="rId11" Type="http://schemas.openxmlformats.org/officeDocument/2006/relationships/slideLayout" Target="../slideLayouts/slideLayout401.xml"/><Relationship Id="rId10" Type="http://schemas.openxmlformats.org/officeDocument/2006/relationships/slideLayout" Target="../slideLayouts/slideLayout400.xml"/><Relationship Id="rId1" Type="http://schemas.openxmlformats.org/officeDocument/2006/relationships/slideLayout" Target="../slideLayouts/slideLayout391.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419.xml"/><Relationship Id="rId8" Type="http://schemas.openxmlformats.org/officeDocument/2006/relationships/slideLayout" Target="../slideLayouts/slideLayout418.xml"/><Relationship Id="rId7" Type="http://schemas.openxmlformats.org/officeDocument/2006/relationships/slideLayout" Target="../slideLayouts/slideLayout417.xml"/><Relationship Id="rId6" Type="http://schemas.openxmlformats.org/officeDocument/2006/relationships/slideLayout" Target="../slideLayouts/slideLayout416.xml"/><Relationship Id="rId5" Type="http://schemas.openxmlformats.org/officeDocument/2006/relationships/slideLayout" Target="../slideLayouts/slideLayout415.xml"/><Relationship Id="rId4" Type="http://schemas.openxmlformats.org/officeDocument/2006/relationships/slideLayout" Target="../slideLayouts/slideLayout414.xml"/><Relationship Id="rId3" Type="http://schemas.openxmlformats.org/officeDocument/2006/relationships/slideLayout" Target="../slideLayouts/slideLayout413.xml"/><Relationship Id="rId23" Type="http://schemas.openxmlformats.org/officeDocument/2006/relationships/theme" Target="../theme/theme22.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430.xml"/><Relationship Id="rId2" Type="http://schemas.openxmlformats.org/officeDocument/2006/relationships/slideLayout" Target="../slideLayouts/slideLayout412.xml"/><Relationship Id="rId19" Type="http://schemas.openxmlformats.org/officeDocument/2006/relationships/slideLayout" Target="../slideLayouts/slideLayout429.xml"/><Relationship Id="rId18" Type="http://schemas.openxmlformats.org/officeDocument/2006/relationships/slideLayout" Target="../slideLayouts/slideLayout428.xml"/><Relationship Id="rId17" Type="http://schemas.openxmlformats.org/officeDocument/2006/relationships/slideLayout" Target="../slideLayouts/slideLayout427.xml"/><Relationship Id="rId16" Type="http://schemas.openxmlformats.org/officeDocument/2006/relationships/slideLayout" Target="../slideLayouts/slideLayout426.xml"/><Relationship Id="rId15" Type="http://schemas.openxmlformats.org/officeDocument/2006/relationships/slideLayout" Target="../slideLayouts/slideLayout425.xml"/><Relationship Id="rId14" Type="http://schemas.openxmlformats.org/officeDocument/2006/relationships/slideLayout" Target="../slideLayouts/slideLayout424.xml"/><Relationship Id="rId13" Type="http://schemas.openxmlformats.org/officeDocument/2006/relationships/slideLayout" Target="../slideLayouts/slideLayout423.xml"/><Relationship Id="rId12" Type="http://schemas.openxmlformats.org/officeDocument/2006/relationships/slideLayout" Target="../slideLayouts/slideLayout422.xml"/><Relationship Id="rId11" Type="http://schemas.openxmlformats.org/officeDocument/2006/relationships/slideLayout" Target="../slideLayouts/slideLayout421.xml"/><Relationship Id="rId10" Type="http://schemas.openxmlformats.org/officeDocument/2006/relationships/slideLayout" Target="../slideLayouts/slideLayout420.xml"/><Relationship Id="rId1" Type="http://schemas.openxmlformats.org/officeDocument/2006/relationships/slideLayout" Target="../slideLayouts/slideLayout411.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439.xml"/><Relationship Id="rId8" Type="http://schemas.openxmlformats.org/officeDocument/2006/relationships/slideLayout" Target="../slideLayouts/slideLayout438.xml"/><Relationship Id="rId7" Type="http://schemas.openxmlformats.org/officeDocument/2006/relationships/slideLayout" Target="../slideLayouts/slideLayout437.xml"/><Relationship Id="rId6" Type="http://schemas.openxmlformats.org/officeDocument/2006/relationships/slideLayout" Target="../slideLayouts/slideLayout436.xml"/><Relationship Id="rId5" Type="http://schemas.openxmlformats.org/officeDocument/2006/relationships/slideLayout" Target="../slideLayouts/slideLayout435.xml"/><Relationship Id="rId4" Type="http://schemas.openxmlformats.org/officeDocument/2006/relationships/slideLayout" Target="../slideLayouts/slideLayout434.xml"/><Relationship Id="rId3" Type="http://schemas.openxmlformats.org/officeDocument/2006/relationships/slideLayout" Target="../slideLayouts/slideLayout433.xml"/><Relationship Id="rId23" Type="http://schemas.openxmlformats.org/officeDocument/2006/relationships/theme" Target="../theme/theme23.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450.xml"/><Relationship Id="rId2" Type="http://schemas.openxmlformats.org/officeDocument/2006/relationships/slideLayout" Target="../slideLayouts/slideLayout432.xml"/><Relationship Id="rId19" Type="http://schemas.openxmlformats.org/officeDocument/2006/relationships/slideLayout" Target="../slideLayouts/slideLayout449.xml"/><Relationship Id="rId18" Type="http://schemas.openxmlformats.org/officeDocument/2006/relationships/slideLayout" Target="../slideLayouts/slideLayout448.xml"/><Relationship Id="rId17" Type="http://schemas.openxmlformats.org/officeDocument/2006/relationships/slideLayout" Target="../slideLayouts/slideLayout447.xml"/><Relationship Id="rId16" Type="http://schemas.openxmlformats.org/officeDocument/2006/relationships/slideLayout" Target="../slideLayouts/slideLayout446.xml"/><Relationship Id="rId15" Type="http://schemas.openxmlformats.org/officeDocument/2006/relationships/slideLayout" Target="../slideLayouts/slideLayout445.xml"/><Relationship Id="rId14" Type="http://schemas.openxmlformats.org/officeDocument/2006/relationships/slideLayout" Target="../slideLayouts/slideLayout444.xml"/><Relationship Id="rId13" Type="http://schemas.openxmlformats.org/officeDocument/2006/relationships/slideLayout" Target="../slideLayouts/slideLayout443.xml"/><Relationship Id="rId12" Type="http://schemas.openxmlformats.org/officeDocument/2006/relationships/slideLayout" Target="../slideLayouts/slideLayout442.xml"/><Relationship Id="rId11" Type="http://schemas.openxmlformats.org/officeDocument/2006/relationships/slideLayout" Target="../slideLayouts/slideLayout441.xml"/><Relationship Id="rId10" Type="http://schemas.openxmlformats.org/officeDocument/2006/relationships/slideLayout" Target="../slideLayouts/slideLayout440.xml"/><Relationship Id="rId1" Type="http://schemas.openxmlformats.org/officeDocument/2006/relationships/slideLayout" Target="../slideLayouts/slideLayout431.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459.xml"/><Relationship Id="rId8" Type="http://schemas.openxmlformats.org/officeDocument/2006/relationships/slideLayout" Target="../slideLayouts/slideLayout458.xml"/><Relationship Id="rId7" Type="http://schemas.openxmlformats.org/officeDocument/2006/relationships/slideLayout" Target="../slideLayouts/slideLayout457.xml"/><Relationship Id="rId6" Type="http://schemas.openxmlformats.org/officeDocument/2006/relationships/slideLayout" Target="../slideLayouts/slideLayout456.xml"/><Relationship Id="rId5" Type="http://schemas.openxmlformats.org/officeDocument/2006/relationships/slideLayout" Target="../slideLayouts/slideLayout455.xml"/><Relationship Id="rId4" Type="http://schemas.openxmlformats.org/officeDocument/2006/relationships/slideLayout" Target="../slideLayouts/slideLayout454.xml"/><Relationship Id="rId3" Type="http://schemas.openxmlformats.org/officeDocument/2006/relationships/slideLayout" Target="../slideLayouts/slideLayout453.xml"/><Relationship Id="rId23" Type="http://schemas.openxmlformats.org/officeDocument/2006/relationships/theme" Target="../theme/theme24.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470.xml"/><Relationship Id="rId2" Type="http://schemas.openxmlformats.org/officeDocument/2006/relationships/slideLayout" Target="../slideLayouts/slideLayout452.xml"/><Relationship Id="rId19" Type="http://schemas.openxmlformats.org/officeDocument/2006/relationships/slideLayout" Target="../slideLayouts/slideLayout469.xml"/><Relationship Id="rId18" Type="http://schemas.openxmlformats.org/officeDocument/2006/relationships/slideLayout" Target="../slideLayouts/slideLayout468.xml"/><Relationship Id="rId17" Type="http://schemas.openxmlformats.org/officeDocument/2006/relationships/slideLayout" Target="../slideLayouts/slideLayout467.xml"/><Relationship Id="rId16" Type="http://schemas.openxmlformats.org/officeDocument/2006/relationships/slideLayout" Target="../slideLayouts/slideLayout466.xml"/><Relationship Id="rId15" Type="http://schemas.openxmlformats.org/officeDocument/2006/relationships/slideLayout" Target="../slideLayouts/slideLayout465.xml"/><Relationship Id="rId14" Type="http://schemas.openxmlformats.org/officeDocument/2006/relationships/slideLayout" Target="../slideLayouts/slideLayout464.xml"/><Relationship Id="rId13" Type="http://schemas.openxmlformats.org/officeDocument/2006/relationships/slideLayout" Target="../slideLayouts/slideLayout463.xml"/><Relationship Id="rId12" Type="http://schemas.openxmlformats.org/officeDocument/2006/relationships/slideLayout" Target="../slideLayouts/slideLayout462.xml"/><Relationship Id="rId11" Type="http://schemas.openxmlformats.org/officeDocument/2006/relationships/slideLayout" Target="../slideLayouts/slideLayout461.xml"/><Relationship Id="rId10" Type="http://schemas.openxmlformats.org/officeDocument/2006/relationships/slideLayout" Target="../slideLayouts/slideLayout460.xml"/><Relationship Id="rId1" Type="http://schemas.openxmlformats.org/officeDocument/2006/relationships/slideLayout" Target="../slideLayouts/slideLayout451.xml"/></Relationships>
</file>

<file path=ppt/slideMasters/_rels/slideMaster25.xml.rels><?xml version="1.0" encoding="UTF-8" standalone="yes"?>
<Relationships xmlns="http://schemas.openxmlformats.org/package/2006/relationships"><Relationship Id="rId9" Type="http://schemas.openxmlformats.org/officeDocument/2006/relationships/slideLayout" Target="../slideLayouts/slideLayout479.xml"/><Relationship Id="rId8" Type="http://schemas.openxmlformats.org/officeDocument/2006/relationships/slideLayout" Target="../slideLayouts/slideLayout478.xml"/><Relationship Id="rId7" Type="http://schemas.openxmlformats.org/officeDocument/2006/relationships/slideLayout" Target="../slideLayouts/slideLayout477.xml"/><Relationship Id="rId6" Type="http://schemas.openxmlformats.org/officeDocument/2006/relationships/slideLayout" Target="../slideLayouts/slideLayout476.xml"/><Relationship Id="rId5" Type="http://schemas.openxmlformats.org/officeDocument/2006/relationships/slideLayout" Target="../slideLayouts/slideLayout475.xml"/><Relationship Id="rId4" Type="http://schemas.openxmlformats.org/officeDocument/2006/relationships/slideLayout" Target="../slideLayouts/slideLayout474.xml"/><Relationship Id="rId3" Type="http://schemas.openxmlformats.org/officeDocument/2006/relationships/slideLayout" Target="../slideLayouts/slideLayout473.xml"/><Relationship Id="rId23" Type="http://schemas.openxmlformats.org/officeDocument/2006/relationships/theme" Target="../theme/theme25.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490.xml"/><Relationship Id="rId2" Type="http://schemas.openxmlformats.org/officeDocument/2006/relationships/slideLayout" Target="../slideLayouts/slideLayout472.xml"/><Relationship Id="rId19" Type="http://schemas.openxmlformats.org/officeDocument/2006/relationships/slideLayout" Target="../slideLayouts/slideLayout489.xml"/><Relationship Id="rId18" Type="http://schemas.openxmlformats.org/officeDocument/2006/relationships/slideLayout" Target="../slideLayouts/slideLayout488.xml"/><Relationship Id="rId17" Type="http://schemas.openxmlformats.org/officeDocument/2006/relationships/slideLayout" Target="../slideLayouts/slideLayout487.xml"/><Relationship Id="rId16" Type="http://schemas.openxmlformats.org/officeDocument/2006/relationships/slideLayout" Target="../slideLayouts/slideLayout486.xml"/><Relationship Id="rId15" Type="http://schemas.openxmlformats.org/officeDocument/2006/relationships/slideLayout" Target="../slideLayouts/slideLayout485.xml"/><Relationship Id="rId14" Type="http://schemas.openxmlformats.org/officeDocument/2006/relationships/slideLayout" Target="../slideLayouts/slideLayout484.xml"/><Relationship Id="rId13" Type="http://schemas.openxmlformats.org/officeDocument/2006/relationships/slideLayout" Target="../slideLayouts/slideLayout483.xml"/><Relationship Id="rId12" Type="http://schemas.openxmlformats.org/officeDocument/2006/relationships/slideLayout" Target="../slideLayouts/slideLayout482.xml"/><Relationship Id="rId11" Type="http://schemas.openxmlformats.org/officeDocument/2006/relationships/slideLayout" Target="../slideLayouts/slideLayout481.xml"/><Relationship Id="rId10" Type="http://schemas.openxmlformats.org/officeDocument/2006/relationships/slideLayout" Target="../slideLayouts/slideLayout480.xml"/><Relationship Id="rId1" Type="http://schemas.openxmlformats.org/officeDocument/2006/relationships/slideLayout" Target="../slideLayouts/slideLayout471.xml"/></Relationships>
</file>

<file path=ppt/slideMasters/_rels/slideMaster26.xml.rels><?xml version="1.0" encoding="UTF-8" standalone="yes"?>
<Relationships xmlns="http://schemas.openxmlformats.org/package/2006/relationships"><Relationship Id="rId9" Type="http://schemas.openxmlformats.org/officeDocument/2006/relationships/slideLayout" Target="../slideLayouts/slideLayout499.xml"/><Relationship Id="rId8" Type="http://schemas.openxmlformats.org/officeDocument/2006/relationships/slideLayout" Target="../slideLayouts/slideLayout498.xml"/><Relationship Id="rId7" Type="http://schemas.openxmlformats.org/officeDocument/2006/relationships/slideLayout" Target="../slideLayouts/slideLayout497.xml"/><Relationship Id="rId6" Type="http://schemas.openxmlformats.org/officeDocument/2006/relationships/slideLayout" Target="../slideLayouts/slideLayout496.xml"/><Relationship Id="rId5" Type="http://schemas.openxmlformats.org/officeDocument/2006/relationships/slideLayout" Target="../slideLayouts/slideLayout495.xml"/><Relationship Id="rId4" Type="http://schemas.openxmlformats.org/officeDocument/2006/relationships/slideLayout" Target="../slideLayouts/slideLayout494.xml"/><Relationship Id="rId3" Type="http://schemas.openxmlformats.org/officeDocument/2006/relationships/slideLayout" Target="../slideLayouts/slideLayout493.xml"/><Relationship Id="rId23" Type="http://schemas.openxmlformats.org/officeDocument/2006/relationships/theme" Target="../theme/theme26.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510.xml"/><Relationship Id="rId2" Type="http://schemas.openxmlformats.org/officeDocument/2006/relationships/slideLayout" Target="../slideLayouts/slideLayout492.xml"/><Relationship Id="rId19" Type="http://schemas.openxmlformats.org/officeDocument/2006/relationships/slideLayout" Target="../slideLayouts/slideLayout509.xml"/><Relationship Id="rId18" Type="http://schemas.openxmlformats.org/officeDocument/2006/relationships/slideLayout" Target="../slideLayouts/slideLayout508.xml"/><Relationship Id="rId17" Type="http://schemas.openxmlformats.org/officeDocument/2006/relationships/slideLayout" Target="../slideLayouts/slideLayout507.xml"/><Relationship Id="rId16" Type="http://schemas.openxmlformats.org/officeDocument/2006/relationships/slideLayout" Target="../slideLayouts/slideLayout506.xml"/><Relationship Id="rId15" Type="http://schemas.openxmlformats.org/officeDocument/2006/relationships/slideLayout" Target="../slideLayouts/slideLayout505.xml"/><Relationship Id="rId14" Type="http://schemas.openxmlformats.org/officeDocument/2006/relationships/slideLayout" Target="../slideLayouts/slideLayout504.xml"/><Relationship Id="rId13" Type="http://schemas.openxmlformats.org/officeDocument/2006/relationships/slideLayout" Target="../slideLayouts/slideLayout503.xml"/><Relationship Id="rId12" Type="http://schemas.openxmlformats.org/officeDocument/2006/relationships/slideLayout" Target="../slideLayouts/slideLayout502.xml"/><Relationship Id="rId11" Type="http://schemas.openxmlformats.org/officeDocument/2006/relationships/slideLayout" Target="../slideLayouts/slideLayout501.xml"/><Relationship Id="rId10" Type="http://schemas.openxmlformats.org/officeDocument/2006/relationships/slideLayout" Target="../slideLayouts/slideLayout500.xml"/><Relationship Id="rId1" Type="http://schemas.openxmlformats.org/officeDocument/2006/relationships/slideLayout" Target="../slideLayouts/slideLayout491.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519.xml"/><Relationship Id="rId8" Type="http://schemas.openxmlformats.org/officeDocument/2006/relationships/slideLayout" Target="../slideLayouts/slideLayout518.xml"/><Relationship Id="rId7" Type="http://schemas.openxmlformats.org/officeDocument/2006/relationships/slideLayout" Target="../slideLayouts/slideLayout517.xml"/><Relationship Id="rId6" Type="http://schemas.openxmlformats.org/officeDocument/2006/relationships/slideLayout" Target="../slideLayouts/slideLayout516.xml"/><Relationship Id="rId5" Type="http://schemas.openxmlformats.org/officeDocument/2006/relationships/slideLayout" Target="../slideLayouts/slideLayout515.xml"/><Relationship Id="rId4" Type="http://schemas.openxmlformats.org/officeDocument/2006/relationships/slideLayout" Target="../slideLayouts/slideLayout514.xml"/><Relationship Id="rId3" Type="http://schemas.openxmlformats.org/officeDocument/2006/relationships/slideLayout" Target="../slideLayouts/slideLayout513.xml"/><Relationship Id="rId23" Type="http://schemas.openxmlformats.org/officeDocument/2006/relationships/theme" Target="../theme/theme27.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530.xml"/><Relationship Id="rId2" Type="http://schemas.openxmlformats.org/officeDocument/2006/relationships/slideLayout" Target="../slideLayouts/slideLayout512.xml"/><Relationship Id="rId19" Type="http://schemas.openxmlformats.org/officeDocument/2006/relationships/slideLayout" Target="../slideLayouts/slideLayout529.xml"/><Relationship Id="rId18" Type="http://schemas.openxmlformats.org/officeDocument/2006/relationships/slideLayout" Target="../slideLayouts/slideLayout528.xml"/><Relationship Id="rId17" Type="http://schemas.openxmlformats.org/officeDocument/2006/relationships/slideLayout" Target="../slideLayouts/slideLayout527.xml"/><Relationship Id="rId16" Type="http://schemas.openxmlformats.org/officeDocument/2006/relationships/slideLayout" Target="../slideLayouts/slideLayout526.xml"/><Relationship Id="rId15" Type="http://schemas.openxmlformats.org/officeDocument/2006/relationships/slideLayout" Target="../slideLayouts/slideLayout525.xml"/><Relationship Id="rId14" Type="http://schemas.openxmlformats.org/officeDocument/2006/relationships/slideLayout" Target="../slideLayouts/slideLayout524.xml"/><Relationship Id="rId13" Type="http://schemas.openxmlformats.org/officeDocument/2006/relationships/slideLayout" Target="../slideLayouts/slideLayout523.xml"/><Relationship Id="rId12" Type="http://schemas.openxmlformats.org/officeDocument/2006/relationships/slideLayout" Target="../slideLayouts/slideLayout522.xml"/><Relationship Id="rId11" Type="http://schemas.openxmlformats.org/officeDocument/2006/relationships/slideLayout" Target="../slideLayouts/slideLayout521.xml"/><Relationship Id="rId10" Type="http://schemas.openxmlformats.org/officeDocument/2006/relationships/slideLayout" Target="../slideLayouts/slideLayout520.xml"/><Relationship Id="rId1" Type="http://schemas.openxmlformats.org/officeDocument/2006/relationships/slideLayout" Target="../slideLayouts/slideLayout511.xml"/></Relationships>
</file>

<file path=ppt/slideMasters/_rels/slideMaster28.xml.rels><?xml version="1.0" encoding="UTF-8" standalone="yes"?>
<Relationships xmlns="http://schemas.openxmlformats.org/package/2006/relationships"><Relationship Id="rId9" Type="http://schemas.openxmlformats.org/officeDocument/2006/relationships/slideLayout" Target="../slideLayouts/slideLayout539.xml"/><Relationship Id="rId8" Type="http://schemas.openxmlformats.org/officeDocument/2006/relationships/slideLayout" Target="../slideLayouts/slideLayout538.xml"/><Relationship Id="rId7" Type="http://schemas.openxmlformats.org/officeDocument/2006/relationships/slideLayout" Target="../slideLayouts/slideLayout537.xml"/><Relationship Id="rId6" Type="http://schemas.openxmlformats.org/officeDocument/2006/relationships/slideLayout" Target="../slideLayouts/slideLayout536.xml"/><Relationship Id="rId5" Type="http://schemas.openxmlformats.org/officeDocument/2006/relationships/slideLayout" Target="../slideLayouts/slideLayout535.xml"/><Relationship Id="rId4" Type="http://schemas.openxmlformats.org/officeDocument/2006/relationships/slideLayout" Target="../slideLayouts/slideLayout534.xml"/><Relationship Id="rId3" Type="http://schemas.openxmlformats.org/officeDocument/2006/relationships/slideLayout" Target="../slideLayouts/slideLayout533.xml"/><Relationship Id="rId23" Type="http://schemas.openxmlformats.org/officeDocument/2006/relationships/theme" Target="../theme/theme28.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550.xml"/><Relationship Id="rId2" Type="http://schemas.openxmlformats.org/officeDocument/2006/relationships/slideLayout" Target="../slideLayouts/slideLayout532.xml"/><Relationship Id="rId19" Type="http://schemas.openxmlformats.org/officeDocument/2006/relationships/slideLayout" Target="../slideLayouts/slideLayout549.xml"/><Relationship Id="rId18" Type="http://schemas.openxmlformats.org/officeDocument/2006/relationships/slideLayout" Target="../slideLayouts/slideLayout548.xml"/><Relationship Id="rId17" Type="http://schemas.openxmlformats.org/officeDocument/2006/relationships/slideLayout" Target="../slideLayouts/slideLayout547.xml"/><Relationship Id="rId16" Type="http://schemas.openxmlformats.org/officeDocument/2006/relationships/slideLayout" Target="../slideLayouts/slideLayout546.xml"/><Relationship Id="rId15" Type="http://schemas.openxmlformats.org/officeDocument/2006/relationships/slideLayout" Target="../slideLayouts/slideLayout545.xml"/><Relationship Id="rId14" Type="http://schemas.openxmlformats.org/officeDocument/2006/relationships/slideLayout" Target="../slideLayouts/slideLayout544.xml"/><Relationship Id="rId13" Type="http://schemas.openxmlformats.org/officeDocument/2006/relationships/slideLayout" Target="../slideLayouts/slideLayout543.xml"/><Relationship Id="rId12" Type="http://schemas.openxmlformats.org/officeDocument/2006/relationships/slideLayout" Target="../slideLayouts/slideLayout542.xml"/><Relationship Id="rId11" Type="http://schemas.openxmlformats.org/officeDocument/2006/relationships/slideLayout" Target="../slideLayouts/slideLayout541.xml"/><Relationship Id="rId10" Type="http://schemas.openxmlformats.org/officeDocument/2006/relationships/slideLayout" Target="../slideLayouts/slideLayout540.xml"/><Relationship Id="rId1" Type="http://schemas.openxmlformats.org/officeDocument/2006/relationships/slideLayout" Target="../slideLayouts/slideLayout531.xml"/></Relationships>
</file>

<file path=ppt/slideMasters/_rels/slideMaster29.xml.rels><?xml version="1.0" encoding="UTF-8" standalone="yes"?>
<Relationships xmlns="http://schemas.openxmlformats.org/package/2006/relationships"><Relationship Id="rId9" Type="http://schemas.openxmlformats.org/officeDocument/2006/relationships/slideLayout" Target="../slideLayouts/slideLayout559.xml"/><Relationship Id="rId8" Type="http://schemas.openxmlformats.org/officeDocument/2006/relationships/slideLayout" Target="../slideLayouts/slideLayout558.xml"/><Relationship Id="rId7" Type="http://schemas.openxmlformats.org/officeDocument/2006/relationships/slideLayout" Target="../slideLayouts/slideLayout557.xml"/><Relationship Id="rId6" Type="http://schemas.openxmlformats.org/officeDocument/2006/relationships/slideLayout" Target="../slideLayouts/slideLayout556.xml"/><Relationship Id="rId5" Type="http://schemas.openxmlformats.org/officeDocument/2006/relationships/slideLayout" Target="../slideLayouts/slideLayout555.xml"/><Relationship Id="rId4" Type="http://schemas.openxmlformats.org/officeDocument/2006/relationships/slideLayout" Target="../slideLayouts/slideLayout554.xml"/><Relationship Id="rId3" Type="http://schemas.openxmlformats.org/officeDocument/2006/relationships/slideLayout" Target="../slideLayouts/slideLayout553.xml"/><Relationship Id="rId23" Type="http://schemas.openxmlformats.org/officeDocument/2006/relationships/theme" Target="../theme/theme29.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570.xml"/><Relationship Id="rId2" Type="http://schemas.openxmlformats.org/officeDocument/2006/relationships/slideLayout" Target="../slideLayouts/slideLayout552.xml"/><Relationship Id="rId19" Type="http://schemas.openxmlformats.org/officeDocument/2006/relationships/slideLayout" Target="../slideLayouts/slideLayout569.xml"/><Relationship Id="rId18" Type="http://schemas.openxmlformats.org/officeDocument/2006/relationships/slideLayout" Target="../slideLayouts/slideLayout568.xml"/><Relationship Id="rId17" Type="http://schemas.openxmlformats.org/officeDocument/2006/relationships/slideLayout" Target="../slideLayouts/slideLayout567.xml"/><Relationship Id="rId16" Type="http://schemas.openxmlformats.org/officeDocument/2006/relationships/slideLayout" Target="../slideLayouts/slideLayout566.xml"/><Relationship Id="rId15" Type="http://schemas.openxmlformats.org/officeDocument/2006/relationships/slideLayout" Target="../slideLayouts/slideLayout565.xml"/><Relationship Id="rId14" Type="http://schemas.openxmlformats.org/officeDocument/2006/relationships/slideLayout" Target="../slideLayouts/slideLayout564.xml"/><Relationship Id="rId13" Type="http://schemas.openxmlformats.org/officeDocument/2006/relationships/slideLayout" Target="../slideLayouts/slideLayout563.xml"/><Relationship Id="rId12" Type="http://schemas.openxmlformats.org/officeDocument/2006/relationships/slideLayout" Target="../slideLayouts/slideLayout562.xml"/><Relationship Id="rId11" Type="http://schemas.openxmlformats.org/officeDocument/2006/relationships/slideLayout" Target="../slideLayouts/slideLayout561.xml"/><Relationship Id="rId10" Type="http://schemas.openxmlformats.org/officeDocument/2006/relationships/slideLayout" Target="../slideLayouts/slideLayout560.xml"/><Relationship Id="rId1" Type="http://schemas.openxmlformats.org/officeDocument/2006/relationships/slideLayout" Target="../slideLayouts/slideLayout55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8" Type="http://schemas.openxmlformats.org/officeDocument/2006/relationships/theme" Target="../theme/theme3.xml"/><Relationship Id="rId17" Type="http://schemas.openxmlformats.org/officeDocument/2006/relationships/image" Target="../media/image4.png"/><Relationship Id="rId16" Type="http://schemas.openxmlformats.org/officeDocument/2006/relationships/image" Target="../media/image5.jpeg"/><Relationship Id="rId15" Type="http://schemas.openxmlformats.org/officeDocument/2006/relationships/slideLayout" Target="../slideLayouts/slideLayout50.xml"/><Relationship Id="rId14" Type="http://schemas.openxmlformats.org/officeDocument/2006/relationships/slideLayout" Target="../slideLayouts/slideLayout49.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579.xml"/><Relationship Id="rId8" Type="http://schemas.openxmlformats.org/officeDocument/2006/relationships/slideLayout" Target="../slideLayouts/slideLayout578.xml"/><Relationship Id="rId7" Type="http://schemas.openxmlformats.org/officeDocument/2006/relationships/slideLayout" Target="../slideLayouts/slideLayout577.xml"/><Relationship Id="rId6" Type="http://schemas.openxmlformats.org/officeDocument/2006/relationships/slideLayout" Target="../slideLayouts/slideLayout576.xml"/><Relationship Id="rId5" Type="http://schemas.openxmlformats.org/officeDocument/2006/relationships/slideLayout" Target="../slideLayouts/slideLayout575.xml"/><Relationship Id="rId4" Type="http://schemas.openxmlformats.org/officeDocument/2006/relationships/slideLayout" Target="../slideLayouts/slideLayout574.xml"/><Relationship Id="rId3" Type="http://schemas.openxmlformats.org/officeDocument/2006/relationships/slideLayout" Target="../slideLayouts/slideLayout573.xml"/><Relationship Id="rId23" Type="http://schemas.openxmlformats.org/officeDocument/2006/relationships/theme" Target="../theme/theme30.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590.xml"/><Relationship Id="rId2" Type="http://schemas.openxmlformats.org/officeDocument/2006/relationships/slideLayout" Target="../slideLayouts/slideLayout572.xml"/><Relationship Id="rId19" Type="http://schemas.openxmlformats.org/officeDocument/2006/relationships/slideLayout" Target="../slideLayouts/slideLayout589.xml"/><Relationship Id="rId18" Type="http://schemas.openxmlformats.org/officeDocument/2006/relationships/slideLayout" Target="../slideLayouts/slideLayout588.xml"/><Relationship Id="rId17" Type="http://schemas.openxmlformats.org/officeDocument/2006/relationships/slideLayout" Target="../slideLayouts/slideLayout587.xml"/><Relationship Id="rId16" Type="http://schemas.openxmlformats.org/officeDocument/2006/relationships/slideLayout" Target="../slideLayouts/slideLayout586.xml"/><Relationship Id="rId15" Type="http://schemas.openxmlformats.org/officeDocument/2006/relationships/slideLayout" Target="../slideLayouts/slideLayout585.xml"/><Relationship Id="rId14" Type="http://schemas.openxmlformats.org/officeDocument/2006/relationships/slideLayout" Target="../slideLayouts/slideLayout584.xml"/><Relationship Id="rId13" Type="http://schemas.openxmlformats.org/officeDocument/2006/relationships/slideLayout" Target="../slideLayouts/slideLayout583.xml"/><Relationship Id="rId12" Type="http://schemas.openxmlformats.org/officeDocument/2006/relationships/slideLayout" Target="../slideLayouts/slideLayout582.xml"/><Relationship Id="rId11" Type="http://schemas.openxmlformats.org/officeDocument/2006/relationships/slideLayout" Target="../slideLayouts/slideLayout581.xml"/><Relationship Id="rId10" Type="http://schemas.openxmlformats.org/officeDocument/2006/relationships/slideLayout" Target="../slideLayouts/slideLayout580.xml"/><Relationship Id="rId1" Type="http://schemas.openxmlformats.org/officeDocument/2006/relationships/slideLayout" Target="../slideLayouts/slideLayout571.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599.xml"/><Relationship Id="rId8" Type="http://schemas.openxmlformats.org/officeDocument/2006/relationships/slideLayout" Target="../slideLayouts/slideLayout598.xml"/><Relationship Id="rId7" Type="http://schemas.openxmlformats.org/officeDocument/2006/relationships/slideLayout" Target="../slideLayouts/slideLayout597.xml"/><Relationship Id="rId6" Type="http://schemas.openxmlformats.org/officeDocument/2006/relationships/slideLayout" Target="../slideLayouts/slideLayout596.xml"/><Relationship Id="rId5" Type="http://schemas.openxmlformats.org/officeDocument/2006/relationships/slideLayout" Target="../slideLayouts/slideLayout595.xml"/><Relationship Id="rId4" Type="http://schemas.openxmlformats.org/officeDocument/2006/relationships/slideLayout" Target="../slideLayouts/slideLayout594.xml"/><Relationship Id="rId3" Type="http://schemas.openxmlformats.org/officeDocument/2006/relationships/slideLayout" Target="../slideLayouts/slideLayout593.xml"/><Relationship Id="rId23" Type="http://schemas.openxmlformats.org/officeDocument/2006/relationships/theme" Target="../theme/theme31.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610.xml"/><Relationship Id="rId2" Type="http://schemas.openxmlformats.org/officeDocument/2006/relationships/slideLayout" Target="../slideLayouts/slideLayout592.xml"/><Relationship Id="rId19" Type="http://schemas.openxmlformats.org/officeDocument/2006/relationships/slideLayout" Target="../slideLayouts/slideLayout609.xml"/><Relationship Id="rId18" Type="http://schemas.openxmlformats.org/officeDocument/2006/relationships/slideLayout" Target="../slideLayouts/slideLayout608.xml"/><Relationship Id="rId17" Type="http://schemas.openxmlformats.org/officeDocument/2006/relationships/slideLayout" Target="../slideLayouts/slideLayout607.xml"/><Relationship Id="rId16" Type="http://schemas.openxmlformats.org/officeDocument/2006/relationships/slideLayout" Target="../slideLayouts/slideLayout606.xml"/><Relationship Id="rId15" Type="http://schemas.openxmlformats.org/officeDocument/2006/relationships/slideLayout" Target="../slideLayouts/slideLayout605.xml"/><Relationship Id="rId14" Type="http://schemas.openxmlformats.org/officeDocument/2006/relationships/slideLayout" Target="../slideLayouts/slideLayout604.xml"/><Relationship Id="rId13" Type="http://schemas.openxmlformats.org/officeDocument/2006/relationships/slideLayout" Target="../slideLayouts/slideLayout603.xml"/><Relationship Id="rId12" Type="http://schemas.openxmlformats.org/officeDocument/2006/relationships/slideLayout" Target="../slideLayouts/slideLayout602.xml"/><Relationship Id="rId11" Type="http://schemas.openxmlformats.org/officeDocument/2006/relationships/slideLayout" Target="../slideLayouts/slideLayout601.xml"/><Relationship Id="rId10" Type="http://schemas.openxmlformats.org/officeDocument/2006/relationships/slideLayout" Target="../slideLayouts/slideLayout600.xml"/><Relationship Id="rId1" Type="http://schemas.openxmlformats.org/officeDocument/2006/relationships/slideLayout" Target="../slideLayouts/slideLayout591.xml"/></Relationships>
</file>

<file path=ppt/slideMasters/_rels/slideMaster32.xml.rels><?xml version="1.0" encoding="UTF-8" standalone="yes"?>
<Relationships xmlns="http://schemas.openxmlformats.org/package/2006/relationships"><Relationship Id="rId9" Type="http://schemas.openxmlformats.org/officeDocument/2006/relationships/slideLayout" Target="../slideLayouts/slideLayout619.xml"/><Relationship Id="rId8" Type="http://schemas.openxmlformats.org/officeDocument/2006/relationships/slideLayout" Target="../slideLayouts/slideLayout618.xml"/><Relationship Id="rId7" Type="http://schemas.openxmlformats.org/officeDocument/2006/relationships/slideLayout" Target="../slideLayouts/slideLayout617.xml"/><Relationship Id="rId6" Type="http://schemas.openxmlformats.org/officeDocument/2006/relationships/slideLayout" Target="../slideLayouts/slideLayout616.xml"/><Relationship Id="rId5" Type="http://schemas.openxmlformats.org/officeDocument/2006/relationships/slideLayout" Target="../slideLayouts/slideLayout615.xml"/><Relationship Id="rId4" Type="http://schemas.openxmlformats.org/officeDocument/2006/relationships/slideLayout" Target="../slideLayouts/slideLayout614.xml"/><Relationship Id="rId3" Type="http://schemas.openxmlformats.org/officeDocument/2006/relationships/slideLayout" Target="../slideLayouts/slideLayout613.xml"/><Relationship Id="rId23" Type="http://schemas.openxmlformats.org/officeDocument/2006/relationships/theme" Target="../theme/theme32.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630.xml"/><Relationship Id="rId2" Type="http://schemas.openxmlformats.org/officeDocument/2006/relationships/slideLayout" Target="../slideLayouts/slideLayout612.xml"/><Relationship Id="rId19" Type="http://schemas.openxmlformats.org/officeDocument/2006/relationships/slideLayout" Target="../slideLayouts/slideLayout629.xml"/><Relationship Id="rId18" Type="http://schemas.openxmlformats.org/officeDocument/2006/relationships/slideLayout" Target="../slideLayouts/slideLayout628.xml"/><Relationship Id="rId17" Type="http://schemas.openxmlformats.org/officeDocument/2006/relationships/slideLayout" Target="../slideLayouts/slideLayout627.xml"/><Relationship Id="rId16" Type="http://schemas.openxmlformats.org/officeDocument/2006/relationships/slideLayout" Target="../slideLayouts/slideLayout626.xml"/><Relationship Id="rId15" Type="http://schemas.openxmlformats.org/officeDocument/2006/relationships/slideLayout" Target="../slideLayouts/slideLayout625.xml"/><Relationship Id="rId14" Type="http://schemas.openxmlformats.org/officeDocument/2006/relationships/slideLayout" Target="../slideLayouts/slideLayout624.xml"/><Relationship Id="rId13" Type="http://schemas.openxmlformats.org/officeDocument/2006/relationships/slideLayout" Target="../slideLayouts/slideLayout623.xml"/><Relationship Id="rId12" Type="http://schemas.openxmlformats.org/officeDocument/2006/relationships/slideLayout" Target="../slideLayouts/slideLayout622.xml"/><Relationship Id="rId11" Type="http://schemas.openxmlformats.org/officeDocument/2006/relationships/slideLayout" Target="../slideLayouts/slideLayout621.xml"/><Relationship Id="rId10" Type="http://schemas.openxmlformats.org/officeDocument/2006/relationships/slideLayout" Target="../slideLayouts/slideLayout620.xml"/><Relationship Id="rId1" Type="http://schemas.openxmlformats.org/officeDocument/2006/relationships/slideLayout" Target="../slideLayouts/slideLayout611.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639.xml"/><Relationship Id="rId8" Type="http://schemas.openxmlformats.org/officeDocument/2006/relationships/slideLayout" Target="../slideLayouts/slideLayout638.xml"/><Relationship Id="rId7" Type="http://schemas.openxmlformats.org/officeDocument/2006/relationships/slideLayout" Target="../slideLayouts/slideLayout637.xml"/><Relationship Id="rId6" Type="http://schemas.openxmlformats.org/officeDocument/2006/relationships/slideLayout" Target="../slideLayouts/slideLayout636.xml"/><Relationship Id="rId5" Type="http://schemas.openxmlformats.org/officeDocument/2006/relationships/slideLayout" Target="../slideLayouts/slideLayout635.xml"/><Relationship Id="rId4" Type="http://schemas.openxmlformats.org/officeDocument/2006/relationships/slideLayout" Target="../slideLayouts/slideLayout634.xml"/><Relationship Id="rId3" Type="http://schemas.openxmlformats.org/officeDocument/2006/relationships/slideLayout" Target="../slideLayouts/slideLayout633.xml"/><Relationship Id="rId23" Type="http://schemas.openxmlformats.org/officeDocument/2006/relationships/theme" Target="../theme/theme33.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650.xml"/><Relationship Id="rId2" Type="http://schemas.openxmlformats.org/officeDocument/2006/relationships/slideLayout" Target="../slideLayouts/slideLayout632.xml"/><Relationship Id="rId19" Type="http://schemas.openxmlformats.org/officeDocument/2006/relationships/slideLayout" Target="../slideLayouts/slideLayout649.xml"/><Relationship Id="rId18" Type="http://schemas.openxmlformats.org/officeDocument/2006/relationships/slideLayout" Target="../slideLayouts/slideLayout648.xml"/><Relationship Id="rId17" Type="http://schemas.openxmlformats.org/officeDocument/2006/relationships/slideLayout" Target="../slideLayouts/slideLayout647.xml"/><Relationship Id="rId16" Type="http://schemas.openxmlformats.org/officeDocument/2006/relationships/slideLayout" Target="../slideLayouts/slideLayout646.xml"/><Relationship Id="rId15" Type="http://schemas.openxmlformats.org/officeDocument/2006/relationships/slideLayout" Target="../slideLayouts/slideLayout645.xml"/><Relationship Id="rId14" Type="http://schemas.openxmlformats.org/officeDocument/2006/relationships/slideLayout" Target="../slideLayouts/slideLayout644.xml"/><Relationship Id="rId13" Type="http://schemas.openxmlformats.org/officeDocument/2006/relationships/slideLayout" Target="../slideLayouts/slideLayout643.xml"/><Relationship Id="rId12" Type="http://schemas.openxmlformats.org/officeDocument/2006/relationships/slideLayout" Target="../slideLayouts/slideLayout642.xml"/><Relationship Id="rId11" Type="http://schemas.openxmlformats.org/officeDocument/2006/relationships/slideLayout" Target="../slideLayouts/slideLayout641.xml"/><Relationship Id="rId10" Type="http://schemas.openxmlformats.org/officeDocument/2006/relationships/slideLayout" Target="../slideLayouts/slideLayout640.xml"/><Relationship Id="rId1" Type="http://schemas.openxmlformats.org/officeDocument/2006/relationships/slideLayout" Target="../slideLayouts/slideLayout631.xml"/></Relationships>
</file>

<file path=ppt/slideMasters/_rels/slideMaster34.xml.rels><?xml version="1.0" encoding="UTF-8" standalone="yes"?>
<Relationships xmlns="http://schemas.openxmlformats.org/package/2006/relationships"><Relationship Id="rId9" Type="http://schemas.openxmlformats.org/officeDocument/2006/relationships/slideLayout" Target="../slideLayouts/slideLayout659.xml"/><Relationship Id="rId8" Type="http://schemas.openxmlformats.org/officeDocument/2006/relationships/slideLayout" Target="../slideLayouts/slideLayout658.xml"/><Relationship Id="rId7" Type="http://schemas.openxmlformats.org/officeDocument/2006/relationships/slideLayout" Target="../slideLayouts/slideLayout657.xml"/><Relationship Id="rId6" Type="http://schemas.openxmlformats.org/officeDocument/2006/relationships/slideLayout" Target="../slideLayouts/slideLayout656.xml"/><Relationship Id="rId5" Type="http://schemas.openxmlformats.org/officeDocument/2006/relationships/slideLayout" Target="../slideLayouts/slideLayout655.xml"/><Relationship Id="rId4" Type="http://schemas.openxmlformats.org/officeDocument/2006/relationships/slideLayout" Target="../slideLayouts/slideLayout654.xml"/><Relationship Id="rId3" Type="http://schemas.openxmlformats.org/officeDocument/2006/relationships/slideLayout" Target="../slideLayouts/slideLayout653.xml"/><Relationship Id="rId23" Type="http://schemas.openxmlformats.org/officeDocument/2006/relationships/theme" Target="../theme/theme34.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670.xml"/><Relationship Id="rId2" Type="http://schemas.openxmlformats.org/officeDocument/2006/relationships/slideLayout" Target="../slideLayouts/slideLayout652.xml"/><Relationship Id="rId19" Type="http://schemas.openxmlformats.org/officeDocument/2006/relationships/slideLayout" Target="../slideLayouts/slideLayout669.xml"/><Relationship Id="rId18" Type="http://schemas.openxmlformats.org/officeDocument/2006/relationships/slideLayout" Target="../slideLayouts/slideLayout668.xml"/><Relationship Id="rId17" Type="http://schemas.openxmlformats.org/officeDocument/2006/relationships/slideLayout" Target="../slideLayouts/slideLayout667.xml"/><Relationship Id="rId16" Type="http://schemas.openxmlformats.org/officeDocument/2006/relationships/slideLayout" Target="../slideLayouts/slideLayout666.xml"/><Relationship Id="rId15" Type="http://schemas.openxmlformats.org/officeDocument/2006/relationships/slideLayout" Target="../slideLayouts/slideLayout665.xml"/><Relationship Id="rId14" Type="http://schemas.openxmlformats.org/officeDocument/2006/relationships/slideLayout" Target="../slideLayouts/slideLayout664.xml"/><Relationship Id="rId13" Type="http://schemas.openxmlformats.org/officeDocument/2006/relationships/slideLayout" Target="../slideLayouts/slideLayout663.xml"/><Relationship Id="rId12" Type="http://schemas.openxmlformats.org/officeDocument/2006/relationships/slideLayout" Target="../slideLayouts/slideLayout662.xml"/><Relationship Id="rId11" Type="http://schemas.openxmlformats.org/officeDocument/2006/relationships/slideLayout" Target="../slideLayouts/slideLayout661.xml"/><Relationship Id="rId10" Type="http://schemas.openxmlformats.org/officeDocument/2006/relationships/slideLayout" Target="../slideLayouts/slideLayout660.xml"/><Relationship Id="rId1" Type="http://schemas.openxmlformats.org/officeDocument/2006/relationships/slideLayout" Target="../slideLayouts/slideLayout651.xml"/></Relationships>
</file>

<file path=ppt/slideMasters/_rels/slideMaster35.xml.rels><?xml version="1.0" encoding="UTF-8" standalone="yes"?>
<Relationships xmlns="http://schemas.openxmlformats.org/package/2006/relationships"><Relationship Id="rId9" Type="http://schemas.openxmlformats.org/officeDocument/2006/relationships/slideLayout" Target="../slideLayouts/slideLayout679.xml"/><Relationship Id="rId8" Type="http://schemas.openxmlformats.org/officeDocument/2006/relationships/slideLayout" Target="../slideLayouts/slideLayout678.xml"/><Relationship Id="rId7" Type="http://schemas.openxmlformats.org/officeDocument/2006/relationships/slideLayout" Target="../slideLayouts/slideLayout677.xml"/><Relationship Id="rId6" Type="http://schemas.openxmlformats.org/officeDocument/2006/relationships/slideLayout" Target="../slideLayouts/slideLayout676.xml"/><Relationship Id="rId5" Type="http://schemas.openxmlformats.org/officeDocument/2006/relationships/slideLayout" Target="../slideLayouts/slideLayout675.xml"/><Relationship Id="rId4" Type="http://schemas.openxmlformats.org/officeDocument/2006/relationships/slideLayout" Target="../slideLayouts/slideLayout674.xml"/><Relationship Id="rId3" Type="http://schemas.openxmlformats.org/officeDocument/2006/relationships/slideLayout" Target="../slideLayouts/slideLayout673.xml"/><Relationship Id="rId23" Type="http://schemas.openxmlformats.org/officeDocument/2006/relationships/theme" Target="../theme/theme35.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690.xml"/><Relationship Id="rId2" Type="http://schemas.openxmlformats.org/officeDocument/2006/relationships/slideLayout" Target="../slideLayouts/slideLayout672.xml"/><Relationship Id="rId19" Type="http://schemas.openxmlformats.org/officeDocument/2006/relationships/slideLayout" Target="../slideLayouts/slideLayout689.xml"/><Relationship Id="rId18" Type="http://schemas.openxmlformats.org/officeDocument/2006/relationships/slideLayout" Target="../slideLayouts/slideLayout688.xml"/><Relationship Id="rId17" Type="http://schemas.openxmlformats.org/officeDocument/2006/relationships/slideLayout" Target="../slideLayouts/slideLayout687.xml"/><Relationship Id="rId16" Type="http://schemas.openxmlformats.org/officeDocument/2006/relationships/slideLayout" Target="../slideLayouts/slideLayout686.xml"/><Relationship Id="rId15" Type="http://schemas.openxmlformats.org/officeDocument/2006/relationships/slideLayout" Target="../slideLayouts/slideLayout685.xml"/><Relationship Id="rId14" Type="http://schemas.openxmlformats.org/officeDocument/2006/relationships/slideLayout" Target="../slideLayouts/slideLayout684.xml"/><Relationship Id="rId13" Type="http://schemas.openxmlformats.org/officeDocument/2006/relationships/slideLayout" Target="../slideLayouts/slideLayout683.xml"/><Relationship Id="rId12" Type="http://schemas.openxmlformats.org/officeDocument/2006/relationships/slideLayout" Target="../slideLayouts/slideLayout682.xml"/><Relationship Id="rId11" Type="http://schemas.openxmlformats.org/officeDocument/2006/relationships/slideLayout" Target="../slideLayouts/slideLayout681.xml"/><Relationship Id="rId10" Type="http://schemas.openxmlformats.org/officeDocument/2006/relationships/slideLayout" Target="../slideLayouts/slideLayout680.xml"/><Relationship Id="rId1" Type="http://schemas.openxmlformats.org/officeDocument/2006/relationships/slideLayout" Target="../slideLayouts/slideLayout671.xml"/></Relationships>
</file>

<file path=ppt/slideMasters/_rels/slideMaster36.xml.rels><?xml version="1.0" encoding="UTF-8" standalone="yes"?>
<Relationships xmlns="http://schemas.openxmlformats.org/package/2006/relationships"><Relationship Id="rId9" Type="http://schemas.openxmlformats.org/officeDocument/2006/relationships/slideLayout" Target="../slideLayouts/slideLayout699.xml"/><Relationship Id="rId8" Type="http://schemas.openxmlformats.org/officeDocument/2006/relationships/slideLayout" Target="../slideLayouts/slideLayout698.xml"/><Relationship Id="rId7" Type="http://schemas.openxmlformats.org/officeDocument/2006/relationships/slideLayout" Target="../slideLayouts/slideLayout697.xml"/><Relationship Id="rId6" Type="http://schemas.openxmlformats.org/officeDocument/2006/relationships/slideLayout" Target="../slideLayouts/slideLayout696.xml"/><Relationship Id="rId5" Type="http://schemas.openxmlformats.org/officeDocument/2006/relationships/slideLayout" Target="../slideLayouts/slideLayout695.xml"/><Relationship Id="rId4" Type="http://schemas.openxmlformats.org/officeDocument/2006/relationships/slideLayout" Target="../slideLayouts/slideLayout694.xml"/><Relationship Id="rId3" Type="http://schemas.openxmlformats.org/officeDocument/2006/relationships/slideLayout" Target="../slideLayouts/slideLayout693.xml"/><Relationship Id="rId23" Type="http://schemas.openxmlformats.org/officeDocument/2006/relationships/theme" Target="../theme/theme36.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710.xml"/><Relationship Id="rId2" Type="http://schemas.openxmlformats.org/officeDocument/2006/relationships/slideLayout" Target="../slideLayouts/slideLayout692.xml"/><Relationship Id="rId19" Type="http://schemas.openxmlformats.org/officeDocument/2006/relationships/slideLayout" Target="../slideLayouts/slideLayout709.xml"/><Relationship Id="rId18" Type="http://schemas.openxmlformats.org/officeDocument/2006/relationships/slideLayout" Target="../slideLayouts/slideLayout708.xml"/><Relationship Id="rId17" Type="http://schemas.openxmlformats.org/officeDocument/2006/relationships/slideLayout" Target="../slideLayouts/slideLayout707.xml"/><Relationship Id="rId16" Type="http://schemas.openxmlformats.org/officeDocument/2006/relationships/slideLayout" Target="../slideLayouts/slideLayout706.xml"/><Relationship Id="rId15" Type="http://schemas.openxmlformats.org/officeDocument/2006/relationships/slideLayout" Target="../slideLayouts/slideLayout705.xml"/><Relationship Id="rId14" Type="http://schemas.openxmlformats.org/officeDocument/2006/relationships/slideLayout" Target="../slideLayouts/slideLayout704.xml"/><Relationship Id="rId13" Type="http://schemas.openxmlformats.org/officeDocument/2006/relationships/slideLayout" Target="../slideLayouts/slideLayout703.xml"/><Relationship Id="rId12" Type="http://schemas.openxmlformats.org/officeDocument/2006/relationships/slideLayout" Target="../slideLayouts/slideLayout702.xml"/><Relationship Id="rId11" Type="http://schemas.openxmlformats.org/officeDocument/2006/relationships/slideLayout" Target="../slideLayouts/slideLayout701.xml"/><Relationship Id="rId10" Type="http://schemas.openxmlformats.org/officeDocument/2006/relationships/slideLayout" Target="../slideLayouts/slideLayout700.xml"/><Relationship Id="rId1" Type="http://schemas.openxmlformats.org/officeDocument/2006/relationships/slideLayout" Target="../slideLayouts/slideLayout691.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719.xml"/><Relationship Id="rId8" Type="http://schemas.openxmlformats.org/officeDocument/2006/relationships/slideLayout" Target="../slideLayouts/slideLayout718.xml"/><Relationship Id="rId7" Type="http://schemas.openxmlformats.org/officeDocument/2006/relationships/slideLayout" Target="../slideLayouts/slideLayout717.xml"/><Relationship Id="rId6" Type="http://schemas.openxmlformats.org/officeDocument/2006/relationships/slideLayout" Target="../slideLayouts/slideLayout716.xml"/><Relationship Id="rId5" Type="http://schemas.openxmlformats.org/officeDocument/2006/relationships/slideLayout" Target="../slideLayouts/slideLayout715.xml"/><Relationship Id="rId4" Type="http://schemas.openxmlformats.org/officeDocument/2006/relationships/slideLayout" Target="../slideLayouts/slideLayout714.xml"/><Relationship Id="rId3" Type="http://schemas.openxmlformats.org/officeDocument/2006/relationships/slideLayout" Target="../slideLayouts/slideLayout713.xml"/><Relationship Id="rId23" Type="http://schemas.openxmlformats.org/officeDocument/2006/relationships/theme" Target="../theme/theme37.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730.xml"/><Relationship Id="rId2" Type="http://schemas.openxmlformats.org/officeDocument/2006/relationships/slideLayout" Target="../slideLayouts/slideLayout712.xml"/><Relationship Id="rId19" Type="http://schemas.openxmlformats.org/officeDocument/2006/relationships/slideLayout" Target="../slideLayouts/slideLayout729.xml"/><Relationship Id="rId18" Type="http://schemas.openxmlformats.org/officeDocument/2006/relationships/slideLayout" Target="../slideLayouts/slideLayout728.xml"/><Relationship Id="rId17" Type="http://schemas.openxmlformats.org/officeDocument/2006/relationships/slideLayout" Target="../slideLayouts/slideLayout727.xml"/><Relationship Id="rId16" Type="http://schemas.openxmlformats.org/officeDocument/2006/relationships/slideLayout" Target="../slideLayouts/slideLayout726.xml"/><Relationship Id="rId15" Type="http://schemas.openxmlformats.org/officeDocument/2006/relationships/slideLayout" Target="../slideLayouts/slideLayout725.xml"/><Relationship Id="rId14" Type="http://schemas.openxmlformats.org/officeDocument/2006/relationships/slideLayout" Target="../slideLayouts/slideLayout724.xml"/><Relationship Id="rId13" Type="http://schemas.openxmlformats.org/officeDocument/2006/relationships/slideLayout" Target="../slideLayouts/slideLayout723.xml"/><Relationship Id="rId12" Type="http://schemas.openxmlformats.org/officeDocument/2006/relationships/slideLayout" Target="../slideLayouts/slideLayout722.xml"/><Relationship Id="rId11" Type="http://schemas.openxmlformats.org/officeDocument/2006/relationships/slideLayout" Target="../slideLayouts/slideLayout721.xml"/><Relationship Id="rId10" Type="http://schemas.openxmlformats.org/officeDocument/2006/relationships/slideLayout" Target="../slideLayouts/slideLayout720.xml"/><Relationship Id="rId1" Type="http://schemas.openxmlformats.org/officeDocument/2006/relationships/slideLayout" Target="../slideLayouts/slideLayout711.xml"/></Relationships>
</file>

<file path=ppt/slideMasters/_rels/slideMaster38.xml.rels><?xml version="1.0" encoding="UTF-8" standalone="yes"?>
<Relationships xmlns="http://schemas.openxmlformats.org/package/2006/relationships"><Relationship Id="rId9" Type="http://schemas.openxmlformats.org/officeDocument/2006/relationships/slideLayout" Target="../slideLayouts/slideLayout739.xml"/><Relationship Id="rId8" Type="http://schemas.openxmlformats.org/officeDocument/2006/relationships/slideLayout" Target="../slideLayouts/slideLayout738.xml"/><Relationship Id="rId7" Type="http://schemas.openxmlformats.org/officeDocument/2006/relationships/slideLayout" Target="../slideLayouts/slideLayout737.xml"/><Relationship Id="rId6" Type="http://schemas.openxmlformats.org/officeDocument/2006/relationships/slideLayout" Target="../slideLayouts/slideLayout736.xml"/><Relationship Id="rId5" Type="http://schemas.openxmlformats.org/officeDocument/2006/relationships/slideLayout" Target="../slideLayouts/slideLayout735.xml"/><Relationship Id="rId4" Type="http://schemas.openxmlformats.org/officeDocument/2006/relationships/slideLayout" Target="../slideLayouts/slideLayout734.xml"/><Relationship Id="rId3" Type="http://schemas.openxmlformats.org/officeDocument/2006/relationships/slideLayout" Target="../slideLayouts/slideLayout733.xml"/><Relationship Id="rId23" Type="http://schemas.openxmlformats.org/officeDocument/2006/relationships/theme" Target="../theme/theme38.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750.xml"/><Relationship Id="rId2" Type="http://schemas.openxmlformats.org/officeDocument/2006/relationships/slideLayout" Target="../slideLayouts/slideLayout732.xml"/><Relationship Id="rId19" Type="http://schemas.openxmlformats.org/officeDocument/2006/relationships/slideLayout" Target="../slideLayouts/slideLayout749.xml"/><Relationship Id="rId18" Type="http://schemas.openxmlformats.org/officeDocument/2006/relationships/slideLayout" Target="../slideLayouts/slideLayout748.xml"/><Relationship Id="rId17" Type="http://schemas.openxmlformats.org/officeDocument/2006/relationships/slideLayout" Target="../slideLayouts/slideLayout747.xml"/><Relationship Id="rId16" Type="http://schemas.openxmlformats.org/officeDocument/2006/relationships/slideLayout" Target="../slideLayouts/slideLayout746.xml"/><Relationship Id="rId15" Type="http://schemas.openxmlformats.org/officeDocument/2006/relationships/slideLayout" Target="../slideLayouts/slideLayout745.xml"/><Relationship Id="rId14" Type="http://schemas.openxmlformats.org/officeDocument/2006/relationships/slideLayout" Target="../slideLayouts/slideLayout744.xml"/><Relationship Id="rId13" Type="http://schemas.openxmlformats.org/officeDocument/2006/relationships/slideLayout" Target="../slideLayouts/slideLayout743.xml"/><Relationship Id="rId12" Type="http://schemas.openxmlformats.org/officeDocument/2006/relationships/slideLayout" Target="../slideLayouts/slideLayout742.xml"/><Relationship Id="rId11" Type="http://schemas.openxmlformats.org/officeDocument/2006/relationships/slideLayout" Target="../slideLayouts/slideLayout741.xml"/><Relationship Id="rId10" Type="http://schemas.openxmlformats.org/officeDocument/2006/relationships/slideLayout" Target="../slideLayouts/slideLayout740.xml"/><Relationship Id="rId1" Type="http://schemas.openxmlformats.org/officeDocument/2006/relationships/slideLayout" Target="../slideLayouts/slideLayout731.xml"/></Relationships>
</file>

<file path=ppt/slideMasters/_rels/slideMaster39.xml.rels><?xml version="1.0" encoding="UTF-8" standalone="yes"?>
<Relationships xmlns="http://schemas.openxmlformats.org/package/2006/relationships"><Relationship Id="rId9" Type="http://schemas.openxmlformats.org/officeDocument/2006/relationships/slideLayout" Target="../slideLayouts/slideLayout759.xml"/><Relationship Id="rId8" Type="http://schemas.openxmlformats.org/officeDocument/2006/relationships/slideLayout" Target="../slideLayouts/slideLayout758.xml"/><Relationship Id="rId7" Type="http://schemas.openxmlformats.org/officeDocument/2006/relationships/slideLayout" Target="../slideLayouts/slideLayout757.xml"/><Relationship Id="rId6" Type="http://schemas.openxmlformats.org/officeDocument/2006/relationships/slideLayout" Target="../slideLayouts/slideLayout756.xml"/><Relationship Id="rId5" Type="http://schemas.openxmlformats.org/officeDocument/2006/relationships/slideLayout" Target="../slideLayouts/slideLayout755.xml"/><Relationship Id="rId4" Type="http://schemas.openxmlformats.org/officeDocument/2006/relationships/slideLayout" Target="../slideLayouts/slideLayout754.xml"/><Relationship Id="rId3" Type="http://schemas.openxmlformats.org/officeDocument/2006/relationships/slideLayout" Target="../slideLayouts/slideLayout753.xml"/><Relationship Id="rId23" Type="http://schemas.openxmlformats.org/officeDocument/2006/relationships/theme" Target="../theme/theme39.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770.xml"/><Relationship Id="rId2" Type="http://schemas.openxmlformats.org/officeDocument/2006/relationships/slideLayout" Target="../slideLayouts/slideLayout752.xml"/><Relationship Id="rId19" Type="http://schemas.openxmlformats.org/officeDocument/2006/relationships/slideLayout" Target="../slideLayouts/slideLayout769.xml"/><Relationship Id="rId18" Type="http://schemas.openxmlformats.org/officeDocument/2006/relationships/slideLayout" Target="../slideLayouts/slideLayout768.xml"/><Relationship Id="rId17" Type="http://schemas.openxmlformats.org/officeDocument/2006/relationships/slideLayout" Target="../slideLayouts/slideLayout767.xml"/><Relationship Id="rId16" Type="http://schemas.openxmlformats.org/officeDocument/2006/relationships/slideLayout" Target="../slideLayouts/slideLayout766.xml"/><Relationship Id="rId15" Type="http://schemas.openxmlformats.org/officeDocument/2006/relationships/slideLayout" Target="../slideLayouts/slideLayout765.xml"/><Relationship Id="rId14" Type="http://schemas.openxmlformats.org/officeDocument/2006/relationships/slideLayout" Target="../slideLayouts/slideLayout764.xml"/><Relationship Id="rId13" Type="http://schemas.openxmlformats.org/officeDocument/2006/relationships/slideLayout" Target="../slideLayouts/slideLayout763.xml"/><Relationship Id="rId12" Type="http://schemas.openxmlformats.org/officeDocument/2006/relationships/slideLayout" Target="../slideLayouts/slideLayout762.xml"/><Relationship Id="rId11" Type="http://schemas.openxmlformats.org/officeDocument/2006/relationships/slideLayout" Target="../slideLayouts/slideLayout761.xml"/><Relationship Id="rId10" Type="http://schemas.openxmlformats.org/officeDocument/2006/relationships/slideLayout" Target="../slideLayouts/slideLayout760.xml"/><Relationship Id="rId1" Type="http://schemas.openxmlformats.org/officeDocument/2006/relationships/slideLayout" Target="../slideLayouts/slideLayout75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3" Type="http://schemas.openxmlformats.org/officeDocument/2006/relationships/theme" Target="../theme/theme4.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70.xml"/><Relationship Id="rId2" Type="http://schemas.openxmlformats.org/officeDocument/2006/relationships/slideLayout" Target="../slideLayouts/slideLayout52.xml"/><Relationship Id="rId19" Type="http://schemas.openxmlformats.org/officeDocument/2006/relationships/slideLayout" Target="../slideLayouts/slideLayout69.xml"/><Relationship Id="rId18" Type="http://schemas.openxmlformats.org/officeDocument/2006/relationships/slideLayout" Target="../slideLayouts/slideLayout68.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40.xml.rels><?xml version="1.0" encoding="UTF-8" standalone="yes"?>
<Relationships xmlns="http://schemas.openxmlformats.org/package/2006/relationships"><Relationship Id="rId9" Type="http://schemas.openxmlformats.org/officeDocument/2006/relationships/slideLayout" Target="../slideLayouts/slideLayout779.xml"/><Relationship Id="rId8" Type="http://schemas.openxmlformats.org/officeDocument/2006/relationships/slideLayout" Target="../slideLayouts/slideLayout778.xml"/><Relationship Id="rId7" Type="http://schemas.openxmlformats.org/officeDocument/2006/relationships/slideLayout" Target="../slideLayouts/slideLayout777.xml"/><Relationship Id="rId6" Type="http://schemas.openxmlformats.org/officeDocument/2006/relationships/slideLayout" Target="../slideLayouts/slideLayout776.xml"/><Relationship Id="rId5" Type="http://schemas.openxmlformats.org/officeDocument/2006/relationships/slideLayout" Target="../slideLayouts/slideLayout775.xml"/><Relationship Id="rId4" Type="http://schemas.openxmlformats.org/officeDocument/2006/relationships/slideLayout" Target="../slideLayouts/slideLayout774.xml"/><Relationship Id="rId3" Type="http://schemas.openxmlformats.org/officeDocument/2006/relationships/slideLayout" Target="../slideLayouts/slideLayout773.xml"/><Relationship Id="rId23" Type="http://schemas.openxmlformats.org/officeDocument/2006/relationships/theme" Target="../theme/theme40.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790.xml"/><Relationship Id="rId2" Type="http://schemas.openxmlformats.org/officeDocument/2006/relationships/slideLayout" Target="../slideLayouts/slideLayout772.xml"/><Relationship Id="rId19" Type="http://schemas.openxmlformats.org/officeDocument/2006/relationships/slideLayout" Target="../slideLayouts/slideLayout789.xml"/><Relationship Id="rId18" Type="http://schemas.openxmlformats.org/officeDocument/2006/relationships/slideLayout" Target="../slideLayouts/slideLayout788.xml"/><Relationship Id="rId17" Type="http://schemas.openxmlformats.org/officeDocument/2006/relationships/slideLayout" Target="../slideLayouts/slideLayout787.xml"/><Relationship Id="rId16" Type="http://schemas.openxmlformats.org/officeDocument/2006/relationships/slideLayout" Target="../slideLayouts/slideLayout786.xml"/><Relationship Id="rId15" Type="http://schemas.openxmlformats.org/officeDocument/2006/relationships/slideLayout" Target="../slideLayouts/slideLayout785.xml"/><Relationship Id="rId14" Type="http://schemas.openxmlformats.org/officeDocument/2006/relationships/slideLayout" Target="../slideLayouts/slideLayout784.xml"/><Relationship Id="rId13" Type="http://schemas.openxmlformats.org/officeDocument/2006/relationships/slideLayout" Target="../slideLayouts/slideLayout783.xml"/><Relationship Id="rId12" Type="http://schemas.openxmlformats.org/officeDocument/2006/relationships/slideLayout" Target="../slideLayouts/slideLayout782.xml"/><Relationship Id="rId11" Type="http://schemas.openxmlformats.org/officeDocument/2006/relationships/slideLayout" Target="../slideLayouts/slideLayout781.xml"/><Relationship Id="rId10" Type="http://schemas.openxmlformats.org/officeDocument/2006/relationships/slideLayout" Target="../slideLayouts/slideLayout780.xml"/><Relationship Id="rId1" Type="http://schemas.openxmlformats.org/officeDocument/2006/relationships/slideLayout" Target="../slideLayouts/slideLayout771.xml"/></Relationships>
</file>

<file path=ppt/slideMasters/_rels/slideMaster41.xml.rels><?xml version="1.0" encoding="UTF-8" standalone="yes"?>
<Relationships xmlns="http://schemas.openxmlformats.org/package/2006/relationships"><Relationship Id="rId9" Type="http://schemas.openxmlformats.org/officeDocument/2006/relationships/slideLayout" Target="../slideLayouts/slideLayout799.xml"/><Relationship Id="rId8" Type="http://schemas.openxmlformats.org/officeDocument/2006/relationships/slideLayout" Target="../slideLayouts/slideLayout798.xml"/><Relationship Id="rId7" Type="http://schemas.openxmlformats.org/officeDocument/2006/relationships/slideLayout" Target="../slideLayouts/slideLayout797.xml"/><Relationship Id="rId6" Type="http://schemas.openxmlformats.org/officeDocument/2006/relationships/slideLayout" Target="../slideLayouts/slideLayout796.xml"/><Relationship Id="rId5" Type="http://schemas.openxmlformats.org/officeDocument/2006/relationships/slideLayout" Target="../slideLayouts/slideLayout795.xml"/><Relationship Id="rId4" Type="http://schemas.openxmlformats.org/officeDocument/2006/relationships/slideLayout" Target="../slideLayouts/slideLayout794.xml"/><Relationship Id="rId3" Type="http://schemas.openxmlformats.org/officeDocument/2006/relationships/slideLayout" Target="../slideLayouts/slideLayout793.xml"/><Relationship Id="rId23" Type="http://schemas.openxmlformats.org/officeDocument/2006/relationships/theme" Target="../theme/theme41.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810.xml"/><Relationship Id="rId2" Type="http://schemas.openxmlformats.org/officeDocument/2006/relationships/slideLayout" Target="../slideLayouts/slideLayout792.xml"/><Relationship Id="rId19" Type="http://schemas.openxmlformats.org/officeDocument/2006/relationships/slideLayout" Target="../slideLayouts/slideLayout809.xml"/><Relationship Id="rId18" Type="http://schemas.openxmlformats.org/officeDocument/2006/relationships/slideLayout" Target="../slideLayouts/slideLayout808.xml"/><Relationship Id="rId17" Type="http://schemas.openxmlformats.org/officeDocument/2006/relationships/slideLayout" Target="../slideLayouts/slideLayout807.xml"/><Relationship Id="rId16" Type="http://schemas.openxmlformats.org/officeDocument/2006/relationships/slideLayout" Target="../slideLayouts/slideLayout806.xml"/><Relationship Id="rId15" Type="http://schemas.openxmlformats.org/officeDocument/2006/relationships/slideLayout" Target="../slideLayouts/slideLayout805.xml"/><Relationship Id="rId14" Type="http://schemas.openxmlformats.org/officeDocument/2006/relationships/slideLayout" Target="../slideLayouts/slideLayout804.xml"/><Relationship Id="rId13" Type="http://schemas.openxmlformats.org/officeDocument/2006/relationships/slideLayout" Target="../slideLayouts/slideLayout803.xml"/><Relationship Id="rId12" Type="http://schemas.openxmlformats.org/officeDocument/2006/relationships/slideLayout" Target="../slideLayouts/slideLayout802.xml"/><Relationship Id="rId11" Type="http://schemas.openxmlformats.org/officeDocument/2006/relationships/slideLayout" Target="../slideLayouts/slideLayout801.xml"/><Relationship Id="rId10" Type="http://schemas.openxmlformats.org/officeDocument/2006/relationships/slideLayout" Target="../slideLayouts/slideLayout800.xml"/><Relationship Id="rId1" Type="http://schemas.openxmlformats.org/officeDocument/2006/relationships/slideLayout" Target="../slideLayouts/slideLayout791.xml"/></Relationships>
</file>

<file path=ppt/slideMasters/_rels/slideMaster42.xml.rels><?xml version="1.0" encoding="UTF-8" standalone="yes"?>
<Relationships xmlns="http://schemas.openxmlformats.org/package/2006/relationships"><Relationship Id="rId9" Type="http://schemas.openxmlformats.org/officeDocument/2006/relationships/slideLayout" Target="../slideLayouts/slideLayout819.xml"/><Relationship Id="rId8" Type="http://schemas.openxmlformats.org/officeDocument/2006/relationships/slideLayout" Target="../slideLayouts/slideLayout818.xml"/><Relationship Id="rId7" Type="http://schemas.openxmlformats.org/officeDocument/2006/relationships/slideLayout" Target="../slideLayouts/slideLayout817.xml"/><Relationship Id="rId6" Type="http://schemas.openxmlformats.org/officeDocument/2006/relationships/slideLayout" Target="../slideLayouts/slideLayout816.xml"/><Relationship Id="rId5" Type="http://schemas.openxmlformats.org/officeDocument/2006/relationships/slideLayout" Target="../slideLayouts/slideLayout815.xml"/><Relationship Id="rId4" Type="http://schemas.openxmlformats.org/officeDocument/2006/relationships/slideLayout" Target="../slideLayouts/slideLayout814.xml"/><Relationship Id="rId3" Type="http://schemas.openxmlformats.org/officeDocument/2006/relationships/slideLayout" Target="../slideLayouts/slideLayout813.xml"/><Relationship Id="rId23" Type="http://schemas.openxmlformats.org/officeDocument/2006/relationships/theme" Target="../theme/theme42.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830.xml"/><Relationship Id="rId2" Type="http://schemas.openxmlformats.org/officeDocument/2006/relationships/slideLayout" Target="../slideLayouts/slideLayout812.xml"/><Relationship Id="rId19" Type="http://schemas.openxmlformats.org/officeDocument/2006/relationships/slideLayout" Target="../slideLayouts/slideLayout829.xml"/><Relationship Id="rId18" Type="http://schemas.openxmlformats.org/officeDocument/2006/relationships/slideLayout" Target="../slideLayouts/slideLayout828.xml"/><Relationship Id="rId17" Type="http://schemas.openxmlformats.org/officeDocument/2006/relationships/slideLayout" Target="../slideLayouts/slideLayout827.xml"/><Relationship Id="rId16" Type="http://schemas.openxmlformats.org/officeDocument/2006/relationships/slideLayout" Target="../slideLayouts/slideLayout826.xml"/><Relationship Id="rId15" Type="http://schemas.openxmlformats.org/officeDocument/2006/relationships/slideLayout" Target="../slideLayouts/slideLayout825.xml"/><Relationship Id="rId14" Type="http://schemas.openxmlformats.org/officeDocument/2006/relationships/slideLayout" Target="../slideLayouts/slideLayout824.xml"/><Relationship Id="rId13" Type="http://schemas.openxmlformats.org/officeDocument/2006/relationships/slideLayout" Target="../slideLayouts/slideLayout823.xml"/><Relationship Id="rId12" Type="http://schemas.openxmlformats.org/officeDocument/2006/relationships/slideLayout" Target="../slideLayouts/slideLayout822.xml"/><Relationship Id="rId11" Type="http://schemas.openxmlformats.org/officeDocument/2006/relationships/slideLayout" Target="../slideLayouts/slideLayout821.xml"/><Relationship Id="rId10" Type="http://schemas.openxmlformats.org/officeDocument/2006/relationships/slideLayout" Target="../slideLayouts/slideLayout820.xml"/><Relationship Id="rId1" Type="http://schemas.openxmlformats.org/officeDocument/2006/relationships/slideLayout" Target="../slideLayouts/slideLayout811.xml"/></Relationships>
</file>

<file path=ppt/slideMasters/_rels/slideMaster43.xml.rels><?xml version="1.0" encoding="UTF-8" standalone="yes"?>
<Relationships xmlns="http://schemas.openxmlformats.org/package/2006/relationships"><Relationship Id="rId9" Type="http://schemas.openxmlformats.org/officeDocument/2006/relationships/slideLayout" Target="../slideLayouts/slideLayout839.xml"/><Relationship Id="rId8" Type="http://schemas.openxmlformats.org/officeDocument/2006/relationships/slideLayout" Target="../slideLayouts/slideLayout838.xml"/><Relationship Id="rId7" Type="http://schemas.openxmlformats.org/officeDocument/2006/relationships/slideLayout" Target="../slideLayouts/slideLayout837.xml"/><Relationship Id="rId6" Type="http://schemas.openxmlformats.org/officeDocument/2006/relationships/slideLayout" Target="../slideLayouts/slideLayout836.xml"/><Relationship Id="rId5" Type="http://schemas.openxmlformats.org/officeDocument/2006/relationships/slideLayout" Target="../slideLayouts/slideLayout835.xml"/><Relationship Id="rId4" Type="http://schemas.openxmlformats.org/officeDocument/2006/relationships/slideLayout" Target="../slideLayouts/slideLayout834.xml"/><Relationship Id="rId3" Type="http://schemas.openxmlformats.org/officeDocument/2006/relationships/slideLayout" Target="../slideLayouts/slideLayout833.xml"/><Relationship Id="rId23" Type="http://schemas.openxmlformats.org/officeDocument/2006/relationships/theme" Target="../theme/theme43.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850.xml"/><Relationship Id="rId2" Type="http://schemas.openxmlformats.org/officeDocument/2006/relationships/slideLayout" Target="../slideLayouts/slideLayout832.xml"/><Relationship Id="rId19" Type="http://schemas.openxmlformats.org/officeDocument/2006/relationships/slideLayout" Target="../slideLayouts/slideLayout849.xml"/><Relationship Id="rId18" Type="http://schemas.openxmlformats.org/officeDocument/2006/relationships/slideLayout" Target="../slideLayouts/slideLayout848.xml"/><Relationship Id="rId17" Type="http://schemas.openxmlformats.org/officeDocument/2006/relationships/slideLayout" Target="../slideLayouts/slideLayout847.xml"/><Relationship Id="rId16" Type="http://schemas.openxmlformats.org/officeDocument/2006/relationships/slideLayout" Target="../slideLayouts/slideLayout846.xml"/><Relationship Id="rId15" Type="http://schemas.openxmlformats.org/officeDocument/2006/relationships/slideLayout" Target="../slideLayouts/slideLayout845.xml"/><Relationship Id="rId14" Type="http://schemas.openxmlformats.org/officeDocument/2006/relationships/slideLayout" Target="../slideLayouts/slideLayout844.xml"/><Relationship Id="rId13" Type="http://schemas.openxmlformats.org/officeDocument/2006/relationships/slideLayout" Target="../slideLayouts/slideLayout843.xml"/><Relationship Id="rId12" Type="http://schemas.openxmlformats.org/officeDocument/2006/relationships/slideLayout" Target="../slideLayouts/slideLayout842.xml"/><Relationship Id="rId11" Type="http://schemas.openxmlformats.org/officeDocument/2006/relationships/slideLayout" Target="../slideLayouts/slideLayout841.xml"/><Relationship Id="rId10" Type="http://schemas.openxmlformats.org/officeDocument/2006/relationships/slideLayout" Target="../slideLayouts/slideLayout840.xml"/><Relationship Id="rId1" Type="http://schemas.openxmlformats.org/officeDocument/2006/relationships/slideLayout" Target="../slideLayouts/slideLayout831.xml"/></Relationships>
</file>

<file path=ppt/slideMasters/_rels/slideMaster44.xml.rels><?xml version="1.0" encoding="UTF-8" standalone="yes"?>
<Relationships xmlns="http://schemas.openxmlformats.org/package/2006/relationships"><Relationship Id="rId9" Type="http://schemas.openxmlformats.org/officeDocument/2006/relationships/slideLayout" Target="../slideLayouts/slideLayout859.xml"/><Relationship Id="rId8" Type="http://schemas.openxmlformats.org/officeDocument/2006/relationships/slideLayout" Target="../slideLayouts/slideLayout858.xml"/><Relationship Id="rId7" Type="http://schemas.openxmlformats.org/officeDocument/2006/relationships/slideLayout" Target="../slideLayouts/slideLayout857.xml"/><Relationship Id="rId6" Type="http://schemas.openxmlformats.org/officeDocument/2006/relationships/slideLayout" Target="../slideLayouts/slideLayout856.xml"/><Relationship Id="rId5" Type="http://schemas.openxmlformats.org/officeDocument/2006/relationships/slideLayout" Target="../slideLayouts/slideLayout855.xml"/><Relationship Id="rId4" Type="http://schemas.openxmlformats.org/officeDocument/2006/relationships/slideLayout" Target="../slideLayouts/slideLayout854.xml"/><Relationship Id="rId3" Type="http://schemas.openxmlformats.org/officeDocument/2006/relationships/slideLayout" Target="../slideLayouts/slideLayout853.xml"/><Relationship Id="rId23" Type="http://schemas.openxmlformats.org/officeDocument/2006/relationships/theme" Target="../theme/theme44.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870.xml"/><Relationship Id="rId2" Type="http://schemas.openxmlformats.org/officeDocument/2006/relationships/slideLayout" Target="../slideLayouts/slideLayout852.xml"/><Relationship Id="rId19" Type="http://schemas.openxmlformats.org/officeDocument/2006/relationships/slideLayout" Target="../slideLayouts/slideLayout869.xml"/><Relationship Id="rId18" Type="http://schemas.openxmlformats.org/officeDocument/2006/relationships/slideLayout" Target="../slideLayouts/slideLayout868.xml"/><Relationship Id="rId17" Type="http://schemas.openxmlformats.org/officeDocument/2006/relationships/slideLayout" Target="../slideLayouts/slideLayout867.xml"/><Relationship Id="rId16" Type="http://schemas.openxmlformats.org/officeDocument/2006/relationships/slideLayout" Target="../slideLayouts/slideLayout866.xml"/><Relationship Id="rId15" Type="http://schemas.openxmlformats.org/officeDocument/2006/relationships/slideLayout" Target="../slideLayouts/slideLayout865.xml"/><Relationship Id="rId14" Type="http://schemas.openxmlformats.org/officeDocument/2006/relationships/slideLayout" Target="../slideLayouts/slideLayout864.xml"/><Relationship Id="rId13" Type="http://schemas.openxmlformats.org/officeDocument/2006/relationships/slideLayout" Target="../slideLayouts/slideLayout863.xml"/><Relationship Id="rId12" Type="http://schemas.openxmlformats.org/officeDocument/2006/relationships/slideLayout" Target="../slideLayouts/slideLayout862.xml"/><Relationship Id="rId11" Type="http://schemas.openxmlformats.org/officeDocument/2006/relationships/slideLayout" Target="../slideLayouts/slideLayout861.xml"/><Relationship Id="rId10" Type="http://schemas.openxmlformats.org/officeDocument/2006/relationships/slideLayout" Target="../slideLayouts/slideLayout860.xml"/><Relationship Id="rId1" Type="http://schemas.openxmlformats.org/officeDocument/2006/relationships/slideLayout" Target="../slideLayouts/slideLayout851.xml"/></Relationships>
</file>

<file path=ppt/slideMasters/_rels/slideMaster45.xml.rels><?xml version="1.0" encoding="UTF-8" standalone="yes"?>
<Relationships xmlns="http://schemas.openxmlformats.org/package/2006/relationships"><Relationship Id="rId9" Type="http://schemas.openxmlformats.org/officeDocument/2006/relationships/slideLayout" Target="../slideLayouts/slideLayout879.xml"/><Relationship Id="rId8" Type="http://schemas.openxmlformats.org/officeDocument/2006/relationships/slideLayout" Target="../slideLayouts/slideLayout878.xml"/><Relationship Id="rId7" Type="http://schemas.openxmlformats.org/officeDocument/2006/relationships/slideLayout" Target="../slideLayouts/slideLayout877.xml"/><Relationship Id="rId6" Type="http://schemas.openxmlformats.org/officeDocument/2006/relationships/slideLayout" Target="../slideLayouts/slideLayout876.xml"/><Relationship Id="rId5" Type="http://schemas.openxmlformats.org/officeDocument/2006/relationships/slideLayout" Target="../slideLayouts/slideLayout875.xml"/><Relationship Id="rId4" Type="http://schemas.openxmlformats.org/officeDocument/2006/relationships/slideLayout" Target="../slideLayouts/slideLayout874.xml"/><Relationship Id="rId3" Type="http://schemas.openxmlformats.org/officeDocument/2006/relationships/slideLayout" Target="../slideLayouts/slideLayout873.xml"/><Relationship Id="rId23" Type="http://schemas.openxmlformats.org/officeDocument/2006/relationships/theme" Target="../theme/theme45.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890.xml"/><Relationship Id="rId2" Type="http://schemas.openxmlformats.org/officeDocument/2006/relationships/slideLayout" Target="../slideLayouts/slideLayout872.xml"/><Relationship Id="rId19" Type="http://schemas.openxmlformats.org/officeDocument/2006/relationships/slideLayout" Target="../slideLayouts/slideLayout889.xml"/><Relationship Id="rId18" Type="http://schemas.openxmlformats.org/officeDocument/2006/relationships/slideLayout" Target="../slideLayouts/slideLayout888.xml"/><Relationship Id="rId17" Type="http://schemas.openxmlformats.org/officeDocument/2006/relationships/slideLayout" Target="../slideLayouts/slideLayout887.xml"/><Relationship Id="rId16" Type="http://schemas.openxmlformats.org/officeDocument/2006/relationships/slideLayout" Target="../slideLayouts/slideLayout886.xml"/><Relationship Id="rId15" Type="http://schemas.openxmlformats.org/officeDocument/2006/relationships/slideLayout" Target="../slideLayouts/slideLayout885.xml"/><Relationship Id="rId14" Type="http://schemas.openxmlformats.org/officeDocument/2006/relationships/slideLayout" Target="../slideLayouts/slideLayout884.xml"/><Relationship Id="rId13" Type="http://schemas.openxmlformats.org/officeDocument/2006/relationships/slideLayout" Target="../slideLayouts/slideLayout883.xml"/><Relationship Id="rId12" Type="http://schemas.openxmlformats.org/officeDocument/2006/relationships/slideLayout" Target="../slideLayouts/slideLayout882.xml"/><Relationship Id="rId11" Type="http://schemas.openxmlformats.org/officeDocument/2006/relationships/slideLayout" Target="../slideLayouts/slideLayout881.xml"/><Relationship Id="rId10" Type="http://schemas.openxmlformats.org/officeDocument/2006/relationships/slideLayout" Target="../slideLayouts/slideLayout880.xml"/><Relationship Id="rId1" Type="http://schemas.openxmlformats.org/officeDocument/2006/relationships/slideLayout" Target="../slideLayouts/slideLayout871.xml"/></Relationships>
</file>

<file path=ppt/slideMasters/_rels/slideMaster46.xml.rels><?xml version="1.0" encoding="UTF-8" standalone="yes"?>
<Relationships xmlns="http://schemas.openxmlformats.org/package/2006/relationships"><Relationship Id="rId9" Type="http://schemas.openxmlformats.org/officeDocument/2006/relationships/slideLayout" Target="../slideLayouts/slideLayout899.xml"/><Relationship Id="rId8" Type="http://schemas.openxmlformats.org/officeDocument/2006/relationships/slideLayout" Target="../slideLayouts/slideLayout898.xml"/><Relationship Id="rId7" Type="http://schemas.openxmlformats.org/officeDocument/2006/relationships/slideLayout" Target="../slideLayouts/slideLayout897.xml"/><Relationship Id="rId6" Type="http://schemas.openxmlformats.org/officeDocument/2006/relationships/slideLayout" Target="../slideLayouts/slideLayout896.xml"/><Relationship Id="rId5" Type="http://schemas.openxmlformats.org/officeDocument/2006/relationships/slideLayout" Target="../slideLayouts/slideLayout895.xml"/><Relationship Id="rId4" Type="http://schemas.openxmlformats.org/officeDocument/2006/relationships/slideLayout" Target="../slideLayouts/slideLayout894.xml"/><Relationship Id="rId3" Type="http://schemas.openxmlformats.org/officeDocument/2006/relationships/slideLayout" Target="../slideLayouts/slideLayout893.xml"/><Relationship Id="rId23" Type="http://schemas.openxmlformats.org/officeDocument/2006/relationships/theme" Target="../theme/theme46.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910.xml"/><Relationship Id="rId2" Type="http://schemas.openxmlformats.org/officeDocument/2006/relationships/slideLayout" Target="../slideLayouts/slideLayout892.xml"/><Relationship Id="rId19" Type="http://schemas.openxmlformats.org/officeDocument/2006/relationships/slideLayout" Target="../slideLayouts/slideLayout909.xml"/><Relationship Id="rId18" Type="http://schemas.openxmlformats.org/officeDocument/2006/relationships/slideLayout" Target="../slideLayouts/slideLayout908.xml"/><Relationship Id="rId17" Type="http://schemas.openxmlformats.org/officeDocument/2006/relationships/slideLayout" Target="../slideLayouts/slideLayout907.xml"/><Relationship Id="rId16" Type="http://schemas.openxmlformats.org/officeDocument/2006/relationships/slideLayout" Target="../slideLayouts/slideLayout906.xml"/><Relationship Id="rId15" Type="http://schemas.openxmlformats.org/officeDocument/2006/relationships/slideLayout" Target="../slideLayouts/slideLayout905.xml"/><Relationship Id="rId14" Type="http://schemas.openxmlformats.org/officeDocument/2006/relationships/slideLayout" Target="../slideLayouts/slideLayout904.xml"/><Relationship Id="rId13" Type="http://schemas.openxmlformats.org/officeDocument/2006/relationships/slideLayout" Target="../slideLayouts/slideLayout903.xml"/><Relationship Id="rId12" Type="http://schemas.openxmlformats.org/officeDocument/2006/relationships/slideLayout" Target="../slideLayouts/slideLayout902.xml"/><Relationship Id="rId11" Type="http://schemas.openxmlformats.org/officeDocument/2006/relationships/slideLayout" Target="../slideLayouts/slideLayout901.xml"/><Relationship Id="rId10" Type="http://schemas.openxmlformats.org/officeDocument/2006/relationships/slideLayout" Target="../slideLayouts/slideLayout900.xml"/><Relationship Id="rId1" Type="http://schemas.openxmlformats.org/officeDocument/2006/relationships/slideLayout" Target="../slideLayouts/slideLayout891.xml"/></Relationships>
</file>

<file path=ppt/slideMasters/_rels/slideMaster47.xml.rels><?xml version="1.0" encoding="UTF-8" standalone="yes"?>
<Relationships xmlns="http://schemas.openxmlformats.org/package/2006/relationships"><Relationship Id="rId9" Type="http://schemas.openxmlformats.org/officeDocument/2006/relationships/slideLayout" Target="../slideLayouts/slideLayout919.xml"/><Relationship Id="rId8" Type="http://schemas.openxmlformats.org/officeDocument/2006/relationships/slideLayout" Target="../slideLayouts/slideLayout918.xml"/><Relationship Id="rId7" Type="http://schemas.openxmlformats.org/officeDocument/2006/relationships/slideLayout" Target="../slideLayouts/slideLayout917.xml"/><Relationship Id="rId6" Type="http://schemas.openxmlformats.org/officeDocument/2006/relationships/slideLayout" Target="../slideLayouts/slideLayout916.xml"/><Relationship Id="rId5" Type="http://schemas.openxmlformats.org/officeDocument/2006/relationships/slideLayout" Target="../slideLayouts/slideLayout915.xml"/><Relationship Id="rId4" Type="http://schemas.openxmlformats.org/officeDocument/2006/relationships/slideLayout" Target="../slideLayouts/slideLayout914.xml"/><Relationship Id="rId3" Type="http://schemas.openxmlformats.org/officeDocument/2006/relationships/slideLayout" Target="../slideLayouts/slideLayout913.xml"/><Relationship Id="rId23" Type="http://schemas.openxmlformats.org/officeDocument/2006/relationships/theme" Target="../theme/theme47.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930.xml"/><Relationship Id="rId2" Type="http://schemas.openxmlformats.org/officeDocument/2006/relationships/slideLayout" Target="../slideLayouts/slideLayout912.xml"/><Relationship Id="rId19" Type="http://schemas.openxmlformats.org/officeDocument/2006/relationships/slideLayout" Target="../slideLayouts/slideLayout929.xml"/><Relationship Id="rId18" Type="http://schemas.openxmlformats.org/officeDocument/2006/relationships/slideLayout" Target="../slideLayouts/slideLayout928.xml"/><Relationship Id="rId17" Type="http://schemas.openxmlformats.org/officeDocument/2006/relationships/slideLayout" Target="../slideLayouts/slideLayout927.xml"/><Relationship Id="rId16" Type="http://schemas.openxmlformats.org/officeDocument/2006/relationships/slideLayout" Target="../slideLayouts/slideLayout926.xml"/><Relationship Id="rId15" Type="http://schemas.openxmlformats.org/officeDocument/2006/relationships/slideLayout" Target="../slideLayouts/slideLayout925.xml"/><Relationship Id="rId14" Type="http://schemas.openxmlformats.org/officeDocument/2006/relationships/slideLayout" Target="../slideLayouts/slideLayout924.xml"/><Relationship Id="rId13" Type="http://schemas.openxmlformats.org/officeDocument/2006/relationships/slideLayout" Target="../slideLayouts/slideLayout923.xml"/><Relationship Id="rId12" Type="http://schemas.openxmlformats.org/officeDocument/2006/relationships/slideLayout" Target="../slideLayouts/slideLayout922.xml"/><Relationship Id="rId11" Type="http://schemas.openxmlformats.org/officeDocument/2006/relationships/slideLayout" Target="../slideLayouts/slideLayout921.xml"/><Relationship Id="rId10" Type="http://schemas.openxmlformats.org/officeDocument/2006/relationships/slideLayout" Target="../slideLayouts/slideLayout920.xml"/><Relationship Id="rId1" Type="http://schemas.openxmlformats.org/officeDocument/2006/relationships/slideLayout" Target="../slideLayouts/slideLayout911.xml"/></Relationships>
</file>

<file path=ppt/slideMasters/_rels/slideMaster48.xml.rels><?xml version="1.0" encoding="UTF-8" standalone="yes"?>
<Relationships xmlns="http://schemas.openxmlformats.org/package/2006/relationships"><Relationship Id="rId9" Type="http://schemas.openxmlformats.org/officeDocument/2006/relationships/slideLayout" Target="../slideLayouts/slideLayout939.xml"/><Relationship Id="rId8" Type="http://schemas.openxmlformats.org/officeDocument/2006/relationships/slideLayout" Target="../slideLayouts/slideLayout938.xml"/><Relationship Id="rId7" Type="http://schemas.openxmlformats.org/officeDocument/2006/relationships/slideLayout" Target="../slideLayouts/slideLayout937.xml"/><Relationship Id="rId6" Type="http://schemas.openxmlformats.org/officeDocument/2006/relationships/slideLayout" Target="../slideLayouts/slideLayout936.xml"/><Relationship Id="rId5" Type="http://schemas.openxmlformats.org/officeDocument/2006/relationships/slideLayout" Target="../slideLayouts/slideLayout935.xml"/><Relationship Id="rId4" Type="http://schemas.openxmlformats.org/officeDocument/2006/relationships/slideLayout" Target="../slideLayouts/slideLayout934.xml"/><Relationship Id="rId3" Type="http://schemas.openxmlformats.org/officeDocument/2006/relationships/slideLayout" Target="../slideLayouts/slideLayout933.xml"/><Relationship Id="rId23" Type="http://schemas.openxmlformats.org/officeDocument/2006/relationships/theme" Target="../theme/theme48.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950.xml"/><Relationship Id="rId2" Type="http://schemas.openxmlformats.org/officeDocument/2006/relationships/slideLayout" Target="../slideLayouts/slideLayout932.xml"/><Relationship Id="rId19" Type="http://schemas.openxmlformats.org/officeDocument/2006/relationships/slideLayout" Target="../slideLayouts/slideLayout949.xml"/><Relationship Id="rId18" Type="http://schemas.openxmlformats.org/officeDocument/2006/relationships/slideLayout" Target="../slideLayouts/slideLayout948.xml"/><Relationship Id="rId17" Type="http://schemas.openxmlformats.org/officeDocument/2006/relationships/slideLayout" Target="../slideLayouts/slideLayout947.xml"/><Relationship Id="rId16" Type="http://schemas.openxmlformats.org/officeDocument/2006/relationships/slideLayout" Target="../slideLayouts/slideLayout946.xml"/><Relationship Id="rId15" Type="http://schemas.openxmlformats.org/officeDocument/2006/relationships/slideLayout" Target="../slideLayouts/slideLayout945.xml"/><Relationship Id="rId14" Type="http://schemas.openxmlformats.org/officeDocument/2006/relationships/slideLayout" Target="../slideLayouts/slideLayout944.xml"/><Relationship Id="rId13" Type="http://schemas.openxmlformats.org/officeDocument/2006/relationships/slideLayout" Target="../slideLayouts/slideLayout943.xml"/><Relationship Id="rId12" Type="http://schemas.openxmlformats.org/officeDocument/2006/relationships/slideLayout" Target="../slideLayouts/slideLayout942.xml"/><Relationship Id="rId11" Type="http://schemas.openxmlformats.org/officeDocument/2006/relationships/slideLayout" Target="../slideLayouts/slideLayout941.xml"/><Relationship Id="rId10" Type="http://schemas.openxmlformats.org/officeDocument/2006/relationships/slideLayout" Target="../slideLayouts/slideLayout940.xml"/><Relationship Id="rId1" Type="http://schemas.openxmlformats.org/officeDocument/2006/relationships/slideLayout" Target="../slideLayouts/slideLayout931.xml"/></Relationships>
</file>

<file path=ppt/slideMasters/_rels/slideMaster49.xml.rels><?xml version="1.0" encoding="UTF-8" standalone="yes"?>
<Relationships xmlns="http://schemas.openxmlformats.org/package/2006/relationships"><Relationship Id="rId9" Type="http://schemas.openxmlformats.org/officeDocument/2006/relationships/slideLayout" Target="../slideLayouts/slideLayout959.xml"/><Relationship Id="rId8" Type="http://schemas.openxmlformats.org/officeDocument/2006/relationships/slideLayout" Target="../slideLayouts/slideLayout958.xml"/><Relationship Id="rId7" Type="http://schemas.openxmlformats.org/officeDocument/2006/relationships/slideLayout" Target="../slideLayouts/slideLayout957.xml"/><Relationship Id="rId6" Type="http://schemas.openxmlformats.org/officeDocument/2006/relationships/slideLayout" Target="../slideLayouts/slideLayout956.xml"/><Relationship Id="rId5" Type="http://schemas.openxmlformats.org/officeDocument/2006/relationships/slideLayout" Target="../slideLayouts/slideLayout955.xml"/><Relationship Id="rId4" Type="http://schemas.openxmlformats.org/officeDocument/2006/relationships/slideLayout" Target="../slideLayouts/slideLayout954.xml"/><Relationship Id="rId3" Type="http://schemas.openxmlformats.org/officeDocument/2006/relationships/slideLayout" Target="../slideLayouts/slideLayout953.xml"/><Relationship Id="rId23" Type="http://schemas.openxmlformats.org/officeDocument/2006/relationships/theme" Target="../theme/theme49.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970.xml"/><Relationship Id="rId2" Type="http://schemas.openxmlformats.org/officeDocument/2006/relationships/slideLayout" Target="../slideLayouts/slideLayout952.xml"/><Relationship Id="rId19" Type="http://schemas.openxmlformats.org/officeDocument/2006/relationships/slideLayout" Target="../slideLayouts/slideLayout969.xml"/><Relationship Id="rId18" Type="http://schemas.openxmlformats.org/officeDocument/2006/relationships/slideLayout" Target="../slideLayouts/slideLayout968.xml"/><Relationship Id="rId17" Type="http://schemas.openxmlformats.org/officeDocument/2006/relationships/slideLayout" Target="../slideLayouts/slideLayout967.xml"/><Relationship Id="rId16" Type="http://schemas.openxmlformats.org/officeDocument/2006/relationships/slideLayout" Target="../slideLayouts/slideLayout966.xml"/><Relationship Id="rId15" Type="http://schemas.openxmlformats.org/officeDocument/2006/relationships/slideLayout" Target="../slideLayouts/slideLayout965.xml"/><Relationship Id="rId14" Type="http://schemas.openxmlformats.org/officeDocument/2006/relationships/slideLayout" Target="../slideLayouts/slideLayout964.xml"/><Relationship Id="rId13" Type="http://schemas.openxmlformats.org/officeDocument/2006/relationships/slideLayout" Target="../slideLayouts/slideLayout963.xml"/><Relationship Id="rId12" Type="http://schemas.openxmlformats.org/officeDocument/2006/relationships/slideLayout" Target="../slideLayouts/slideLayout962.xml"/><Relationship Id="rId11" Type="http://schemas.openxmlformats.org/officeDocument/2006/relationships/slideLayout" Target="../slideLayouts/slideLayout961.xml"/><Relationship Id="rId10" Type="http://schemas.openxmlformats.org/officeDocument/2006/relationships/slideLayout" Target="../slideLayouts/slideLayout960.xml"/><Relationship Id="rId1" Type="http://schemas.openxmlformats.org/officeDocument/2006/relationships/slideLayout" Target="../slideLayouts/slideLayout95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3" Type="http://schemas.openxmlformats.org/officeDocument/2006/relationships/theme" Target="../theme/theme5.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90.xml"/><Relationship Id="rId2" Type="http://schemas.openxmlformats.org/officeDocument/2006/relationships/slideLayout" Target="../slideLayouts/slideLayout72.xml"/><Relationship Id="rId19" Type="http://schemas.openxmlformats.org/officeDocument/2006/relationships/slideLayout" Target="../slideLayouts/slideLayout89.xml"/><Relationship Id="rId18" Type="http://schemas.openxmlformats.org/officeDocument/2006/relationships/slideLayout" Target="../slideLayouts/slideLayout88.xml"/><Relationship Id="rId17" Type="http://schemas.openxmlformats.org/officeDocument/2006/relationships/slideLayout" Target="../slideLayouts/slideLayout87.xml"/><Relationship Id="rId16" Type="http://schemas.openxmlformats.org/officeDocument/2006/relationships/slideLayout" Target="../slideLayouts/slideLayout86.xml"/><Relationship Id="rId15" Type="http://schemas.openxmlformats.org/officeDocument/2006/relationships/slideLayout" Target="../slideLayouts/slideLayout85.xml"/><Relationship Id="rId14" Type="http://schemas.openxmlformats.org/officeDocument/2006/relationships/slideLayout" Target="../slideLayouts/slideLayout84.xml"/><Relationship Id="rId13" Type="http://schemas.openxmlformats.org/officeDocument/2006/relationships/slideLayout" Target="../slideLayouts/slideLayout83.xml"/><Relationship Id="rId12" Type="http://schemas.openxmlformats.org/officeDocument/2006/relationships/slideLayout" Target="../slideLayouts/slideLayout82.xml"/><Relationship Id="rId11" Type="http://schemas.openxmlformats.org/officeDocument/2006/relationships/slideLayout" Target="../slideLayouts/slideLayout81.xml"/><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_rels/slideMaster50.xml.rels><?xml version="1.0" encoding="UTF-8" standalone="yes"?>
<Relationships xmlns="http://schemas.openxmlformats.org/package/2006/relationships"><Relationship Id="rId9" Type="http://schemas.openxmlformats.org/officeDocument/2006/relationships/slideLayout" Target="../slideLayouts/slideLayout979.xml"/><Relationship Id="rId8" Type="http://schemas.openxmlformats.org/officeDocument/2006/relationships/slideLayout" Target="../slideLayouts/slideLayout978.xml"/><Relationship Id="rId7" Type="http://schemas.openxmlformats.org/officeDocument/2006/relationships/slideLayout" Target="../slideLayouts/slideLayout977.xml"/><Relationship Id="rId6" Type="http://schemas.openxmlformats.org/officeDocument/2006/relationships/slideLayout" Target="../slideLayouts/slideLayout976.xml"/><Relationship Id="rId5" Type="http://schemas.openxmlformats.org/officeDocument/2006/relationships/slideLayout" Target="../slideLayouts/slideLayout975.xml"/><Relationship Id="rId4" Type="http://schemas.openxmlformats.org/officeDocument/2006/relationships/slideLayout" Target="../slideLayouts/slideLayout974.xml"/><Relationship Id="rId3" Type="http://schemas.openxmlformats.org/officeDocument/2006/relationships/slideLayout" Target="../slideLayouts/slideLayout973.xml"/><Relationship Id="rId23" Type="http://schemas.openxmlformats.org/officeDocument/2006/relationships/theme" Target="../theme/theme50.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990.xml"/><Relationship Id="rId2" Type="http://schemas.openxmlformats.org/officeDocument/2006/relationships/slideLayout" Target="../slideLayouts/slideLayout972.xml"/><Relationship Id="rId19" Type="http://schemas.openxmlformats.org/officeDocument/2006/relationships/slideLayout" Target="../slideLayouts/slideLayout989.xml"/><Relationship Id="rId18" Type="http://schemas.openxmlformats.org/officeDocument/2006/relationships/slideLayout" Target="../slideLayouts/slideLayout988.xml"/><Relationship Id="rId17" Type="http://schemas.openxmlformats.org/officeDocument/2006/relationships/slideLayout" Target="../slideLayouts/slideLayout987.xml"/><Relationship Id="rId16" Type="http://schemas.openxmlformats.org/officeDocument/2006/relationships/slideLayout" Target="../slideLayouts/slideLayout986.xml"/><Relationship Id="rId15" Type="http://schemas.openxmlformats.org/officeDocument/2006/relationships/slideLayout" Target="../slideLayouts/slideLayout985.xml"/><Relationship Id="rId14" Type="http://schemas.openxmlformats.org/officeDocument/2006/relationships/slideLayout" Target="../slideLayouts/slideLayout984.xml"/><Relationship Id="rId13" Type="http://schemas.openxmlformats.org/officeDocument/2006/relationships/slideLayout" Target="../slideLayouts/slideLayout983.xml"/><Relationship Id="rId12" Type="http://schemas.openxmlformats.org/officeDocument/2006/relationships/slideLayout" Target="../slideLayouts/slideLayout982.xml"/><Relationship Id="rId11" Type="http://schemas.openxmlformats.org/officeDocument/2006/relationships/slideLayout" Target="../slideLayouts/slideLayout981.xml"/><Relationship Id="rId10" Type="http://schemas.openxmlformats.org/officeDocument/2006/relationships/slideLayout" Target="../slideLayouts/slideLayout980.xml"/><Relationship Id="rId1" Type="http://schemas.openxmlformats.org/officeDocument/2006/relationships/slideLayout" Target="../slideLayouts/slideLayout971.xml"/></Relationships>
</file>

<file path=ppt/slideMasters/_rels/slideMaster51.xml.rels><?xml version="1.0" encoding="UTF-8" standalone="yes"?>
<Relationships xmlns="http://schemas.openxmlformats.org/package/2006/relationships"><Relationship Id="rId9" Type="http://schemas.openxmlformats.org/officeDocument/2006/relationships/slideLayout" Target="../slideLayouts/slideLayout999.xml"/><Relationship Id="rId8" Type="http://schemas.openxmlformats.org/officeDocument/2006/relationships/slideLayout" Target="../slideLayouts/slideLayout998.xml"/><Relationship Id="rId7" Type="http://schemas.openxmlformats.org/officeDocument/2006/relationships/slideLayout" Target="../slideLayouts/slideLayout997.xml"/><Relationship Id="rId6" Type="http://schemas.openxmlformats.org/officeDocument/2006/relationships/slideLayout" Target="../slideLayouts/slideLayout996.xml"/><Relationship Id="rId5" Type="http://schemas.openxmlformats.org/officeDocument/2006/relationships/slideLayout" Target="../slideLayouts/slideLayout995.xml"/><Relationship Id="rId4" Type="http://schemas.openxmlformats.org/officeDocument/2006/relationships/slideLayout" Target="../slideLayouts/slideLayout994.xml"/><Relationship Id="rId3" Type="http://schemas.openxmlformats.org/officeDocument/2006/relationships/slideLayout" Target="../slideLayouts/slideLayout993.xml"/><Relationship Id="rId23" Type="http://schemas.openxmlformats.org/officeDocument/2006/relationships/theme" Target="../theme/theme51.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1010.xml"/><Relationship Id="rId2" Type="http://schemas.openxmlformats.org/officeDocument/2006/relationships/slideLayout" Target="../slideLayouts/slideLayout992.xml"/><Relationship Id="rId19" Type="http://schemas.openxmlformats.org/officeDocument/2006/relationships/slideLayout" Target="../slideLayouts/slideLayout1009.xml"/><Relationship Id="rId18" Type="http://schemas.openxmlformats.org/officeDocument/2006/relationships/slideLayout" Target="../slideLayouts/slideLayout1008.xml"/><Relationship Id="rId17" Type="http://schemas.openxmlformats.org/officeDocument/2006/relationships/slideLayout" Target="../slideLayouts/slideLayout1007.xml"/><Relationship Id="rId16" Type="http://schemas.openxmlformats.org/officeDocument/2006/relationships/slideLayout" Target="../slideLayouts/slideLayout1006.xml"/><Relationship Id="rId15" Type="http://schemas.openxmlformats.org/officeDocument/2006/relationships/slideLayout" Target="../slideLayouts/slideLayout1005.xml"/><Relationship Id="rId14" Type="http://schemas.openxmlformats.org/officeDocument/2006/relationships/slideLayout" Target="../slideLayouts/slideLayout1004.xml"/><Relationship Id="rId13" Type="http://schemas.openxmlformats.org/officeDocument/2006/relationships/slideLayout" Target="../slideLayouts/slideLayout1003.xml"/><Relationship Id="rId12" Type="http://schemas.openxmlformats.org/officeDocument/2006/relationships/slideLayout" Target="../slideLayouts/slideLayout1002.xml"/><Relationship Id="rId11" Type="http://schemas.openxmlformats.org/officeDocument/2006/relationships/slideLayout" Target="../slideLayouts/slideLayout1001.xml"/><Relationship Id="rId10" Type="http://schemas.openxmlformats.org/officeDocument/2006/relationships/slideLayout" Target="../slideLayouts/slideLayout1000.xml"/><Relationship Id="rId1" Type="http://schemas.openxmlformats.org/officeDocument/2006/relationships/slideLayout" Target="../slideLayouts/slideLayout99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99.xml"/><Relationship Id="rId8" Type="http://schemas.openxmlformats.org/officeDocument/2006/relationships/slideLayout" Target="../slideLayouts/slideLayout98.xml"/><Relationship Id="rId7" Type="http://schemas.openxmlformats.org/officeDocument/2006/relationships/slideLayout" Target="../slideLayouts/slideLayout97.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3" Type="http://schemas.openxmlformats.org/officeDocument/2006/relationships/slideLayout" Target="../slideLayouts/slideLayout93.xml"/><Relationship Id="rId23" Type="http://schemas.openxmlformats.org/officeDocument/2006/relationships/theme" Target="../theme/theme6.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110.xml"/><Relationship Id="rId2" Type="http://schemas.openxmlformats.org/officeDocument/2006/relationships/slideLayout" Target="../slideLayouts/slideLayout92.xml"/><Relationship Id="rId19" Type="http://schemas.openxmlformats.org/officeDocument/2006/relationships/slideLayout" Target="../slideLayouts/slideLayout109.xml"/><Relationship Id="rId18" Type="http://schemas.openxmlformats.org/officeDocument/2006/relationships/slideLayout" Target="../slideLayouts/slideLayout108.xml"/><Relationship Id="rId17" Type="http://schemas.openxmlformats.org/officeDocument/2006/relationships/slideLayout" Target="../slideLayouts/slideLayout107.xml"/><Relationship Id="rId16" Type="http://schemas.openxmlformats.org/officeDocument/2006/relationships/slideLayout" Target="../slideLayouts/slideLayout106.xml"/><Relationship Id="rId15" Type="http://schemas.openxmlformats.org/officeDocument/2006/relationships/slideLayout" Target="../slideLayouts/slideLayout105.xml"/><Relationship Id="rId14" Type="http://schemas.openxmlformats.org/officeDocument/2006/relationships/slideLayout" Target="../slideLayouts/slideLayout104.xml"/><Relationship Id="rId13" Type="http://schemas.openxmlformats.org/officeDocument/2006/relationships/slideLayout" Target="../slideLayouts/slideLayout103.xml"/><Relationship Id="rId12" Type="http://schemas.openxmlformats.org/officeDocument/2006/relationships/slideLayout" Target="../slideLayouts/slideLayout102.xml"/><Relationship Id="rId11" Type="http://schemas.openxmlformats.org/officeDocument/2006/relationships/slideLayout" Target="../slideLayouts/slideLayout101.xml"/><Relationship Id="rId10" Type="http://schemas.openxmlformats.org/officeDocument/2006/relationships/slideLayout" Target="../slideLayouts/slideLayout100.xml"/><Relationship Id="rId1"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3" Type="http://schemas.openxmlformats.org/officeDocument/2006/relationships/theme" Target="../theme/theme7.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130.xml"/><Relationship Id="rId2" Type="http://schemas.openxmlformats.org/officeDocument/2006/relationships/slideLayout" Target="../slideLayouts/slideLayout112.xml"/><Relationship Id="rId19" Type="http://schemas.openxmlformats.org/officeDocument/2006/relationships/slideLayout" Target="../slideLayouts/slideLayout129.xml"/><Relationship Id="rId18" Type="http://schemas.openxmlformats.org/officeDocument/2006/relationships/slideLayout" Target="../slideLayouts/slideLayout128.xml"/><Relationship Id="rId17" Type="http://schemas.openxmlformats.org/officeDocument/2006/relationships/slideLayout" Target="../slideLayouts/slideLayout127.xml"/><Relationship Id="rId16" Type="http://schemas.openxmlformats.org/officeDocument/2006/relationships/slideLayout" Target="../slideLayouts/slideLayout126.xml"/><Relationship Id="rId15" Type="http://schemas.openxmlformats.org/officeDocument/2006/relationships/slideLayout" Target="../slideLayouts/slideLayout125.xml"/><Relationship Id="rId14" Type="http://schemas.openxmlformats.org/officeDocument/2006/relationships/slideLayout" Target="../slideLayouts/slideLayout124.xml"/><Relationship Id="rId13" Type="http://schemas.openxmlformats.org/officeDocument/2006/relationships/slideLayout" Target="../slideLayouts/slideLayout123.xml"/><Relationship Id="rId12" Type="http://schemas.openxmlformats.org/officeDocument/2006/relationships/slideLayout" Target="../slideLayouts/slideLayout122.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39.xml"/><Relationship Id="rId8" Type="http://schemas.openxmlformats.org/officeDocument/2006/relationships/slideLayout" Target="../slideLayouts/slideLayout138.xml"/><Relationship Id="rId7" Type="http://schemas.openxmlformats.org/officeDocument/2006/relationships/slideLayout" Target="../slideLayouts/slideLayout137.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 Id="rId3" Type="http://schemas.openxmlformats.org/officeDocument/2006/relationships/slideLayout" Target="../slideLayouts/slideLayout133.xml"/><Relationship Id="rId23" Type="http://schemas.openxmlformats.org/officeDocument/2006/relationships/theme" Target="../theme/theme8.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150.xml"/><Relationship Id="rId2" Type="http://schemas.openxmlformats.org/officeDocument/2006/relationships/slideLayout" Target="../slideLayouts/slideLayout132.xml"/><Relationship Id="rId19" Type="http://schemas.openxmlformats.org/officeDocument/2006/relationships/slideLayout" Target="../slideLayouts/slideLayout149.xml"/><Relationship Id="rId18" Type="http://schemas.openxmlformats.org/officeDocument/2006/relationships/slideLayout" Target="../slideLayouts/slideLayout148.xml"/><Relationship Id="rId17" Type="http://schemas.openxmlformats.org/officeDocument/2006/relationships/slideLayout" Target="../slideLayouts/slideLayout147.xml"/><Relationship Id="rId16" Type="http://schemas.openxmlformats.org/officeDocument/2006/relationships/slideLayout" Target="../slideLayouts/slideLayout146.xml"/><Relationship Id="rId15" Type="http://schemas.openxmlformats.org/officeDocument/2006/relationships/slideLayout" Target="../slideLayouts/slideLayout145.xml"/><Relationship Id="rId14" Type="http://schemas.openxmlformats.org/officeDocument/2006/relationships/slideLayout" Target="../slideLayouts/slideLayout144.xml"/><Relationship Id="rId13" Type="http://schemas.openxmlformats.org/officeDocument/2006/relationships/slideLayout" Target="../slideLayouts/slideLayout143.xml"/><Relationship Id="rId12" Type="http://schemas.openxmlformats.org/officeDocument/2006/relationships/slideLayout" Target="../slideLayouts/slideLayout142.xml"/><Relationship Id="rId11" Type="http://schemas.openxmlformats.org/officeDocument/2006/relationships/slideLayout" Target="../slideLayouts/slideLayout141.xml"/><Relationship Id="rId10" Type="http://schemas.openxmlformats.org/officeDocument/2006/relationships/slideLayout" Target="../slideLayouts/slideLayout140.xml"/><Relationship Id="rId1" Type="http://schemas.openxmlformats.org/officeDocument/2006/relationships/slideLayout" Target="../slideLayouts/slideLayout131.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59.xml"/><Relationship Id="rId8" Type="http://schemas.openxmlformats.org/officeDocument/2006/relationships/slideLayout" Target="../slideLayouts/slideLayout158.xml"/><Relationship Id="rId7" Type="http://schemas.openxmlformats.org/officeDocument/2006/relationships/slideLayout" Target="../slideLayouts/slideLayout157.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 Id="rId3" Type="http://schemas.openxmlformats.org/officeDocument/2006/relationships/slideLayout" Target="../slideLayouts/slideLayout153.xml"/><Relationship Id="rId23" Type="http://schemas.openxmlformats.org/officeDocument/2006/relationships/theme" Target="../theme/theme9.xml"/><Relationship Id="rId22" Type="http://schemas.openxmlformats.org/officeDocument/2006/relationships/image" Target="../media/image4.png"/><Relationship Id="rId21" Type="http://schemas.openxmlformats.org/officeDocument/2006/relationships/image" Target="../media/image5.jpeg"/><Relationship Id="rId20" Type="http://schemas.openxmlformats.org/officeDocument/2006/relationships/slideLayout" Target="../slideLayouts/slideLayout170.xml"/><Relationship Id="rId2" Type="http://schemas.openxmlformats.org/officeDocument/2006/relationships/slideLayout" Target="../slideLayouts/slideLayout152.xml"/><Relationship Id="rId19" Type="http://schemas.openxmlformats.org/officeDocument/2006/relationships/slideLayout" Target="../slideLayouts/slideLayout169.xml"/><Relationship Id="rId18" Type="http://schemas.openxmlformats.org/officeDocument/2006/relationships/slideLayout" Target="../slideLayouts/slideLayout168.xml"/><Relationship Id="rId17" Type="http://schemas.openxmlformats.org/officeDocument/2006/relationships/slideLayout" Target="../slideLayouts/slideLayout167.xml"/><Relationship Id="rId16" Type="http://schemas.openxmlformats.org/officeDocument/2006/relationships/slideLayout" Target="../slideLayouts/slideLayout166.xml"/><Relationship Id="rId15" Type="http://schemas.openxmlformats.org/officeDocument/2006/relationships/slideLayout" Target="../slideLayouts/slideLayout165.xml"/><Relationship Id="rId14" Type="http://schemas.openxmlformats.org/officeDocument/2006/relationships/slideLayout" Target="../slideLayouts/slideLayout164.xml"/><Relationship Id="rId13" Type="http://schemas.openxmlformats.org/officeDocument/2006/relationships/slideLayout" Target="../slideLayouts/slideLayout163.xml"/><Relationship Id="rId12" Type="http://schemas.openxmlformats.org/officeDocument/2006/relationships/slideLayout" Target="../slideLayouts/slideLayout162.xml"/><Relationship Id="rId11" Type="http://schemas.openxmlformats.org/officeDocument/2006/relationships/slideLayout" Target="../slideLayouts/slideLayout161.xml"/><Relationship Id="rId10" Type="http://schemas.openxmlformats.org/officeDocument/2006/relationships/slideLayout" Target="../slideLayouts/slideLayout160.xml"/><Relationship Id="rId1"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 id="2147483909" r:id="rId19"/>
    <p:sldLayoutId id="2147483910"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 id="2147483994"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 id="2147484013" r:id="rId18"/>
    <p:sldLayoutId id="2147484014" r:id="rId19"/>
    <p:sldLayoutId id="2147484015"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2050"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2051" name="Picture 7"/>
          <p:cNvPicPr>
            <a:picLocks noChangeAspect="1"/>
          </p:cNvPicPr>
          <p:nvPr/>
        </p:nvPicPr>
        <p:blipFill>
          <a:blip r:embed="rId16"/>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17"/>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 id="2147484076" r:id="rId18"/>
    <p:sldLayoutId id="2147484077" r:id="rId19"/>
    <p:sldLayoutId id="2147484078"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 id="2147484097" r:id="rId18"/>
    <p:sldLayoutId id="2147484098" r:id="rId19"/>
    <p:sldLayoutId id="2147484099"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 id="2147484120"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 id="2147484141"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 id="2147484179" r:id="rId16"/>
    <p:sldLayoutId id="2147484180" r:id="rId17"/>
    <p:sldLayoutId id="2147484181" r:id="rId18"/>
    <p:sldLayoutId id="2147484182" r:id="rId19"/>
    <p:sldLayoutId id="2147484183"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 id="2147484200" r:id="rId16"/>
    <p:sldLayoutId id="2147484201" r:id="rId17"/>
    <p:sldLayoutId id="2147484202" r:id="rId18"/>
    <p:sldLayoutId id="2147484203" r:id="rId19"/>
    <p:sldLayoutId id="2147484204"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 id="2147484219" r:id="rId14"/>
    <p:sldLayoutId id="2147484220" r:id="rId15"/>
    <p:sldLayoutId id="2147484221" r:id="rId16"/>
    <p:sldLayoutId id="2147484222" r:id="rId17"/>
    <p:sldLayoutId id="2147484223" r:id="rId18"/>
    <p:sldLayoutId id="2147484224" r:id="rId19"/>
    <p:sldLayoutId id="2147484225"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0131C08-A23F-47F3-BA17-563990E86DA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rPr>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
        <p:nvSpPr>
          <p:cNvPr id="3075"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3076" name="Picture 7"/>
          <p:cNvPicPr>
            <a:picLocks noChangeAspect="1"/>
          </p:cNvPicPr>
          <p:nvPr/>
        </p:nvPicPr>
        <p:blipFill>
          <a:blip r:embed="rId16"/>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17"/>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 id="2147484265" r:id="rId18"/>
    <p:sldLayoutId id="2147484266" r:id="rId19"/>
    <p:sldLayoutId id="2147484267"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 id="2147484280" r:id="rId12"/>
    <p:sldLayoutId id="2147484281" r:id="rId13"/>
    <p:sldLayoutId id="2147484282" r:id="rId14"/>
    <p:sldLayoutId id="2147484283" r:id="rId15"/>
    <p:sldLayoutId id="2147484284" r:id="rId16"/>
    <p:sldLayoutId id="2147484285" r:id="rId17"/>
    <p:sldLayoutId id="2147484286" r:id="rId18"/>
    <p:sldLayoutId id="2147484287" r:id="rId19"/>
    <p:sldLayoutId id="2147484288"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2" r:id="rId13"/>
    <p:sldLayoutId id="2147484303" r:id="rId14"/>
    <p:sldLayoutId id="2147484304" r:id="rId15"/>
    <p:sldLayoutId id="2147484305" r:id="rId16"/>
    <p:sldLayoutId id="2147484306" r:id="rId17"/>
    <p:sldLayoutId id="2147484307" r:id="rId18"/>
    <p:sldLayoutId id="2147484308" r:id="rId19"/>
    <p:sldLayoutId id="2147484309"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 id="2147484325" r:id="rId15"/>
    <p:sldLayoutId id="2147484326" r:id="rId16"/>
    <p:sldLayoutId id="2147484327" r:id="rId17"/>
    <p:sldLayoutId id="2147484328" r:id="rId18"/>
    <p:sldLayoutId id="2147484329" r:id="rId19"/>
    <p:sldLayoutId id="2147484330"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 id="2147484348" r:id="rId17"/>
    <p:sldLayoutId id="2147484349" r:id="rId18"/>
    <p:sldLayoutId id="2147484350" r:id="rId19"/>
    <p:sldLayoutId id="2147484351"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 id="2147484386" r:id="rId13"/>
    <p:sldLayoutId id="2147484387" r:id="rId14"/>
    <p:sldLayoutId id="2147484388" r:id="rId15"/>
    <p:sldLayoutId id="2147484389" r:id="rId16"/>
    <p:sldLayoutId id="2147484390" r:id="rId17"/>
    <p:sldLayoutId id="2147484391" r:id="rId18"/>
    <p:sldLayoutId id="2147484392" r:id="rId19"/>
    <p:sldLayoutId id="2147484393"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06" r:id="rId12"/>
    <p:sldLayoutId id="2147484407" r:id="rId13"/>
    <p:sldLayoutId id="2147484408" r:id="rId14"/>
    <p:sldLayoutId id="2147484409" r:id="rId15"/>
    <p:sldLayoutId id="2147484410" r:id="rId16"/>
    <p:sldLayoutId id="2147484411" r:id="rId17"/>
    <p:sldLayoutId id="2147484412" r:id="rId18"/>
    <p:sldLayoutId id="2147484413" r:id="rId19"/>
    <p:sldLayoutId id="2147484414"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 id="2147484428" r:id="rId13"/>
    <p:sldLayoutId id="2147484429" r:id="rId14"/>
    <p:sldLayoutId id="2147484430" r:id="rId15"/>
    <p:sldLayoutId id="2147484431" r:id="rId16"/>
    <p:sldLayoutId id="2147484432" r:id="rId17"/>
    <p:sldLayoutId id="2147484433" r:id="rId18"/>
    <p:sldLayoutId id="2147484434" r:id="rId19"/>
    <p:sldLayoutId id="2147484435"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 id="2147484469" r:id="rId12"/>
    <p:sldLayoutId id="2147484470" r:id="rId13"/>
    <p:sldLayoutId id="2147484471" r:id="rId14"/>
    <p:sldLayoutId id="2147484472" r:id="rId15"/>
    <p:sldLayoutId id="2147484473" r:id="rId16"/>
    <p:sldLayoutId id="2147484474" r:id="rId17"/>
    <p:sldLayoutId id="2147484475" r:id="rId18"/>
    <p:sldLayoutId id="2147484476" r:id="rId19"/>
    <p:sldLayoutId id="2147484477"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 id="2147484495" r:id="rId17"/>
    <p:sldLayoutId id="2147484496" r:id="rId18"/>
    <p:sldLayoutId id="2147484497" r:id="rId19"/>
    <p:sldLayoutId id="2147484498"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 id="2147484511" r:id="rId12"/>
    <p:sldLayoutId id="2147484512" r:id="rId13"/>
    <p:sldLayoutId id="2147484513" r:id="rId14"/>
    <p:sldLayoutId id="2147484514" r:id="rId15"/>
    <p:sldLayoutId id="2147484515" r:id="rId16"/>
    <p:sldLayoutId id="2147484516" r:id="rId17"/>
    <p:sldLayoutId id="2147484517" r:id="rId18"/>
    <p:sldLayoutId id="2147484518" r:id="rId19"/>
    <p:sldLayoutId id="2147484519"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 id="2147484533" r:id="rId13"/>
    <p:sldLayoutId id="2147484534" r:id="rId14"/>
    <p:sldLayoutId id="2147484535" r:id="rId15"/>
    <p:sldLayoutId id="2147484536" r:id="rId16"/>
    <p:sldLayoutId id="2147484537" r:id="rId17"/>
    <p:sldLayoutId id="2147484538" r:id="rId18"/>
    <p:sldLayoutId id="2147484539" r:id="rId19"/>
    <p:sldLayoutId id="2147484540"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53" r:id="rId12"/>
    <p:sldLayoutId id="2147484554" r:id="rId13"/>
    <p:sldLayoutId id="2147484555" r:id="rId14"/>
    <p:sldLayoutId id="2147484556" r:id="rId15"/>
    <p:sldLayoutId id="2147484557" r:id="rId16"/>
    <p:sldLayoutId id="2147484558" r:id="rId17"/>
    <p:sldLayoutId id="2147484559" r:id="rId18"/>
    <p:sldLayoutId id="2147484560" r:id="rId19"/>
    <p:sldLayoutId id="2147484561"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 id="2147484574" r:id="rId12"/>
    <p:sldLayoutId id="2147484575" r:id="rId13"/>
    <p:sldLayoutId id="2147484576" r:id="rId14"/>
    <p:sldLayoutId id="2147484577" r:id="rId15"/>
    <p:sldLayoutId id="2147484578" r:id="rId16"/>
    <p:sldLayoutId id="2147484579" r:id="rId17"/>
    <p:sldLayoutId id="2147484580" r:id="rId18"/>
    <p:sldLayoutId id="2147484581" r:id="rId19"/>
    <p:sldLayoutId id="2147484582"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 id="2147484595" r:id="rId12"/>
    <p:sldLayoutId id="2147484596" r:id="rId13"/>
    <p:sldLayoutId id="2147484597" r:id="rId14"/>
    <p:sldLayoutId id="2147484598" r:id="rId15"/>
    <p:sldLayoutId id="2147484599" r:id="rId16"/>
    <p:sldLayoutId id="2147484600" r:id="rId17"/>
    <p:sldLayoutId id="2147484601" r:id="rId18"/>
    <p:sldLayoutId id="2147484602" r:id="rId19"/>
    <p:sldLayoutId id="2147484603"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 id="2147484616" r:id="rId12"/>
    <p:sldLayoutId id="2147484617" r:id="rId13"/>
    <p:sldLayoutId id="2147484618" r:id="rId14"/>
    <p:sldLayoutId id="2147484619" r:id="rId15"/>
    <p:sldLayoutId id="2147484620" r:id="rId16"/>
    <p:sldLayoutId id="2147484621" r:id="rId17"/>
    <p:sldLayoutId id="2147484622" r:id="rId18"/>
    <p:sldLayoutId id="2147484623" r:id="rId19"/>
    <p:sldLayoutId id="2147484624"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 id="2147484638" r:id="rId13"/>
    <p:sldLayoutId id="2147484639" r:id="rId14"/>
    <p:sldLayoutId id="2147484640" r:id="rId15"/>
    <p:sldLayoutId id="2147484641" r:id="rId16"/>
    <p:sldLayoutId id="2147484642" r:id="rId17"/>
    <p:sldLayoutId id="2147484643" r:id="rId18"/>
    <p:sldLayoutId id="2147484644" r:id="rId19"/>
    <p:sldLayoutId id="2147484645"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 id="2147484654" r:id="rId8"/>
    <p:sldLayoutId id="2147484655" r:id="rId9"/>
    <p:sldLayoutId id="2147484656" r:id="rId10"/>
    <p:sldLayoutId id="2147484657" r:id="rId11"/>
    <p:sldLayoutId id="2147484658" r:id="rId12"/>
    <p:sldLayoutId id="2147484659" r:id="rId13"/>
    <p:sldLayoutId id="2147484660" r:id="rId14"/>
    <p:sldLayoutId id="2147484661" r:id="rId15"/>
    <p:sldLayoutId id="2147484662" r:id="rId16"/>
    <p:sldLayoutId id="2147484663" r:id="rId17"/>
    <p:sldLayoutId id="2147484664" r:id="rId18"/>
    <p:sldLayoutId id="2147484665" r:id="rId19"/>
    <p:sldLayoutId id="2147484666"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 id="2147484679" r:id="rId12"/>
    <p:sldLayoutId id="2147484680" r:id="rId13"/>
    <p:sldLayoutId id="2147484681" r:id="rId14"/>
    <p:sldLayoutId id="2147484682" r:id="rId15"/>
    <p:sldLayoutId id="2147484683" r:id="rId16"/>
    <p:sldLayoutId id="2147484684" r:id="rId17"/>
    <p:sldLayoutId id="2147484685" r:id="rId18"/>
    <p:sldLayoutId id="2147484686" r:id="rId19"/>
    <p:sldLayoutId id="2147484687"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 id="2147484700" r:id="rId12"/>
    <p:sldLayoutId id="2147484701" r:id="rId13"/>
    <p:sldLayoutId id="2147484702" r:id="rId14"/>
    <p:sldLayoutId id="2147484703" r:id="rId15"/>
    <p:sldLayoutId id="2147484704" r:id="rId16"/>
    <p:sldLayoutId id="2147484705" r:id="rId17"/>
    <p:sldLayoutId id="2147484706" r:id="rId18"/>
    <p:sldLayoutId id="2147484707" r:id="rId19"/>
    <p:sldLayoutId id="2147484708"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7696200" y="4705350"/>
            <a:ext cx="1314450" cy="30361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b="0">
                <a:solidFill>
                  <a:srgbClr val="000000"/>
                </a:solidFill>
                <a:latin typeface="Arial" panose="020B0604020202020204" pitchFamily="34" charset="0"/>
                <a:ea typeface="黑体" panose="02010609060101010101" pitchFamily="49" charset="-122"/>
              </a:defRPr>
            </a:lvl1pPr>
          </a:lstStyle>
          <a:p>
            <a:fld id="{49AE70B2-8BF9-45C0-BB95-33D1B9D3A854}" type="slidenum">
              <a:rPr lang="zh-CN" altLang="en-US" smtClean="0"/>
            </a:fld>
            <a:endParaRPr lang="zh-CN" altLang="en-US" dirty="0"/>
          </a:p>
        </p:txBody>
      </p:sp>
      <p:sp>
        <p:nvSpPr>
          <p:cNvPr id="1027" name="Rectangle 16"/>
          <p:cNvSpPr>
            <a:spLocks noGrp="1"/>
          </p:cNvSpPr>
          <p:nvPr>
            <p:ph type="title"/>
          </p:nvPr>
        </p:nvSpPr>
        <p:spPr>
          <a:xfrm>
            <a:off x="252046" y="0"/>
            <a:ext cx="6912220" cy="422672"/>
          </a:xfrm>
          <a:prstGeom prst="rect">
            <a:avLst/>
          </a:prstGeom>
          <a:noFill/>
          <a:ln w="9525">
            <a:noFill/>
          </a:ln>
        </p:spPr>
        <p:txBody>
          <a:bodyPr anchor="ctr"/>
          <a:p>
            <a:pPr lvl="0"/>
            <a:r>
              <a:rPr lang="zh-CN" altLang="en-US" dirty="0"/>
              <a:t>单击此处编辑母版标题样式</a:t>
            </a:r>
            <a:endParaRPr lang="zh-CN" altLang="en-US" dirty="0"/>
          </a:p>
        </p:txBody>
      </p:sp>
      <p:pic>
        <p:nvPicPr>
          <p:cNvPr id="1028" name="Picture 7"/>
          <p:cNvPicPr>
            <a:picLocks noChangeAspect="1"/>
          </p:cNvPicPr>
          <p:nvPr/>
        </p:nvPicPr>
        <p:blipFill>
          <a:blip r:embed="rId21"/>
          <a:stretch>
            <a:fillRect/>
          </a:stretch>
        </p:blipFill>
        <p:spPr>
          <a:xfrm>
            <a:off x="0" y="0"/>
            <a:ext cx="9155723" cy="59174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33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15000"/>
        </a:spcBef>
        <a:spcAft>
          <a:spcPct val="0"/>
        </a:spcAft>
        <a:buBlip>
          <a:blip r:embed="rId22"/>
        </a:buBlip>
        <a:defRPr sz="2400">
          <a:solidFill>
            <a:schemeClr val="tx1"/>
          </a:solidFill>
          <a:latin typeface="+mn-lt"/>
          <a:ea typeface="+mn-ea"/>
          <a:cs typeface="+mn-cs"/>
        </a:defRPr>
      </a:lvl1pPr>
      <a:lvl2pPr marL="557530" indent="-213995" algn="l" rtl="0" eaLnBrk="0" fontAlgn="base" hangingPunct="0">
        <a:spcBef>
          <a:spcPct val="15000"/>
        </a:spcBef>
        <a:spcAft>
          <a:spcPct val="0"/>
        </a:spcAft>
        <a:buClr>
          <a:schemeClr val="accent2"/>
        </a:buClr>
        <a:buSzPct val="70000"/>
        <a:buFont typeface="Wingdings" panose="05000000000000000000" pitchFamily="2" charset="2"/>
        <a:buChar char="p"/>
        <a:defRPr sz="2100">
          <a:solidFill>
            <a:schemeClr val="tx1"/>
          </a:solidFill>
          <a:latin typeface="+mn-lt"/>
          <a:ea typeface="+mn-ea"/>
        </a:defRPr>
      </a:lvl2pPr>
      <a:lvl3pPr marL="857250" indent="-171450" algn="l" rtl="0" eaLnBrk="0" fontAlgn="base" hangingPunct="0">
        <a:spcBef>
          <a:spcPct val="15000"/>
        </a:spcBef>
        <a:spcAft>
          <a:spcPct val="0"/>
        </a:spcAft>
        <a:buClr>
          <a:srgbClr val="3333CC"/>
        </a:buClr>
        <a:buSzPct val="70000"/>
        <a:buFont typeface="Wingdings" panose="05000000000000000000" pitchFamily="2" charset="2"/>
        <a:buChar char="l"/>
        <a:defRPr sz="1800">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5950" indent="-171450" algn="l" rtl="0" fontAlgn="base">
        <a:spcBef>
          <a:spcPct val="15000"/>
        </a:spcBef>
        <a:spcAft>
          <a:spcPct val="0"/>
        </a:spcAft>
        <a:buChar char="»"/>
        <a:defRPr sz="1500">
          <a:solidFill>
            <a:schemeClr val="tx1"/>
          </a:solidFill>
          <a:latin typeface="+mn-lt"/>
          <a:ea typeface="+mn-ea"/>
        </a:defRPr>
      </a:lvl6pPr>
      <a:lvl7pPr marL="2228850" indent="-171450" algn="l" rtl="0" fontAlgn="base">
        <a:spcBef>
          <a:spcPct val="15000"/>
        </a:spcBef>
        <a:spcAft>
          <a:spcPct val="0"/>
        </a:spcAft>
        <a:buChar char="»"/>
        <a:defRPr sz="1500">
          <a:solidFill>
            <a:schemeClr val="tx1"/>
          </a:solidFill>
          <a:latin typeface="+mn-lt"/>
          <a:ea typeface="+mn-ea"/>
        </a:defRPr>
      </a:lvl7pPr>
      <a:lvl8pPr marL="2571750" indent="-171450" algn="l" rtl="0" fontAlgn="base">
        <a:spcBef>
          <a:spcPct val="15000"/>
        </a:spcBef>
        <a:spcAft>
          <a:spcPct val="0"/>
        </a:spcAft>
        <a:buChar char="»"/>
        <a:defRPr sz="1500">
          <a:solidFill>
            <a:schemeClr val="tx1"/>
          </a:solidFill>
          <a:latin typeface="+mn-lt"/>
          <a:ea typeface="+mn-ea"/>
        </a:defRPr>
      </a:lvl8pPr>
      <a:lvl9pPr marL="2914650" indent="-171450" algn="l" rtl="0" fontAlgn="base">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0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1.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4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94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4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4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4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4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4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46.xml"/><Relationship Id="rId2" Type="http://schemas.openxmlformats.org/officeDocument/2006/relationships/tags" Target="../tags/tag27.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66.xml"/><Relationship Id="rId2" Type="http://schemas.openxmlformats.org/officeDocument/2006/relationships/tags" Target="../tags/tag28.xml"/><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6.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6.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26.xml"/><Relationship Id="rId2" Type="http://schemas.openxmlformats.org/officeDocument/2006/relationships/tags" Target="../tags/tag31.xml"/><Relationship Id="rId1" Type="http://schemas.openxmlformats.org/officeDocument/2006/relationships/image" Target="../media/image7.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966.xml"/><Relationship Id="rId2" Type="http://schemas.openxmlformats.org/officeDocument/2006/relationships/tags" Target="../tags/tag32.xml"/><Relationship Id="rId1" Type="http://schemas.openxmlformats.org/officeDocument/2006/relationships/image" Target="../media/image7.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66.xml"/><Relationship Id="rId2" Type="http://schemas.openxmlformats.org/officeDocument/2006/relationships/tags" Target="../tags/tag33.xml"/><Relationship Id="rId1" Type="http://schemas.openxmlformats.org/officeDocument/2006/relationships/image" Target="../media/image7.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86.xml"/><Relationship Id="rId2" Type="http://schemas.openxmlformats.org/officeDocument/2006/relationships/tags" Target="../tags/tag34.xml"/><Relationship Id="rId1" Type="http://schemas.openxmlformats.org/officeDocument/2006/relationships/image" Target="../media/image7.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06.xml"/><Relationship Id="rId2" Type="http://schemas.openxmlformats.org/officeDocument/2006/relationships/tags" Target="../tags/tag35.xml"/><Relationship Id="rId1" Type="http://schemas.openxmlformats.org/officeDocument/2006/relationships/image" Target="../media/image7.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26.xml"/><Relationship Id="rId2" Type="http://schemas.openxmlformats.org/officeDocument/2006/relationships/tags" Target="../tags/tag36.xml"/><Relationship Id="rId1" Type="http://schemas.openxmlformats.org/officeDocument/2006/relationships/image" Target="../media/image7.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46.xml"/><Relationship Id="rId2" Type="http://schemas.openxmlformats.org/officeDocument/2006/relationships/tags" Target="../tags/tag37.xml"/><Relationship Id="rId1" Type="http://schemas.openxmlformats.org/officeDocument/2006/relationships/image" Target="../media/image7.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86.xml"/><Relationship Id="rId2" Type="http://schemas.openxmlformats.org/officeDocument/2006/relationships/tags" Target="../tags/tag38.xml"/><Relationship Id="rId1" Type="http://schemas.openxmlformats.org/officeDocument/2006/relationships/image" Target="../media/image8.emf"/></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06.xml"/><Relationship Id="rId2" Type="http://schemas.openxmlformats.org/officeDocument/2006/relationships/tags" Target="../tags/tag39.xml"/><Relationship Id="rId1" Type="http://schemas.openxmlformats.org/officeDocument/2006/relationships/image" Target="../media/image7.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526.xml"/><Relationship Id="rId2" Type="http://schemas.openxmlformats.org/officeDocument/2006/relationships/tags" Target="../tags/tag40.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9" Type="http://schemas.openxmlformats.org/officeDocument/2006/relationships/image" Target="../media/image17.emf"/><Relationship Id="rId8" Type="http://schemas.openxmlformats.org/officeDocument/2006/relationships/image" Target="../media/image16.emf"/><Relationship Id="rId7" Type="http://schemas.openxmlformats.org/officeDocument/2006/relationships/image" Target="../media/image15.emf"/><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3" Type="http://schemas.openxmlformats.org/officeDocument/2006/relationships/image" Target="../media/image11.emf"/><Relationship Id="rId2" Type="http://schemas.openxmlformats.org/officeDocument/2006/relationships/image" Target="../media/image10.emf"/><Relationship Id="rId19" Type="http://schemas.openxmlformats.org/officeDocument/2006/relationships/notesSlide" Target="../notesSlides/notesSlide17.xml"/><Relationship Id="rId18" Type="http://schemas.openxmlformats.org/officeDocument/2006/relationships/slideLayout" Target="../slideLayouts/slideLayout566.xml"/><Relationship Id="rId17" Type="http://schemas.openxmlformats.org/officeDocument/2006/relationships/tags" Target="../tags/tag41.xml"/><Relationship Id="rId16" Type="http://schemas.openxmlformats.org/officeDocument/2006/relationships/image" Target="../media/image24.emf"/><Relationship Id="rId15" Type="http://schemas.openxmlformats.org/officeDocument/2006/relationships/image" Target="../media/image23.emf"/><Relationship Id="rId14" Type="http://schemas.openxmlformats.org/officeDocument/2006/relationships/image" Target="../media/image22.emf"/><Relationship Id="rId13" Type="http://schemas.openxmlformats.org/officeDocument/2006/relationships/image" Target="../media/image21.emf"/><Relationship Id="rId12" Type="http://schemas.openxmlformats.org/officeDocument/2006/relationships/image" Target="../media/image20.emf"/><Relationship Id="rId11" Type="http://schemas.openxmlformats.org/officeDocument/2006/relationships/image" Target="../media/image19.emf"/><Relationship Id="rId10" Type="http://schemas.openxmlformats.org/officeDocument/2006/relationships/image" Target="../media/image18.emf"/><Relationship Id="rId1" Type="http://schemas.openxmlformats.org/officeDocument/2006/relationships/image" Target="../media/image9.emf"/></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2.xml"/><Relationship Id="rId1"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46.xml"/><Relationship Id="rId2" Type="http://schemas.openxmlformats.org/officeDocument/2006/relationships/tags" Target="../tags/tag43.xml"/><Relationship Id="rId1"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977.xml"/><Relationship Id="rId2" Type="http://schemas.openxmlformats.org/officeDocument/2006/relationships/tags" Target="../tags/tag45.xml"/><Relationship Id="rId1"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997.xml"/><Relationship Id="rId2" Type="http://schemas.openxmlformats.org/officeDocument/2006/relationships/tags" Target="../tags/tag46.xml"/><Relationship Id="rId1"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586.xml"/><Relationship Id="rId2" Type="http://schemas.openxmlformats.org/officeDocument/2006/relationships/tags" Target="../tags/tag47.xml"/><Relationship Id="rId1"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06.xml"/><Relationship Id="rId2" Type="http://schemas.openxmlformats.org/officeDocument/2006/relationships/tags" Target="../tags/tag48.xml"/><Relationship Id="rId1" Type="http://schemas.openxmlformats.org/officeDocument/2006/relationships/image" Target="../media/image7.jpeg"/></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626.xml"/><Relationship Id="rId4" Type="http://schemas.openxmlformats.org/officeDocument/2006/relationships/tags" Target="../tags/tag49.xml"/><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46.xml"/><Relationship Id="rId2" Type="http://schemas.openxmlformats.org/officeDocument/2006/relationships/tags" Target="../tags/tag50.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66.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66.xml"/><Relationship Id="rId2" Type="http://schemas.openxmlformats.org/officeDocument/2006/relationships/tags" Target="../tags/tag53.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86.xml"/><Relationship Id="rId2" Type="http://schemas.openxmlformats.org/officeDocument/2006/relationships/tags" Target="../tags/tag54.xml"/><Relationship Id="rId1"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06.xml"/><Relationship Id="rId2" Type="http://schemas.openxmlformats.org/officeDocument/2006/relationships/tags" Target="../tags/tag55.xml"/><Relationship Id="rId1"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26.xml"/><Relationship Id="rId2" Type="http://schemas.openxmlformats.org/officeDocument/2006/relationships/tags" Target="../tags/tag56.xml"/><Relationship Id="rId1"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46.xml"/><Relationship Id="rId2" Type="http://schemas.openxmlformats.org/officeDocument/2006/relationships/tags" Target="../tags/tag57.xml"/><Relationship Id="rId1" Type="http://schemas.openxmlformats.org/officeDocument/2006/relationships/image" Target="../media/image7.jpeg"/></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766.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image" Target="../media/image7.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0.xml"/><Relationship Id="rId1" Type="http://schemas.openxmlformats.org/officeDocument/2006/relationships/image" Target="../media/image31.pn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62.xml"/><Relationship Id="rId2" Type="http://schemas.openxmlformats.org/officeDocument/2006/relationships/image" Target="../media/image32.png"/><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846.xml"/><Relationship Id="rId2" Type="http://schemas.openxmlformats.org/officeDocument/2006/relationships/tags" Target="../tags/tag63.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6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6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6.xml"/><Relationship Id="rId1" Type="http://schemas.openxmlformats.org/officeDocument/2006/relationships/image" Target="../media/image33.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7.xml"/><Relationship Id="rId1"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8.xml"/><Relationship Id="rId1" Type="http://schemas.openxmlformats.org/officeDocument/2006/relationships/image" Target="../media/image7.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9.xml"/><Relationship Id="rId1"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0.xml"/><Relationship Id="rId1" Type="http://schemas.openxmlformats.org/officeDocument/2006/relationships/image" Target="../media/image7.jpe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1.xml"/><Relationship Id="rId1" Type="http://schemas.openxmlformats.org/officeDocument/2006/relationships/image" Target="../media/image7.jpe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2.xml"/><Relationship Id="rId1" Type="http://schemas.openxmlformats.org/officeDocument/2006/relationships/image" Target="../media/image7.jpe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3.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866.xml"/><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8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a:xfrm>
            <a:off x="456565" y="80010"/>
            <a:ext cx="8164830" cy="641985"/>
          </a:xfrm>
        </p:spPr>
        <p:txBody>
          <a:bodyPr/>
          <a:p>
            <a:r>
              <a:rPr lang="zh-CN" altLang="en-US" b="1">
                <a:sym typeface="+mn-ea"/>
              </a:rPr>
              <a:t>模块一、认识综合布线系统</a:t>
            </a:r>
            <a:endParaRPr lang="zh-CN" altLang="en-US"/>
          </a:p>
        </p:txBody>
      </p:sp>
      <p:sp>
        <p:nvSpPr>
          <p:cNvPr id="2051" name="Rectangle 3"/>
          <p:cNvSpPr>
            <a:spLocks noChangeArrowheads="1"/>
          </p:cNvSpPr>
          <p:nvPr/>
        </p:nvSpPr>
        <p:spPr bwMode="auto">
          <a:xfrm>
            <a:off x="569595" y="2820670"/>
            <a:ext cx="5610225" cy="37401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40500" tIns="8100" rIns="40500" bIns="810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100" dirty="0"/>
              <a:t>任务</a:t>
            </a:r>
            <a:r>
              <a:rPr lang="en-US" altLang="zh-CN" sz="2100" dirty="0"/>
              <a:t>1</a:t>
            </a:r>
            <a:r>
              <a:rPr lang="zh-CN" altLang="zh-CN" sz="2100" dirty="0"/>
              <a:t>：认识综合布线系统</a:t>
            </a:r>
            <a:endParaRPr lang="zh-CN" altLang="en-US" sz="2100" b="1" dirty="0"/>
          </a:p>
        </p:txBody>
      </p:sp>
      <p:sp>
        <p:nvSpPr>
          <p:cNvPr id="2052" name="Rectangle 4"/>
          <p:cNvSpPr>
            <a:spLocks noChangeArrowheads="1"/>
          </p:cNvSpPr>
          <p:nvPr/>
        </p:nvSpPr>
        <p:spPr bwMode="auto">
          <a:xfrm>
            <a:off x="569595" y="3367405"/>
            <a:ext cx="5610225" cy="39751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40500" tIns="8100" rIns="40500" bIns="810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100" dirty="0"/>
              <a:t>任务</a:t>
            </a:r>
            <a:r>
              <a:rPr lang="en-US" altLang="zh-CN" sz="2100" dirty="0"/>
              <a:t>2</a:t>
            </a:r>
            <a:r>
              <a:rPr lang="zh-CN" altLang="zh-CN" sz="2100" dirty="0"/>
              <a:t>：综合布线</a:t>
            </a:r>
            <a:r>
              <a:rPr lang="zh-CN" altLang="zh-CN" sz="2100" dirty="0" smtClean="0"/>
              <a:t>系统的</a:t>
            </a:r>
            <a:r>
              <a:rPr lang="zh-CN" altLang="en-US" sz="2100" dirty="0" smtClean="0"/>
              <a:t>布线缆线及其连接器件</a:t>
            </a:r>
            <a:endParaRPr lang="zh-CN" altLang="zh-CN" sz="2100" dirty="0"/>
          </a:p>
        </p:txBody>
      </p:sp>
      <p:sp>
        <p:nvSpPr>
          <p:cNvPr id="2053" name="Rectangle 10"/>
          <p:cNvSpPr>
            <a:spLocks noChangeArrowheads="1"/>
          </p:cNvSpPr>
          <p:nvPr/>
        </p:nvSpPr>
        <p:spPr bwMode="auto">
          <a:xfrm>
            <a:off x="551180" y="932180"/>
            <a:ext cx="7976235" cy="1753235"/>
          </a:xfrm>
          <a:prstGeom prst="rect">
            <a:avLst/>
          </a:prstGeom>
          <a:solidFill>
            <a:srgbClr val="FFFFFF"/>
          </a:solidFill>
          <a:ln w="9525">
            <a:solidFill>
              <a:srgbClr val="99CCFF"/>
            </a:solidFill>
            <a:miter lim="800000"/>
          </a:ln>
        </p:spPr>
        <p:txBody>
          <a:bodyPr wrap="square">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1800" dirty="0"/>
              <a:t>建筑物综合布线系统（</a:t>
            </a:r>
            <a:r>
              <a:rPr lang="en-US" altLang="zh-CN" sz="1800" dirty="0"/>
              <a:t>Premises Distribution System</a:t>
            </a:r>
            <a:r>
              <a:rPr lang="zh-CN" altLang="zh-CN" sz="1800" dirty="0"/>
              <a:t>，</a:t>
            </a:r>
            <a:r>
              <a:rPr lang="en-US" altLang="zh-CN" sz="1800" dirty="0"/>
              <a:t>PDS</a:t>
            </a:r>
            <a:r>
              <a:rPr lang="zh-CN" altLang="zh-CN" sz="1800" dirty="0"/>
              <a:t>）的兴起与发展，是在计算机技术和通信技术发展的基础上进一步适应社会信息化和经济国际化的需要，是办公自动化进一步发展的结果。它也是建筑技术与信息技术相结合的产物，是计算机网络工程的基础。</a:t>
            </a:r>
            <a:endParaRPr lang="zh-CN" altLang="zh-CN" sz="1800" dirty="0"/>
          </a:p>
          <a:p>
            <a:pPr eaLnBrk="1" hangingPunct="1"/>
            <a:r>
              <a:rPr lang="zh-CN" altLang="zh-CN" sz="1800" dirty="0"/>
              <a:t>通过</a:t>
            </a:r>
            <a:r>
              <a:rPr lang="zh-CN" altLang="zh-CN" sz="1800" dirty="0" smtClean="0"/>
              <a:t>下面</a:t>
            </a:r>
            <a:r>
              <a:rPr lang="en-US" altLang="zh-CN" sz="1800" dirty="0" smtClean="0"/>
              <a:t>2</a:t>
            </a:r>
            <a:r>
              <a:rPr lang="zh-CN" altLang="zh-CN" sz="1800" dirty="0" smtClean="0"/>
              <a:t>个</a:t>
            </a:r>
            <a:r>
              <a:rPr lang="zh-CN" altLang="zh-CN" sz="1800" dirty="0"/>
              <a:t>任务来认识综合布线系统、掌握综合布线系统的构成，了解综合布线系统的产品及选型。</a:t>
            </a:r>
            <a:endParaRPr lang="zh-CN" altLang="zh-CN" sz="1800" dirty="0"/>
          </a:p>
        </p:txBody>
      </p:sp>
    </p:spTree>
    <p:custDataLst>
      <p:tags r:id="rId1"/>
    </p:custDataLst>
  </p:cSld>
  <p:clrMapOvr>
    <a:masterClrMapping/>
  </p:clrMapOvr>
  <p:transition advTm="2896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tx1">
                    <a:lumMod val="95000"/>
                    <a:lumOff val="5000"/>
                  </a:schemeClr>
                </a:solidFill>
                <a:sym typeface="+mn-ea"/>
              </a:rPr>
              <a:t>1.2.1  </a:t>
            </a:r>
            <a:r>
              <a:rPr lang="zh-CN" altLang="zh-CN" b="1">
                <a:solidFill>
                  <a:schemeClr val="tx1">
                    <a:lumMod val="95000"/>
                    <a:lumOff val="5000"/>
                  </a:schemeClr>
                </a:solidFill>
                <a:sym typeface="+mn-ea"/>
              </a:rPr>
              <a:t>了解智能建筑的概念及组成</a:t>
            </a:r>
            <a:endParaRPr lang="zh-CN" altLang="zh-CN" b="1">
              <a:solidFill>
                <a:schemeClr val="tx1">
                  <a:lumMod val="95000"/>
                  <a:lumOff val="5000"/>
                </a:schemeClr>
              </a:solidFill>
              <a:sym typeface="+mn-ea"/>
            </a:endParaRPr>
          </a:p>
        </p:txBody>
      </p:sp>
      <p:sp>
        <p:nvSpPr>
          <p:cNvPr id="6146" name="Rectangle 10"/>
          <p:cNvSpPr>
            <a:spLocks noChangeArrowheads="1"/>
          </p:cNvSpPr>
          <p:nvPr/>
        </p:nvSpPr>
        <p:spPr bwMode="auto">
          <a:xfrm>
            <a:off x="456565" y="1515825"/>
            <a:ext cx="5464969" cy="38163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sz="1800" b="1" dirty="0">
                <a:latin typeface="+mn-ea"/>
                <a:ea typeface="+mn-ea"/>
                <a:sym typeface="+mn-ea"/>
              </a:rPr>
              <a:t>智</a:t>
            </a:r>
            <a:r>
              <a:rPr lang="zh-CN" sz="1800" b="1" dirty="0">
                <a:latin typeface="+mn-ea"/>
                <a:ea typeface="+mn-ea"/>
                <a:sym typeface="+mn-ea"/>
              </a:rPr>
              <a:t>能</a:t>
            </a:r>
            <a:r>
              <a:rPr sz="1800" b="1" dirty="0">
                <a:latin typeface="+mn-ea"/>
                <a:ea typeface="+mn-ea"/>
                <a:sym typeface="+mn-ea"/>
              </a:rPr>
              <a:t>建筑设计标准（T/ASC19-2021）</a:t>
            </a:r>
            <a:endParaRPr lang="en-US" altLang="zh-CN" sz="1800" b="1">
              <a:solidFill>
                <a:schemeClr val="tx1"/>
              </a:solidFill>
            </a:endParaRPr>
          </a:p>
        </p:txBody>
      </p:sp>
      <p:sp>
        <p:nvSpPr>
          <p:cNvPr id="6150" name="Rectangle 10"/>
          <p:cNvSpPr>
            <a:spLocks noChangeArrowheads="1"/>
          </p:cNvSpPr>
          <p:nvPr/>
        </p:nvSpPr>
        <p:spPr bwMode="auto">
          <a:xfrm>
            <a:off x="456565" y="1020525"/>
            <a:ext cx="2946797" cy="381635"/>
          </a:xfrm>
          <a:prstGeom prst="rect">
            <a:avLst/>
          </a:prstGeom>
          <a:solidFill>
            <a:srgbClr val="92D050"/>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zh-CN" altLang="en-US" sz="1800" b="1"/>
              <a:t>智</a:t>
            </a:r>
            <a:r>
              <a:rPr lang="zh-CN" altLang="en-US" sz="1800" b="1"/>
              <a:t>能建筑概念</a:t>
            </a:r>
            <a:endParaRPr lang="en-US" altLang="zh-CN" sz="1800" b="1">
              <a:solidFill>
                <a:schemeClr val="tx1"/>
              </a:solidFill>
            </a:endParaRPr>
          </a:p>
        </p:txBody>
      </p:sp>
      <p:sp>
        <p:nvSpPr>
          <p:cNvPr id="9219" name="Rectangle 31"/>
          <p:cNvSpPr>
            <a:spLocks noChangeArrowheads="1"/>
          </p:cNvSpPr>
          <p:nvPr/>
        </p:nvSpPr>
        <p:spPr bwMode="auto">
          <a:xfrm>
            <a:off x="467360" y="2067560"/>
            <a:ext cx="3195955" cy="247713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40500" tIns="8100" rIns="40500" bIns="81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b="1"/>
              <a:t>以构建便捷、舒适、安全、绿色、健康、高效的建筑为目标，在理念规划、技术应用、管理运营、可持续发展环节中充分体现数据集成、分析研判、管控决策，具有整体自适应和自进化能力的新兴建筑形态。</a:t>
            </a:r>
            <a:endParaRPr b="1"/>
          </a:p>
        </p:txBody>
      </p:sp>
      <p:sp>
        <p:nvSpPr>
          <p:cNvPr id="2" name="Rectangle 10"/>
          <p:cNvSpPr>
            <a:spLocks noChangeArrowheads="1"/>
          </p:cNvSpPr>
          <p:nvPr/>
        </p:nvSpPr>
        <p:spPr bwMode="auto">
          <a:xfrm>
            <a:off x="4139565" y="2067560"/>
            <a:ext cx="1941195" cy="47815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2400" b="1" dirty="0">
                <a:latin typeface="+mn-ea"/>
                <a:ea typeface="+mn-ea"/>
              </a:rPr>
              <a:t>感知执行层</a:t>
            </a:r>
            <a:endParaRPr lang="zh-CN" sz="2400" b="1" dirty="0">
              <a:latin typeface="+mn-ea"/>
              <a:ea typeface="+mn-ea"/>
            </a:endParaRPr>
          </a:p>
        </p:txBody>
      </p:sp>
      <p:sp>
        <p:nvSpPr>
          <p:cNvPr id="3" name="Rectangle 10"/>
          <p:cNvSpPr>
            <a:spLocks noChangeArrowheads="1"/>
          </p:cNvSpPr>
          <p:nvPr/>
        </p:nvSpPr>
        <p:spPr bwMode="auto">
          <a:xfrm>
            <a:off x="4139565" y="2787650"/>
            <a:ext cx="1941195" cy="47815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2400" b="1" dirty="0">
                <a:latin typeface="+mn-ea"/>
                <a:ea typeface="+mn-ea"/>
              </a:rPr>
              <a:t>网络传输层</a:t>
            </a:r>
            <a:endParaRPr lang="zh-CN" sz="2400" b="1" dirty="0">
              <a:latin typeface="+mn-ea"/>
              <a:ea typeface="+mn-ea"/>
            </a:endParaRPr>
          </a:p>
        </p:txBody>
      </p:sp>
      <p:sp>
        <p:nvSpPr>
          <p:cNvPr id="4" name="Rectangle 10"/>
          <p:cNvSpPr>
            <a:spLocks noChangeArrowheads="1"/>
          </p:cNvSpPr>
          <p:nvPr/>
        </p:nvSpPr>
        <p:spPr bwMode="auto">
          <a:xfrm>
            <a:off x="4139565" y="3507740"/>
            <a:ext cx="1941195" cy="47815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2400" b="1" dirty="0">
                <a:latin typeface="+mn-ea"/>
                <a:ea typeface="+mn-ea"/>
              </a:rPr>
              <a:t>智慧平台层</a:t>
            </a:r>
            <a:endParaRPr lang="zh-CN" sz="2400" b="1" dirty="0">
              <a:latin typeface="+mn-ea"/>
              <a:ea typeface="+mn-ea"/>
            </a:endParaRPr>
          </a:p>
        </p:txBody>
      </p:sp>
      <p:sp>
        <p:nvSpPr>
          <p:cNvPr id="5" name="Rectangle 10"/>
          <p:cNvSpPr>
            <a:spLocks noChangeArrowheads="1"/>
          </p:cNvSpPr>
          <p:nvPr/>
        </p:nvSpPr>
        <p:spPr bwMode="auto">
          <a:xfrm>
            <a:off x="4139565" y="4189730"/>
            <a:ext cx="1941195" cy="47815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2400" b="1" dirty="0">
                <a:latin typeface="+mn-ea"/>
                <a:ea typeface="+mn-ea"/>
              </a:rPr>
              <a:t>智慧应用层</a:t>
            </a:r>
            <a:endParaRPr lang="zh-CN" sz="2400" b="1" dirty="0">
              <a:latin typeface="+mn-ea"/>
              <a:ea typeface="+mn-ea"/>
            </a:endParaRPr>
          </a:p>
        </p:txBody>
      </p:sp>
      <p:sp>
        <p:nvSpPr>
          <p:cNvPr id="6" name="左大括号 5"/>
          <p:cNvSpPr/>
          <p:nvPr/>
        </p:nvSpPr>
        <p:spPr>
          <a:xfrm>
            <a:off x="3707765" y="2283460"/>
            <a:ext cx="431800" cy="2160270"/>
          </a:xfrm>
          <a:prstGeom prst="leftBrace">
            <a:avLst/>
          </a:prstGeom>
          <a:noFill/>
          <a:ln w="31750" cap="flat" cmpd="sng" algn="ctr">
            <a:solidFill>
              <a:srgbClr val="C0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9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Rectangle 10"/>
          <p:cNvSpPr>
            <a:spLocks noChangeArrowheads="1"/>
          </p:cNvSpPr>
          <p:nvPr/>
        </p:nvSpPr>
        <p:spPr bwMode="auto">
          <a:xfrm>
            <a:off x="6443980" y="2067560"/>
            <a:ext cx="1941195" cy="47815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2400" b="1" dirty="0">
                <a:latin typeface="+mn-ea"/>
                <a:ea typeface="+mn-ea"/>
              </a:rPr>
              <a:t>铜缆</a:t>
            </a:r>
            <a:endParaRPr lang="zh-CN" sz="2400" b="1" dirty="0">
              <a:latin typeface="+mn-ea"/>
              <a:ea typeface="+mn-ea"/>
            </a:endParaRPr>
          </a:p>
        </p:txBody>
      </p:sp>
      <p:sp>
        <p:nvSpPr>
          <p:cNvPr id="12" name="Rectangle 10"/>
          <p:cNvSpPr>
            <a:spLocks noChangeArrowheads="1"/>
          </p:cNvSpPr>
          <p:nvPr/>
        </p:nvSpPr>
        <p:spPr bwMode="auto">
          <a:xfrm>
            <a:off x="6443980" y="2787650"/>
            <a:ext cx="1941195" cy="47815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2400" b="1" dirty="0">
                <a:latin typeface="+mn-ea"/>
                <a:ea typeface="+mn-ea"/>
              </a:rPr>
              <a:t>无源光网络</a:t>
            </a:r>
            <a:endParaRPr lang="zh-CN" sz="2400" b="1" dirty="0">
              <a:latin typeface="+mn-ea"/>
              <a:ea typeface="+mn-ea"/>
            </a:endParaRPr>
          </a:p>
        </p:txBody>
      </p:sp>
      <p:sp>
        <p:nvSpPr>
          <p:cNvPr id="13" name="Rectangle 10"/>
          <p:cNvSpPr>
            <a:spLocks noChangeArrowheads="1"/>
          </p:cNvSpPr>
          <p:nvPr/>
        </p:nvSpPr>
        <p:spPr bwMode="auto">
          <a:xfrm>
            <a:off x="6443980" y="3469640"/>
            <a:ext cx="1941195" cy="47815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2400" b="1" dirty="0">
                <a:latin typeface="+mn-ea"/>
                <a:ea typeface="+mn-ea"/>
              </a:rPr>
              <a:t>无线网络</a:t>
            </a:r>
            <a:endParaRPr lang="zh-CN" sz="2400" b="1" dirty="0">
              <a:latin typeface="+mn-ea"/>
              <a:ea typeface="+mn-ea"/>
            </a:endParaRPr>
          </a:p>
        </p:txBody>
      </p:sp>
      <p:sp>
        <p:nvSpPr>
          <p:cNvPr id="14" name="左大括号 13"/>
          <p:cNvSpPr/>
          <p:nvPr/>
        </p:nvSpPr>
        <p:spPr>
          <a:xfrm>
            <a:off x="6110605" y="2283460"/>
            <a:ext cx="304165" cy="1483360"/>
          </a:xfrm>
          <a:prstGeom prst="leftBrace">
            <a:avLst>
              <a:gd name="adj1" fmla="val 8333"/>
              <a:gd name="adj2" fmla="val 50513"/>
            </a:avLst>
          </a:prstGeom>
          <a:noFill/>
          <a:ln w="31750" cap="flat" cmpd="sng" algn="ctr">
            <a:solidFill>
              <a:srgbClr val="C0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9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advTm="2896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1.2 .2</a:t>
            </a:r>
            <a:r>
              <a:rPr lang="zh-CN" altLang="en-US" b="1">
                <a:solidFill>
                  <a:schemeClr val="accent1">
                    <a:lumMod val="10000"/>
                  </a:schemeClr>
                </a:solidFill>
                <a:sym typeface="+mn-ea"/>
              </a:rPr>
              <a:t>了解</a:t>
            </a:r>
            <a:r>
              <a:rPr lang="en-US" altLang="zh-CN" b="1">
                <a:solidFill>
                  <a:schemeClr val="accent1">
                    <a:lumMod val="10000"/>
                  </a:schemeClr>
                </a:solidFill>
                <a:sym typeface="+mn-ea"/>
              </a:rPr>
              <a:t> </a:t>
            </a:r>
            <a:r>
              <a:rPr lang="zh-CN" altLang="en-US" b="1">
                <a:solidFill>
                  <a:schemeClr val="accent1">
                    <a:lumMod val="10000"/>
                  </a:schemeClr>
                </a:solidFill>
                <a:sym typeface="+mn-ea"/>
              </a:rPr>
              <a:t>综合布线系统概念和特点</a:t>
            </a:r>
            <a:endParaRPr lang="zh-CN" altLang="en-US"/>
          </a:p>
        </p:txBody>
      </p:sp>
      <p:pic>
        <p:nvPicPr>
          <p:cNvPr id="102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6565" y="960994"/>
            <a:ext cx="4080272"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9"/>
          <p:cNvSpPr>
            <a:spLocks noChangeArrowheads="1"/>
          </p:cNvSpPr>
          <p:nvPr/>
        </p:nvSpPr>
        <p:spPr bwMode="auto">
          <a:xfrm>
            <a:off x="648335" y="1019175"/>
            <a:ext cx="3804920"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chemeClr val="bg1"/>
                </a:solidFill>
              </a:rPr>
              <a:t>1. </a:t>
            </a:r>
            <a:r>
              <a:rPr lang="zh-CN" altLang="en-US" sz="1800" b="1">
                <a:solidFill>
                  <a:schemeClr val="bg1"/>
                </a:solidFill>
              </a:rPr>
              <a:t>综合布线系统的起源</a:t>
            </a:r>
            <a:endParaRPr lang="zh-CN" altLang="en-US" sz="1650" b="1">
              <a:solidFill>
                <a:schemeClr val="bg1"/>
              </a:solidFill>
            </a:endParaRPr>
          </a:p>
        </p:txBody>
      </p:sp>
      <p:sp>
        <p:nvSpPr>
          <p:cNvPr id="12" name="Rectangle 75"/>
          <p:cNvSpPr>
            <a:spLocks noChangeArrowheads="1"/>
          </p:cNvSpPr>
          <p:nvPr/>
        </p:nvSpPr>
        <p:spPr bwMode="auto">
          <a:xfrm>
            <a:off x="456565" y="2343150"/>
            <a:ext cx="8313420" cy="782320"/>
          </a:xfrm>
          <a:prstGeom prst="rect">
            <a:avLst/>
          </a:prstGeom>
          <a:noFill/>
          <a:ln w="9525">
            <a:solidFill>
              <a:srgbClr val="C3D7E1"/>
            </a:solidFill>
            <a:miter lim="800000"/>
          </a:ln>
          <a:effectLst/>
          <a:extLst>
            <a:ext uri="{909E8E84-426E-40DD-AFC4-6F175D3DCCD1}">
              <a14:hiddenFill xmlns:a14="http://schemas.microsoft.com/office/drawing/2010/main">
                <a:solidFill>
                  <a:schemeClr val="bg1"/>
                </a:solidFill>
              </a14:hiddenFill>
            </a:ext>
          </a:extLst>
        </p:spPr>
        <p:txBody>
          <a:bodyPr/>
          <a:lstStyle/>
          <a:p>
            <a:pPr indent="361950">
              <a:lnSpc>
                <a:spcPct val="120000"/>
              </a:lnSpc>
              <a:defRPr/>
            </a:pPr>
            <a:r>
              <a:rPr lang="zh-CN" altLang="en-US" sz="1650" dirty="0">
                <a:latin typeface="+mn-ea"/>
                <a:ea typeface="+mn-ea"/>
              </a:rPr>
              <a:t> </a:t>
            </a:r>
            <a:r>
              <a:rPr sz="1650" dirty="0">
                <a:latin typeface="+mn-ea"/>
                <a:ea typeface="+mn-ea"/>
              </a:rPr>
              <a:t>在国家标准GB/T50311-2000中将其命名为综合布线系统GCS(Generic Cabling System)。</a:t>
            </a:r>
            <a:endParaRPr sz="1650" dirty="0">
              <a:latin typeface="+mn-ea"/>
              <a:ea typeface="+mn-ea"/>
            </a:endParaRPr>
          </a:p>
        </p:txBody>
      </p:sp>
      <p:sp>
        <p:nvSpPr>
          <p:cNvPr id="10" name="Rectangle 75"/>
          <p:cNvSpPr>
            <a:spLocks noChangeArrowheads="1"/>
          </p:cNvSpPr>
          <p:nvPr/>
        </p:nvSpPr>
        <p:spPr bwMode="auto">
          <a:xfrm>
            <a:off x="456565" y="1473835"/>
            <a:ext cx="8313420" cy="790575"/>
          </a:xfrm>
          <a:prstGeom prst="rect">
            <a:avLst/>
          </a:prstGeom>
          <a:noFill/>
          <a:ln w="9525">
            <a:solidFill>
              <a:srgbClr val="C3D7E1"/>
            </a:solidFill>
            <a:miter lim="800000"/>
          </a:ln>
          <a:effectLst/>
          <a:extLst>
            <a:ext uri="{909E8E84-426E-40DD-AFC4-6F175D3DCCD1}">
              <a14:hiddenFill xmlns:a14="http://schemas.microsoft.com/office/drawing/2010/main">
                <a:solidFill>
                  <a:schemeClr val="bg1"/>
                </a:solidFill>
              </a14:hiddenFill>
            </a:ext>
          </a:extLst>
        </p:spPr>
        <p:txBody>
          <a:bodyPr/>
          <a:p>
            <a:pPr indent="361950">
              <a:lnSpc>
                <a:spcPct val="120000"/>
              </a:lnSpc>
              <a:defRPr/>
            </a:pPr>
            <a:r>
              <a:rPr lang="zh-CN" altLang="en-US" sz="1650" dirty="0">
                <a:latin typeface="+mn-ea"/>
                <a:ea typeface="+mn-ea"/>
              </a:rPr>
              <a:t> </a:t>
            </a:r>
            <a:r>
              <a:rPr sz="1650" dirty="0">
                <a:latin typeface="+mn-ea"/>
                <a:ea typeface="+mn-ea"/>
              </a:rPr>
              <a:t>美国电话电报(AT＆T)公司贝尔(Bell)实验室的专家们20世纪80年代末期率先推出SYSTIMATMPDS（建筑与建筑群综合布线系统），现时已推出结构化布线系统SCS。</a:t>
            </a:r>
            <a:endParaRPr lang="zh-CN" altLang="en-US" sz="1650" b="1" dirty="0"/>
          </a:p>
        </p:txBody>
      </p:sp>
    </p:spTree>
    <p:custDataLst>
      <p:tags r:id="rId2"/>
    </p:custDataLst>
  </p:cSld>
  <p:clrMapOvr>
    <a:masterClrMapping/>
  </p:clrMapOvr>
  <p:transition advTm="2896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1.2 .2</a:t>
            </a:r>
            <a:r>
              <a:rPr lang="zh-CN" altLang="en-US" b="1">
                <a:solidFill>
                  <a:schemeClr val="accent1">
                    <a:lumMod val="10000"/>
                  </a:schemeClr>
                </a:solidFill>
                <a:sym typeface="+mn-ea"/>
              </a:rPr>
              <a:t>了解</a:t>
            </a:r>
            <a:r>
              <a:rPr lang="en-US" altLang="zh-CN" b="1">
                <a:solidFill>
                  <a:schemeClr val="accent1">
                    <a:lumMod val="10000"/>
                  </a:schemeClr>
                </a:solidFill>
                <a:sym typeface="+mn-ea"/>
              </a:rPr>
              <a:t> </a:t>
            </a:r>
            <a:r>
              <a:rPr lang="zh-CN" altLang="en-US" b="1">
                <a:solidFill>
                  <a:schemeClr val="accent1">
                    <a:lumMod val="10000"/>
                  </a:schemeClr>
                </a:solidFill>
                <a:sym typeface="+mn-ea"/>
              </a:rPr>
              <a:t>综合布线系统概念和特点</a:t>
            </a:r>
            <a:endParaRPr lang="zh-CN" altLang="en-US"/>
          </a:p>
        </p:txBody>
      </p:sp>
      <p:sp>
        <p:nvSpPr>
          <p:cNvPr id="12" name="Rectangle 75"/>
          <p:cNvSpPr>
            <a:spLocks noChangeArrowheads="1"/>
          </p:cNvSpPr>
          <p:nvPr/>
        </p:nvSpPr>
        <p:spPr bwMode="auto">
          <a:xfrm>
            <a:off x="456565" y="1444625"/>
            <a:ext cx="8427720" cy="3385185"/>
          </a:xfrm>
          <a:prstGeom prst="rect">
            <a:avLst/>
          </a:prstGeom>
          <a:noFill/>
          <a:ln w="9525">
            <a:solidFill>
              <a:srgbClr val="C3D7E1"/>
            </a:solidFill>
            <a:miter lim="800000"/>
          </a:ln>
          <a:effectLst/>
          <a:extLst>
            <a:ext uri="{909E8E84-426E-40DD-AFC4-6F175D3DCCD1}">
              <a14:hiddenFill xmlns:a14="http://schemas.microsoft.com/office/drawing/2010/main">
                <a:solidFill>
                  <a:schemeClr val="bg1"/>
                </a:solidFill>
              </a14:hiddenFill>
            </a:ext>
          </a:extLst>
        </p:spPr>
        <p:txBody>
          <a:bodyPr/>
          <a:lstStyle/>
          <a:p>
            <a:pPr>
              <a:defRPr/>
            </a:pPr>
            <a:r>
              <a:rPr lang="zh-CN" altLang="en-US" sz="1800" dirty="0"/>
              <a:t>       </a:t>
            </a:r>
            <a:r>
              <a:rPr lang="zh-CN" altLang="en-US" sz="1800" b="1" dirty="0"/>
              <a:t>综合布线系统是一种模块化的、灵活性极高的建筑物内或建筑群之间的信息传输网络。它将语音、数据、图像和多媒体业务设备的布线网络组合在一套标准的布线系统上，它以一套由共用配件所组成的单一配线系统，将各个不同制造厂家的各类设备综合在一起，使各设备互相兼容，同时工作，实现综合通信网络、信息网络和控制网络间的信号相互互连互通。应用系统的各种设备终端插头插入综合布线系统的标准插座内，再在设备间和电信间对通信链路进行相应的跳接，就可运行各应用系统了。</a:t>
            </a:r>
            <a:endParaRPr lang="zh-CN" altLang="en-US" sz="1800" b="1" dirty="0"/>
          </a:p>
        </p:txBody>
      </p:sp>
      <p:sp>
        <p:nvSpPr>
          <p:cNvPr id="11267" name="Rectangle 10"/>
          <p:cNvSpPr>
            <a:spLocks noChangeArrowheads="1"/>
          </p:cNvSpPr>
          <p:nvPr/>
        </p:nvSpPr>
        <p:spPr bwMode="auto">
          <a:xfrm>
            <a:off x="456565" y="1012270"/>
            <a:ext cx="2946797" cy="381635"/>
          </a:xfrm>
          <a:prstGeom prst="rect">
            <a:avLst/>
          </a:prstGeom>
          <a:solidFill>
            <a:srgbClr val="92D050"/>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en-US" altLang="zh-CN" sz="1800" b="1"/>
              <a:t>2.</a:t>
            </a:r>
            <a:r>
              <a:rPr lang="zh-CN" altLang="en-US" sz="1800" b="1"/>
              <a:t>综合布线系统的概念</a:t>
            </a:r>
            <a:endParaRPr lang="en-US" altLang="zh-CN" sz="1800" b="1">
              <a:solidFill>
                <a:schemeClr val="tx1"/>
              </a:solidFill>
            </a:endParaRPr>
          </a:p>
        </p:txBody>
      </p:sp>
    </p:spTree>
    <p:custDataLst>
      <p:tags r:id="rId1"/>
    </p:custDataLst>
  </p:cSld>
  <p:clrMapOvr>
    <a:masterClrMapping/>
  </p:clrMapOvr>
  <p:transition advTm="2896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1.2 .2</a:t>
            </a:r>
            <a:r>
              <a:rPr lang="zh-CN" altLang="en-US" b="1">
                <a:solidFill>
                  <a:schemeClr val="accent1">
                    <a:lumMod val="10000"/>
                  </a:schemeClr>
                </a:solidFill>
                <a:sym typeface="+mn-ea"/>
              </a:rPr>
              <a:t>了解</a:t>
            </a:r>
            <a:r>
              <a:rPr lang="en-US" altLang="zh-CN" b="1">
                <a:solidFill>
                  <a:schemeClr val="accent1">
                    <a:lumMod val="10000"/>
                  </a:schemeClr>
                </a:solidFill>
                <a:sym typeface="+mn-ea"/>
              </a:rPr>
              <a:t> </a:t>
            </a:r>
            <a:r>
              <a:rPr lang="zh-CN" altLang="en-US" b="1">
                <a:solidFill>
                  <a:schemeClr val="accent1">
                    <a:lumMod val="10000"/>
                  </a:schemeClr>
                </a:solidFill>
                <a:sym typeface="+mn-ea"/>
              </a:rPr>
              <a:t>综合布线系统概念和特点</a:t>
            </a:r>
            <a:endParaRPr lang="zh-CN" altLang="en-US"/>
          </a:p>
        </p:txBody>
      </p:sp>
      <p:sp>
        <p:nvSpPr>
          <p:cNvPr id="12" name="Rectangle 75"/>
          <p:cNvSpPr>
            <a:spLocks noChangeArrowheads="1"/>
          </p:cNvSpPr>
          <p:nvPr/>
        </p:nvSpPr>
        <p:spPr bwMode="auto">
          <a:xfrm>
            <a:off x="456565" y="1444625"/>
            <a:ext cx="8427720" cy="3385185"/>
          </a:xfrm>
          <a:prstGeom prst="rect">
            <a:avLst/>
          </a:prstGeom>
          <a:noFill/>
          <a:ln w="9525">
            <a:solidFill>
              <a:srgbClr val="C3D7E1"/>
            </a:solidFill>
            <a:miter lim="800000"/>
          </a:ln>
          <a:effectLst/>
          <a:extLst>
            <a:ext uri="{909E8E84-426E-40DD-AFC4-6F175D3DCCD1}">
              <a14:hiddenFill xmlns:a14="http://schemas.microsoft.com/office/drawing/2010/main">
                <a:solidFill>
                  <a:schemeClr val="bg1"/>
                </a:solidFill>
              </a14:hiddenFill>
            </a:ext>
          </a:extLst>
        </p:spPr>
        <p:txBody>
          <a:bodyPr/>
          <a:lstStyle/>
          <a:p>
            <a:pPr>
              <a:defRPr/>
            </a:pPr>
            <a:r>
              <a:rPr lang="zh-CN" altLang="en-US" sz="1800" dirty="0"/>
              <a:t>       </a:t>
            </a:r>
            <a:r>
              <a:rPr lang="zh-CN" altLang="en-US" sz="1800" b="1" dirty="0"/>
              <a:t>综合布线系统将建筑物内各方面相同或类似的信息线缆、接续构件按一定的秩序和内部关系组合成整体，几乎可以为楼宇内部的所有弱电系统服务，这些子系统包括：</a:t>
            </a:r>
            <a:endParaRPr lang="zh-CN" altLang="en-US" sz="1800" b="1" dirty="0"/>
          </a:p>
          <a:p>
            <a:pPr marL="361950">
              <a:buFont typeface="Wingdings" panose="05000000000000000000" pitchFamily="2" charset="2"/>
              <a:buChar char="u"/>
              <a:defRPr/>
            </a:pPr>
            <a:r>
              <a:rPr lang="zh-CN" altLang="en-US" sz="1800" b="1" dirty="0">
                <a:solidFill>
                  <a:srgbClr val="FF0000"/>
                </a:solidFill>
              </a:rPr>
              <a:t> 电话（音频信号）。</a:t>
            </a:r>
            <a:endParaRPr lang="zh-CN" altLang="en-US" sz="1800" b="1" dirty="0">
              <a:solidFill>
                <a:srgbClr val="FF0000"/>
              </a:solidFill>
            </a:endParaRPr>
          </a:p>
          <a:p>
            <a:pPr marL="361950">
              <a:buFont typeface="Wingdings" panose="05000000000000000000" pitchFamily="2" charset="2"/>
              <a:buChar char="u"/>
              <a:defRPr/>
            </a:pPr>
            <a:r>
              <a:rPr lang="zh-CN" altLang="en-US" sz="1800" b="1" dirty="0">
                <a:solidFill>
                  <a:srgbClr val="FF0000"/>
                </a:solidFill>
              </a:rPr>
              <a:t> 计算机网络（数据信号）。</a:t>
            </a:r>
            <a:endParaRPr lang="zh-CN" altLang="en-US" sz="1800" b="1" dirty="0">
              <a:solidFill>
                <a:srgbClr val="FF0000"/>
              </a:solidFill>
            </a:endParaRPr>
          </a:p>
          <a:p>
            <a:pPr marL="361950">
              <a:buFont typeface="Wingdings" panose="05000000000000000000" pitchFamily="2" charset="2"/>
              <a:buChar char="u"/>
              <a:defRPr/>
            </a:pPr>
            <a:r>
              <a:rPr lang="zh-CN" altLang="en-US" sz="1800" b="1" dirty="0">
                <a:solidFill>
                  <a:srgbClr val="FF0000"/>
                </a:solidFill>
              </a:rPr>
              <a:t> 有线电视（视频信号）。</a:t>
            </a:r>
            <a:endParaRPr lang="zh-CN" altLang="en-US" sz="1800" b="1" dirty="0">
              <a:solidFill>
                <a:srgbClr val="FF0000"/>
              </a:solidFill>
            </a:endParaRPr>
          </a:p>
          <a:p>
            <a:pPr marL="361950">
              <a:buFont typeface="Wingdings" panose="05000000000000000000" pitchFamily="2" charset="2"/>
              <a:buChar char="u"/>
              <a:defRPr/>
            </a:pPr>
            <a:r>
              <a:rPr lang="zh-CN" altLang="en-US" sz="1800" b="1" dirty="0">
                <a:solidFill>
                  <a:srgbClr val="FF0000"/>
                </a:solidFill>
              </a:rPr>
              <a:t> 保安监控（视频信号）。 </a:t>
            </a:r>
            <a:endParaRPr lang="zh-CN" altLang="en-US" sz="1800" b="1" dirty="0">
              <a:solidFill>
                <a:srgbClr val="FF0000"/>
              </a:solidFill>
            </a:endParaRPr>
          </a:p>
          <a:p>
            <a:pPr marL="361950">
              <a:buFont typeface="Wingdings" panose="05000000000000000000" pitchFamily="2" charset="2"/>
              <a:buChar char="u"/>
              <a:defRPr/>
            </a:pPr>
            <a:r>
              <a:rPr lang="zh-CN" altLang="en-US" sz="1800" b="1" dirty="0">
                <a:solidFill>
                  <a:srgbClr val="FF0000"/>
                </a:solidFill>
              </a:rPr>
              <a:t> 建筑物自动化（低速监控数据信号）。</a:t>
            </a:r>
            <a:endParaRPr lang="zh-CN" altLang="en-US" sz="1800" b="1" dirty="0">
              <a:solidFill>
                <a:srgbClr val="FF0000"/>
              </a:solidFill>
            </a:endParaRPr>
          </a:p>
          <a:p>
            <a:pPr marL="361950">
              <a:buFont typeface="Wingdings" panose="05000000000000000000" pitchFamily="2" charset="2"/>
              <a:buChar char="u"/>
              <a:defRPr/>
            </a:pPr>
            <a:r>
              <a:rPr lang="zh-CN" altLang="en-US" sz="1800" b="1" dirty="0">
                <a:solidFill>
                  <a:srgbClr val="FF0000"/>
                </a:solidFill>
              </a:rPr>
              <a:t> 背景音乐（音频信号）。</a:t>
            </a:r>
            <a:endParaRPr lang="zh-CN" altLang="en-US" sz="1800" b="1" dirty="0">
              <a:solidFill>
                <a:srgbClr val="FF0000"/>
              </a:solidFill>
            </a:endParaRPr>
          </a:p>
          <a:p>
            <a:pPr marL="361950">
              <a:buFont typeface="Wingdings" panose="05000000000000000000" pitchFamily="2" charset="2"/>
              <a:buChar char="u"/>
              <a:defRPr/>
            </a:pPr>
            <a:r>
              <a:rPr lang="zh-CN" altLang="en-US" sz="1800" b="1" dirty="0">
                <a:solidFill>
                  <a:srgbClr val="FF0000"/>
                </a:solidFill>
              </a:rPr>
              <a:t> 消防报警（低速监控数据信号）。</a:t>
            </a:r>
            <a:endParaRPr lang="zh-CN" altLang="en-US" sz="1800" b="1" dirty="0">
              <a:solidFill>
                <a:srgbClr val="FF0000"/>
              </a:solidFill>
            </a:endParaRPr>
          </a:p>
          <a:p>
            <a:pPr>
              <a:defRPr/>
            </a:pPr>
            <a:endParaRPr lang="zh-CN" altLang="en-US" sz="1650" b="1" dirty="0"/>
          </a:p>
        </p:txBody>
      </p:sp>
      <p:sp>
        <p:nvSpPr>
          <p:cNvPr id="11267" name="Rectangle 10"/>
          <p:cNvSpPr>
            <a:spLocks noChangeArrowheads="1"/>
          </p:cNvSpPr>
          <p:nvPr/>
        </p:nvSpPr>
        <p:spPr bwMode="auto">
          <a:xfrm>
            <a:off x="456565" y="1012270"/>
            <a:ext cx="2946797" cy="381635"/>
          </a:xfrm>
          <a:prstGeom prst="rect">
            <a:avLst/>
          </a:prstGeom>
          <a:solidFill>
            <a:srgbClr val="92D050"/>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en-US" altLang="zh-CN" sz="1800" b="1"/>
              <a:t>2.</a:t>
            </a:r>
            <a:r>
              <a:rPr lang="zh-CN" altLang="en-US" sz="1800" b="1"/>
              <a:t>综合布线系统的概念</a:t>
            </a:r>
            <a:endParaRPr lang="en-US" altLang="zh-CN" sz="1800" b="1">
              <a:solidFill>
                <a:schemeClr val="tx1"/>
              </a:solidFill>
            </a:endParaRPr>
          </a:p>
        </p:txBody>
      </p:sp>
    </p:spTree>
    <p:custDataLst>
      <p:tags r:id="rId1"/>
    </p:custDataLst>
  </p:cSld>
  <p:clrMapOvr>
    <a:masterClrMapping/>
  </p:clrMapOvr>
  <p:transition advTm="2896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1.2 .2</a:t>
            </a:r>
            <a:r>
              <a:rPr lang="zh-CN" altLang="en-US" b="1">
                <a:solidFill>
                  <a:schemeClr val="accent1">
                    <a:lumMod val="10000"/>
                  </a:schemeClr>
                </a:solidFill>
                <a:sym typeface="+mn-ea"/>
              </a:rPr>
              <a:t>了解</a:t>
            </a:r>
            <a:r>
              <a:rPr lang="en-US" altLang="zh-CN" b="1">
                <a:solidFill>
                  <a:schemeClr val="accent1">
                    <a:lumMod val="10000"/>
                  </a:schemeClr>
                </a:solidFill>
                <a:sym typeface="+mn-ea"/>
              </a:rPr>
              <a:t> </a:t>
            </a:r>
            <a:r>
              <a:rPr lang="zh-CN" altLang="en-US" b="1">
                <a:solidFill>
                  <a:schemeClr val="accent1">
                    <a:lumMod val="10000"/>
                  </a:schemeClr>
                </a:solidFill>
                <a:sym typeface="+mn-ea"/>
              </a:rPr>
              <a:t>综合布线系统概念和特点</a:t>
            </a:r>
            <a:endParaRPr lang="zh-CN" altLang="en-US"/>
          </a:p>
        </p:txBody>
      </p:sp>
      <p:sp>
        <p:nvSpPr>
          <p:cNvPr id="12" name="Rectangle 75"/>
          <p:cNvSpPr>
            <a:spLocks noChangeArrowheads="1"/>
          </p:cNvSpPr>
          <p:nvPr/>
        </p:nvSpPr>
        <p:spPr bwMode="auto">
          <a:xfrm>
            <a:off x="456565" y="1444625"/>
            <a:ext cx="8427720" cy="3385185"/>
          </a:xfrm>
          <a:prstGeom prst="rect">
            <a:avLst/>
          </a:prstGeom>
          <a:noFill/>
          <a:ln w="9525">
            <a:solidFill>
              <a:srgbClr val="C3D7E1"/>
            </a:solidFill>
            <a:miter lim="800000"/>
          </a:ln>
          <a:effectLst/>
          <a:extLst>
            <a:ext uri="{909E8E84-426E-40DD-AFC4-6F175D3DCCD1}">
              <a14:hiddenFill xmlns:a14="http://schemas.microsoft.com/office/drawing/2010/main">
                <a:solidFill>
                  <a:schemeClr val="bg1"/>
                </a:solidFill>
              </a14:hiddenFill>
            </a:ext>
          </a:extLst>
        </p:spPr>
        <p:txBody>
          <a:bodyPr/>
          <a:lstStyle/>
          <a:p>
            <a:pPr eaLnBrk="1" hangingPunct="1"/>
            <a:r>
              <a:rPr lang="zh-CN" altLang="en-US" sz="1800" dirty="0"/>
              <a:t>       </a:t>
            </a:r>
            <a:r>
              <a:rPr lang="zh-CN" altLang="zh-CN" sz="1800">
                <a:sym typeface="+mn-ea"/>
              </a:rPr>
              <a:t>目前，对于综合布线系统存在着两种看法：</a:t>
            </a:r>
            <a:endParaRPr lang="zh-CN" altLang="zh-CN" sz="1800">
              <a:sym typeface="+mn-ea"/>
            </a:endParaRPr>
          </a:p>
          <a:p>
            <a:pPr eaLnBrk="1" hangingPunct="1"/>
            <a:r>
              <a:rPr lang="zh-CN" altLang="zh-CN" sz="1800">
                <a:sym typeface="+mn-ea"/>
              </a:rPr>
              <a:t>        一种主张将所有的弱电系统都建立在综合布线系统中；</a:t>
            </a:r>
            <a:endParaRPr lang="zh-CN" altLang="zh-CN" sz="1800">
              <a:sym typeface="+mn-ea"/>
            </a:endParaRPr>
          </a:p>
          <a:p>
            <a:pPr eaLnBrk="1" hangingPunct="1"/>
            <a:r>
              <a:rPr lang="zh-CN" altLang="zh-CN" sz="1800">
                <a:sym typeface="+mn-ea"/>
              </a:rPr>
              <a:t>       另一种则主张将计算机网络、电话布线纳入综合布线系统中，其他的弱电系统仍采用其特有的传统布线。</a:t>
            </a:r>
            <a:endParaRPr lang="zh-CN" altLang="zh-CN" sz="1800">
              <a:sym typeface="+mn-ea"/>
            </a:endParaRPr>
          </a:p>
          <a:p>
            <a:pPr eaLnBrk="1" hangingPunct="1"/>
            <a:r>
              <a:rPr lang="zh-CN" altLang="zh-CN" sz="1800">
                <a:sym typeface="+mn-ea"/>
              </a:rPr>
              <a:t>       目前，大多采用第二种看法。</a:t>
            </a:r>
            <a:endParaRPr lang="zh-CN" altLang="zh-CN" sz="1800">
              <a:sym typeface="+mn-ea"/>
            </a:endParaRPr>
          </a:p>
          <a:p>
            <a:pPr eaLnBrk="1" hangingPunct="1"/>
            <a:r>
              <a:rPr lang="zh-CN" altLang="zh-CN" sz="1800">
                <a:sym typeface="+mn-ea"/>
              </a:rPr>
              <a:t>       综合布线系统更适合于计算机网络的各种高速数据通信综合应用，对于视频信号、低速监控数据信号等非高速数据传输，则不需要很高的灵活性，应使用专用的线缆材料，以免增加建设成本。由于行业的要求，消防报警和保安监控所用的线路应单独敷设，不宜纳入综合布线系统中。</a:t>
            </a:r>
            <a:endParaRPr lang="zh-CN" altLang="en-US" sz="1650" b="1" dirty="0"/>
          </a:p>
        </p:txBody>
      </p:sp>
      <p:sp>
        <p:nvSpPr>
          <p:cNvPr id="11267" name="Rectangle 10"/>
          <p:cNvSpPr>
            <a:spLocks noChangeArrowheads="1"/>
          </p:cNvSpPr>
          <p:nvPr/>
        </p:nvSpPr>
        <p:spPr bwMode="auto">
          <a:xfrm>
            <a:off x="456565" y="1012270"/>
            <a:ext cx="2946797" cy="381635"/>
          </a:xfrm>
          <a:prstGeom prst="rect">
            <a:avLst/>
          </a:prstGeom>
          <a:solidFill>
            <a:srgbClr val="92D050"/>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en-US" altLang="zh-CN" sz="1800" b="1"/>
              <a:t>2.</a:t>
            </a:r>
            <a:r>
              <a:rPr lang="zh-CN" altLang="en-US" sz="1800" b="1"/>
              <a:t>综合布线系统的概念</a:t>
            </a:r>
            <a:endParaRPr lang="en-US" altLang="zh-CN" sz="1800" b="1">
              <a:solidFill>
                <a:schemeClr val="tx1"/>
              </a:solidFill>
            </a:endParaRPr>
          </a:p>
        </p:txBody>
      </p:sp>
    </p:spTree>
    <p:custDataLst>
      <p:tags r:id="rId1"/>
    </p:custDataLst>
  </p:cSld>
  <p:clrMapOvr>
    <a:masterClrMapping/>
  </p:clrMapOvr>
  <p:transition advTm="2896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1.2 .2</a:t>
            </a:r>
            <a:r>
              <a:rPr lang="zh-CN" altLang="en-US" b="1">
                <a:solidFill>
                  <a:schemeClr val="accent1">
                    <a:lumMod val="10000"/>
                  </a:schemeClr>
                </a:solidFill>
                <a:sym typeface="+mn-ea"/>
              </a:rPr>
              <a:t>了解</a:t>
            </a:r>
            <a:r>
              <a:rPr lang="en-US" altLang="zh-CN" b="1">
                <a:solidFill>
                  <a:schemeClr val="accent1">
                    <a:lumMod val="10000"/>
                  </a:schemeClr>
                </a:solidFill>
                <a:sym typeface="+mn-ea"/>
              </a:rPr>
              <a:t> </a:t>
            </a:r>
            <a:r>
              <a:rPr lang="zh-CN" altLang="en-US" b="1">
                <a:solidFill>
                  <a:schemeClr val="accent1">
                    <a:lumMod val="10000"/>
                  </a:schemeClr>
                </a:solidFill>
                <a:sym typeface="+mn-ea"/>
              </a:rPr>
              <a:t>综合布线系统概念和特点</a:t>
            </a:r>
            <a:endParaRPr lang="zh-CN" altLang="en-US"/>
          </a:p>
        </p:txBody>
      </p:sp>
      <p:sp>
        <p:nvSpPr>
          <p:cNvPr id="12" name="Rectangle 75"/>
          <p:cNvSpPr>
            <a:spLocks noChangeArrowheads="1"/>
          </p:cNvSpPr>
          <p:nvPr/>
        </p:nvSpPr>
        <p:spPr bwMode="auto">
          <a:xfrm>
            <a:off x="456565" y="1444625"/>
            <a:ext cx="8427720" cy="2444115"/>
          </a:xfrm>
          <a:prstGeom prst="rect">
            <a:avLst/>
          </a:prstGeom>
          <a:noFill/>
          <a:ln w="9525">
            <a:solidFill>
              <a:srgbClr val="C3D7E1"/>
            </a:solidFill>
            <a:miter lim="800000"/>
          </a:ln>
          <a:effectLst/>
          <a:extLst>
            <a:ext uri="{909E8E84-426E-40DD-AFC4-6F175D3DCCD1}">
              <a14:hiddenFill xmlns:a14="http://schemas.microsoft.com/office/drawing/2010/main">
                <a:solidFill>
                  <a:schemeClr val="bg1"/>
                </a:solidFill>
              </a14:hiddenFill>
            </a:ext>
          </a:extLst>
        </p:spPr>
        <p:txBody>
          <a:bodyPr/>
          <a:lstStyle/>
          <a:p>
            <a:pPr eaLnBrk="1" hangingPunct="1"/>
            <a:r>
              <a:rPr lang="zh-CN" altLang="en-US" sz="2400" dirty="0"/>
              <a:t>    </a:t>
            </a:r>
            <a:r>
              <a:rPr lang="zh-CN" altLang="zh-CN" sz="2400">
                <a:sym typeface="+mn-ea"/>
              </a:rPr>
              <a:t>综合布线系统不能与智能建筑内的其他弱电系统线缆完全融合和综合使用，根据目前我国国情和管理体制，综合范围及要求如下：</a:t>
            </a:r>
            <a:endParaRPr lang="zh-CN" altLang="zh-CN" sz="2400">
              <a:sym typeface="+mn-ea"/>
            </a:endParaRPr>
          </a:p>
          <a:p>
            <a:pPr eaLnBrk="1" hangingPunct="1"/>
            <a:r>
              <a:rPr lang="zh-CN" altLang="zh-CN" sz="2400">
                <a:sym typeface="+mn-ea"/>
              </a:rPr>
              <a:t>（1）以综合通信系统和计算机系统为主；</a:t>
            </a:r>
            <a:endParaRPr lang="zh-CN" altLang="zh-CN" sz="2400">
              <a:sym typeface="+mn-ea"/>
            </a:endParaRPr>
          </a:p>
          <a:p>
            <a:pPr eaLnBrk="1" hangingPunct="1"/>
            <a:r>
              <a:rPr lang="zh-CN" altLang="zh-CN" sz="2400">
                <a:sym typeface="+mn-ea"/>
              </a:rPr>
              <a:t>（2）应许传送低电压或小电流的信号合用线路；</a:t>
            </a:r>
            <a:endParaRPr lang="zh-CN" altLang="zh-CN" sz="2400">
              <a:sym typeface="+mn-ea"/>
            </a:endParaRPr>
          </a:p>
          <a:p>
            <a:pPr eaLnBrk="1" hangingPunct="1"/>
            <a:r>
              <a:rPr lang="zh-CN" altLang="zh-CN" sz="2400">
                <a:sym typeface="+mn-ea"/>
              </a:rPr>
              <a:t>（3）根据具体情况采取线路的分段或全程综合。</a:t>
            </a:r>
            <a:endParaRPr lang="zh-CN" altLang="zh-CN" sz="2400" b="1" dirty="0">
              <a:sym typeface="+mn-ea"/>
            </a:endParaRPr>
          </a:p>
        </p:txBody>
      </p:sp>
      <p:sp>
        <p:nvSpPr>
          <p:cNvPr id="11267" name="Rectangle 10"/>
          <p:cNvSpPr>
            <a:spLocks noChangeArrowheads="1"/>
          </p:cNvSpPr>
          <p:nvPr/>
        </p:nvSpPr>
        <p:spPr bwMode="auto">
          <a:xfrm>
            <a:off x="456565" y="1012270"/>
            <a:ext cx="2946797" cy="381635"/>
          </a:xfrm>
          <a:prstGeom prst="rect">
            <a:avLst/>
          </a:prstGeom>
          <a:solidFill>
            <a:srgbClr val="92D050"/>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en-US" altLang="zh-CN" sz="1800" b="1"/>
              <a:t>2.</a:t>
            </a:r>
            <a:r>
              <a:rPr lang="zh-CN" altLang="en-US" sz="1800" b="1"/>
              <a:t>综合布线系统的概念</a:t>
            </a:r>
            <a:endParaRPr lang="en-US" altLang="zh-CN" sz="1800" b="1">
              <a:solidFill>
                <a:schemeClr val="tx1"/>
              </a:solidFill>
            </a:endParaRPr>
          </a:p>
        </p:txBody>
      </p:sp>
    </p:spTree>
    <p:custDataLst>
      <p:tags r:id="rId1"/>
    </p:custDataLst>
  </p:cSld>
  <p:clrMapOvr>
    <a:masterClrMapping/>
  </p:clrMapOvr>
  <p:transition advTm="2896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1.2 .2</a:t>
            </a:r>
            <a:r>
              <a:rPr lang="zh-CN" altLang="en-US" b="1">
                <a:solidFill>
                  <a:schemeClr val="accent1">
                    <a:lumMod val="10000"/>
                  </a:schemeClr>
                </a:solidFill>
                <a:sym typeface="+mn-ea"/>
              </a:rPr>
              <a:t>了解</a:t>
            </a:r>
            <a:r>
              <a:rPr lang="en-US" altLang="zh-CN" b="1">
                <a:solidFill>
                  <a:schemeClr val="accent1">
                    <a:lumMod val="10000"/>
                  </a:schemeClr>
                </a:solidFill>
                <a:sym typeface="+mn-ea"/>
              </a:rPr>
              <a:t> </a:t>
            </a:r>
            <a:r>
              <a:rPr lang="zh-CN" altLang="en-US" b="1">
                <a:solidFill>
                  <a:schemeClr val="accent1">
                    <a:lumMod val="10000"/>
                  </a:schemeClr>
                </a:solidFill>
                <a:sym typeface="+mn-ea"/>
              </a:rPr>
              <a:t>综合布线系统概念和特点</a:t>
            </a:r>
            <a:endParaRPr lang="zh-CN" altLang="en-US"/>
          </a:p>
        </p:txBody>
      </p:sp>
      <p:sp>
        <p:nvSpPr>
          <p:cNvPr id="12" name="Rectangle 75"/>
          <p:cNvSpPr>
            <a:spLocks noChangeArrowheads="1"/>
          </p:cNvSpPr>
          <p:nvPr/>
        </p:nvSpPr>
        <p:spPr bwMode="auto">
          <a:xfrm>
            <a:off x="456565" y="1444625"/>
            <a:ext cx="8427720" cy="3376930"/>
          </a:xfrm>
          <a:prstGeom prst="rect">
            <a:avLst/>
          </a:prstGeom>
          <a:noFill/>
          <a:ln w="9525">
            <a:solidFill>
              <a:srgbClr val="C3D7E1"/>
            </a:solidFill>
            <a:miter lim="800000"/>
          </a:ln>
          <a:effectLst/>
          <a:extLst>
            <a:ext uri="{909E8E84-426E-40DD-AFC4-6F175D3DCCD1}">
              <a14:hiddenFill xmlns:a14="http://schemas.microsoft.com/office/drawing/2010/main">
                <a:solidFill>
                  <a:schemeClr val="bg1"/>
                </a:solidFill>
              </a14:hiddenFill>
            </a:ext>
          </a:extLst>
        </p:spPr>
        <p:txBody>
          <a:bodyPr/>
          <a:lstStyle/>
          <a:p>
            <a:pPr eaLnBrk="1" hangingPunct="1"/>
            <a:r>
              <a:rPr lang="zh-CN" altLang="en-US" sz="1800" dirty="0"/>
              <a:t>    </a:t>
            </a:r>
            <a:r>
              <a:rPr altLang="zh-CN" sz="1800">
                <a:sym typeface="+mn-ea"/>
              </a:rPr>
              <a:t>综合布线系统应该是可以综合各个弱电系统的上层管理部分，即涉及的信息网络系统，但会受到以下方面的应用限制。</a:t>
            </a:r>
            <a:endParaRPr altLang="zh-CN" sz="1800">
              <a:sym typeface="+mn-ea"/>
            </a:endParaRPr>
          </a:p>
          <a:p>
            <a:pPr eaLnBrk="1" hangingPunct="1"/>
            <a:r>
              <a:rPr altLang="zh-CN" sz="1800">
                <a:sym typeface="+mn-ea"/>
              </a:rPr>
              <a:t>（1）建设综合布线系统的投资较高；</a:t>
            </a:r>
            <a:endParaRPr altLang="zh-CN" sz="1800">
              <a:sym typeface="+mn-ea"/>
            </a:endParaRPr>
          </a:p>
          <a:p>
            <a:pPr eaLnBrk="1" hangingPunct="1"/>
            <a:r>
              <a:rPr altLang="zh-CN" sz="1800">
                <a:sym typeface="+mn-ea"/>
              </a:rPr>
              <a:t>（2）是否需要安装具有灵活性；</a:t>
            </a:r>
            <a:endParaRPr altLang="zh-CN" sz="1800">
              <a:sym typeface="+mn-ea"/>
            </a:endParaRPr>
          </a:p>
          <a:p>
            <a:pPr eaLnBrk="1" hangingPunct="1"/>
            <a:r>
              <a:rPr altLang="zh-CN" sz="1800">
                <a:sym typeface="+mn-ea"/>
              </a:rPr>
              <a:t>（3）各个系统采用不同的网络；</a:t>
            </a:r>
            <a:endParaRPr altLang="zh-CN" sz="1800">
              <a:sym typeface="+mn-ea"/>
            </a:endParaRPr>
          </a:p>
          <a:p>
            <a:pPr eaLnBrk="1" hangingPunct="1"/>
            <a:r>
              <a:rPr altLang="zh-CN" sz="1800">
                <a:sym typeface="+mn-ea"/>
              </a:rPr>
              <a:t>（4）政策法规的要求。我国主管部门的要求不同，如针对消防通信或安保系统的信息传输系统，有较高的安全和防火要求，不允许与其他系统合用传输媒体，以保证消防通信和安保等系统能够正常运行。在现有的国家标准规范中明确规定，要求火灾报警和消防专用的传输信号控制线路必须单独设置或自行组网，不得与建筑自动化各个系统的低压信号线路合用，也不允许与通信系统的线路混合组网。</a:t>
            </a:r>
            <a:endParaRPr altLang="zh-CN" sz="1800">
              <a:sym typeface="+mn-ea"/>
            </a:endParaRPr>
          </a:p>
          <a:p>
            <a:pPr eaLnBrk="1" hangingPunct="1"/>
            <a:r>
              <a:rPr altLang="zh-CN" sz="1800">
                <a:sym typeface="+mn-ea"/>
              </a:rPr>
              <a:t>（5）管理与运维的差异。</a:t>
            </a:r>
            <a:endParaRPr altLang="zh-CN" sz="1800">
              <a:sym typeface="+mn-ea"/>
            </a:endParaRPr>
          </a:p>
        </p:txBody>
      </p:sp>
      <p:sp>
        <p:nvSpPr>
          <p:cNvPr id="11267" name="Rectangle 10"/>
          <p:cNvSpPr>
            <a:spLocks noChangeArrowheads="1"/>
          </p:cNvSpPr>
          <p:nvPr/>
        </p:nvSpPr>
        <p:spPr bwMode="auto">
          <a:xfrm>
            <a:off x="456565" y="1012270"/>
            <a:ext cx="2946797" cy="381635"/>
          </a:xfrm>
          <a:prstGeom prst="rect">
            <a:avLst/>
          </a:prstGeom>
          <a:solidFill>
            <a:srgbClr val="92D050"/>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en-US" altLang="zh-CN" sz="1800" b="1"/>
              <a:t>2.</a:t>
            </a:r>
            <a:r>
              <a:rPr lang="zh-CN" altLang="en-US" sz="1800" b="1"/>
              <a:t>综合布线系统的概念</a:t>
            </a:r>
            <a:endParaRPr lang="en-US" altLang="zh-CN" sz="1800" b="1">
              <a:solidFill>
                <a:schemeClr val="tx1"/>
              </a:solidFill>
            </a:endParaRPr>
          </a:p>
        </p:txBody>
      </p:sp>
    </p:spTree>
    <p:custDataLst>
      <p:tags r:id="rId1"/>
    </p:custDataLst>
  </p:cSld>
  <p:clrMapOvr>
    <a:masterClrMapping/>
  </p:clrMapOvr>
  <p:transition advTm="2896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1.2 .2</a:t>
            </a:r>
            <a:r>
              <a:rPr lang="zh-CN" altLang="en-US" b="1">
                <a:solidFill>
                  <a:schemeClr val="accent1">
                    <a:lumMod val="10000"/>
                  </a:schemeClr>
                </a:solidFill>
                <a:sym typeface="+mn-ea"/>
              </a:rPr>
              <a:t>了解</a:t>
            </a:r>
            <a:r>
              <a:rPr lang="en-US" altLang="zh-CN" b="1">
                <a:solidFill>
                  <a:schemeClr val="accent1">
                    <a:lumMod val="10000"/>
                  </a:schemeClr>
                </a:solidFill>
                <a:sym typeface="+mn-ea"/>
              </a:rPr>
              <a:t> </a:t>
            </a:r>
            <a:r>
              <a:rPr lang="zh-CN" altLang="en-US" b="1">
                <a:solidFill>
                  <a:schemeClr val="accent1">
                    <a:lumMod val="10000"/>
                  </a:schemeClr>
                </a:solidFill>
                <a:sym typeface="+mn-ea"/>
              </a:rPr>
              <a:t>综合布线系统概念和特点</a:t>
            </a:r>
            <a:endParaRPr lang="zh-CN" altLang="en-US"/>
          </a:p>
        </p:txBody>
      </p:sp>
      <p:sp>
        <p:nvSpPr>
          <p:cNvPr id="12" name="Rectangle 75"/>
          <p:cNvSpPr>
            <a:spLocks noChangeArrowheads="1"/>
          </p:cNvSpPr>
          <p:nvPr/>
        </p:nvSpPr>
        <p:spPr bwMode="auto">
          <a:xfrm>
            <a:off x="456565" y="1444625"/>
            <a:ext cx="8427720" cy="3376930"/>
          </a:xfrm>
          <a:prstGeom prst="rect">
            <a:avLst/>
          </a:prstGeom>
          <a:noFill/>
          <a:ln w="9525">
            <a:solidFill>
              <a:srgbClr val="C3D7E1"/>
            </a:solidFill>
            <a:miter lim="800000"/>
          </a:ln>
          <a:effectLst/>
          <a:extLst>
            <a:ext uri="{909E8E84-426E-40DD-AFC4-6F175D3DCCD1}">
              <a14:hiddenFill xmlns:a14="http://schemas.microsoft.com/office/drawing/2010/main">
                <a:solidFill>
                  <a:schemeClr val="bg1"/>
                </a:solidFill>
              </a14:hiddenFill>
            </a:ext>
          </a:extLst>
        </p:spPr>
        <p:txBody>
          <a:bodyPr/>
          <a:lstStyle/>
          <a:p>
            <a:pPr eaLnBrk="1" hangingPunct="1"/>
            <a:r>
              <a:rPr lang="zh-CN" altLang="en-US" sz="1800" dirty="0"/>
              <a:t>   </a:t>
            </a:r>
            <a:r>
              <a:rPr altLang="zh-CN" sz="1800">
                <a:sym typeface="+mn-ea"/>
              </a:rPr>
              <a:t>综合布线系统支持弱电系统各子系统应用时，应满足各子系统提出的下列条件：</a:t>
            </a:r>
            <a:endParaRPr altLang="zh-CN" sz="1800">
              <a:sym typeface="+mn-ea"/>
            </a:endParaRPr>
          </a:p>
          <a:p>
            <a:pPr eaLnBrk="1" hangingPunct="1"/>
            <a:r>
              <a:rPr altLang="zh-CN" sz="1800">
                <a:sym typeface="+mn-ea"/>
              </a:rPr>
              <a:t>（1）传输带宽与传输速率；</a:t>
            </a:r>
            <a:endParaRPr altLang="zh-CN" sz="1800">
              <a:sym typeface="+mn-ea"/>
            </a:endParaRPr>
          </a:p>
          <a:p>
            <a:pPr eaLnBrk="1" hangingPunct="1"/>
            <a:r>
              <a:rPr altLang="zh-CN" sz="1800">
                <a:sym typeface="+mn-ea"/>
              </a:rPr>
              <a:t>（2）缆线的应用距离带宽；</a:t>
            </a:r>
            <a:endParaRPr altLang="zh-CN" sz="1800">
              <a:sym typeface="+mn-ea"/>
            </a:endParaRPr>
          </a:p>
          <a:p>
            <a:pPr eaLnBrk="1" hangingPunct="1"/>
            <a:r>
              <a:rPr altLang="zh-CN" sz="1800">
                <a:sym typeface="+mn-ea"/>
              </a:rPr>
              <a:t>（3）设备的接口类型；</a:t>
            </a:r>
            <a:endParaRPr altLang="zh-CN" sz="1800">
              <a:sym typeface="+mn-ea"/>
            </a:endParaRPr>
          </a:p>
          <a:p>
            <a:pPr eaLnBrk="1" hangingPunct="1"/>
            <a:r>
              <a:rPr altLang="zh-CN" sz="1800">
                <a:sym typeface="+mn-ea"/>
              </a:rPr>
              <a:t>（4）屏蔽与非屏蔽电缆与光缆布线系统的选择条件；</a:t>
            </a:r>
            <a:endParaRPr altLang="zh-CN" sz="1800">
              <a:sym typeface="+mn-ea"/>
            </a:endParaRPr>
          </a:p>
          <a:p>
            <a:pPr eaLnBrk="1" hangingPunct="1"/>
            <a:r>
              <a:rPr altLang="zh-CN" sz="1800">
                <a:sym typeface="+mn-ea"/>
              </a:rPr>
              <a:t>（5）以太网供电（PoE）的供电方式及供电线对对实际承载的电流与功耗；</a:t>
            </a:r>
            <a:endParaRPr altLang="zh-CN" sz="1800">
              <a:sym typeface="+mn-ea"/>
            </a:endParaRPr>
          </a:p>
          <a:p>
            <a:pPr eaLnBrk="1" hangingPunct="1"/>
            <a:r>
              <a:rPr altLang="zh-CN" sz="1800">
                <a:sym typeface="+mn-ea"/>
              </a:rPr>
              <a:t>（6）各弱电子系统设备安装的位置、场地面积和工艺要求。</a:t>
            </a:r>
            <a:endParaRPr altLang="zh-CN" sz="1800">
              <a:sym typeface="+mn-ea"/>
            </a:endParaRPr>
          </a:p>
        </p:txBody>
      </p:sp>
      <p:sp>
        <p:nvSpPr>
          <p:cNvPr id="11267" name="Rectangle 10"/>
          <p:cNvSpPr>
            <a:spLocks noChangeArrowheads="1"/>
          </p:cNvSpPr>
          <p:nvPr/>
        </p:nvSpPr>
        <p:spPr bwMode="auto">
          <a:xfrm>
            <a:off x="456565" y="1012270"/>
            <a:ext cx="2946797" cy="381635"/>
          </a:xfrm>
          <a:prstGeom prst="rect">
            <a:avLst/>
          </a:prstGeom>
          <a:solidFill>
            <a:srgbClr val="92D050"/>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en-US" altLang="zh-CN" sz="1800" b="1"/>
              <a:t>2.</a:t>
            </a:r>
            <a:r>
              <a:rPr lang="zh-CN" altLang="en-US" sz="1800" b="1"/>
              <a:t>综合布线系统的概念</a:t>
            </a:r>
            <a:endParaRPr lang="en-US" altLang="zh-CN" sz="1800" b="1">
              <a:solidFill>
                <a:schemeClr val="tx1"/>
              </a:solidFill>
            </a:endParaRPr>
          </a:p>
        </p:txBody>
      </p:sp>
    </p:spTree>
    <p:custDataLst>
      <p:tags r:id="rId1"/>
    </p:custDataLst>
  </p:cSld>
  <p:clrMapOvr>
    <a:masterClrMapping/>
  </p:clrMapOvr>
  <p:transition advTm="2896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1">
                    <a:lumMod val="10000"/>
                  </a:schemeClr>
                </a:solidFill>
                <a:sym typeface="+mn-ea"/>
              </a:rPr>
              <a:t>1.2.2</a:t>
            </a:r>
            <a:r>
              <a:rPr lang="zh-CN" altLang="en-US" b="1">
                <a:solidFill>
                  <a:schemeClr val="accent1">
                    <a:lumMod val="10000"/>
                  </a:schemeClr>
                </a:solidFill>
                <a:sym typeface="+mn-ea"/>
              </a:rPr>
              <a:t>了解综合布线系统概念和特点</a:t>
            </a:r>
            <a:endParaRPr lang="zh-CN" altLang="en-US"/>
          </a:p>
        </p:txBody>
      </p:sp>
      <p:sp>
        <p:nvSpPr>
          <p:cNvPr id="14338" name="Rectangle 75"/>
          <p:cNvSpPr>
            <a:spLocks noChangeArrowheads="1"/>
          </p:cNvSpPr>
          <p:nvPr/>
        </p:nvSpPr>
        <p:spPr bwMode="auto">
          <a:xfrm>
            <a:off x="715010" y="160274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latin typeface="黑体" panose="02010609060101010101" pitchFamily="49" charset="-122"/>
                <a:ea typeface="黑体" panose="02010609060101010101" pitchFamily="49" charset="-122"/>
              </a:rPr>
              <a:t>（</a:t>
            </a:r>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）兼容性</a:t>
            </a:r>
            <a:endParaRPr lang="en-US" altLang="zh-CN" sz="2400" b="1">
              <a:latin typeface="黑体" panose="02010609060101010101" pitchFamily="49" charset="-122"/>
              <a:ea typeface="黑体" panose="02010609060101010101" pitchFamily="49" charset="-122"/>
            </a:endParaRPr>
          </a:p>
        </p:txBody>
      </p:sp>
      <p:sp>
        <p:nvSpPr>
          <p:cNvPr id="14339" name="Rectangle 75"/>
          <p:cNvSpPr>
            <a:spLocks noChangeArrowheads="1"/>
          </p:cNvSpPr>
          <p:nvPr/>
        </p:nvSpPr>
        <p:spPr bwMode="auto">
          <a:xfrm>
            <a:off x="715010" y="214312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2</a:t>
            </a:r>
            <a:r>
              <a:rPr lang="zh-CN" altLang="en-US" sz="2400" b="1"/>
              <a:t>）</a:t>
            </a:r>
            <a:r>
              <a:rPr lang="zh-CN" altLang="en-US" sz="2400" b="1">
                <a:sym typeface="+mn-ea"/>
              </a:rPr>
              <a:t>灵活性</a:t>
            </a:r>
            <a:endParaRPr lang="zh-CN" altLang="en-US" sz="2400" b="1"/>
          </a:p>
        </p:txBody>
      </p:sp>
      <p:sp>
        <p:nvSpPr>
          <p:cNvPr id="14340" name="Rectangle 75"/>
          <p:cNvSpPr>
            <a:spLocks noChangeArrowheads="1"/>
          </p:cNvSpPr>
          <p:nvPr/>
        </p:nvSpPr>
        <p:spPr bwMode="auto">
          <a:xfrm>
            <a:off x="715010" y="268414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3</a:t>
            </a:r>
            <a:r>
              <a:rPr lang="zh-CN" altLang="en-US" sz="2400" b="1"/>
              <a:t>）</a:t>
            </a:r>
            <a:r>
              <a:rPr lang="zh-CN" altLang="en-US" sz="2400" b="1">
                <a:sym typeface="+mn-ea"/>
              </a:rPr>
              <a:t>可靠性</a:t>
            </a:r>
            <a:endParaRPr lang="zh-CN" altLang="en-US" sz="2400" b="1"/>
          </a:p>
        </p:txBody>
      </p:sp>
      <p:sp>
        <p:nvSpPr>
          <p:cNvPr id="14341" name="Rectangle 75"/>
          <p:cNvSpPr>
            <a:spLocks noChangeArrowheads="1"/>
          </p:cNvSpPr>
          <p:nvPr/>
        </p:nvSpPr>
        <p:spPr bwMode="auto">
          <a:xfrm>
            <a:off x="715010" y="322326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4</a:t>
            </a:r>
            <a:r>
              <a:rPr lang="zh-CN" altLang="en-US" sz="2400" b="1"/>
              <a:t>）</a:t>
            </a:r>
            <a:r>
              <a:rPr lang="zh-CN" altLang="en-US" sz="2400" b="1">
                <a:sym typeface="+mn-ea"/>
              </a:rPr>
              <a:t>先进性</a:t>
            </a:r>
            <a:endParaRPr lang="zh-CN" altLang="en-US" sz="2400" b="1"/>
          </a:p>
        </p:txBody>
      </p:sp>
      <p:sp>
        <p:nvSpPr>
          <p:cNvPr id="14342" name="Rectangle 75"/>
          <p:cNvSpPr>
            <a:spLocks noChangeArrowheads="1"/>
          </p:cNvSpPr>
          <p:nvPr/>
        </p:nvSpPr>
        <p:spPr bwMode="auto">
          <a:xfrm>
            <a:off x="736600" y="379158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5</a:t>
            </a:r>
            <a:r>
              <a:rPr lang="zh-CN" altLang="en-US" sz="2400" b="1"/>
              <a:t>）</a:t>
            </a:r>
            <a:r>
              <a:rPr lang="zh-CN" altLang="en-US" sz="2400" b="1">
                <a:sym typeface="+mn-ea"/>
              </a:rPr>
              <a:t>经济性</a:t>
            </a:r>
            <a:endParaRPr lang="zh-CN" altLang="en-US" sz="2400" b="1"/>
          </a:p>
        </p:txBody>
      </p:sp>
      <p:sp>
        <p:nvSpPr>
          <p:cNvPr id="14343" name="Rectangle 75"/>
          <p:cNvSpPr>
            <a:spLocks noChangeArrowheads="1"/>
          </p:cNvSpPr>
          <p:nvPr/>
        </p:nvSpPr>
        <p:spPr bwMode="auto">
          <a:xfrm>
            <a:off x="736600" y="434594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a:t>
            </a:r>
            <a:r>
              <a:rPr lang="en-US" altLang="zh-CN" sz="2400" b="1"/>
              <a:t>6</a:t>
            </a:r>
            <a:r>
              <a:rPr lang="zh-CN" altLang="en-US" sz="2400" b="1"/>
              <a:t>）安全性</a:t>
            </a:r>
            <a:endParaRPr lang="zh-CN" altLang="en-US" sz="2400" b="1"/>
          </a:p>
        </p:txBody>
      </p:sp>
      <p:sp>
        <p:nvSpPr>
          <p:cNvPr id="14344" name="Rectangle 10"/>
          <p:cNvSpPr>
            <a:spLocks noChangeArrowheads="1"/>
          </p:cNvSpPr>
          <p:nvPr/>
        </p:nvSpPr>
        <p:spPr bwMode="auto">
          <a:xfrm>
            <a:off x="456565" y="915035"/>
            <a:ext cx="3423920" cy="478155"/>
          </a:xfrm>
          <a:prstGeom prst="rect">
            <a:avLst/>
          </a:prstGeom>
          <a:solidFill>
            <a:srgbClr val="92D050"/>
          </a:solidFill>
          <a:ln w="9525">
            <a:solidFill>
              <a:srgbClr val="99CCFF"/>
            </a:solidFill>
            <a:miter lim="800000"/>
          </a:ln>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rgbClr val="002060"/>
                </a:solidFill>
              </a:rPr>
              <a:t>3.</a:t>
            </a:r>
            <a:r>
              <a:rPr lang="zh-CN" altLang="en-US" sz="2400" b="1">
                <a:solidFill>
                  <a:srgbClr val="002060"/>
                </a:solidFill>
              </a:rPr>
              <a:t>综合布线系统的特点</a:t>
            </a:r>
            <a:endParaRPr lang="zh-CN" altLang="en-US" sz="2400" b="1">
              <a:solidFill>
                <a:srgbClr val="002060"/>
              </a:solidFill>
            </a:endParaRPr>
          </a:p>
        </p:txBody>
      </p:sp>
      <p:sp useBgFill="1">
        <p:nvSpPr>
          <p:cNvPr id="15369" name="Rectangle 75"/>
          <p:cNvSpPr>
            <a:spLocks noChangeArrowheads="1"/>
          </p:cNvSpPr>
          <p:nvPr/>
        </p:nvSpPr>
        <p:spPr bwMode="auto">
          <a:xfrm>
            <a:off x="3124835" y="1586230"/>
            <a:ext cx="5466715" cy="3388360"/>
          </a:xfrm>
          <a:prstGeom prst="rect">
            <a:avLst/>
          </a:prstGeom>
          <a:ln w="9525">
            <a:solidFill>
              <a:srgbClr val="C3D7E1"/>
            </a:solidFill>
            <a:miter lim="800000"/>
          </a:ln>
          <a:effec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latinLnBrk="0" hangingPunct="1">
              <a:lnSpc>
                <a:spcPct val="100000"/>
              </a:lnSpc>
            </a:pPr>
            <a:r>
              <a:rPr lang="zh-CN" altLang="en-US" sz="2400"/>
              <a:t>   </a:t>
            </a:r>
            <a:r>
              <a:rPr lang="zh-CN" altLang="en-US" sz="2400" b="1"/>
              <a:t>     综合布线系统的首要特点是兼容性。所谓兼容性，是指综合布线系统的自身是完全独立的，与应用终端无关，可以适用于多种应用系统。</a:t>
            </a:r>
            <a:endParaRPr lang="zh-CN" altLang="en-US" sz="2400" b="1"/>
          </a:p>
          <a:p>
            <a:pPr eaLnBrk="1" latinLnBrk="0" hangingPunct="1">
              <a:lnSpc>
                <a:spcPct val="100000"/>
              </a:lnSpc>
            </a:pPr>
            <a:r>
              <a:rPr lang="zh-CN" altLang="en-US" sz="2400" b="1">
                <a:solidFill>
                  <a:srgbClr val="FF0000"/>
                </a:solidFill>
              </a:rPr>
              <a:t> </a:t>
            </a:r>
            <a:r>
              <a:rPr lang="en-US" altLang="zh-CN" sz="2400" b="1">
                <a:solidFill>
                  <a:srgbClr val="FF0000"/>
                </a:solidFill>
              </a:rPr>
              <a:t>    </a:t>
            </a:r>
            <a:r>
              <a:rPr lang="zh-CN" altLang="en-US" sz="2400" b="1">
                <a:solidFill>
                  <a:srgbClr val="FF0000"/>
                </a:solidFill>
              </a:rPr>
              <a:t>采用通用的配线设施（包括传输介质、信息插座、交连设备和适配器等）将语音、数据、图像、多媒体及建筑智能化弱电系统等信号综合到一套标准的布线系统中进行传送。</a:t>
            </a:r>
            <a:endParaRPr lang="zh-CN" altLang="en-US" sz="2400" b="1">
              <a:solidFill>
                <a:srgbClr val="FF0000"/>
              </a:solidFill>
            </a:endParaRPr>
          </a:p>
        </p:txBody>
      </p:sp>
      <p:sp>
        <p:nvSpPr>
          <p:cNvPr id="9" name="右箭头 8"/>
          <p:cNvSpPr/>
          <p:nvPr/>
        </p:nvSpPr>
        <p:spPr bwMode="auto">
          <a:xfrm>
            <a:off x="2699306" y="1638430"/>
            <a:ext cx="396000" cy="396000"/>
          </a:xfrm>
          <a:prstGeom prst="rightArrow">
            <a:avLst/>
          </a:prstGeom>
          <a:gradFill rotWithShape="1">
            <a:gsLst>
              <a:gs pos="0">
                <a:srgbClr val="C00000"/>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wrap="square" anchor="ctr">
            <a:spAutoFit/>
          </a:bodyPr>
          <a:lstStyle/>
          <a:p>
            <a:pPr algn="ctr">
              <a:defRPr/>
            </a:pPr>
            <a:endParaRPr lang="zh-CN" altLang="en-US" sz="100">
              <a:latin typeface="Arial" panose="020B0604020202020204" pitchFamily="34" charset="0"/>
            </a:endParaRPr>
          </a:p>
        </p:txBody>
      </p:sp>
    </p:spTree>
    <p:custDataLst>
      <p:tags r:id="rId1"/>
    </p:custDataLst>
  </p:cSld>
  <p:clrMapOvr>
    <a:masterClrMapping/>
  </p:clrMapOvr>
  <p:transition advTm="2896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1">
                    <a:lumMod val="10000"/>
                  </a:schemeClr>
                </a:solidFill>
                <a:sym typeface="+mn-ea"/>
              </a:rPr>
              <a:t>1.2.2</a:t>
            </a:r>
            <a:r>
              <a:rPr lang="zh-CN" altLang="en-US" b="1">
                <a:solidFill>
                  <a:schemeClr val="accent1">
                    <a:lumMod val="10000"/>
                  </a:schemeClr>
                </a:solidFill>
                <a:sym typeface="+mn-ea"/>
              </a:rPr>
              <a:t>了解综合布线系统概念和特点</a:t>
            </a:r>
            <a:endParaRPr lang="zh-CN" altLang="en-US"/>
          </a:p>
        </p:txBody>
      </p:sp>
      <p:sp>
        <p:nvSpPr>
          <p:cNvPr id="14338" name="Rectangle 75"/>
          <p:cNvSpPr>
            <a:spLocks noChangeArrowheads="1"/>
          </p:cNvSpPr>
          <p:nvPr/>
        </p:nvSpPr>
        <p:spPr bwMode="auto">
          <a:xfrm>
            <a:off x="715010" y="160274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latin typeface="黑体" panose="02010609060101010101" pitchFamily="49" charset="-122"/>
                <a:ea typeface="黑体" panose="02010609060101010101" pitchFamily="49" charset="-122"/>
              </a:rPr>
              <a:t>（</a:t>
            </a:r>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）兼容性</a:t>
            </a:r>
            <a:endParaRPr lang="en-US" altLang="zh-CN" sz="2400" b="1">
              <a:latin typeface="黑体" panose="02010609060101010101" pitchFamily="49" charset="-122"/>
              <a:ea typeface="黑体" panose="02010609060101010101" pitchFamily="49" charset="-122"/>
            </a:endParaRPr>
          </a:p>
        </p:txBody>
      </p:sp>
      <p:sp>
        <p:nvSpPr>
          <p:cNvPr id="14339" name="Rectangle 75"/>
          <p:cNvSpPr>
            <a:spLocks noChangeArrowheads="1"/>
          </p:cNvSpPr>
          <p:nvPr/>
        </p:nvSpPr>
        <p:spPr bwMode="auto">
          <a:xfrm>
            <a:off x="715010" y="214312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2</a:t>
            </a:r>
            <a:r>
              <a:rPr lang="zh-CN" altLang="en-US" sz="2400" b="1"/>
              <a:t>）</a:t>
            </a:r>
            <a:r>
              <a:rPr lang="zh-CN" altLang="en-US" sz="2400" b="1">
                <a:sym typeface="+mn-ea"/>
              </a:rPr>
              <a:t>灵活性</a:t>
            </a:r>
            <a:endParaRPr lang="zh-CN" altLang="en-US" sz="2400" b="1"/>
          </a:p>
        </p:txBody>
      </p:sp>
      <p:sp>
        <p:nvSpPr>
          <p:cNvPr id="14340" name="Rectangle 75"/>
          <p:cNvSpPr>
            <a:spLocks noChangeArrowheads="1"/>
          </p:cNvSpPr>
          <p:nvPr/>
        </p:nvSpPr>
        <p:spPr bwMode="auto">
          <a:xfrm>
            <a:off x="715010" y="268414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3</a:t>
            </a:r>
            <a:r>
              <a:rPr lang="zh-CN" altLang="en-US" sz="2400" b="1"/>
              <a:t>）</a:t>
            </a:r>
            <a:r>
              <a:rPr lang="zh-CN" altLang="en-US" sz="2400" b="1">
                <a:sym typeface="+mn-ea"/>
              </a:rPr>
              <a:t>可靠性</a:t>
            </a:r>
            <a:endParaRPr lang="zh-CN" altLang="en-US" sz="2400" b="1"/>
          </a:p>
        </p:txBody>
      </p:sp>
      <p:sp>
        <p:nvSpPr>
          <p:cNvPr id="14341" name="Rectangle 75"/>
          <p:cNvSpPr>
            <a:spLocks noChangeArrowheads="1"/>
          </p:cNvSpPr>
          <p:nvPr/>
        </p:nvSpPr>
        <p:spPr bwMode="auto">
          <a:xfrm>
            <a:off x="715010" y="322326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4</a:t>
            </a:r>
            <a:r>
              <a:rPr lang="zh-CN" altLang="en-US" sz="2400" b="1"/>
              <a:t>）</a:t>
            </a:r>
            <a:r>
              <a:rPr lang="zh-CN" altLang="en-US" sz="2400" b="1">
                <a:sym typeface="+mn-ea"/>
              </a:rPr>
              <a:t>先进性</a:t>
            </a:r>
            <a:endParaRPr lang="zh-CN" altLang="en-US" sz="2400" b="1"/>
          </a:p>
        </p:txBody>
      </p:sp>
      <p:sp>
        <p:nvSpPr>
          <p:cNvPr id="14342" name="Rectangle 75"/>
          <p:cNvSpPr>
            <a:spLocks noChangeArrowheads="1"/>
          </p:cNvSpPr>
          <p:nvPr/>
        </p:nvSpPr>
        <p:spPr bwMode="auto">
          <a:xfrm>
            <a:off x="736600" y="379158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5</a:t>
            </a:r>
            <a:r>
              <a:rPr lang="zh-CN" altLang="en-US" sz="2400" b="1"/>
              <a:t>）</a:t>
            </a:r>
            <a:r>
              <a:rPr lang="zh-CN" altLang="en-US" sz="2400" b="1">
                <a:sym typeface="+mn-ea"/>
              </a:rPr>
              <a:t>经济性</a:t>
            </a:r>
            <a:endParaRPr lang="zh-CN" altLang="en-US" sz="2400" b="1"/>
          </a:p>
        </p:txBody>
      </p:sp>
      <p:sp>
        <p:nvSpPr>
          <p:cNvPr id="14343" name="Rectangle 75"/>
          <p:cNvSpPr>
            <a:spLocks noChangeArrowheads="1"/>
          </p:cNvSpPr>
          <p:nvPr/>
        </p:nvSpPr>
        <p:spPr bwMode="auto">
          <a:xfrm>
            <a:off x="736600" y="434594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a:t>
            </a:r>
            <a:r>
              <a:rPr lang="en-US" altLang="zh-CN" sz="2400" b="1"/>
              <a:t>6</a:t>
            </a:r>
            <a:r>
              <a:rPr lang="zh-CN" altLang="en-US" sz="2400" b="1"/>
              <a:t>）安全性</a:t>
            </a:r>
            <a:endParaRPr lang="zh-CN" altLang="en-US" sz="2400" b="1"/>
          </a:p>
        </p:txBody>
      </p:sp>
      <p:sp>
        <p:nvSpPr>
          <p:cNvPr id="14344" name="Rectangle 10"/>
          <p:cNvSpPr>
            <a:spLocks noChangeArrowheads="1"/>
          </p:cNvSpPr>
          <p:nvPr/>
        </p:nvSpPr>
        <p:spPr bwMode="auto">
          <a:xfrm>
            <a:off x="528320" y="915035"/>
            <a:ext cx="3423920" cy="478155"/>
          </a:xfrm>
          <a:prstGeom prst="rect">
            <a:avLst/>
          </a:prstGeom>
          <a:solidFill>
            <a:srgbClr val="92D050"/>
          </a:solidFill>
          <a:ln w="9525">
            <a:solidFill>
              <a:srgbClr val="99CCFF"/>
            </a:solidFill>
            <a:miter lim="800000"/>
          </a:ln>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rgbClr val="002060"/>
                </a:solidFill>
              </a:rPr>
              <a:t>3.</a:t>
            </a:r>
            <a:r>
              <a:rPr lang="zh-CN" altLang="en-US" sz="2400" b="1">
                <a:solidFill>
                  <a:srgbClr val="002060"/>
                </a:solidFill>
              </a:rPr>
              <a:t>综合布线系统的特点</a:t>
            </a:r>
            <a:endParaRPr lang="zh-CN" altLang="en-US" sz="2400" b="1">
              <a:solidFill>
                <a:srgbClr val="002060"/>
              </a:solidFill>
            </a:endParaRPr>
          </a:p>
        </p:txBody>
      </p:sp>
      <p:sp useBgFill="1">
        <p:nvSpPr>
          <p:cNvPr id="15369" name="Rectangle 75"/>
          <p:cNvSpPr>
            <a:spLocks noChangeArrowheads="1"/>
          </p:cNvSpPr>
          <p:nvPr/>
        </p:nvSpPr>
        <p:spPr bwMode="auto">
          <a:xfrm>
            <a:off x="3124835" y="1586230"/>
            <a:ext cx="5466715" cy="3388360"/>
          </a:xfrm>
          <a:prstGeom prst="rect">
            <a:avLst/>
          </a:prstGeom>
          <a:ln w="9525">
            <a:solidFill>
              <a:srgbClr val="C3D7E1"/>
            </a:solidFill>
            <a:miter lim="800000"/>
          </a:ln>
          <a:effec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latinLnBrk="0" hangingPunct="1">
              <a:lnSpc>
                <a:spcPct val="100000"/>
              </a:lnSpc>
            </a:pPr>
            <a:r>
              <a:rPr lang="zh-CN" altLang="en-US" sz="2400"/>
              <a:t>   </a:t>
            </a:r>
            <a:r>
              <a:rPr lang="zh-CN" altLang="en-US" sz="2400" b="1"/>
              <a:t>     综合布线系统采用标准的传输介质和相关连接硬件，模块化设计。因此，所有通道都是通用与共享的，设备的开通及更改均不需要改变布线，只需增减相应的应用设备以及在配线架上进行必要的跳线管理即可。另外，组网也可灵活多样，甚至在同一房间为用户组织信息流提供了必要条件。</a:t>
            </a:r>
            <a:endParaRPr lang="zh-CN" altLang="en-US" sz="2400" b="1"/>
          </a:p>
        </p:txBody>
      </p:sp>
      <p:sp>
        <p:nvSpPr>
          <p:cNvPr id="9" name="右箭头 8"/>
          <p:cNvSpPr/>
          <p:nvPr/>
        </p:nvSpPr>
        <p:spPr bwMode="auto">
          <a:xfrm>
            <a:off x="2698671" y="2178815"/>
            <a:ext cx="396000" cy="396000"/>
          </a:xfrm>
          <a:prstGeom prst="rightArrow">
            <a:avLst/>
          </a:prstGeom>
          <a:gradFill rotWithShape="1">
            <a:gsLst>
              <a:gs pos="0">
                <a:srgbClr val="C00000"/>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wrap="square" anchor="ctr">
            <a:spAutoFit/>
          </a:bodyPr>
          <a:lstStyle/>
          <a:p>
            <a:pPr algn="ctr">
              <a:defRPr/>
            </a:pPr>
            <a:endParaRPr lang="zh-CN" altLang="en-US" sz="100">
              <a:latin typeface="Arial" panose="020B0604020202020204" pitchFamily="34" charset="0"/>
            </a:endParaRPr>
          </a:p>
        </p:txBody>
      </p:sp>
    </p:spTree>
    <p:custDataLst>
      <p:tags r:id="rId1"/>
    </p:custDataLst>
  </p:cSld>
  <p:clrMapOvr>
    <a:masterClrMapping/>
  </p:clrMapOvr>
  <p:transition advTm="2896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a:xfrm>
            <a:off x="444500" y="80010"/>
            <a:ext cx="8164830" cy="641985"/>
          </a:xfrm>
        </p:spPr>
        <p:txBody>
          <a:bodyPr/>
          <a:p>
            <a:r>
              <a:rPr lang="zh-CN" altLang="zh-CN">
                <a:sym typeface="+mn-ea"/>
              </a:rPr>
              <a:t>任务</a:t>
            </a:r>
            <a:r>
              <a:rPr lang="en-US" altLang="zh-CN">
                <a:sym typeface="+mn-ea"/>
              </a:rPr>
              <a:t>1</a:t>
            </a:r>
            <a:r>
              <a:rPr lang="zh-CN" altLang="zh-CN">
                <a:sym typeface="+mn-ea"/>
              </a:rPr>
              <a:t>：认识综合布线系统</a:t>
            </a:r>
            <a:endParaRPr lang="zh-CN" altLang="en-US"/>
          </a:p>
        </p:txBody>
      </p:sp>
      <p:sp>
        <p:nvSpPr>
          <p:cNvPr id="5122" name="Rectangle 10"/>
          <p:cNvSpPr>
            <a:spLocks noChangeArrowheads="1"/>
          </p:cNvSpPr>
          <p:nvPr/>
        </p:nvSpPr>
        <p:spPr bwMode="auto">
          <a:xfrm>
            <a:off x="501650" y="1500505"/>
            <a:ext cx="8051165" cy="2030095"/>
          </a:xfrm>
          <a:prstGeom prst="rect">
            <a:avLst/>
          </a:prstGeom>
          <a:solidFill>
            <a:srgbClr val="FFFFFF"/>
          </a:solidFill>
          <a:ln w="9525">
            <a:solidFill>
              <a:srgbClr val="99CCFF"/>
            </a:solidFill>
            <a:miter lim="800000"/>
          </a:ln>
        </p:spPr>
        <p:txBody>
          <a:bodyPr wrap="square">
            <a:spAutoFit/>
          </a:bodyPr>
          <a:lstStyle/>
          <a:p>
            <a:pPr indent="628650" eaLnBrk="1" latinLnBrk="0" hangingPunct="1">
              <a:defRPr/>
            </a:pPr>
            <a:r>
              <a:rPr lang="zh-CN" altLang="zh-CN" sz="2100" dirty="0"/>
              <a:t>综合布线系统是一种模块化的、灵活性极大的建筑物内或建筑物之间的信息传输通道。它将数据通信设备、交换设备和语音系统及其他信息管理系统集成，形成一套标准的、规范的信息传输系统。综合布线系统是建筑物智能化必备的基础设施。</a:t>
            </a:r>
            <a:endParaRPr lang="zh-CN" altLang="zh-CN" sz="2100" dirty="0"/>
          </a:p>
          <a:p>
            <a:pPr indent="628650" eaLnBrk="1" latinLnBrk="0" hangingPunct="1">
              <a:defRPr/>
            </a:pPr>
            <a:r>
              <a:rPr lang="zh-CN" altLang="zh-CN" sz="2100" dirty="0"/>
              <a:t>首先有必要了解综合布线系统是由哪几部分组成的，在综合布线系统工程建设实践中，目前在国内外有哪些标准可遵循。</a:t>
            </a:r>
            <a:endParaRPr lang="zh-CN" altLang="en-US" sz="2100" b="1" dirty="0">
              <a:latin typeface="+mn-ea"/>
              <a:ea typeface="+mn-ea"/>
            </a:endParaRPr>
          </a:p>
        </p:txBody>
      </p:sp>
      <p:pic>
        <p:nvPicPr>
          <p:cNvPr id="3075"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1730" y="954644"/>
            <a:ext cx="226814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9"/>
          <p:cNvSpPr>
            <a:spLocks noChangeArrowheads="1"/>
          </p:cNvSpPr>
          <p:nvPr/>
        </p:nvSpPr>
        <p:spPr bwMode="auto">
          <a:xfrm>
            <a:off x="716042" y="1008221"/>
            <a:ext cx="1944290" cy="357505"/>
          </a:xfrm>
          <a:prstGeom prst="rect">
            <a:avLst/>
          </a:prstGeom>
          <a:noFill/>
          <a:ln w="9525">
            <a:noFill/>
            <a:miter lim="800000"/>
          </a:ln>
        </p:spPr>
        <p:txBody>
          <a:bodyPr>
            <a:spAutoFit/>
          </a:bodyPr>
          <a:lstStyle/>
          <a:p>
            <a:pPr>
              <a:lnSpc>
                <a:spcPct val="105000"/>
              </a:lnSpc>
              <a:spcBef>
                <a:spcPct val="20000"/>
              </a:spcBef>
              <a:defRPr/>
            </a:pPr>
            <a:r>
              <a:rPr lang="en-US" altLang="zh-CN" sz="1650" b="1" dirty="0">
                <a:solidFill>
                  <a:schemeClr val="bg1">
                    <a:lumMod val="95000"/>
                  </a:schemeClr>
                </a:solidFill>
              </a:rPr>
              <a:t>1.1</a:t>
            </a:r>
            <a:r>
              <a:rPr lang="zh-CN" altLang="en-US" sz="1650" b="1" dirty="0">
                <a:solidFill>
                  <a:schemeClr val="bg1">
                    <a:lumMod val="95000"/>
                  </a:schemeClr>
                </a:solidFill>
              </a:rPr>
              <a:t> 任务描述</a:t>
            </a:r>
            <a:endParaRPr lang="zh-CN" altLang="en-US" sz="1650" b="1" dirty="0">
              <a:solidFill>
                <a:schemeClr val="bg1">
                  <a:lumMod val="95000"/>
                </a:schemeClr>
              </a:solidFill>
            </a:endParaRPr>
          </a:p>
        </p:txBody>
      </p:sp>
    </p:spTree>
    <p:custDataLst>
      <p:tags r:id="rId2"/>
    </p:custDataLst>
  </p:cSld>
  <p:clrMapOvr>
    <a:masterClrMapping/>
  </p:clrMapOvr>
  <p:transition advTm="2896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1">
                    <a:lumMod val="10000"/>
                  </a:schemeClr>
                </a:solidFill>
                <a:sym typeface="+mn-ea"/>
              </a:rPr>
              <a:t>1.2.2</a:t>
            </a:r>
            <a:r>
              <a:rPr lang="zh-CN" altLang="en-US" b="1">
                <a:solidFill>
                  <a:schemeClr val="accent1">
                    <a:lumMod val="10000"/>
                  </a:schemeClr>
                </a:solidFill>
                <a:sym typeface="+mn-ea"/>
              </a:rPr>
              <a:t>了解综合布线系统概念和特点</a:t>
            </a:r>
            <a:endParaRPr lang="zh-CN" altLang="en-US"/>
          </a:p>
        </p:txBody>
      </p:sp>
      <p:sp>
        <p:nvSpPr>
          <p:cNvPr id="14338" name="Rectangle 75"/>
          <p:cNvSpPr>
            <a:spLocks noChangeArrowheads="1"/>
          </p:cNvSpPr>
          <p:nvPr/>
        </p:nvSpPr>
        <p:spPr bwMode="auto">
          <a:xfrm>
            <a:off x="715010" y="160274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latin typeface="黑体" panose="02010609060101010101" pitchFamily="49" charset="-122"/>
                <a:ea typeface="黑体" panose="02010609060101010101" pitchFamily="49" charset="-122"/>
              </a:rPr>
              <a:t>（</a:t>
            </a:r>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）兼容性</a:t>
            </a:r>
            <a:endParaRPr lang="en-US" altLang="zh-CN" sz="2400" b="1">
              <a:latin typeface="黑体" panose="02010609060101010101" pitchFamily="49" charset="-122"/>
              <a:ea typeface="黑体" panose="02010609060101010101" pitchFamily="49" charset="-122"/>
            </a:endParaRPr>
          </a:p>
        </p:txBody>
      </p:sp>
      <p:sp>
        <p:nvSpPr>
          <p:cNvPr id="14339" name="Rectangle 75"/>
          <p:cNvSpPr>
            <a:spLocks noChangeArrowheads="1"/>
          </p:cNvSpPr>
          <p:nvPr/>
        </p:nvSpPr>
        <p:spPr bwMode="auto">
          <a:xfrm>
            <a:off x="715010" y="214312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2</a:t>
            </a:r>
            <a:r>
              <a:rPr lang="zh-CN" altLang="en-US" sz="2400" b="1"/>
              <a:t>）</a:t>
            </a:r>
            <a:r>
              <a:rPr lang="zh-CN" altLang="en-US" sz="2400" b="1">
                <a:sym typeface="+mn-ea"/>
              </a:rPr>
              <a:t>灵活性</a:t>
            </a:r>
            <a:endParaRPr lang="zh-CN" altLang="en-US" sz="2400" b="1"/>
          </a:p>
        </p:txBody>
      </p:sp>
      <p:sp>
        <p:nvSpPr>
          <p:cNvPr id="14340" name="Rectangle 75"/>
          <p:cNvSpPr>
            <a:spLocks noChangeArrowheads="1"/>
          </p:cNvSpPr>
          <p:nvPr/>
        </p:nvSpPr>
        <p:spPr bwMode="auto">
          <a:xfrm>
            <a:off x="715010" y="268414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3</a:t>
            </a:r>
            <a:r>
              <a:rPr lang="zh-CN" altLang="en-US" sz="2400" b="1"/>
              <a:t>）</a:t>
            </a:r>
            <a:r>
              <a:rPr lang="zh-CN" altLang="en-US" sz="2400" b="1">
                <a:sym typeface="+mn-ea"/>
              </a:rPr>
              <a:t>可靠性</a:t>
            </a:r>
            <a:endParaRPr lang="zh-CN" altLang="en-US" sz="2400" b="1"/>
          </a:p>
        </p:txBody>
      </p:sp>
      <p:sp>
        <p:nvSpPr>
          <p:cNvPr id="14341" name="Rectangle 75"/>
          <p:cNvSpPr>
            <a:spLocks noChangeArrowheads="1"/>
          </p:cNvSpPr>
          <p:nvPr/>
        </p:nvSpPr>
        <p:spPr bwMode="auto">
          <a:xfrm>
            <a:off x="715010" y="322326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4</a:t>
            </a:r>
            <a:r>
              <a:rPr lang="zh-CN" altLang="en-US" sz="2400" b="1"/>
              <a:t>）</a:t>
            </a:r>
            <a:r>
              <a:rPr lang="zh-CN" altLang="en-US" sz="2400" b="1">
                <a:sym typeface="+mn-ea"/>
              </a:rPr>
              <a:t>先进性</a:t>
            </a:r>
            <a:endParaRPr lang="zh-CN" altLang="en-US" sz="2400" b="1"/>
          </a:p>
        </p:txBody>
      </p:sp>
      <p:sp>
        <p:nvSpPr>
          <p:cNvPr id="14342" name="Rectangle 75"/>
          <p:cNvSpPr>
            <a:spLocks noChangeArrowheads="1"/>
          </p:cNvSpPr>
          <p:nvPr/>
        </p:nvSpPr>
        <p:spPr bwMode="auto">
          <a:xfrm>
            <a:off x="736600" y="379158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5</a:t>
            </a:r>
            <a:r>
              <a:rPr lang="zh-CN" altLang="en-US" sz="2400" b="1"/>
              <a:t>）</a:t>
            </a:r>
            <a:r>
              <a:rPr lang="zh-CN" altLang="en-US" sz="2400" b="1">
                <a:sym typeface="+mn-ea"/>
              </a:rPr>
              <a:t>经济性</a:t>
            </a:r>
            <a:endParaRPr lang="zh-CN" altLang="en-US" sz="2400" b="1"/>
          </a:p>
        </p:txBody>
      </p:sp>
      <p:sp>
        <p:nvSpPr>
          <p:cNvPr id="14343" name="Rectangle 75"/>
          <p:cNvSpPr>
            <a:spLocks noChangeArrowheads="1"/>
          </p:cNvSpPr>
          <p:nvPr/>
        </p:nvSpPr>
        <p:spPr bwMode="auto">
          <a:xfrm>
            <a:off x="736600" y="434594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a:t>
            </a:r>
            <a:r>
              <a:rPr lang="en-US" altLang="zh-CN" sz="2400" b="1"/>
              <a:t>6</a:t>
            </a:r>
            <a:r>
              <a:rPr lang="zh-CN" altLang="en-US" sz="2400" b="1"/>
              <a:t>）安全性</a:t>
            </a:r>
            <a:endParaRPr lang="zh-CN" altLang="en-US" sz="2400" b="1"/>
          </a:p>
        </p:txBody>
      </p:sp>
      <p:sp>
        <p:nvSpPr>
          <p:cNvPr id="14344" name="Rectangle 10"/>
          <p:cNvSpPr>
            <a:spLocks noChangeArrowheads="1"/>
          </p:cNvSpPr>
          <p:nvPr/>
        </p:nvSpPr>
        <p:spPr bwMode="auto">
          <a:xfrm>
            <a:off x="456565" y="915035"/>
            <a:ext cx="3423920" cy="478155"/>
          </a:xfrm>
          <a:prstGeom prst="rect">
            <a:avLst/>
          </a:prstGeom>
          <a:solidFill>
            <a:srgbClr val="92D050"/>
          </a:solidFill>
          <a:ln w="9525">
            <a:solidFill>
              <a:srgbClr val="99CCFF"/>
            </a:solidFill>
            <a:miter lim="800000"/>
          </a:ln>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rgbClr val="002060"/>
                </a:solidFill>
              </a:rPr>
              <a:t>3.</a:t>
            </a:r>
            <a:r>
              <a:rPr lang="zh-CN" altLang="en-US" sz="2400" b="1">
                <a:solidFill>
                  <a:srgbClr val="002060"/>
                </a:solidFill>
              </a:rPr>
              <a:t>综合布线系统的特点</a:t>
            </a:r>
            <a:endParaRPr lang="zh-CN" altLang="en-US" sz="2400" b="1">
              <a:solidFill>
                <a:srgbClr val="002060"/>
              </a:solidFill>
            </a:endParaRPr>
          </a:p>
        </p:txBody>
      </p:sp>
      <p:sp useBgFill="1">
        <p:nvSpPr>
          <p:cNvPr id="15369" name="Rectangle 75"/>
          <p:cNvSpPr>
            <a:spLocks noChangeArrowheads="1"/>
          </p:cNvSpPr>
          <p:nvPr/>
        </p:nvSpPr>
        <p:spPr bwMode="auto">
          <a:xfrm>
            <a:off x="3124835" y="1586230"/>
            <a:ext cx="5466715" cy="3388360"/>
          </a:xfrm>
          <a:prstGeom prst="rect">
            <a:avLst/>
          </a:prstGeom>
          <a:ln w="9525">
            <a:solidFill>
              <a:srgbClr val="C3D7E1"/>
            </a:solidFill>
            <a:miter lim="800000"/>
          </a:ln>
          <a:effec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latinLnBrk="0" hangingPunct="1">
              <a:lnSpc>
                <a:spcPct val="100000"/>
              </a:lnSpc>
            </a:pPr>
            <a:r>
              <a:rPr lang="zh-CN" altLang="en-US" sz="2400"/>
              <a:t>   </a:t>
            </a:r>
            <a:r>
              <a:rPr lang="zh-CN" altLang="en-US" sz="2400" b="1"/>
              <a:t>     综合布线系统采用高品质的材料和组合的方式构成了一套高标准的信息传输通道。所有线槽和相关连接件均通过ISO认证，每条通道都要采用专用仪器测试以保证其电气性能。应用系统布线全部采用点到点端接，任何一条链路故障均不影响其它链路的运行，这就为链路的运行维护及故障检修提供了方便，从而保障了应用系统的可靠运行。</a:t>
            </a:r>
            <a:endParaRPr lang="zh-CN" altLang="en-US" sz="2400" b="1"/>
          </a:p>
        </p:txBody>
      </p:sp>
      <p:sp>
        <p:nvSpPr>
          <p:cNvPr id="9" name="右箭头 8"/>
          <p:cNvSpPr/>
          <p:nvPr/>
        </p:nvSpPr>
        <p:spPr bwMode="auto">
          <a:xfrm>
            <a:off x="2684066" y="2719835"/>
            <a:ext cx="396000" cy="396000"/>
          </a:xfrm>
          <a:prstGeom prst="rightArrow">
            <a:avLst/>
          </a:prstGeom>
          <a:gradFill rotWithShape="1">
            <a:gsLst>
              <a:gs pos="0">
                <a:srgbClr val="C00000"/>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wrap="square" anchor="ctr">
            <a:spAutoFit/>
          </a:bodyPr>
          <a:lstStyle/>
          <a:p>
            <a:pPr algn="ctr">
              <a:defRPr/>
            </a:pPr>
            <a:endParaRPr lang="zh-CN" altLang="en-US" sz="100">
              <a:latin typeface="Arial" panose="020B0604020202020204" pitchFamily="34" charset="0"/>
            </a:endParaRPr>
          </a:p>
        </p:txBody>
      </p:sp>
    </p:spTree>
    <p:custDataLst>
      <p:tags r:id="rId1"/>
    </p:custDataLst>
  </p:cSld>
  <p:clrMapOvr>
    <a:masterClrMapping/>
  </p:clrMapOvr>
  <p:transition advTm="2896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1">
                    <a:lumMod val="10000"/>
                  </a:schemeClr>
                </a:solidFill>
                <a:sym typeface="+mn-ea"/>
              </a:rPr>
              <a:t>1.2.2</a:t>
            </a:r>
            <a:r>
              <a:rPr lang="zh-CN" altLang="en-US" b="1">
                <a:solidFill>
                  <a:schemeClr val="accent1">
                    <a:lumMod val="10000"/>
                  </a:schemeClr>
                </a:solidFill>
                <a:sym typeface="+mn-ea"/>
              </a:rPr>
              <a:t>了解综合布线系统概念和特点</a:t>
            </a:r>
            <a:endParaRPr lang="zh-CN" altLang="en-US"/>
          </a:p>
        </p:txBody>
      </p:sp>
      <p:sp>
        <p:nvSpPr>
          <p:cNvPr id="14338" name="Rectangle 75"/>
          <p:cNvSpPr>
            <a:spLocks noChangeArrowheads="1"/>
          </p:cNvSpPr>
          <p:nvPr/>
        </p:nvSpPr>
        <p:spPr bwMode="auto">
          <a:xfrm>
            <a:off x="715010" y="160274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latin typeface="黑体" panose="02010609060101010101" pitchFamily="49" charset="-122"/>
                <a:ea typeface="黑体" panose="02010609060101010101" pitchFamily="49" charset="-122"/>
              </a:rPr>
              <a:t>（</a:t>
            </a:r>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）兼容性</a:t>
            </a:r>
            <a:endParaRPr lang="en-US" altLang="zh-CN" sz="2400" b="1">
              <a:latin typeface="黑体" panose="02010609060101010101" pitchFamily="49" charset="-122"/>
              <a:ea typeface="黑体" panose="02010609060101010101" pitchFamily="49" charset="-122"/>
            </a:endParaRPr>
          </a:p>
        </p:txBody>
      </p:sp>
      <p:sp>
        <p:nvSpPr>
          <p:cNvPr id="14339" name="Rectangle 75"/>
          <p:cNvSpPr>
            <a:spLocks noChangeArrowheads="1"/>
          </p:cNvSpPr>
          <p:nvPr/>
        </p:nvSpPr>
        <p:spPr bwMode="auto">
          <a:xfrm>
            <a:off x="715010" y="214312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2</a:t>
            </a:r>
            <a:r>
              <a:rPr lang="zh-CN" altLang="en-US" sz="2400" b="1"/>
              <a:t>）</a:t>
            </a:r>
            <a:r>
              <a:rPr lang="zh-CN" altLang="en-US" sz="2400" b="1">
                <a:sym typeface="+mn-ea"/>
              </a:rPr>
              <a:t>灵活性</a:t>
            </a:r>
            <a:endParaRPr lang="zh-CN" altLang="en-US" sz="2400" b="1"/>
          </a:p>
        </p:txBody>
      </p:sp>
      <p:sp>
        <p:nvSpPr>
          <p:cNvPr id="14340" name="Rectangle 75"/>
          <p:cNvSpPr>
            <a:spLocks noChangeArrowheads="1"/>
          </p:cNvSpPr>
          <p:nvPr/>
        </p:nvSpPr>
        <p:spPr bwMode="auto">
          <a:xfrm>
            <a:off x="715010" y="268414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3</a:t>
            </a:r>
            <a:r>
              <a:rPr lang="zh-CN" altLang="en-US" sz="2400" b="1"/>
              <a:t>）</a:t>
            </a:r>
            <a:r>
              <a:rPr lang="zh-CN" altLang="en-US" sz="2400" b="1">
                <a:sym typeface="+mn-ea"/>
              </a:rPr>
              <a:t>可靠性</a:t>
            </a:r>
            <a:endParaRPr lang="zh-CN" altLang="en-US" sz="2400" b="1"/>
          </a:p>
        </p:txBody>
      </p:sp>
      <p:sp>
        <p:nvSpPr>
          <p:cNvPr id="14341" name="Rectangle 75"/>
          <p:cNvSpPr>
            <a:spLocks noChangeArrowheads="1"/>
          </p:cNvSpPr>
          <p:nvPr/>
        </p:nvSpPr>
        <p:spPr bwMode="auto">
          <a:xfrm>
            <a:off x="715010" y="322326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4</a:t>
            </a:r>
            <a:r>
              <a:rPr lang="zh-CN" altLang="en-US" sz="2400" b="1"/>
              <a:t>）</a:t>
            </a:r>
            <a:r>
              <a:rPr lang="zh-CN" altLang="en-US" sz="2400" b="1">
                <a:sym typeface="+mn-ea"/>
              </a:rPr>
              <a:t>先进性</a:t>
            </a:r>
            <a:endParaRPr lang="zh-CN" altLang="en-US" sz="2400" b="1"/>
          </a:p>
        </p:txBody>
      </p:sp>
      <p:sp>
        <p:nvSpPr>
          <p:cNvPr id="14342" name="Rectangle 75"/>
          <p:cNvSpPr>
            <a:spLocks noChangeArrowheads="1"/>
          </p:cNvSpPr>
          <p:nvPr/>
        </p:nvSpPr>
        <p:spPr bwMode="auto">
          <a:xfrm>
            <a:off x="736600" y="379158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5</a:t>
            </a:r>
            <a:r>
              <a:rPr lang="zh-CN" altLang="en-US" sz="2400" b="1"/>
              <a:t>）</a:t>
            </a:r>
            <a:r>
              <a:rPr lang="zh-CN" altLang="en-US" sz="2400" b="1">
                <a:sym typeface="+mn-ea"/>
              </a:rPr>
              <a:t>经济性</a:t>
            </a:r>
            <a:endParaRPr lang="zh-CN" altLang="en-US" sz="2400" b="1"/>
          </a:p>
        </p:txBody>
      </p:sp>
      <p:sp>
        <p:nvSpPr>
          <p:cNvPr id="14343" name="Rectangle 75"/>
          <p:cNvSpPr>
            <a:spLocks noChangeArrowheads="1"/>
          </p:cNvSpPr>
          <p:nvPr/>
        </p:nvSpPr>
        <p:spPr bwMode="auto">
          <a:xfrm>
            <a:off x="736600" y="434594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a:t>
            </a:r>
            <a:r>
              <a:rPr lang="en-US" altLang="zh-CN" sz="2400" b="1"/>
              <a:t>6</a:t>
            </a:r>
            <a:r>
              <a:rPr lang="zh-CN" altLang="en-US" sz="2400" b="1"/>
              <a:t>）安全性</a:t>
            </a:r>
            <a:endParaRPr lang="zh-CN" altLang="en-US" sz="2400" b="1"/>
          </a:p>
        </p:txBody>
      </p:sp>
      <p:sp>
        <p:nvSpPr>
          <p:cNvPr id="14344" name="Rectangle 10"/>
          <p:cNvSpPr>
            <a:spLocks noChangeArrowheads="1"/>
          </p:cNvSpPr>
          <p:nvPr/>
        </p:nvSpPr>
        <p:spPr bwMode="auto">
          <a:xfrm>
            <a:off x="456565" y="915035"/>
            <a:ext cx="3423920" cy="478155"/>
          </a:xfrm>
          <a:prstGeom prst="rect">
            <a:avLst/>
          </a:prstGeom>
          <a:solidFill>
            <a:srgbClr val="92D050"/>
          </a:solidFill>
          <a:ln w="9525">
            <a:solidFill>
              <a:srgbClr val="99CCFF"/>
            </a:solidFill>
            <a:miter lim="800000"/>
          </a:ln>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rgbClr val="002060"/>
                </a:solidFill>
              </a:rPr>
              <a:t>3.</a:t>
            </a:r>
            <a:r>
              <a:rPr lang="zh-CN" altLang="en-US" sz="2400" b="1">
                <a:solidFill>
                  <a:srgbClr val="002060"/>
                </a:solidFill>
              </a:rPr>
              <a:t>综合布线系统的特点</a:t>
            </a:r>
            <a:endParaRPr lang="zh-CN" altLang="en-US" sz="2400" b="1">
              <a:solidFill>
                <a:srgbClr val="002060"/>
              </a:solidFill>
            </a:endParaRPr>
          </a:p>
        </p:txBody>
      </p:sp>
      <p:sp useBgFill="1">
        <p:nvSpPr>
          <p:cNvPr id="15369" name="Rectangle 75"/>
          <p:cNvSpPr>
            <a:spLocks noChangeArrowheads="1"/>
          </p:cNvSpPr>
          <p:nvPr/>
        </p:nvSpPr>
        <p:spPr bwMode="auto">
          <a:xfrm>
            <a:off x="3060065" y="1586230"/>
            <a:ext cx="5531485" cy="3388360"/>
          </a:xfrm>
          <a:prstGeom prst="rect">
            <a:avLst/>
          </a:prstGeom>
          <a:ln w="9525">
            <a:solidFill>
              <a:srgbClr val="C3D7E1"/>
            </a:solidFill>
            <a:miter lim="800000"/>
          </a:ln>
          <a:effec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latinLnBrk="0" hangingPunct="1">
              <a:lnSpc>
                <a:spcPct val="100000"/>
              </a:lnSpc>
            </a:pPr>
            <a:r>
              <a:rPr lang="zh-CN" altLang="en-US" sz="2400"/>
              <a:t>   </a:t>
            </a:r>
            <a:r>
              <a:rPr lang="zh-CN" altLang="en-US" sz="2400" b="1"/>
              <a:t>     综合布线系统采用光纤与对绞电缆混合布线方式，极为合理地构成一套完整的布线。所有布线均符合国标，采用8芯双绞线，带宽可达16</a:t>
            </a:r>
            <a:r>
              <a:rPr lang="zh-CN" altLang="en-US" sz="2400" b="1">
                <a:latin typeface="宋体" panose="02010600030101010101" pitchFamily="2" charset="-122"/>
              </a:rPr>
              <a:t>－</a:t>
            </a:r>
            <a:r>
              <a:rPr lang="zh-CN" altLang="en-US" sz="2400" b="1"/>
              <a:t>600MHz。根据用户的要求可把光纤引到桌面（FTTD）。适用于100Mbps以太网、155MbpsATM网、千兆位以太网和万兆位以太网，并完全具有适应未来的语音、数据、图像、多媒体对传输的带宽要求。</a:t>
            </a:r>
            <a:endParaRPr lang="zh-CN" altLang="en-US" sz="2400" b="1"/>
          </a:p>
        </p:txBody>
      </p:sp>
      <p:sp>
        <p:nvSpPr>
          <p:cNvPr id="9" name="右箭头 8"/>
          <p:cNvSpPr/>
          <p:nvPr/>
        </p:nvSpPr>
        <p:spPr bwMode="auto">
          <a:xfrm>
            <a:off x="2669461" y="3255775"/>
            <a:ext cx="396000" cy="396000"/>
          </a:xfrm>
          <a:prstGeom prst="rightArrow">
            <a:avLst/>
          </a:prstGeom>
          <a:gradFill rotWithShape="1">
            <a:gsLst>
              <a:gs pos="0">
                <a:srgbClr val="C00000"/>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wrap="square" anchor="ctr">
            <a:spAutoFit/>
          </a:bodyPr>
          <a:lstStyle/>
          <a:p>
            <a:pPr algn="ctr">
              <a:defRPr/>
            </a:pPr>
            <a:endParaRPr lang="zh-CN" altLang="en-US" sz="100">
              <a:latin typeface="Arial" panose="020B0604020202020204" pitchFamily="34" charset="0"/>
            </a:endParaRPr>
          </a:p>
        </p:txBody>
      </p:sp>
    </p:spTree>
    <p:custDataLst>
      <p:tags r:id="rId1"/>
    </p:custDataLst>
  </p:cSld>
  <p:clrMapOvr>
    <a:masterClrMapping/>
  </p:clrMapOvr>
  <p:transition advTm="2896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1">
                    <a:lumMod val="10000"/>
                  </a:schemeClr>
                </a:solidFill>
                <a:sym typeface="+mn-ea"/>
              </a:rPr>
              <a:t>1.2.2</a:t>
            </a:r>
            <a:r>
              <a:rPr lang="zh-CN" altLang="en-US" b="1">
                <a:solidFill>
                  <a:schemeClr val="accent1">
                    <a:lumMod val="10000"/>
                  </a:schemeClr>
                </a:solidFill>
                <a:sym typeface="+mn-ea"/>
              </a:rPr>
              <a:t>了解综合布线系统概念和特点</a:t>
            </a:r>
            <a:endParaRPr lang="zh-CN" altLang="en-US"/>
          </a:p>
        </p:txBody>
      </p:sp>
      <p:sp>
        <p:nvSpPr>
          <p:cNvPr id="14338" name="Rectangle 75"/>
          <p:cNvSpPr>
            <a:spLocks noChangeArrowheads="1"/>
          </p:cNvSpPr>
          <p:nvPr/>
        </p:nvSpPr>
        <p:spPr bwMode="auto">
          <a:xfrm>
            <a:off x="715010" y="160274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latin typeface="黑体" panose="02010609060101010101" pitchFamily="49" charset="-122"/>
                <a:ea typeface="黑体" panose="02010609060101010101" pitchFamily="49" charset="-122"/>
              </a:rPr>
              <a:t>（</a:t>
            </a:r>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）兼容性</a:t>
            </a:r>
            <a:endParaRPr lang="en-US" altLang="zh-CN" sz="2400" b="1">
              <a:latin typeface="黑体" panose="02010609060101010101" pitchFamily="49" charset="-122"/>
              <a:ea typeface="黑体" panose="02010609060101010101" pitchFamily="49" charset="-122"/>
            </a:endParaRPr>
          </a:p>
        </p:txBody>
      </p:sp>
      <p:sp>
        <p:nvSpPr>
          <p:cNvPr id="14339" name="Rectangle 75"/>
          <p:cNvSpPr>
            <a:spLocks noChangeArrowheads="1"/>
          </p:cNvSpPr>
          <p:nvPr/>
        </p:nvSpPr>
        <p:spPr bwMode="auto">
          <a:xfrm>
            <a:off x="715010" y="214312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2</a:t>
            </a:r>
            <a:r>
              <a:rPr lang="zh-CN" altLang="en-US" sz="2400" b="1"/>
              <a:t>）</a:t>
            </a:r>
            <a:r>
              <a:rPr lang="zh-CN" altLang="en-US" sz="2400" b="1">
                <a:sym typeface="+mn-ea"/>
              </a:rPr>
              <a:t>灵活性</a:t>
            </a:r>
            <a:endParaRPr lang="zh-CN" altLang="en-US" sz="2400" b="1"/>
          </a:p>
        </p:txBody>
      </p:sp>
      <p:sp>
        <p:nvSpPr>
          <p:cNvPr id="14340" name="Rectangle 75"/>
          <p:cNvSpPr>
            <a:spLocks noChangeArrowheads="1"/>
          </p:cNvSpPr>
          <p:nvPr/>
        </p:nvSpPr>
        <p:spPr bwMode="auto">
          <a:xfrm>
            <a:off x="715010" y="268414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3</a:t>
            </a:r>
            <a:r>
              <a:rPr lang="zh-CN" altLang="en-US" sz="2400" b="1"/>
              <a:t>）</a:t>
            </a:r>
            <a:r>
              <a:rPr lang="zh-CN" altLang="en-US" sz="2400" b="1">
                <a:sym typeface="+mn-ea"/>
              </a:rPr>
              <a:t>可靠性</a:t>
            </a:r>
            <a:endParaRPr lang="zh-CN" altLang="en-US" sz="2400" b="1"/>
          </a:p>
        </p:txBody>
      </p:sp>
      <p:sp>
        <p:nvSpPr>
          <p:cNvPr id="14341" name="Rectangle 75"/>
          <p:cNvSpPr>
            <a:spLocks noChangeArrowheads="1"/>
          </p:cNvSpPr>
          <p:nvPr/>
        </p:nvSpPr>
        <p:spPr bwMode="auto">
          <a:xfrm>
            <a:off x="715010" y="322326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4</a:t>
            </a:r>
            <a:r>
              <a:rPr lang="zh-CN" altLang="en-US" sz="2400" b="1"/>
              <a:t>）</a:t>
            </a:r>
            <a:r>
              <a:rPr lang="zh-CN" altLang="en-US" sz="2400" b="1">
                <a:sym typeface="+mn-ea"/>
              </a:rPr>
              <a:t>先进性</a:t>
            </a:r>
            <a:endParaRPr lang="zh-CN" altLang="en-US" sz="2400" b="1"/>
          </a:p>
        </p:txBody>
      </p:sp>
      <p:sp>
        <p:nvSpPr>
          <p:cNvPr id="14342" name="Rectangle 75"/>
          <p:cNvSpPr>
            <a:spLocks noChangeArrowheads="1"/>
          </p:cNvSpPr>
          <p:nvPr/>
        </p:nvSpPr>
        <p:spPr bwMode="auto">
          <a:xfrm>
            <a:off x="736600" y="379158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5</a:t>
            </a:r>
            <a:r>
              <a:rPr lang="zh-CN" altLang="en-US" sz="2400" b="1"/>
              <a:t>）</a:t>
            </a:r>
            <a:r>
              <a:rPr lang="zh-CN" altLang="en-US" sz="2400" b="1">
                <a:sym typeface="+mn-ea"/>
              </a:rPr>
              <a:t>经济性</a:t>
            </a:r>
            <a:endParaRPr lang="zh-CN" altLang="en-US" sz="2400" b="1"/>
          </a:p>
        </p:txBody>
      </p:sp>
      <p:sp>
        <p:nvSpPr>
          <p:cNvPr id="14343" name="Rectangle 75"/>
          <p:cNvSpPr>
            <a:spLocks noChangeArrowheads="1"/>
          </p:cNvSpPr>
          <p:nvPr/>
        </p:nvSpPr>
        <p:spPr bwMode="auto">
          <a:xfrm>
            <a:off x="736600" y="434594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a:t>
            </a:r>
            <a:r>
              <a:rPr lang="en-US" altLang="zh-CN" sz="2400" b="1"/>
              <a:t>6</a:t>
            </a:r>
            <a:r>
              <a:rPr lang="zh-CN" altLang="en-US" sz="2400" b="1"/>
              <a:t>）安全性</a:t>
            </a:r>
            <a:endParaRPr lang="zh-CN" altLang="en-US" sz="2400" b="1"/>
          </a:p>
        </p:txBody>
      </p:sp>
      <p:sp>
        <p:nvSpPr>
          <p:cNvPr id="14344" name="Rectangle 10"/>
          <p:cNvSpPr>
            <a:spLocks noChangeArrowheads="1"/>
          </p:cNvSpPr>
          <p:nvPr/>
        </p:nvSpPr>
        <p:spPr bwMode="auto">
          <a:xfrm>
            <a:off x="456565" y="915035"/>
            <a:ext cx="3423920" cy="478155"/>
          </a:xfrm>
          <a:prstGeom prst="rect">
            <a:avLst/>
          </a:prstGeom>
          <a:solidFill>
            <a:srgbClr val="92D050"/>
          </a:solidFill>
          <a:ln w="9525">
            <a:solidFill>
              <a:srgbClr val="99CCFF"/>
            </a:solidFill>
            <a:miter lim="800000"/>
          </a:ln>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rgbClr val="002060"/>
                </a:solidFill>
              </a:rPr>
              <a:t>3.</a:t>
            </a:r>
            <a:r>
              <a:rPr lang="zh-CN" altLang="en-US" sz="2400" b="1">
                <a:solidFill>
                  <a:srgbClr val="002060"/>
                </a:solidFill>
              </a:rPr>
              <a:t>综合布线系统的特点</a:t>
            </a:r>
            <a:endParaRPr lang="zh-CN" altLang="en-US" sz="2400" b="1">
              <a:solidFill>
                <a:srgbClr val="002060"/>
              </a:solidFill>
            </a:endParaRPr>
          </a:p>
        </p:txBody>
      </p:sp>
      <p:sp useBgFill="1">
        <p:nvSpPr>
          <p:cNvPr id="15369" name="Rectangle 75"/>
          <p:cNvSpPr>
            <a:spLocks noChangeArrowheads="1"/>
          </p:cNvSpPr>
          <p:nvPr/>
        </p:nvSpPr>
        <p:spPr bwMode="auto">
          <a:xfrm>
            <a:off x="3124835" y="2586990"/>
            <a:ext cx="5466715" cy="1977390"/>
          </a:xfrm>
          <a:prstGeom prst="rect">
            <a:avLst/>
          </a:prstGeom>
          <a:ln w="9525">
            <a:solidFill>
              <a:srgbClr val="C3D7E1"/>
            </a:solidFill>
            <a:miter lim="800000"/>
          </a:ln>
          <a:effec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latinLnBrk="0" hangingPunct="1">
              <a:lnSpc>
                <a:spcPct val="100000"/>
              </a:lnSpc>
            </a:pPr>
            <a:r>
              <a:rPr lang="zh-CN" altLang="en-US" sz="2400"/>
              <a:t>   </a:t>
            </a:r>
            <a:r>
              <a:rPr lang="zh-CN" altLang="en-US" sz="2400" b="1"/>
              <a:t>    综合布线系统可适应相当长时间的业务变更需求，满足几代网络的提升和发展要求，避免因布线系统的改变而造成的重大损失。</a:t>
            </a:r>
            <a:endParaRPr lang="zh-CN" altLang="en-US" sz="2400" b="1"/>
          </a:p>
        </p:txBody>
      </p:sp>
      <p:sp>
        <p:nvSpPr>
          <p:cNvPr id="9" name="右箭头 8"/>
          <p:cNvSpPr/>
          <p:nvPr/>
        </p:nvSpPr>
        <p:spPr bwMode="auto">
          <a:xfrm>
            <a:off x="2710101" y="3795525"/>
            <a:ext cx="396000" cy="396000"/>
          </a:xfrm>
          <a:prstGeom prst="rightArrow">
            <a:avLst/>
          </a:prstGeom>
          <a:gradFill rotWithShape="1">
            <a:gsLst>
              <a:gs pos="0">
                <a:srgbClr val="C00000"/>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wrap="square" anchor="ctr">
            <a:spAutoFit/>
          </a:bodyPr>
          <a:lstStyle/>
          <a:p>
            <a:pPr algn="ctr">
              <a:defRPr/>
            </a:pPr>
            <a:endParaRPr lang="zh-CN" altLang="en-US" sz="100">
              <a:latin typeface="Arial" panose="020B0604020202020204" pitchFamily="34" charset="0"/>
            </a:endParaRPr>
          </a:p>
        </p:txBody>
      </p:sp>
    </p:spTree>
    <p:custDataLst>
      <p:tags r:id="rId1"/>
    </p:custDataLst>
  </p:cSld>
  <p:clrMapOvr>
    <a:masterClrMapping/>
  </p:clrMapOvr>
  <p:transition advTm="2896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1">
                    <a:lumMod val="10000"/>
                  </a:schemeClr>
                </a:solidFill>
                <a:sym typeface="+mn-ea"/>
              </a:rPr>
              <a:t>1.2.2</a:t>
            </a:r>
            <a:r>
              <a:rPr lang="zh-CN" altLang="en-US" b="1">
                <a:solidFill>
                  <a:schemeClr val="accent1">
                    <a:lumMod val="10000"/>
                  </a:schemeClr>
                </a:solidFill>
                <a:sym typeface="+mn-ea"/>
              </a:rPr>
              <a:t>了解综合布线系统概念和特点</a:t>
            </a:r>
            <a:endParaRPr lang="zh-CN" altLang="en-US"/>
          </a:p>
        </p:txBody>
      </p:sp>
      <p:sp>
        <p:nvSpPr>
          <p:cNvPr id="14338" name="Rectangle 75"/>
          <p:cNvSpPr>
            <a:spLocks noChangeArrowheads="1"/>
          </p:cNvSpPr>
          <p:nvPr/>
        </p:nvSpPr>
        <p:spPr bwMode="auto">
          <a:xfrm>
            <a:off x="715010" y="160274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latin typeface="黑体" panose="02010609060101010101" pitchFamily="49" charset="-122"/>
                <a:ea typeface="黑体" panose="02010609060101010101" pitchFamily="49" charset="-122"/>
              </a:rPr>
              <a:t>（</a:t>
            </a:r>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）兼容性</a:t>
            </a:r>
            <a:endParaRPr lang="en-US" altLang="zh-CN" sz="2400" b="1">
              <a:latin typeface="黑体" panose="02010609060101010101" pitchFamily="49" charset="-122"/>
              <a:ea typeface="黑体" panose="02010609060101010101" pitchFamily="49" charset="-122"/>
            </a:endParaRPr>
          </a:p>
        </p:txBody>
      </p:sp>
      <p:sp>
        <p:nvSpPr>
          <p:cNvPr id="14339" name="Rectangle 75"/>
          <p:cNvSpPr>
            <a:spLocks noChangeArrowheads="1"/>
          </p:cNvSpPr>
          <p:nvPr/>
        </p:nvSpPr>
        <p:spPr bwMode="auto">
          <a:xfrm>
            <a:off x="715010" y="214312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2</a:t>
            </a:r>
            <a:r>
              <a:rPr lang="zh-CN" altLang="en-US" sz="2400" b="1"/>
              <a:t>）</a:t>
            </a:r>
            <a:r>
              <a:rPr lang="zh-CN" altLang="en-US" sz="2400" b="1">
                <a:sym typeface="+mn-ea"/>
              </a:rPr>
              <a:t>灵活性</a:t>
            </a:r>
            <a:endParaRPr lang="zh-CN" altLang="en-US" sz="2400" b="1"/>
          </a:p>
        </p:txBody>
      </p:sp>
      <p:sp>
        <p:nvSpPr>
          <p:cNvPr id="14340" name="Rectangle 75"/>
          <p:cNvSpPr>
            <a:spLocks noChangeArrowheads="1"/>
          </p:cNvSpPr>
          <p:nvPr/>
        </p:nvSpPr>
        <p:spPr bwMode="auto">
          <a:xfrm>
            <a:off x="715010" y="268414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3</a:t>
            </a:r>
            <a:r>
              <a:rPr lang="zh-CN" altLang="en-US" sz="2400" b="1"/>
              <a:t>）</a:t>
            </a:r>
            <a:r>
              <a:rPr lang="zh-CN" altLang="en-US" sz="2400" b="1">
                <a:sym typeface="+mn-ea"/>
              </a:rPr>
              <a:t>可靠性</a:t>
            </a:r>
            <a:endParaRPr lang="zh-CN" altLang="en-US" sz="2400" b="1"/>
          </a:p>
        </p:txBody>
      </p:sp>
      <p:sp>
        <p:nvSpPr>
          <p:cNvPr id="14341" name="Rectangle 75"/>
          <p:cNvSpPr>
            <a:spLocks noChangeArrowheads="1"/>
          </p:cNvSpPr>
          <p:nvPr/>
        </p:nvSpPr>
        <p:spPr bwMode="auto">
          <a:xfrm>
            <a:off x="715010" y="322326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4</a:t>
            </a:r>
            <a:r>
              <a:rPr lang="zh-CN" altLang="en-US" sz="2400" b="1"/>
              <a:t>）</a:t>
            </a:r>
            <a:r>
              <a:rPr lang="zh-CN" altLang="en-US" sz="2400" b="1">
                <a:sym typeface="+mn-ea"/>
              </a:rPr>
              <a:t>先进性</a:t>
            </a:r>
            <a:endParaRPr lang="zh-CN" altLang="en-US" sz="2400" b="1"/>
          </a:p>
        </p:txBody>
      </p:sp>
      <p:sp>
        <p:nvSpPr>
          <p:cNvPr id="14342" name="Rectangle 75"/>
          <p:cNvSpPr>
            <a:spLocks noChangeArrowheads="1"/>
          </p:cNvSpPr>
          <p:nvPr/>
        </p:nvSpPr>
        <p:spPr bwMode="auto">
          <a:xfrm>
            <a:off x="736600" y="3791585"/>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l" eaLnBrk="1" hangingPunct="1"/>
            <a:r>
              <a:rPr lang="zh-CN" altLang="en-US" sz="2400" b="1"/>
              <a:t>（</a:t>
            </a:r>
            <a:r>
              <a:rPr lang="en-US" altLang="zh-CN" sz="2400" b="1"/>
              <a:t>5</a:t>
            </a:r>
            <a:r>
              <a:rPr lang="zh-CN" altLang="en-US" sz="2400" b="1"/>
              <a:t>）</a:t>
            </a:r>
            <a:r>
              <a:rPr lang="zh-CN" altLang="en-US" sz="2400" b="1">
                <a:sym typeface="+mn-ea"/>
              </a:rPr>
              <a:t>经济性</a:t>
            </a:r>
            <a:endParaRPr lang="zh-CN" altLang="en-US" sz="2400" b="1"/>
          </a:p>
        </p:txBody>
      </p:sp>
      <p:sp>
        <p:nvSpPr>
          <p:cNvPr id="14343" name="Rectangle 75"/>
          <p:cNvSpPr>
            <a:spLocks noChangeArrowheads="1"/>
          </p:cNvSpPr>
          <p:nvPr/>
        </p:nvSpPr>
        <p:spPr bwMode="auto">
          <a:xfrm>
            <a:off x="736600" y="4345940"/>
            <a:ext cx="1954530" cy="431800"/>
          </a:xfrm>
          <a:prstGeom prst="rect">
            <a:avLst/>
          </a:prstGeom>
          <a:solidFill>
            <a:schemeClr val="bg1"/>
          </a:solidFill>
          <a:ln w="9525">
            <a:solidFill>
              <a:srgbClr val="C3D7E1"/>
            </a:solidFill>
            <a:miter lim="800000"/>
          </a:ln>
          <a:effectLst/>
        </p:spPr>
        <p:txBody>
          <a:bodyPr wrap="none"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a:t>
            </a:r>
            <a:r>
              <a:rPr lang="en-US" altLang="zh-CN" sz="2400" b="1"/>
              <a:t>6</a:t>
            </a:r>
            <a:r>
              <a:rPr lang="zh-CN" altLang="en-US" sz="2400" b="1"/>
              <a:t>）安全性</a:t>
            </a:r>
            <a:endParaRPr lang="zh-CN" altLang="en-US" sz="2400" b="1"/>
          </a:p>
        </p:txBody>
      </p:sp>
      <p:sp>
        <p:nvSpPr>
          <p:cNvPr id="14344" name="Rectangle 10"/>
          <p:cNvSpPr>
            <a:spLocks noChangeArrowheads="1"/>
          </p:cNvSpPr>
          <p:nvPr/>
        </p:nvSpPr>
        <p:spPr bwMode="auto">
          <a:xfrm>
            <a:off x="456565" y="915035"/>
            <a:ext cx="3423920" cy="478155"/>
          </a:xfrm>
          <a:prstGeom prst="rect">
            <a:avLst/>
          </a:prstGeom>
          <a:solidFill>
            <a:srgbClr val="92D050"/>
          </a:solidFill>
          <a:ln w="9525">
            <a:solidFill>
              <a:srgbClr val="99CCFF"/>
            </a:solidFill>
            <a:miter lim="800000"/>
          </a:ln>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rgbClr val="002060"/>
                </a:solidFill>
              </a:rPr>
              <a:t>3.</a:t>
            </a:r>
            <a:r>
              <a:rPr lang="zh-CN" altLang="en-US" sz="2400" b="1">
                <a:solidFill>
                  <a:srgbClr val="002060"/>
                </a:solidFill>
              </a:rPr>
              <a:t>综合布线系统的特点</a:t>
            </a:r>
            <a:endParaRPr lang="zh-CN" altLang="en-US" sz="2400" b="1">
              <a:solidFill>
                <a:srgbClr val="002060"/>
              </a:solidFill>
            </a:endParaRPr>
          </a:p>
        </p:txBody>
      </p:sp>
      <p:sp useBgFill="1">
        <p:nvSpPr>
          <p:cNvPr id="15369" name="Rectangle 75"/>
          <p:cNvSpPr>
            <a:spLocks noChangeArrowheads="1"/>
          </p:cNvSpPr>
          <p:nvPr/>
        </p:nvSpPr>
        <p:spPr bwMode="auto">
          <a:xfrm>
            <a:off x="3059430" y="2684145"/>
            <a:ext cx="5466715" cy="2301240"/>
          </a:xfrm>
          <a:prstGeom prst="rect">
            <a:avLst/>
          </a:prstGeom>
          <a:ln w="9525">
            <a:solidFill>
              <a:srgbClr val="C3D7E1"/>
            </a:solidFill>
            <a:miter lim="800000"/>
          </a:ln>
          <a:effec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latinLnBrk="0" hangingPunct="1">
              <a:lnSpc>
                <a:spcPct val="100000"/>
              </a:lnSpc>
            </a:pPr>
            <a:r>
              <a:rPr lang="zh-CN" altLang="en-US" sz="2400"/>
              <a:t>   </a:t>
            </a:r>
            <a:r>
              <a:rPr lang="zh-CN" altLang="en-US" sz="2400" b="1"/>
              <a:t>     综合布线系统利用布线电缆的对绞状态以及屏蔽布线与光纤的特性，可有效地防止信息泄露和提高抵御外部电场、磁场干扰源影响信息安全的能力，为网络安全性打下物理基础。</a:t>
            </a:r>
            <a:endParaRPr lang="zh-CN" altLang="en-US" sz="2400" b="1"/>
          </a:p>
        </p:txBody>
      </p:sp>
      <p:sp>
        <p:nvSpPr>
          <p:cNvPr id="9" name="右箭头 8"/>
          <p:cNvSpPr/>
          <p:nvPr/>
        </p:nvSpPr>
        <p:spPr bwMode="auto">
          <a:xfrm>
            <a:off x="2669461" y="4303525"/>
            <a:ext cx="396000" cy="396000"/>
          </a:xfrm>
          <a:prstGeom prst="rightArrow">
            <a:avLst/>
          </a:prstGeom>
          <a:gradFill rotWithShape="1">
            <a:gsLst>
              <a:gs pos="0">
                <a:srgbClr val="C00000"/>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wrap="square" anchor="ctr">
            <a:spAutoFit/>
          </a:bodyPr>
          <a:lstStyle/>
          <a:p>
            <a:pPr algn="ctr">
              <a:defRPr/>
            </a:pPr>
            <a:endParaRPr lang="zh-CN" altLang="en-US" sz="100">
              <a:latin typeface="Arial" panose="020B0604020202020204" pitchFamily="34" charset="0"/>
            </a:endParaRPr>
          </a:p>
        </p:txBody>
      </p:sp>
    </p:spTree>
    <p:custDataLst>
      <p:tags r:id="rId1"/>
    </p:custDataLst>
  </p:cSld>
  <p:clrMapOvr>
    <a:masterClrMapping/>
  </p:clrMapOvr>
  <p:transition advTm="2896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noChangeArrowheads="1"/>
          </p:cNvSpPr>
          <p:nvPr>
            <p:ph type="title"/>
          </p:nvPr>
        </p:nvSpPr>
        <p:spPr/>
        <p:txBody>
          <a:bodyPr/>
          <a:p>
            <a:r>
              <a:rPr lang="en-US" altLang="zh-CN" b="1">
                <a:solidFill>
                  <a:schemeClr val="accent1">
                    <a:lumMod val="10000"/>
                  </a:schemeClr>
                </a:solidFill>
                <a:sym typeface="+mn-ea"/>
              </a:rPr>
              <a:t>1.2 .2</a:t>
            </a:r>
            <a:r>
              <a:rPr lang="zh-CN" altLang="en-US" b="1">
                <a:solidFill>
                  <a:schemeClr val="accent1">
                    <a:lumMod val="10000"/>
                  </a:schemeClr>
                </a:solidFill>
                <a:sym typeface="+mn-ea"/>
              </a:rPr>
              <a:t>了解</a:t>
            </a:r>
            <a:r>
              <a:rPr lang="en-US" altLang="zh-CN" b="1">
                <a:solidFill>
                  <a:schemeClr val="accent1">
                    <a:lumMod val="10000"/>
                  </a:schemeClr>
                </a:solidFill>
                <a:sym typeface="+mn-ea"/>
              </a:rPr>
              <a:t> </a:t>
            </a:r>
            <a:r>
              <a:rPr lang="zh-CN" altLang="en-US" b="1">
                <a:solidFill>
                  <a:schemeClr val="accent1">
                    <a:lumMod val="10000"/>
                  </a:schemeClr>
                </a:solidFill>
                <a:sym typeface="+mn-ea"/>
              </a:rPr>
              <a:t>综合布线系统概念和特点</a:t>
            </a:r>
            <a:endParaRPr lang="zh-CN" altLang="en-US"/>
          </a:p>
        </p:txBody>
      </p:sp>
      <p:sp>
        <p:nvSpPr>
          <p:cNvPr id="2" name="Rectangle 39"/>
          <p:cNvSpPr>
            <a:spLocks noChangeArrowheads="1"/>
          </p:cNvSpPr>
          <p:nvPr/>
        </p:nvSpPr>
        <p:spPr bwMode="auto">
          <a:xfrm>
            <a:off x="514350" y="1007110"/>
            <a:ext cx="5505450" cy="47815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rgbClr val="002060"/>
                </a:solidFill>
              </a:rPr>
              <a:t>4. </a:t>
            </a:r>
            <a:r>
              <a:rPr lang="zh-CN" altLang="en-US" sz="2400" b="1">
                <a:solidFill>
                  <a:srgbClr val="002060"/>
                </a:solidFill>
              </a:rPr>
              <a:t>综合布线系统和智能建筑的关系</a:t>
            </a:r>
            <a:endParaRPr lang="zh-CN" altLang="en-US" sz="2400" b="1">
              <a:solidFill>
                <a:srgbClr val="002060"/>
              </a:solidFill>
            </a:endParaRPr>
          </a:p>
        </p:txBody>
      </p:sp>
      <p:sp useBgFill="1">
        <p:nvSpPr>
          <p:cNvPr id="3" name="Rectangle 75"/>
          <p:cNvSpPr>
            <a:spLocks noChangeArrowheads="1"/>
          </p:cNvSpPr>
          <p:nvPr/>
        </p:nvSpPr>
        <p:spPr bwMode="auto">
          <a:xfrm>
            <a:off x="514350" y="1563053"/>
            <a:ext cx="8201025" cy="3138170"/>
          </a:xfrm>
          <a:prstGeom prst="rect">
            <a:avLst/>
          </a:prstGeom>
          <a:ln w="9525">
            <a:solidFill>
              <a:srgbClr val="C3D7E1"/>
            </a:solidFill>
            <a:miter lim="800000"/>
          </a:ln>
          <a:effectLst/>
        </p:spPr>
        <p:txBody>
          <a:bodyPr wrap="square" anchor="ctr">
            <a:spAutoFit/>
          </a:bodyPr>
          <a:lstStyle/>
          <a:p>
            <a:pPr marL="0" indent="694055" algn="l">
              <a:defRPr/>
            </a:pPr>
            <a:r>
              <a:rPr sz="2200" b="1" dirty="0">
                <a:latin typeface="+mn-ea"/>
                <a:ea typeface="+mn-ea"/>
              </a:rPr>
              <a:t>在《智能建筑设计标准》（GB/T50314-2015）中已经将“信息化”提高到一定的高度和标准，提出智能建筑“信息设施系统”的概念，智能建筑与“信息化”相关的各个子系统的硬件部分归结在“信息设施系统”中，包括通信系统、计算机网络系统及通信管线等，软件部分归结在“信息化应用系统”中。综合布线系统不再以独立的内容单独提出，而是作为信息通信基础设施合并在“信息设施系统”中，充分体现了综合布线系统是智能建筑弱电系统的一个重要组成部分在信息化建设中具有重要地位，已经成为新基建的一个重要组成部分。</a:t>
            </a:r>
            <a:endParaRPr sz="2200" b="1" dirty="0">
              <a:latin typeface="+mn-ea"/>
              <a:ea typeface="+mn-ea"/>
            </a:endParaRPr>
          </a:p>
        </p:txBody>
      </p:sp>
    </p:spTree>
    <p:custDataLst>
      <p:tags r:id="rId1"/>
    </p:custDataLst>
  </p:cSld>
  <p:clrMapOvr>
    <a:masterClrMapping/>
  </p:clrMapOvr>
  <p:transition advTm="2896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1.2 .2</a:t>
            </a:r>
            <a:r>
              <a:rPr lang="zh-CN" altLang="en-US" b="1">
                <a:solidFill>
                  <a:schemeClr val="accent1">
                    <a:lumMod val="10000"/>
                  </a:schemeClr>
                </a:solidFill>
                <a:sym typeface="+mn-ea"/>
              </a:rPr>
              <a:t>了解</a:t>
            </a:r>
            <a:r>
              <a:rPr lang="en-US" altLang="zh-CN" b="1">
                <a:solidFill>
                  <a:schemeClr val="accent1">
                    <a:lumMod val="10000"/>
                  </a:schemeClr>
                </a:solidFill>
                <a:sym typeface="+mn-ea"/>
              </a:rPr>
              <a:t> </a:t>
            </a:r>
            <a:r>
              <a:rPr lang="zh-CN" altLang="en-US" b="1">
                <a:solidFill>
                  <a:schemeClr val="accent1">
                    <a:lumMod val="10000"/>
                  </a:schemeClr>
                </a:solidFill>
                <a:sym typeface="+mn-ea"/>
              </a:rPr>
              <a:t>综合布线系统概念和特点</a:t>
            </a:r>
            <a:endParaRPr lang="zh-CN" altLang="en-US"/>
          </a:p>
        </p:txBody>
      </p:sp>
      <p:sp>
        <p:nvSpPr>
          <p:cNvPr id="22530" name="Rectangle 39"/>
          <p:cNvSpPr>
            <a:spLocks noChangeArrowheads="1"/>
          </p:cNvSpPr>
          <p:nvPr/>
        </p:nvSpPr>
        <p:spPr bwMode="auto">
          <a:xfrm>
            <a:off x="456486" y="961549"/>
            <a:ext cx="3130153" cy="38163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rgbClr val="002060"/>
                </a:solidFill>
              </a:rPr>
              <a:t>5. </a:t>
            </a:r>
            <a:r>
              <a:rPr lang="zh-CN" altLang="en-US" sz="1800" b="1">
                <a:solidFill>
                  <a:srgbClr val="002060"/>
                </a:solidFill>
              </a:rPr>
              <a:t>综合布线系统应用范围</a:t>
            </a:r>
            <a:endParaRPr lang="zh-CN" altLang="en-US" sz="1650" b="1">
              <a:solidFill>
                <a:srgbClr val="002060"/>
              </a:solidFill>
            </a:endParaRPr>
          </a:p>
        </p:txBody>
      </p:sp>
      <p:sp useBgFill="1">
        <p:nvSpPr>
          <p:cNvPr id="2" name="Rectangle 75"/>
          <p:cNvSpPr>
            <a:spLocks noChangeArrowheads="1"/>
          </p:cNvSpPr>
          <p:nvPr/>
        </p:nvSpPr>
        <p:spPr bwMode="auto">
          <a:xfrm>
            <a:off x="456565" y="1583055"/>
            <a:ext cx="8409940" cy="1734185"/>
          </a:xfrm>
          <a:prstGeom prst="rect">
            <a:avLst/>
          </a:prstGeom>
          <a:ln w="9525">
            <a:solidFill>
              <a:srgbClr val="C3D7E1"/>
            </a:solidFill>
            <a:miter lim="800000"/>
          </a:ln>
          <a:effec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000"/>
              </a:lnSpc>
            </a:pPr>
            <a:r>
              <a:rPr lang="zh-CN" altLang="en-US" sz="2400" b="1"/>
              <a:t>目前智能建筑综合布线系统应用范围有两类：</a:t>
            </a:r>
            <a:endParaRPr lang="en-US" altLang="zh-CN" sz="2400" b="1"/>
          </a:p>
          <a:p>
            <a:pPr eaLnBrk="1" hangingPunct="1">
              <a:lnSpc>
                <a:spcPts val="3000"/>
              </a:lnSpc>
            </a:pPr>
            <a:r>
              <a:rPr lang="zh-CN" altLang="en-US" sz="2400" b="1"/>
              <a:t>一类是</a:t>
            </a:r>
            <a:r>
              <a:rPr lang="zh-CN" altLang="en-US" sz="2400" b="1">
                <a:solidFill>
                  <a:srgbClr val="FF0000"/>
                </a:solidFill>
              </a:rPr>
              <a:t>单幢的建筑物内，如建筑大厦</a:t>
            </a:r>
            <a:r>
              <a:rPr lang="zh-CN" altLang="en-US" sz="2400" b="1"/>
              <a:t>；</a:t>
            </a:r>
            <a:endParaRPr lang="en-US" altLang="zh-CN" sz="2400" b="1"/>
          </a:p>
          <a:p>
            <a:pPr eaLnBrk="1" hangingPunct="1">
              <a:lnSpc>
                <a:spcPts val="3000"/>
              </a:lnSpc>
            </a:pPr>
            <a:r>
              <a:rPr lang="zh-CN" altLang="en-US" sz="2400" b="1"/>
              <a:t>另一类是</a:t>
            </a:r>
            <a:r>
              <a:rPr lang="zh-CN" altLang="en-US" sz="2400" b="1">
                <a:solidFill>
                  <a:srgbClr val="FF0000"/>
                </a:solidFill>
              </a:rPr>
              <a:t>由若干建筑物构成的建筑群小区，如智能住宅小区、学校园区</a:t>
            </a:r>
            <a:r>
              <a:rPr lang="zh-CN" altLang="en-US" sz="2400" b="1"/>
              <a:t>等</a:t>
            </a:r>
            <a:endParaRPr lang="zh-CN" altLang="en-US" sz="2400" b="1">
              <a:latin typeface="黑体" panose="02010609060101010101" pitchFamily="49" charset="-122"/>
              <a:ea typeface="黑体" panose="02010609060101010101" pitchFamily="49" charset="-122"/>
            </a:endParaRPr>
          </a:p>
        </p:txBody>
      </p:sp>
      <p:sp useBgFill="1">
        <p:nvSpPr>
          <p:cNvPr id="3" name="Rectangle 75"/>
          <p:cNvSpPr>
            <a:spLocks noChangeArrowheads="1"/>
          </p:cNvSpPr>
          <p:nvPr/>
        </p:nvSpPr>
        <p:spPr bwMode="auto">
          <a:xfrm>
            <a:off x="456565" y="3507740"/>
            <a:ext cx="8376285" cy="1444625"/>
          </a:xfrm>
          <a:prstGeom prst="rect">
            <a:avLst/>
          </a:prstGeom>
          <a:ln w="9525">
            <a:solidFill>
              <a:srgbClr val="C3D7E1"/>
            </a:solidFill>
            <a:miter lim="800000"/>
          </a:ln>
          <a:effec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300"/>
              </a:lnSpc>
            </a:pPr>
            <a:r>
              <a:rPr lang="zh-CN" altLang="en-US" sz="2400" b="1"/>
              <a:t>       综合布线系统工程范围是指跨越距离不超过</a:t>
            </a:r>
            <a:r>
              <a:rPr lang="en-US" altLang="zh-CN" sz="2400" b="1">
                <a:solidFill>
                  <a:srgbClr val="FF0000"/>
                </a:solidFill>
              </a:rPr>
              <a:t>3000m</a:t>
            </a:r>
            <a:r>
              <a:rPr lang="zh-CN" altLang="en-US" sz="2400" b="1"/>
              <a:t>，房屋建筑办公总面积不超过</a:t>
            </a:r>
            <a:r>
              <a:rPr lang="en-US" altLang="zh-CN" sz="2400" b="1">
                <a:solidFill>
                  <a:srgbClr val="FF0000"/>
                </a:solidFill>
              </a:rPr>
              <a:t>1000000m</a:t>
            </a:r>
            <a:r>
              <a:rPr lang="en-US" altLang="zh-CN" sz="2400" b="1" baseline="30000">
                <a:solidFill>
                  <a:srgbClr val="FF0000"/>
                </a:solidFill>
              </a:rPr>
              <a:t>2</a:t>
            </a:r>
            <a:r>
              <a:rPr lang="zh-CN" altLang="en-US" sz="2400" b="1"/>
              <a:t>的布线区域（场所），区域内的人员数量为</a:t>
            </a:r>
            <a:r>
              <a:rPr lang="en-US" altLang="zh-CN" sz="2400" b="1">
                <a:solidFill>
                  <a:srgbClr val="FF0000"/>
                </a:solidFill>
              </a:rPr>
              <a:t>50</a:t>
            </a:r>
            <a:r>
              <a:rPr lang="zh-CN" altLang="en-US" sz="2400" b="1">
                <a:solidFill>
                  <a:srgbClr val="FF0000"/>
                </a:solidFill>
              </a:rPr>
              <a:t>人到</a:t>
            </a:r>
            <a:r>
              <a:rPr lang="en-US" altLang="zh-CN" sz="2400" b="1">
                <a:solidFill>
                  <a:srgbClr val="FF0000"/>
                </a:solidFill>
              </a:rPr>
              <a:t>5</a:t>
            </a:r>
            <a:r>
              <a:rPr lang="zh-CN" altLang="en-US" sz="2400" b="1">
                <a:solidFill>
                  <a:srgbClr val="FF0000"/>
                </a:solidFill>
              </a:rPr>
              <a:t>万人</a:t>
            </a:r>
            <a:r>
              <a:rPr lang="zh-CN" altLang="en-US" sz="2400" b="1"/>
              <a:t>。</a:t>
            </a:r>
            <a:endParaRPr lang="zh-CN" altLang="en-US" sz="2400" b="1">
              <a:latin typeface="黑体" panose="02010609060101010101" pitchFamily="49" charset="-122"/>
              <a:ea typeface="黑体" panose="02010609060101010101" pitchFamily="49" charset="-122"/>
            </a:endParaRPr>
          </a:p>
        </p:txBody>
      </p:sp>
    </p:spTree>
    <p:custDataLst>
      <p:tags r:id="rId1"/>
    </p:custDataLst>
  </p:cSld>
  <p:clrMapOvr>
    <a:masterClrMapping/>
  </p:clrMapOvr>
  <p:transition advTm="2896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b="1">
                <a:solidFill>
                  <a:schemeClr val="accent1">
                    <a:lumMod val="10000"/>
                  </a:schemeClr>
                </a:solidFill>
                <a:sym typeface="+mn-ea"/>
              </a:rPr>
              <a:t>1.2.3 综合布线系统标准</a:t>
            </a:r>
            <a:endParaRPr b="1">
              <a:solidFill>
                <a:schemeClr val="accent1">
                  <a:lumMod val="10000"/>
                </a:schemeClr>
              </a:solidFill>
              <a:sym typeface="+mn-ea"/>
            </a:endParaRPr>
          </a:p>
        </p:txBody>
      </p:sp>
      <p:graphicFrame>
        <p:nvGraphicFramePr>
          <p:cNvPr id="2" name="表格 1"/>
          <p:cNvGraphicFramePr/>
          <p:nvPr>
            <p:custDataLst>
              <p:tags r:id="rId1"/>
            </p:custDataLst>
          </p:nvPr>
        </p:nvGraphicFramePr>
        <p:xfrm>
          <a:off x="495935" y="1109980"/>
          <a:ext cx="8498205" cy="2468880"/>
        </p:xfrm>
        <a:graphic>
          <a:graphicData uri="http://schemas.openxmlformats.org/drawingml/2006/table">
            <a:tbl>
              <a:tblPr firstRow="1" bandRow="1">
                <a:tableStyleId>{5940675A-B579-460E-94D1-54222C63F5DA}</a:tableStyleId>
              </a:tblPr>
              <a:tblGrid>
                <a:gridCol w="1113155"/>
                <a:gridCol w="2108835"/>
                <a:gridCol w="2821940"/>
                <a:gridCol w="2454275"/>
              </a:tblGrid>
              <a:tr h="274320">
                <a:tc>
                  <a:txBody>
                    <a:bodyPr/>
                    <a:p>
                      <a:pPr indent="0" algn="ctr">
                        <a:buNone/>
                      </a:pPr>
                      <a:r>
                        <a:rPr lang="en-US" sz="1800" b="0">
                          <a:latin typeface="Calibri" panose="020F0502020204030204" charset="0"/>
                          <a:cs typeface="Calibri" panose="020F0502020204030204" charset="0"/>
                        </a:rPr>
                        <a:t> </a:t>
                      </a:r>
                      <a:endParaRPr lang="en-US" altLang="en-US" sz="1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6D9F0"/>
                    </a:solidFill>
                  </a:tcPr>
                </a:tc>
                <a:tc>
                  <a:txBody>
                    <a:bodyPr/>
                    <a:p>
                      <a:pPr indent="0" algn="ctr">
                        <a:buNone/>
                      </a:pPr>
                      <a:r>
                        <a:rPr lang="en-US" sz="1800" b="0">
                          <a:latin typeface="Calibri" panose="020F0502020204030204" charset="0"/>
                          <a:cs typeface="Calibri" panose="020F0502020204030204" charset="0"/>
                        </a:rPr>
                        <a:t>国际布线标准</a:t>
                      </a:r>
                      <a:endParaRPr lang="en-US" altLang="en-US" sz="1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6D9F0"/>
                    </a:solidFill>
                  </a:tcPr>
                </a:tc>
                <a:tc>
                  <a:txBody>
                    <a:bodyPr/>
                    <a:p>
                      <a:pPr indent="0" algn="ctr">
                        <a:buNone/>
                      </a:pPr>
                      <a:r>
                        <a:rPr lang="en-US" sz="1800" b="0">
                          <a:latin typeface="Calibri" panose="020F0502020204030204" charset="0"/>
                          <a:cs typeface="Calibri" panose="020F0502020204030204" charset="0"/>
                        </a:rPr>
                        <a:t>北美布线标准</a:t>
                      </a:r>
                      <a:endParaRPr lang="en-US" altLang="en-US" sz="1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6D9F0"/>
                    </a:solidFill>
                  </a:tcPr>
                </a:tc>
                <a:tc>
                  <a:txBody>
                    <a:bodyPr/>
                    <a:p>
                      <a:pPr indent="0" algn="ctr">
                        <a:buNone/>
                      </a:pPr>
                      <a:r>
                        <a:rPr lang="en-US" sz="1800" b="0">
                          <a:latin typeface="Calibri" panose="020F0502020204030204" charset="0"/>
                          <a:cs typeface="Calibri" panose="020F0502020204030204" charset="0"/>
                        </a:rPr>
                        <a:t>中国布线标准</a:t>
                      </a:r>
                      <a:endParaRPr lang="en-US" altLang="en-US" sz="1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6D9F0"/>
                    </a:solidFill>
                  </a:tcPr>
                </a:tc>
              </a:tr>
              <a:tr h="1371600">
                <a:tc>
                  <a:txBody>
                    <a:bodyPr/>
                    <a:p>
                      <a:pPr indent="0">
                        <a:buNone/>
                      </a:pPr>
                      <a:r>
                        <a:rPr lang="en-US" sz="1800" b="0">
                          <a:latin typeface="Calibri" panose="020F0502020204030204" charset="0"/>
                          <a:cs typeface="Calibri" panose="020F0502020204030204" charset="0"/>
                        </a:rPr>
                        <a:t>综合布线系统性能、系统设计</a:t>
                      </a:r>
                      <a:endParaRPr lang="en-US" altLang="en-US" sz="1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pitchFamily="18" charset="0"/>
                          <a:cs typeface="Times New Roman" panose="02020603050405020304" pitchFamily="18" charset="0"/>
                        </a:rPr>
                        <a:t>ISO/IEC11801-2002ISO/IEC 61156-5ISO/IEC 61156-6</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pitchFamily="18" charset="0"/>
                          <a:cs typeface="Times New Roman" panose="02020603050405020304" pitchFamily="18" charset="0"/>
                        </a:rPr>
                        <a:t>ANSI/TIA/EIA 568-AANSI/TIA/EIA 568-BANSI/TIA/EIA 568-CANSI/TIA/EIA TSB 67-1995ANSI/TIA/EIA/IS 729</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pitchFamily="18" charset="0"/>
                          <a:cs typeface="Times New Roman" panose="02020603050405020304" pitchFamily="18" charset="0"/>
                        </a:rPr>
                        <a:t>GB 50311-20</a:t>
                      </a:r>
                      <a:r>
                        <a:rPr lang="en-US" sz="1800" b="0">
                          <a:latin typeface="宋体" panose="02010600030101010101" pitchFamily="2" charset="-122"/>
                          <a:ea typeface="宋体" panose="02010600030101010101" pitchFamily="2" charset="-122"/>
                          <a:cs typeface="宋体" panose="02010600030101010101" pitchFamily="2" charset="-122"/>
                        </a:rPr>
                        <a:t>16</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solidFill>
                            <a:srgbClr val="000000"/>
                          </a:solidFill>
                          <a:latin typeface="Times New Roman" panose="02020603050405020304" pitchFamily="18" charset="0"/>
                          <a:cs typeface="Times New Roman" panose="02020603050405020304" pitchFamily="18" charset="0"/>
                        </a:rPr>
                        <a:t>GB50373-2006</a:t>
                      </a:r>
                      <a:endParaRPr lang="en-US" sz="1800" b="0">
                        <a:solidFill>
                          <a:srgbClr val="000000"/>
                        </a:solidFill>
                        <a:latin typeface="Times New Roman" panose="02020603050405020304" pitchFamily="18" charset="0"/>
                        <a:cs typeface="Times New Roman" panose="02020603050405020304" pitchFamily="18" charset="0"/>
                      </a:endParaRPr>
                    </a:p>
                    <a:p>
                      <a:pPr indent="0">
                        <a:buNone/>
                      </a:pPr>
                      <a:r>
                        <a:rPr sz="1800" b="1" dirty="0">
                          <a:latin typeface="+mn-ea"/>
                          <a:sym typeface="+mn-ea"/>
                        </a:rPr>
                        <a:t>GB/T 18233.3-2018</a:t>
                      </a:r>
                      <a:endParaRPr lang="en-US" sz="1800" b="0">
                        <a:solidFill>
                          <a:srgbClr val="000000"/>
                        </a:solidFill>
                        <a:latin typeface="Times New Roman" panose="02020603050405020304" pitchFamily="18" charset="0"/>
                        <a:cs typeface="Times New Roman" panose="02020603050405020304" pitchFamily="18" charset="0"/>
                      </a:endParaRPr>
                    </a:p>
                    <a:p>
                      <a:pPr indent="0">
                        <a:buNone/>
                      </a:pPr>
                      <a:r>
                        <a:rPr lang="en-US" sz="1800" b="0">
                          <a:solidFill>
                            <a:srgbClr val="FF0000"/>
                          </a:solidFill>
                          <a:latin typeface="Times New Roman" panose="02020603050405020304" pitchFamily="18" charset="0"/>
                          <a:cs typeface="Times New Roman" panose="02020603050405020304" pitchFamily="18" charset="0"/>
                        </a:rPr>
                        <a:t>YD/T926.1-200</a:t>
                      </a:r>
                      <a:r>
                        <a:rPr lang="en-US" sz="1800" b="0">
                          <a:solidFill>
                            <a:srgbClr val="FF0000"/>
                          </a:solidFill>
                          <a:latin typeface="宋体" panose="02010600030101010101" pitchFamily="2" charset="-122"/>
                          <a:ea typeface="宋体" panose="02010600030101010101" pitchFamily="2" charset="-122"/>
                          <a:cs typeface="宋体" panose="02010600030101010101" pitchFamily="2" charset="-122"/>
                        </a:rPr>
                        <a:t>9</a:t>
                      </a:r>
                      <a:r>
                        <a:rPr lang="en-US" sz="1800" b="0">
                          <a:solidFill>
                            <a:srgbClr val="FF0000"/>
                          </a:solidFill>
                          <a:latin typeface="Times New Roman" panose="02020603050405020304" pitchFamily="18" charset="0"/>
                          <a:cs typeface="Times New Roman" panose="02020603050405020304" pitchFamily="18" charset="0"/>
                        </a:rPr>
                        <a:t> YD/T926.2-200</a:t>
                      </a:r>
                      <a:r>
                        <a:rPr lang="en-US" sz="1800" b="0">
                          <a:solidFill>
                            <a:srgbClr val="FF0000"/>
                          </a:solidFill>
                          <a:latin typeface="宋体" panose="02010600030101010101" pitchFamily="2" charset="-122"/>
                          <a:ea typeface="宋体" panose="02010600030101010101" pitchFamily="2" charset="-122"/>
                          <a:cs typeface="宋体" panose="02010600030101010101" pitchFamily="2" charset="-122"/>
                        </a:rPr>
                        <a:t>9</a:t>
                      </a:r>
                      <a:endParaRPr lang="en-US" sz="1800" b="0">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solidFill>
                            <a:srgbClr val="FF0000"/>
                          </a:solidFill>
                          <a:latin typeface="Times New Roman" panose="02020603050405020304" pitchFamily="18" charset="0"/>
                          <a:cs typeface="Times New Roman" panose="02020603050405020304" pitchFamily="18" charset="0"/>
                        </a:rPr>
                        <a:t>YD/T926.3-200</a:t>
                      </a:r>
                      <a:r>
                        <a:rPr lang="en-US" sz="1800" b="0">
                          <a:solidFill>
                            <a:srgbClr val="FF0000"/>
                          </a:solidFill>
                          <a:latin typeface="宋体" panose="02010600030101010101" pitchFamily="2" charset="-122"/>
                          <a:ea typeface="宋体" panose="02010600030101010101" pitchFamily="2" charset="-122"/>
                          <a:cs typeface="宋体" panose="02010600030101010101" pitchFamily="2" charset="-122"/>
                        </a:rPr>
                        <a:t>9</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2960">
                <a:tc>
                  <a:txBody>
                    <a:bodyPr/>
                    <a:p>
                      <a:pPr indent="0">
                        <a:buNone/>
                      </a:pPr>
                      <a:r>
                        <a:rPr lang="en-US" sz="1800" b="0">
                          <a:latin typeface="Calibri" panose="020F0502020204030204" charset="0"/>
                          <a:cs typeface="Calibri" panose="020F0502020204030204" charset="0"/>
                        </a:rPr>
                        <a:t>安装、测试和管理</a:t>
                      </a:r>
                      <a:endParaRPr lang="en-US" altLang="en-US" sz="1800" b="0">
                        <a:latin typeface="Calibri" panose="020F0502020204030204" charset="0"/>
                        <a:ea typeface="Calibri" panose="020F0502020204030204" charset="0"/>
                        <a:cs typeface="Calibri" panose="020F0502020204030204"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pitchFamily="18" charset="0"/>
                          <a:cs typeface="Times New Roman" panose="02020603050405020304" pitchFamily="18" charset="0"/>
                        </a:rPr>
                        <a:t>ISO/IEC 14763-1ISO/IEC 14763-2ISO/IEC 14763-3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pitchFamily="18" charset="0"/>
                          <a:cs typeface="Times New Roman" panose="02020603050405020304" pitchFamily="18" charset="0"/>
                        </a:rPr>
                        <a:t>ANSI/TIA/EIA 569ANSI/TIA/EIA 606ANSI/TIA/EIA 607</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pitchFamily="18" charset="0"/>
                          <a:cs typeface="Times New Roman" panose="02020603050405020304" pitchFamily="18" charset="0"/>
                        </a:rPr>
                        <a:t>GB 50312-20</a:t>
                      </a:r>
                      <a:r>
                        <a:rPr lang="en-US" sz="1800" b="0">
                          <a:latin typeface="宋体" panose="02010600030101010101" pitchFamily="2" charset="-122"/>
                          <a:ea typeface="宋体" panose="02010600030101010101" pitchFamily="2" charset="-122"/>
                          <a:cs typeface="宋体" panose="02010600030101010101" pitchFamily="2" charset="-122"/>
                        </a:rPr>
                        <a:t>16</a:t>
                      </a:r>
                      <a:r>
                        <a:rPr lang="en-US" sz="1800" b="0">
                          <a:latin typeface="Times New Roman" panose="02020603050405020304" pitchFamily="18" charset="0"/>
                          <a:cs typeface="Times New Roman" panose="02020603050405020304" pitchFamily="18" charset="0"/>
                        </a:rPr>
                        <a:t>GB50374－2006YD/T 1013-1999</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ransition advTm="2896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b="1">
                <a:solidFill>
                  <a:schemeClr val="accent1">
                    <a:lumMod val="10000"/>
                  </a:schemeClr>
                </a:solidFill>
                <a:sym typeface="+mn-ea"/>
              </a:rPr>
              <a:t>1.2.3 综合布线系统标准</a:t>
            </a:r>
            <a:endParaRPr b="1">
              <a:solidFill>
                <a:schemeClr val="accent1">
                  <a:lumMod val="10000"/>
                </a:schemeClr>
              </a:solidFill>
              <a:sym typeface="+mn-ea"/>
            </a:endParaRPr>
          </a:p>
        </p:txBody>
      </p:sp>
      <p:pic>
        <p:nvPicPr>
          <p:cNvPr id="2969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7605" y="979409"/>
            <a:ext cx="226814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9"/>
          <p:cNvSpPr>
            <a:spLocks noChangeArrowheads="1"/>
          </p:cNvSpPr>
          <p:nvPr/>
        </p:nvSpPr>
        <p:spPr bwMode="auto">
          <a:xfrm>
            <a:off x="624761" y="1032986"/>
            <a:ext cx="2143125" cy="381635"/>
          </a:xfrm>
          <a:prstGeom prst="rect">
            <a:avLst/>
          </a:prstGeom>
          <a:noFill/>
          <a:ln w="9525">
            <a:noFill/>
            <a:miter lim="800000"/>
          </a:ln>
        </p:spPr>
        <p:txBody>
          <a:bodyPr>
            <a:spAutoFit/>
          </a:bodyPr>
          <a:p>
            <a:pPr>
              <a:lnSpc>
                <a:spcPct val="105000"/>
              </a:lnSpc>
              <a:spcBef>
                <a:spcPct val="20000"/>
              </a:spcBef>
              <a:defRPr/>
            </a:pPr>
            <a:r>
              <a:rPr lang="en-US" sz="1800" b="1" dirty="0">
                <a:solidFill>
                  <a:schemeClr val="bg1">
                    <a:lumMod val="95000"/>
                  </a:schemeClr>
                </a:solidFill>
              </a:rPr>
              <a:t>1. </a:t>
            </a:r>
            <a:r>
              <a:rPr lang="zh-CN" altLang="en-US" sz="1800" b="1" dirty="0">
                <a:solidFill>
                  <a:schemeClr val="bg1">
                    <a:lumMod val="95000"/>
                  </a:schemeClr>
                </a:solidFill>
              </a:rPr>
              <a:t>美国布线标准</a:t>
            </a:r>
            <a:endParaRPr lang="zh-CN" altLang="en-US" sz="1650" b="1" dirty="0">
              <a:solidFill>
                <a:schemeClr val="bg1">
                  <a:lumMod val="95000"/>
                </a:schemeClr>
              </a:solidFill>
            </a:endParaRPr>
          </a:p>
        </p:txBody>
      </p:sp>
      <p:sp>
        <p:nvSpPr>
          <p:cNvPr id="6" name="Rectangle 75"/>
          <p:cNvSpPr>
            <a:spLocks noChangeArrowheads="1"/>
          </p:cNvSpPr>
          <p:nvPr/>
        </p:nvSpPr>
        <p:spPr bwMode="auto">
          <a:xfrm>
            <a:off x="517525" y="1563370"/>
            <a:ext cx="8249285" cy="2860040"/>
          </a:xfrm>
          <a:prstGeom prst="rect">
            <a:avLst/>
          </a:prstGeom>
          <a:noFill/>
          <a:ln w="9525">
            <a:solidFill>
              <a:srgbClr val="C3D7E1"/>
            </a:solidFill>
            <a:miter lim="800000"/>
          </a:ln>
          <a:effectLst/>
        </p:spPr>
        <p:txBody>
          <a:bodyPr/>
          <a:p>
            <a:pPr>
              <a:defRPr/>
            </a:pPr>
            <a:r>
              <a:rPr lang="zh-CN" altLang="en-US" sz="2000" b="1" dirty="0">
                <a:latin typeface="+mn-ea"/>
                <a:ea typeface="+mn-ea"/>
              </a:rPr>
              <a:t>    美国国家标准委员会（</a:t>
            </a:r>
            <a:r>
              <a:rPr lang="en-US" sz="2000" b="1" dirty="0">
                <a:latin typeface="+mn-ea"/>
                <a:ea typeface="+mn-ea"/>
              </a:rPr>
              <a:t>ANSI</a:t>
            </a:r>
            <a:r>
              <a:rPr lang="zh-CN" altLang="en-US" sz="2000" b="1" dirty="0">
                <a:latin typeface="+mn-ea"/>
                <a:ea typeface="+mn-ea"/>
              </a:rPr>
              <a:t>）是</a:t>
            </a:r>
            <a:r>
              <a:rPr lang="en-US" sz="2000" b="1" dirty="0">
                <a:latin typeface="+mn-ea"/>
                <a:ea typeface="+mn-ea"/>
              </a:rPr>
              <a:t>ISO</a:t>
            </a:r>
            <a:r>
              <a:rPr lang="zh-CN" altLang="en-US" sz="2000" b="1" dirty="0">
                <a:latin typeface="+mn-ea"/>
                <a:ea typeface="+mn-ea"/>
              </a:rPr>
              <a:t>的主要成员，在国际标准化放面扮演重要的角色。</a:t>
            </a:r>
            <a:r>
              <a:rPr lang="en-US" sz="2000" b="1" dirty="0">
                <a:latin typeface="+mn-ea"/>
                <a:ea typeface="+mn-ea"/>
              </a:rPr>
              <a:t>ANSI</a:t>
            </a:r>
            <a:r>
              <a:rPr lang="zh-CN" altLang="en-US" sz="2000" b="1" dirty="0">
                <a:latin typeface="+mn-ea"/>
                <a:ea typeface="+mn-ea"/>
              </a:rPr>
              <a:t>布线的美洲标准主要由</a:t>
            </a:r>
            <a:r>
              <a:rPr lang="en-US" sz="2000" b="1" dirty="0">
                <a:latin typeface="+mn-ea"/>
                <a:ea typeface="+mn-ea"/>
              </a:rPr>
              <a:t>TIA/EIA</a:t>
            </a:r>
            <a:r>
              <a:rPr lang="zh-CN" altLang="en-US" sz="2000" b="1" dirty="0">
                <a:latin typeface="+mn-ea"/>
                <a:ea typeface="+mn-ea"/>
              </a:rPr>
              <a:t>制定，</a:t>
            </a:r>
            <a:r>
              <a:rPr lang="en-US" sz="2000" b="1" dirty="0">
                <a:latin typeface="+mn-ea"/>
                <a:ea typeface="+mn-ea"/>
              </a:rPr>
              <a:t>ANSI/TIA/EIA</a:t>
            </a:r>
            <a:r>
              <a:rPr lang="zh-CN" altLang="en-US" sz="2000" b="1" dirty="0">
                <a:latin typeface="+mn-ea"/>
                <a:ea typeface="+mn-ea"/>
              </a:rPr>
              <a:t>标准在全世界一直起着综合布线产品的导向工作。美洲标准主要包括：</a:t>
            </a:r>
            <a:endParaRPr lang="en-US" altLang="zh-CN" sz="2000" b="1" dirty="0">
              <a:latin typeface="+mn-ea"/>
              <a:ea typeface="+mn-ea"/>
            </a:endParaRPr>
          </a:p>
          <a:p>
            <a:pPr>
              <a:defRPr/>
            </a:pPr>
            <a:r>
              <a:rPr lang="zh-CN" altLang="en-US" sz="2000" b="1" dirty="0">
                <a:solidFill>
                  <a:srgbClr val="C00000"/>
                </a:solidFill>
                <a:latin typeface="+mn-ea"/>
                <a:ea typeface="+mn-ea"/>
              </a:rPr>
              <a:t>（</a:t>
            </a:r>
            <a:r>
              <a:rPr lang="en-US" altLang="zh-CN" sz="2000" b="1" dirty="0">
                <a:solidFill>
                  <a:srgbClr val="C00000"/>
                </a:solidFill>
                <a:latin typeface="+mn-ea"/>
                <a:ea typeface="+mn-ea"/>
              </a:rPr>
              <a:t>1</a:t>
            </a:r>
            <a:r>
              <a:rPr lang="zh-CN" altLang="en-US" sz="2000" b="1" dirty="0">
                <a:solidFill>
                  <a:srgbClr val="C00000"/>
                </a:solidFill>
                <a:latin typeface="+mn-ea"/>
                <a:ea typeface="+mn-ea"/>
              </a:rPr>
              <a:t>）</a:t>
            </a:r>
            <a:r>
              <a:rPr lang="en-US" sz="2000" b="1" dirty="0">
                <a:solidFill>
                  <a:srgbClr val="C00000"/>
                </a:solidFill>
                <a:latin typeface="+mn-ea"/>
                <a:ea typeface="+mn-ea"/>
              </a:rPr>
              <a:t>EIA/TIA-568-A</a:t>
            </a:r>
            <a:r>
              <a:rPr lang="zh-CN" altLang="en-US" sz="2000" b="1" dirty="0">
                <a:solidFill>
                  <a:srgbClr val="C00000"/>
                </a:solidFill>
                <a:latin typeface="+mn-ea"/>
                <a:ea typeface="+mn-ea"/>
              </a:rPr>
              <a:t>、</a:t>
            </a:r>
            <a:r>
              <a:rPr lang="en-US" sz="2000" b="1" dirty="0">
                <a:solidFill>
                  <a:srgbClr val="C00000"/>
                </a:solidFill>
                <a:latin typeface="+mn-ea"/>
                <a:ea typeface="+mn-ea"/>
              </a:rPr>
              <a:t>EIA/TIA-568-B</a:t>
            </a:r>
            <a:r>
              <a:rPr lang="zh-CN" altLang="en-US" sz="2000" b="1" dirty="0">
                <a:solidFill>
                  <a:srgbClr val="C00000"/>
                </a:solidFill>
                <a:latin typeface="+mn-ea"/>
                <a:ea typeface="+mn-ea"/>
              </a:rPr>
              <a:t>、</a:t>
            </a:r>
            <a:r>
              <a:rPr lang="en-US" sz="2000" b="1" dirty="0">
                <a:solidFill>
                  <a:srgbClr val="C00000"/>
                </a:solidFill>
                <a:latin typeface="+mn-ea"/>
                <a:ea typeface="+mn-ea"/>
              </a:rPr>
              <a:t>EIA/TIA-568-C</a:t>
            </a:r>
            <a:r>
              <a:rPr lang="zh-CN" altLang="en-US" sz="2000" b="1" dirty="0">
                <a:solidFill>
                  <a:srgbClr val="C00000"/>
                </a:solidFill>
                <a:latin typeface="+mn-ea"/>
                <a:ea typeface="+mn-ea"/>
              </a:rPr>
              <a:t>等；</a:t>
            </a:r>
            <a:endParaRPr lang="en-US" altLang="zh-CN" sz="2000" b="1" dirty="0">
              <a:solidFill>
                <a:srgbClr val="C00000"/>
              </a:solidFill>
              <a:latin typeface="+mn-ea"/>
              <a:ea typeface="+mn-ea"/>
            </a:endParaRPr>
          </a:p>
          <a:p>
            <a:pPr>
              <a:defRPr/>
            </a:pPr>
            <a:r>
              <a:rPr lang="zh-CN" altLang="en-US" sz="2000" b="1" dirty="0">
                <a:solidFill>
                  <a:srgbClr val="C00000"/>
                </a:solidFill>
                <a:latin typeface="+mn-ea"/>
                <a:ea typeface="+mn-ea"/>
              </a:rPr>
              <a:t>（</a:t>
            </a:r>
            <a:r>
              <a:rPr lang="en-US" altLang="zh-CN" sz="2000" b="1" dirty="0">
                <a:solidFill>
                  <a:srgbClr val="C00000"/>
                </a:solidFill>
                <a:latin typeface="+mn-ea"/>
                <a:ea typeface="+mn-ea"/>
              </a:rPr>
              <a:t>2</a:t>
            </a:r>
            <a:r>
              <a:rPr lang="zh-CN" altLang="en-US" sz="2000" b="1" dirty="0">
                <a:solidFill>
                  <a:srgbClr val="C00000"/>
                </a:solidFill>
                <a:latin typeface="+mn-ea"/>
                <a:ea typeface="+mn-ea"/>
              </a:rPr>
              <a:t>）</a:t>
            </a:r>
            <a:r>
              <a:rPr lang="en-US" sz="2000" b="1" dirty="0">
                <a:solidFill>
                  <a:srgbClr val="C00000"/>
                </a:solidFill>
                <a:latin typeface="+mn-ea"/>
                <a:ea typeface="+mn-ea"/>
              </a:rPr>
              <a:t>EIA/TIA-569-A</a:t>
            </a:r>
            <a:r>
              <a:rPr lang="zh-CN" altLang="en-US" sz="2000" b="1" dirty="0">
                <a:solidFill>
                  <a:srgbClr val="C00000"/>
                </a:solidFill>
                <a:latin typeface="+mn-ea"/>
                <a:ea typeface="+mn-ea"/>
              </a:rPr>
              <a:t>、</a:t>
            </a:r>
            <a:r>
              <a:rPr lang="en-US" sz="2000" b="1" dirty="0">
                <a:solidFill>
                  <a:srgbClr val="C00000"/>
                </a:solidFill>
                <a:latin typeface="+mn-ea"/>
                <a:ea typeface="+mn-ea"/>
              </a:rPr>
              <a:t>EIA/TIA-569-B</a:t>
            </a:r>
            <a:r>
              <a:rPr lang="zh-CN" altLang="en-US" sz="2000" b="1" dirty="0">
                <a:solidFill>
                  <a:srgbClr val="C00000"/>
                </a:solidFill>
                <a:latin typeface="+mn-ea"/>
                <a:ea typeface="+mn-ea"/>
              </a:rPr>
              <a:t>；</a:t>
            </a:r>
            <a:endParaRPr lang="en-US" altLang="zh-CN" sz="2000" b="1" dirty="0">
              <a:solidFill>
                <a:srgbClr val="C00000"/>
              </a:solidFill>
              <a:latin typeface="+mn-ea"/>
              <a:ea typeface="+mn-ea"/>
            </a:endParaRPr>
          </a:p>
          <a:p>
            <a:pPr>
              <a:defRPr/>
            </a:pPr>
            <a:r>
              <a:rPr lang="zh-CN" altLang="en-US" sz="2000" b="1" dirty="0">
                <a:solidFill>
                  <a:srgbClr val="C00000"/>
                </a:solidFill>
                <a:latin typeface="+mn-ea"/>
                <a:ea typeface="+mn-ea"/>
              </a:rPr>
              <a:t>（</a:t>
            </a:r>
            <a:r>
              <a:rPr lang="en-US" altLang="zh-CN" sz="2000" b="1" dirty="0">
                <a:solidFill>
                  <a:srgbClr val="C00000"/>
                </a:solidFill>
                <a:latin typeface="+mn-ea"/>
                <a:ea typeface="+mn-ea"/>
              </a:rPr>
              <a:t>3</a:t>
            </a:r>
            <a:r>
              <a:rPr lang="zh-CN" altLang="en-US" sz="2000" b="1" dirty="0">
                <a:solidFill>
                  <a:srgbClr val="C00000"/>
                </a:solidFill>
                <a:latin typeface="+mn-ea"/>
                <a:ea typeface="+mn-ea"/>
              </a:rPr>
              <a:t>）</a:t>
            </a:r>
            <a:r>
              <a:rPr lang="en-US" sz="2000" b="1" dirty="0">
                <a:solidFill>
                  <a:srgbClr val="C00000"/>
                </a:solidFill>
                <a:latin typeface="+mn-ea"/>
                <a:ea typeface="+mn-ea"/>
              </a:rPr>
              <a:t>EIA/TIA-570-A</a:t>
            </a:r>
            <a:r>
              <a:rPr lang="zh-CN" altLang="en-US" sz="2000" b="1" dirty="0">
                <a:solidFill>
                  <a:srgbClr val="C00000"/>
                </a:solidFill>
                <a:latin typeface="+mn-ea"/>
                <a:ea typeface="+mn-ea"/>
              </a:rPr>
              <a:t>；</a:t>
            </a:r>
            <a:endParaRPr lang="en-US" altLang="zh-CN" sz="2000" b="1" dirty="0">
              <a:solidFill>
                <a:srgbClr val="C00000"/>
              </a:solidFill>
              <a:latin typeface="+mn-ea"/>
              <a:ea typeface="+mn-ea"/>
            </a:endParaRPr>
          </a:p>
          <a:p>
            <a:pPr>
              <a:defRPr/>
            </a:pPr>
            <a:r>
              <a:rPr lang="zh-CN" altLang="en-US" sz="2000" b="1" dirty="0">
                <a:solidFill>
                  <a:srgbClr val="C00000"/>
                </a:solidFill>
                <a:latin typeface="+mn-ea"/>
                <a:ea typeface="+mn-ea"/>
              </a:rPr>
              <a:t>（</a:t>
            </a:r>
            <a:r>
              <a:rPr lang="en-US" altLang="zh-CN" sz="2000" b="1" dirty="0">
                <a:solidFill>
                  <a:srgbClr val="C00000"/>
                </a:solidFill>
                <a:latin typeface="+mn-ea"/>
                <a:ea typeface="+mn-ea"/>
              </a:rPr>
              <a:t>4</a:t>
            </a:r>
            <a:r>
              <a:rPr lang="zh-CN" altLang="en-US" sz="2000" b="1" dirty="0">
                <a:solidFill>
                  <a:srgbClr val="C00000"/>
                </a:solidFill>
                <a:latin typeface="+mn-ea"/>
                <a:ea typeface="+mn-ea"/>
              </a:rPr>
              <a:t>）</a:t>
            </a:r>
            <a:r>
              <a:rPr lang="en-US" sz="2000" b="1" dirty="0">
                <a:solidFill>
                  <a:srgbClr val="C00000"/>
                </a:solidFill>
                <a:latin typeface="+mn-ea"/>
                <a:ea typeface="+mn-ea"/>
              </a:rPr>
              <a:t>EIA/TIA-606-A</a:t>
            </a:r>
            <a:r>
              <a:rPr lang="zh-CN" altLang="en-US" sz="2000" b="1" dirty="0">
                <a:solidFill>
                  <a:srgbClr val="C00000"/>
                </a:solidFill>
                <a:latin typeface="+mn-ea"/>
                <a:ea typeface="+mn-ea"/>
              </a:rPr>
              <a:t>；</a:t>
            </a:r>
            <a:endParaRPr lang="en-US" altLang="zh-CN" sz="2000" b="1" dirty="0">
              <a:solidFill>
                <a:srgbClr val="C00000"/>
              </a:solidFill>
              <a:latin typeface="+mn-ea"/>
              <a:ea typeface="+mn-ea"/>
            </a:endParaRPr>
          </a:p>
          <a:p>
            <a:pPr>
              <a:defRPr/>
            </a:pPr>
            <a:r>
              <a:rPr lang="zh-CN" altLang="en-US" sz="2000" b="1" dirty="0">
                <a:solidFill>
                  <a:srgbClr val="C00000"/>
                </a:solidFill>
                <a:latin typeface="+mn-ea"/>
                <a:ea typeface="+mn-ea"/>
              </a:rPr>
              <a:t>（</a:t>
            </a:r>
            <a:r>
              <a:rPr lang="en-US" altLang="zh-CN" sz="2000" b="1" dirty="0">
                <a:solidFill>
                  <a:srgbClr val="C00000"/>
                </a:solidFill>
                <a:latin typeface="+mn-ea"/>
                <a:ea typeface="+mn-ea"/>
              </a:rPr>
              <a:t>5</a:t>
            </a:r>
            <a:r>
              <a:rPr lang="zh-CN" altLang="en-US" sz="2000" b="1" dirty="0">
                <a:solidFill>
                  <a:srgbClr val="C00000"/>
                </a:solidFill>
                <a:latin typeface="+mn-ea"/>
                <a:ea typeface="+mn-ea"/>
              </a:rPr>
              <a:t>）</a:t>
            </a:r>
            <a:r>
              <a:rPr lang="en-US" sz="2000" b="1" dirty="0">
                <a:solidFill>
                  <a:srgbClr val="C00000"/>
                </a:solidFill>
                <a:latin typeface="+mn-ea"/>
                <a:ea typeface="+mn-ea"/>
              </a:rPr>
              <a:t>EIA/TIA-607-A</a:t>
            </a:r>
            <a:r>
              <a:rPr lang="zh-CN" altLang="en-US" sz="2000" b="1" dirty="0">
                <a:solidFill>
                  <a:srgbClr val="C00000"/>
                </a:solidFill>
                <a:latin typeface="+mn-ea"/>
                <a:ea typeface="+mn-ea"/>
              </a:rPr>
              <a:t>等。</a:t>
            </a:r>
            <a:endParaRPr lang="zh-CN" altLang="en-US" sz="2000" b="1" dirty="0">
              <a:solidFill>
                <a:srgbClr val="C00000"/>
              </a:solidFill>
              <a:latin typeface="+mn-ea"/>
              <a:ea typeface="+mn-ea"/>
            </a:endParaRPr>
          </a:p>
        </p:txBody>
      </p:sp>
    </p:spTree>
    <p:custDataLst>
      <p:tags r:id="rId2"/>
    </p:custDataLst>
  </p:cSld>
  <p:clrMapOvr>
    <a:masterClrMapping/>
  </p:clrMapOvr>
  <p:transition advTm="2896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b="1">
                <a:solidFill>
                  <a:schemeClr val="accent1">
                    <a:lumMod val="10000"/>
                  </a:schemeClr>
                </a:solidFill>
                <a:sym typeface="+mn-ea"/>
              </a:rPr>
              <a:t>1.2.3 综合布线系统标准</a:t>
            </a:r>
            <a:endParaRPr b="1">
              <a:solidFill>
                <a:schemeClr val="accent1">
                  <a:lumMod val="10000"/>
                </a:schemeClr>
              </a:solidFill>
              <a:sym typeface="+mn-ea"/>
            </a:endParaRPr>
          </a:p>
        </p:txBody>
      </p:sp>
      <p:sp>
        <p:nvSpPr>
          <p:cNvPr id="6" name="Rectangle 75"/>
          <p:cNvSpPr>
            <a:spLocks noChangeArrowheads="1"/>
          </p:cNvSpPr>
          <p:nvPr/>
        </p:nvSpPr>
        <p:spPr bwMode="auto">
          <a:xfrm>
            <a:off x="545465" y="987425"/>
            <a:ext cx="8158480" cy="2036445"/>
          </a:xfrm>
          <a:prstGeom prst="rect">
            <a:avLst/>
          </a:prstGeom>
          <a:noFill/>
          <a:ln w="9525">
            <a:solidFill>
              <a:srgbClr val="C3D7E1"/>
            </a:solidFill>
            <a:miter lim="800000"/>
          </a:ln>
          <a:effectLst/>
        </p:spPr>
        <p:txBody>
          <a:bodyPr/>
          <a:p>
            <a:pPr>
              <a:defRPr/>
            </a:pPr>
            <a:r>
              <a:rPr lang="zh-CN" altLang="en-US" sz="2400" b="1" dirty="0">
                <a:solidFill>
                  <a:srgbClr val="002060"/>
                </a:solidFill>
                <a:latin typeface="+mn-ea"/>
                <a:ea typeface="+mn-ea"/>
              </a:rPr>
              <a:t>（</a:t>
            </a:r>
            <a:r>
              <a:rPr lang="en-US" altLang="zh-CN" sz="2400" b="1" dirty="0">
                <a:solidFill>
                  <a:srgbClr val="002060"/>
                </a:solidFill>
                <a:latin typeface="+mn-ea"/>
                <a:ea typeface="+mn-ea"/>
              </a:rPr>
              <a:t>1</a:t>
            </a:r>
            <a:r>
              <a:rPr lang="zh-CN" altLang="en-US" sz="2400" b="1" dirty="0">
                <a:solidFill>
                  <a:srgbClr val="002060"/>
                </a:solidFill>
                <a:latin typeface="+mn-ea"/>
                <a:ea typeface="+mn-ea"/>
              </a:rPr>
              <a:t>）</a:t>
            </a:r>
            <a:r>
              <a:rPr lang="en-US" sz="2400" b="1" dirty="0">
                <a:solidFill>
                  <a:srgbClr val="002060"/>
                </a:solidFill>
                <a:latin typeface="+mn-ea"/>
                <a:ea typeface="+mn-ea"/>
              </a:rPr>
              <a:t>EIA/TIA-568</a:t>
            </a:r>
            <a:r>
              <a:rPr lang="zh-CN" altLang="en-US" sz="2400" b="1" dirty="0">
                <a:solidFill>
                  <a:srgbClr val="002060"/>
                </a:solidFill>
                <a:latin typeface="+mn-ea"/>
                <a:ea typeface="+mn-ea"/>
              </a:rPr>
              <a:t>：商业建筑物电信布线标准。</a:t>
            </a:r>
            <a:endParaRPr lang="en-US" altLang="zh-CN" sz="2400" b="1" dirty="0">
              <a:solidFill>
                <a:srgbClr val="002060"/>
              </a:solidFill>
              <a:latin typeface="+mn-ea"/>
              <a:ea typeface="+mn-ea"/>
            </a:endParaRPr>
          </a:p>
          <a:p>
            <a:pPr>
              <a:buFont typeface="Wingdings" panose="05000000000000000000" pitchFamily="2" charset="2"/>
              <a:buChar char="u"/>
              <a:defRPr/>
            </a:pPr>
            <a:r>
              <a:rPr lang="zh-CN" altLang="en-US" sz="2400" dirty="0">
                <a:solidFill>
                  <a:srgbClr val="C00000"/>
                </a:solidFill>
              </a:rPr>
              <a:t> </a:t>
            </a:r>
            <a:r>
              <a:rPr lang="en-US" sz="2400" dirty="0">
                <a:solidFill>
                  <a:srgbClr val="C00000"/>
                </a:solidFill>
              </a:rPr>
              <a:t>1991</a:t>
            </a:r>
            <a:r>
              <a:rPr lang="zh-CN" altLang="en-US" sz="2400" dirty="0">
                <a:solidFill>
                  <a:srgbClr val="C00000"/>
                </a:solidFill>
              </a:rPr>
              <a:t>年</a:t>
            </a:r>
            <a:r>
              <a:rPr lang="en-US" sz="2400" dirty="0">
                <a:solidFill>
                  <a:srgbClr val="C00000"/>
                </a:solidFill>
              </a:rPr>
              <a:t>7</a:t>
            </a:r>
            <a:r>
              <a:rPr lang="zh-CN" altLang="en-US" sz="2400" dirty="0">
                <a:solidFill>
                  <a:srgbClr val="C00000"/>
                </a:solidFill>
              </a:rPr>
              <a:t>月，</a:t>
            </a:r>
            <a:r>
              <a:rPr lang="en-US" sz="2400" dirty="0">
                <a:solidFill>
                  <a:srgbClr val="C00000"/>
                </a:solidFill>
              </a:rPr>
              <a:t>ANSI EIA/TIA</a:t>
            </a:r>
            <a:r>
              <a:rPr lang="zh-CN" altLang="en-US" sz="2400" dirty="0">
                <a:solidFill>
                  <a:srgbClr val="C00000"/>
                </a:solidFill>
              </a:rPr>
              <a:t>颁布“</a:t>
            </a:r>
            <a:r>
              <a:rPr lang="en-US" sz="2400" dirty="0">
                <a:solidFill>
                  <a:srgbClr val="C00000"/>
                </a:solidFill>
              </a:rPr>
              <a:t>ANSI EIA/TIA-568</a:t>
            </a:r>
            <a:r>
              <a:rPr lang="zh-CN" altLang="en-US" sz="2400" dirty="0">
                <a:solidFill>
                  <a:srgbClr val="C00000"/>
                </a:solidFill>
              </a:rPr>
              <a:t>”</a:t>
            </a:r>
            <a:endParaRPr lang="en-US" altLang="zh-CN" sz="2400" b="1" dirty="0">
              <a:solidFill>
                <a:srgbClr val="C00000"/>
              </a:solidFill>
              <a:latin typeface="+mn-ea"/>
              <a:ea typeface="+mn-ea"/>
            </a:endParaRPr>
          </a:p>
          <a:p>
            <a:pPr>
              <a:buFont typeface="Wingdings" panose="05000000000000000000" pitchFamily="2" charset="2"/>
              <a:buChar char="u"/>
              <a:defRPr/>
            </a:pPr>
            <a:r>
              <a:rPr lang="zh-CN" altLang="en-US" sz="2400" dirty="0">
                <a:solidFill>
                  <a:srgbClr val="C00000"/>
                </a:solidFill>
              </a:rPr>
              <a:t> </a:t>
            </a:r>
            <a:r>
              <a:rPr lang="en-US" sz="2400" dirty="0">
                <a:solidFill>
                  <a:srgbClr val="C00000"/>
                </a:solidFill>
              </a:rPr>
              <a:t>1995</a:t>
            </a:r>
            <a:r>
              <a:rPr lang="zh-CN" altLang="en-US" sz="2400" dirty="0">
                <a:solidFill>
                  <a:srgbClr val="C00000"/>
                </a:solidFill>
              </a:rPr>
              <a:t>年</a:t>
            </a:r>
            <a:r>
              <a:rPr lang="en-US" sz="2400" dirty="0">
                <a:solidFill>
                  <a:srgbClr val="C00000"/>
                </a:solidFill>
              </a:rPr>
              <a:t>8</a:t>
            </a:r>
            <a:r>
              <a:rPr lang="zh-CN" altLang="en-US" sz="2400" dirty="0">
                <a:solidFill>
                  <a:srgbClr val="C00000"/>
                </a:solidFill>
              </a:rPr>
              <a:t>月，</a:t>
            </a:r>
            <a:r>
              <a:rPr lang="en-US" sz="2400" dirty="0">
                <a:solidFill>
                  <a:srgbClr val="C00000"/>
                </a:solidFill>
              </a:rPr>
              <a:t> ANSI EIA/TIA</a:t>
            </a:r>
            <a:r>
              <a:rPr lang="zh-CN" altLang="en-US" sz="2400" dirty="0">
                <a:solidFill>
                  <a:srgbClr val="C00000"/>
                </a:solidFill>
              </a:rPr>
              <a:t>颁布“</a:t>
            </a:r>
            <a:r>
              <a:rPr lang="en-US" sz="2400" dirty="0">
                <a:solidFill>
                  <a:srgbClr val="C00000"/>
                </a:solidFill>
              </a:rPr>
              <a:t>ANSI EIA/TIA-568-A</a:t>
            </a:r>
            <a:r>
              <a:rPr lang="zh-CN" altLang="en-US" sz="2400" dirty="0">
                <a:solidFill>
                  <a:srgbClr val="C00000"/>
                </a:solidFill>
              </a:rPr>
              <a:t>” </a:t>
            </a:r>
            <a:endParaRPr lang="en-US" altLang="zh-CN" sz="2400" dirty="0">
              <a:solidFill>
                <a:srgbClr val="C00000"/>
              </a:solidFill>
            </a:endParaRPr>
          </a:p>
          <a:p>
            <a:pPr>
              <a:buFont typeface="Wingdings" panose="05000000000000000000" pitchFamily="2" charset="2"/>
              <a:buChar char="u"/>
              <a:defRPr/>
            </a:pPr>
            <a:r>
              <a:rPr lang="zh-CN" altLang="en-US" sz="2400" dirty="0">
                <a:solidFill>
                  <a:srgbClr val="C00000"/>
                </a:solidFill>
              </a:rPr>
              <a:t> </a:t>
            </a:r>
            <a:r>
              <a:rPr lang="en-US" sz="2400" dirty="0">
                <a:solidFill>
                  <a:srgbClr val="C00000"/>
                </a:solidFill>
              </a:rPr>
              <a:t>2000</a:t>
            </a:r>
            <a:r>
              <a:rPr lang="zh-CN" altLang="en-US" sz="2400" dirty="0">
                <a:solidFill>
                  <a:srgbClr val="C00000"/>
                </a:solidFill>
              </a:rPr>
              <a:t>年，</a:t>
            </a:r>
            <a:r>
              <a:rPr lang="en-US" sz="2400" dirty="0">
                <a:solidFill>
                  <a:srgbClr val="C00000"/>
                </a:solidFill>
              </a:rPr>
              <a:t> ANSI EIA/TIA</a:t>
            </a:r>
            <a:r>
              <a:rPr lang="zh-CN" altLang="en-US" sz="2400" dirty="0">
                <a:solidFill>
                  <a:srgbClr val="C00000"/>
                </a:solidFill>
              </a:rPr>
              <a:t>颁布“</a:t>
            </a:r>
            <a:r>
              <a:rPr lang="en-US" sz="2400" dirty="0">
                <a:solidFill>
                  <a:srgbClr val="C00000"/>
                </a:solidFill>
              </a:rPr>
              <a:t>ANSI EIA/TIA-568-</a:t>
            </a:r>
            <a:r>
              <a:rPr lang="en-US" altLang="zh-CN" sz="2400" dirty="0">
                <a:solidFill>
                  <a:srgbClr val="C00000"/>
                </a:solidFill>
              </a:rPr>
              <a:t>B</a:t>
            </a:r>
            <a:r>
              <a:rPr lang="zh-CN" altLang="en-US" sz="2400" dirty="0">
                <a:solidFill>
                  <a:srgbClr val="C00000"/>
                </a:solidFill>
              </a:rPr>
              <a:t>” 。</a:t>
            </a:r>
            <a:endParaRPr lang="en-US" altLang="zh-CN" sz="2400" dirty="0">
              <a:solidFill>
                <a:srgbClr val="C00000"/>
              </a:solidFill>
            </a:endParaRPr>
          </a:p>
          <a:p>
            <a:pPr>
              <a:buFont typeface="Wingdings" panose="05000000000000000000" pitchFamily="2" charset="2"/>
              <a:buChar char="u"/>
              <a:defRPr/>
            </a:pPr>
            <a:r>
              <a:rPr lang="zh-CN" altLang="en-US" sz="2400" dirty="0">
                <a:solidFill>
                  <a:srgbClr val="C00000"/>
                </a:solidFill>
              </a:rPr>
              <a:t> </a:t>
            </a:r>
            <a:r>
              <a:rPr lang="en-US" sz="2400" dirty="0">
                <a:solidFill>
                  <a:srgbClr val="C00000"/>
                </a:solidFill>
              </a:rPr>
              <a:t>2008</a:t>
            </a:r>
            <a:r>
              <a:rPr lang="zh-CN" altLang="en-US" sz="2400" dirty="0">
                <a:solidFill>
                  <a:srgbClr val="C00000"/>
                </a:solidFill>
              </a:rPr>
              <a:t>年</a:t>
            </a:r>
            <a:r>
              <a:rPr lang="en-US" sz="2400" dirty="0">
                <a:solidFill>
                  <a:srgbClr val="C00000"/>
                </a:solidFill>
              </a:rPr>
              <a:t>8</a:t>
            </a:r>
            <a:r>
              <a:rPr lang="zh-CN" altLang="en-US" sz="2400" dirty="0">
                <a:solidFill>
                  <a:srgbClr val="C00000"/>
                </a:solidFill>
              </a:rPr>
              <a:t>月，</a:t>
            </a:r>
            <a:r>
              <a:rPr lang="en-US" sz="2400" dirty="0">
                <a:solidFill>
                  <a:srgbClr val="C00000"/>
                </a:solidFill>
              </a:rPr>
              <a:t> ANSI EIA/TIA</a:t>
            </a:r>
            <a:r>
              <a:rPr lang="zh-CN" altLang="en-US" sz="2400" dirty="0">
                <a:solidFill>
                  <a:srgbClr val="C00000"/>
                </a:solidFill>
              </a:rPr>
              <a:t>颁布“</a:t>
            </a:r>
            <a:r>
              <a:rPr lang="en-US" sz="2400" dirty="0">
                <a:solidFill>
                  <a:srgbClr val="C00000"/>
                </a:solidFill>
              </a:rPr>
              <a:t>ANSI EIA/TIA-568-</a:t>
            </a:r>
            <a:r>
              <a:rPr lang="en-US" altLang="zh-CN" sz="2400" dirty="0">
                <a:solidFill>
                  <a:srgbClr val="C00000"/>
                </a:solidFill>
              </a:rPr>
              <a:t>C</a:t>
            </a:r>
            <a:r>
              <a:rPr lang="zh-CN" altLang="en-US" sz="2400" dirty="0">
                <a:solidFill>
                  <a:srgbClr val="C00000"/>
                </a:solidFill>
              </a:rPr>
              <a:t>”</a:t>
            </a:r>
            <a:endParaRPr lang="zh-CN" altLang="en-US" sz="2400" b="1" dirty="0">
              <a:solidFill>
                <a:srgbClr val="C00000"/>
              </a:solidFill>
              <a:latin typeface="+mn-ea"/>
              <a:ea typeface="+mn-ea"/>
            </a:endParaRPr>
          </a:p>
        </p:txBody>
      </p:sp>
      <p:sp>
        <p:nvSpPr>
          <p:cNvPr id="2" name="文本框 1"/>
          <p:cNvSpPr txBox="1"/>
          <p:nvPr/>
        </p:nvSpPr>
        <p:spPr>
          <a:xfrm>
            <a:off x="545465" y="3219450"/>
            <a:ext cx="8157845" cy="1198880"/>
          </a:xfrm>
          <a:prstGeom prst="rect">
            <a:avLst/>
          </a:prstGeom>
          <a:noFill/>
          <a:ln>
            <a:noFill/>
          </a:ln>
        </p:spPr>
        <p:txBody>
          <a:bodyPr wrap="square" anchor="t">
            <a:spAutoFit/>
          </a:bodyPr>
          <a:p>
            <a:pPr>
              <a:defRPr/>
            </a:pPr>
            <a:r>
              <a:rPr lang="zh-CN" altLang="en-US" sz="2400" b="1" dirty="0">
                <a:solidFill>
                  <a:srgbClr val="002060"/>
                </a:solidFill>
                <a:latin typeface="+mn-ea"/>
                <a:ea typeface="+mn-ea"/>
                <a:sym typeface="+mn-ea"/>
              </a:rPr>
              <a:t>（</a:t>
            </a:r>
            <a:r>
              <a:rPr lang="en-US" altLang="zh-CN" sz="2400" b="1" dirty="0">
                <a:solidFill>
                  <a:srgbClr val="002060"/>
                </a:solidFill>
                <a:latin typeface="+mn-ea"/>
                <a:ea typeface="+mn-ea"/>
                <a:sym typeface="+mn-ea"/>
              </a:rPr>
              <a:t>2</a:t>
            </a:r>
            <a:r>
              <a:rPr lang="zh-CN" altLang="en-US" sz="2400" b="1" dirty="0">
                <a:solidFill>
                  <a:srgbClr val="002060"/>
                </a:solidFill>
                <a:latin typeface="+mn-ea"/>
                <a:ea typeface="+mn-ea"/>
                <a:sym typeface="+mn-ea"/>
              </a:rPr>
              <a:t>）</a:t>
            </a:r>
            <a:r>
              <a:rPr lang="en-US" sz="2400" b="1" dirty="0">
                <a:solidFill>
                  <a:srgbClr val="002060"/>
                </a:solidFill>
                <a:latin typeface="+mn-ea"/>
                <a:ea typeface="+mn-ea"/>
                <a:sym typeface="+mn-ea"/>
              </a:rPr>
              <a:t>EIA/TIA-569</a:t>
            </a:r>
            <a:r>
              <a:rPr lang="zh-CN" altLang="en-US" sz="2400" b="1" dirty="0">
                <a:solidFill>
                  <a:srgbClr val="002060"/>
                </a:solidFill>
                <a:latin typeface="+mn-ea"/>
                <a:ea typeface="+mn-ea"/>
                <a:sym typeface="+mn-ea"/>
              </a:rPr>
              <a:t>：商业建筑电信路径和空间标准</a:t>
            </a:r>
            <a:endParaRPr lang="en-US" altLang="zh-CN" sz="2400" b="1" dirty="0">
              <a:solidFill>
                <a:srgbClr val="002060"/>
              </a:solidFill>
              <a:latin typeface="+mn-ea"/>
              <a:ea typeface="+mn-ea"/>
            </a:endParaRPr>
          </a:p>
          <a:p>
            <a:pPr>
              <a:buFont typeface="Wingdings" panose="05000000000000000000" pitchFamily="2" charset="2"/>
              <a:buChar char="u"/>
              <a:defRPr/>
            </a:pPr>
            <a:r>
              <a:rPr lang="zh-CN" altLang="en-US" sz="2400" b="1" dirty="0">
                <a:solidFill>
                  <a:srgbClr val="C00000"/>
                </a:solidFill>
                <a:latin typeface="+mn-ea"/>
                <a:sym typeface="+mn-ea"/>
              </a:rPr>
              <a:t>  </a:t>
            </a:r>
            <a:r>
              <a:rPr lang="en-US" sz="2400" b="1" dirty="0">
                <a:solidFill>
                  <a:srgbClr val="C00000"/>
                </a:solidFill>
                <a:latin typeface="+mn-ea"/>
                <a:sym typeface="+mn-ea"/>
              </a:rPr>
              <a:t>EIA/TIA-569-A</a:t>
            </a:r>
            <a:r>
              <a:rPr lang="zh-CN" altLang="en-US" sz="2400" b="1" dirty="0">
                <a:solidFill>
                  <a:srgbClr val="C00000"/>
                </a:solidFill>
                <a:latin typeface="+mn-ea"/>
                <a:sym typeface="+mn-ea"/>
              </a:rPr>
              <a:t>：</a:t>
            </a:r>
            <a:endParaRPr lang="en-US" sz="2400" b="1" dirty="0">
              <a:solidFill>
                <a:srgbClr val="C00000"/>
              </a:solidFill>
              <a:latin typeface="+mn-ea"/>
            </a:endParaRPr>
          </a:p>
          <a:p>
            <a:pPr>
              <a:buFont typeface="Wingdings" panose="05000000000000000000" pitchFamily="2" charset="2"/>
              <a:buChar char="u"/>
              <a:defRPr/>
            </a:pPr>
            <a:r>
              <a:rPr lang="zh-CN" altLang="en-US" sz="2400" b="1" dirty="0">
                <a:solidFill>
                  <a:srgbClr val="C00000"/>
                </a:solidFill>
                <a:latin typeface="+mn-ea"/>
                <a:sym typeface="+mn-ea"/>
              </a:rPr>
              <a:t>  </a:t>
            </a:r>
            <a:r>
              <a:rPr lang="en-US" sz="2400" b="1" dirty="0">
                <a:solidFill>
                  <a:srgbClr val="C00000"/>
                </a:solidFill>
                <a:latin typeface="+mn-ea"/>
                <a:sym typeface="+mn-ea"/>
              </a:rPr>
              <a:t>EIA/TIA-569-B</a:t>
            </a:r>
            <a:r>
              <a:rPr lang="zh-CN" altLang="en-US" sz="2400" b="1" dirty="0">
                <a:solidFill>
                  <a:srgbClr val="C00000"/>
                </a:solidFill>
                <a:latin typeface="+mn-ea"/>
                <a:sym typeface="+mn-ea"/>
              </a:rPr>
              <a:t>：</a:t>
            </a:r>
            <a:endParaRPr lang="zh-CN" altLang="en-US" sz="2400" b="1" dirty="0">
              <a:solidFill>
                <a:srgbClr val="C00000"/>
              </a:solidFill>
              <a:effectLst/>
              <a:latin typeface="+mn-ea"/>
              <a:cs typeface="Times New Roman" panose="02020603050405020304" pitchFamily="18" charset="0"/>
              <a:sym typeface="+mn-ea"/>
            </a:endParaRPr>
          </a:p>
        </p:txBody>
      </p:sp>
    </p:spTree>
    <p:custDataLst>
      <p:tags r:id="rId1"/>
    </p:custDataLst>
  </p:cSld>
  <p:clrMapOvr>
    <a:masterClrMapping/>
  </p:clrMapOvr>
  <p:transition advTm="2896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b="1">
                <a:solidFill>
                  <a:schemeClr val="accent1">
                    <a:lumMod val="10000"/>
                  </a:schemeClr>
                </a:solidFill>
                <a:sym typeface="+mn-ea"/>
              </a:rPr>
              <a:t>1.2.3 综合布线系统标准</a:t>
            </a:r>
            <a:endParaRPr b="1">
              <a:solidFill>
                <a:schemeClr val="accent1">
                  <a:lumMod val="10000"/>
                </a:schemeClr>
              </a:solidFill>
              <a:sym typeface="+mn-ea"/>
            </a:endParaRPr>
          </a:p>
        </p:txBody>
      </p:sp>
      <p:sp>
        <p:nvSpPr>
          <p:cNvPr id="6" name="Rectangle 75"/>
          <p:cNvSpPr>
            <a:spLocks noChangeArrowheads="1"/>
          </p:cNvSpPr>
          <p:nvPr/>
        </p:nvSpPr>
        <p:spPr bwMode="auto">
          <a:xfrm>
            <a:off x="456565" y="1043940"/>
            <a:ext cx="8263255" cy="1259205"/>
          </a:xfrm>
          <a:prstGeom prst="rect">
            <a:avLst/>
          </a:prstGeom>
          <a:noFill/>
          <a:ln w="9525">
            <a:solidFill>
              <a:srgbClr val="C3D7E1"/>
            </a:solidFill>
            <a:miter lim="800000"/>
          </a:ln>
          <a:effectLst/>
        </p:spPr>
        <p:txBody>
          <a:bodyPr/>
          <a:p>
            <a:pPr>
              <a:defRPr/>
            </a:pPr>
            <a:r>
              <a:rPr lang="zh-CN" altLang="en-US" sz="2000" b="1" dirty="0">
                <a:solidFill>
                  <a:srgbClr val="002060"/>
                </a:solidFill>
                <a:latin typeface="+mn-ea"/>
                <a:ea typeface="+mn-ea"/>
              </a:rPr>
              <a:t>（</a:t>
            </a:r>
            <a:r>
              <a:rPr lang="en-US" altLang="zh-CN" sz="2000" b="1" dirty="0">
                <a:solidFill>
                  <a:srgbClr val="002060"/>
                </a:solidFill>
                <a:latin typeface="+mn-ea"/>
                <a:ea typeface="+mn-ea"/>
              </a:rPr>
              <a:t>3</a:t>
            </a:r>
            <a:r>
              <a:rPr lang="zh-CN" altLang="en-US" sz="2000" b="1" dirty="0">
                <a:solidFill>
                  <a:srgbClr val="002060"/>
                </a:solidFill>
                <a:latin typeface="+mn-ea"/>
                <a:ea typeface="+mn-ea"/>
              </a:rPr>
              <a:t>）</a:t>
            </a:r>
            <a:r>
              <a:rPr lang="en-US" sz="2000" b="1" dirty="0">
                <a:solidFill>
                  <a:srgbClr val="002060"/>
                </a:solidFill>
                <a:latin typeface="+mn-ea"/>
                <a:ea typeface="+mn-ea"/>
              </a:rPr>
              <a:t>EIA/TIA-570-A</a:t>
            </a:r>
            <a:r>
              <a:rPr lang="zh-CN" altLang="en-US" sz="2000" b="1" dirty="0">
                <a:solidFill>
                  <a:srgbClr val="002060"/>
                </a:solidFill>
                <a:latin typeface="+mn-ea"/>
                <a:ea typeface="+mn-ea"/>
              </a:rPr>
              <a:t>：家居布线标准</a:t>
            </a:r>
            <a:endParaRPr lang="en-US" altLang="zh-CN" sz="2000" b="1" dirty="0">
              <a:solidFill>
                <a:srgbClr val="002060"/>
              </a:solidFill>
              <a:latin typeface="+mn-ea"/>
              <a:ea typeface="+mn-ea"/>
            </a:endParaRPr>
          </a:p>
          <a:p>
            <a:pPr>
              <a:defRPr/>
            </a:pPr>
            <a:r>
              <a:rPr lang="zh-CN" altLang="en-US" sz="2000" b="1" dirty="0">
                <a:solidFill>
                  <a:srgbClr val="C00000"/>
                </a:solidFill>
                <a:latin typeface="+mn-ea"/>
              </a:rPr>
              <a:t>    </a:t>
            </a:r>
            <a:r>
              <a:rPr lang="zh-CN" altLang="en-US" sz="1800" b="1" dirty="0">
                <a:solidFill>
                  <a:srgbClr val="C00000"/>
                </a:solidFill>
                <a:latin typeface="+mn-ea"/>
              </a:rPr>
              <a:t>新一代家居布线标准，主要提出有关布线的新等级、并建立一个布线介质的基本规范及标准，支持语音、数据、影像、视频、多媒体、家居自动系统、环境管理、保安、音频、电视、探头、警报和对讲机等服务。</a:t>
            </a:r>
            <a:endParaRPr lang="zh-CN" altLang="en-US" sz="1800" b="1" dirty="0">
              <a:solidFill>
                <a:srgbClr val="C00000"/>
              </a:solidFill>
              <a:latin typeface="+mn-ea"/>
              <a:ea typeface="+mn-ea"/>
            </a:endParaRPr>
          </a:p>
        </p:txBody>
      </p:sp>
      <p:sp>
        <p:nvSpPr>
          <p:cNvPr id="2" name="Rectangle 75"/>
          <p:cNvSpPr>
            <a:spLocks noChangeArrowheads="1"/>
          </p:cNvSpPr>
          <p:nvPr/>
        </p:nvSpPr>
        <p:spPr bwMode="auto">
          <a:xfrm>
            <a:off x="456565" y="2374265"/>
            <a:ext cx="8263255" cy="938530"/>
          </a:xfrm>
          <a:prstGeom prst="rect">
            <a:avLst/>
          </a:prstGeom>
          <a:noFill/>
          <a:ln w="9525">
            <a:solidFill>
              <a:srgbClr val="C3D7E1"/>
            </a:solidFill>
            <a:miter lim="800000"/>
          </a:ln>
          <a:effectLst/>
        </p:spPr>
        <p:txBody>
          <a:bodyPr/>
          <a:p>
            <a:pPr>
              <a:defRPr/>
            </a:pPr>
            <a:r>
              <a:rPr lang="zh-CN" altLang="en-US" sz="2000" b="1" dirty="0">
                <a:solidFill>
                  <a:srgbClr val="002060"/>
                </a:solidFill>
                <a:latin typeface="+mn-ea"/>
                <a:ea typeface="+mn-ea"/>
              </a:rPr>
              <a:t>（</a:t>
            </a:r>
            <a:r>
              <a:rPr lang="en-US" altLang="zh-CN" sz="2000" b="1" dirty="0">
                <a:solidFill>
                  <a:srgbClr val="002060"/>
                </a:solidFill>
                <a:latin typeface="+mn-ea"/>
                <a:ea typeface="+mn-ea"/>
              </a:rPr>
              <a:t>4</a:t>
            </a:r>
            <a:r>
              <a:rPr lang="zh-CN" altLang="en-US" sz="2000" b="1" dirty="0">
                <a:solidFill>
                  <a:srgbClr val="002060"/>
                </a:solidFill>
                <a:latin typeface="+mn-ea"/>
                <a:ea typeface="+mn-ea"/>
              </a:rPr>
              <a:t>）</a:t>
            </a:r>
            <a:r>
              <a:rPr lang="en-US" sz="2000" b="1" dirty="0">
                <a:solidFill>
                  <a:srgbClr val="002060"/>
                </a:solidFill>
                <a:latin typeface="+mn-ea"/>
                <a:ea typeface="+mn-ea"/>
              </a:rPr>
              <a:t>EIA/TIA-606-A</a:t>
            </a:r>
            <a:r>
              <a:rPr lang="zh-CN" altLang="en-US" sz="2000" b="1" dirty="0">
                <a:solidFill>
                  <a:srgbClr val="002060"/>
                </a:solidFill>
                <a:latin typeface="+mn-ea"/>
                <a:ea typeface="+mn-ea"/>
              </a:rPr>
              <a:t>：商业建筑物电信基础结构管理标准</a:t>
            </a:r>
            <a:endParaRPr lang="en-US" altLang="zh-CN" sz="2000" b="1" dirty="0">
              <a:solidFill>
                <a:srgbClr val="002060"/>
              </a:solidFill>
              <a:latin typeface="+mn-ea"/>
              <a:ea typeface="+mn-ea"/>
            </a:endParaRPr>
          </a:p>
          <a:p>
            <a:pPr>
              <a:defRPr/>
            </a:pPr>
            <a:r>
              <a:rPr lang="zh-CN" altLang="en-US" sz="1800" b="1" dirty="0">
                <a:solidFill>
                  <a:srgbClr val="C00000"/>
                </a:solidFill>
                <a:latin typeface="+mn-ea"/>
              </a:rPr>
              <a:t>    用于对布线和硬件进行标识，目的是与应用无关的结构化布线系统部件提供统一管理方案</a:t>
            </a:r>
            <a:r>
              <a:rPr lang="zh-CN" altLang="en-US" sz="2000" b="1" dirty="0">
                <a:solidFill>
                  <a:srgbClr val="C00000"/>
                </a:solidFill>
                <a:latin typeface="+mn-ea"/>
              </a:rPr>
              <a:t>。</a:t>
            </a:r>
            <a:endParaRPr lang="zh-CN" altLang="en-US" sz="2000" b="1" dirty="0">
              <a:solidFill>
                <a:srgbClr val="002060"/>
              </a:solidFill>
              <a:latin typeface="+mn-ea"/>
              <a:ea typeface="+mn-ea"/>
            </a:endParaRPr>
          </a:p>
        </p:txBody>
      </p:sp>
      <p:sp>
        <p:nvSpPr>
          <p:cNvPr id="3" name="Rectangle 75"/>
          <p:cNvSpPr>
            <a:spLocks noChangeArrowheads="1"/>
          </p:cNvSpPr>
          <p:nvPr/>
        </p:nvSpPr>
        <p:spPr bwMode="auto">
          <a:xfrm>
            <a:off x="456565" y="3379470"/>
            <a:ext cx="8316595" cy="1113790"/>
          </a:xfrm>
          <a:prstGeom prst="rect">
            <a:avLst/>
          </a:prstGeom>
          <a:noFill/>
          <a:ln w="9525">
            <a:solidFill>
              <a:srgbClr val="C3D7E1"/>
            </a:solidFill>
            <a:miter lim="800000"/>
          </a:ln>
          <a:effectLst/>
        </p:spPr>
        <p:txBody>
          <a:bodyPr/>
          <a:p>
            <a:pPr>
              <a:defRPr/>
            </a:pPr>
            <a:r>
              <a:rPr lang="zh-CN" altLang="en-US" sz="1650" b="1" dirty="0">
                <a:solidFill>
                  <a:srgbClr val="002060"/>
                </a:solidFill>
                <a:latin typeface="+mn-ea"/>
                <a:ea typeface="+mn-ea"/>
              </a:rPr>
              <a:t>（</a:t>
            </a:r>
            <a:r>
              <a:rPr lang="en-US" altLang="zh-CN" sz="1650" b="1" dirty="0">
                <a:solidFill>
                  <a:srgbClr val="002060"/>
                </a:solidFill>
                <a:latin typeface="+mn-ea"/>
                <a:ea typeface="+mn-ea"/>
              </a:rPr>
              <a:t>5</a:t>
            </a:r>
            <a:r>
              <a:rPr lang="zh-CN" altLang="en-US" sz="1650" b="1" dirty="0">
                <a:solidFill>
                  <a:srgbClr val="002060"/>
                </a:solidFill>
                <a:latin typeface="+mn-ea"/>
                <a:ea typeface="+mn-ea"/>
              </a:rPr>
              <a:t>）</a:t>
            </a:r>
            <a:r>
              <a:rPr lang="en-US" sz="1650" b="1" dirty="0">
                <a:solidFill>
                  <a:srgbClr val="002060"/>
                </a:solidFill>
                <a:latin typeface="+mn-ea"/>
                <a:ea typeface="+mn-ea"/>
              </a:rPr>
              <a:t>EIA/TIA-607-A</a:t>
            </a:r>
            <a:r>
              <a:rPr lang="zh-CN" altLang="en-US" sz="1650" b="1" dirty="0">
                <a:solidFill>
                  <a:srgbClr val="002060"/>
                </a:solidFill>
                <a:latin typeface="+mn-ea"/>
                <a:ea typeface="+mn-ea"/>
              </a:rPr>
              <a:t>：</a:t>
            </a:r>
            <a:r>
              <a:rPr lang="zh-CN" altLang="en-US" sz="1800" b="1" dirty="0"/>
              <a:t>商业建筑物接地和连接规范</a:t>
            </a:r>
            <a:endParaRPr lang="zh-CN" altLang="en-US" sz="1650" b="1" dirty="0">
              <a:solidFill>
                <a:srgbClr val="002060"/>
              </a:solidFill>
              <a:latin typeface="+mn-ea"/>
              <a:ea typeface="+mn-ea"/>
            </a:endParaRPr>
          </a:p>
          <a:p>
            <a:pPr>
              <a:defRPr/>
            </a:pPr>
            <a:r>
              <a:rPr lang="zh-CN" altLang="en-US" sz="1650" b="1" dirty="0">
                <a:solidFill>
                  <a:srgbClr val="C00000"/>
                </a:solidFill>
                <a:latin typeface="+mn-ea"/>
              </a:rPr>
              <a:t>    是要了解安装电信系统时对建筑物内的电信接地系统进行规划、设计和安装，以支持多厂商多产品环境及可能安装在住宅的工作系统接地。</a:t>
            </a:r>
            <a:endParaRPr lang="en-US" altLang="zh-CN" sz="1650" b="1" dirty="0">
              <a:solidFill>
                <a:srgbClr val="C00000"/>
              </a:solidFill>
              <a:latin typeface="+mn-ea"/>
            </a:endParaRPr>
          </a:p>
        </p:txBody>
      </p:sp>
    </p:spTree>
    <p:custDataLst>
      <p:tags r:id="rId1"/>
    </p:custDataLst>
  </p:cSld>
  <p:clrMapOvr>
    <a:masterClrMapping/>
  </p:clrMapOvr>
  <p:transition advTm="2896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9980" y="1048624"/>
            <a:ext cx="226814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9"/>
          <p:cNvSpPr>
            <a:spLocks noChangeArrowheads="1"/>
          </p:cNvSpPr>
          <p:nvPr/>
        </p:nvSpPr>
        <p:spPr bwMode="auto">
          <a:xfrm>
            <a:off x="684292" y="1102201"/>
            <a:ext cx="1944290" cy="357505"/>
          </a:xfrm>
          <a:prstGeom prst="rect">
            <a:avLst/>
          </a:prstGeom>
          <a:noFill/>
          <a:ln w="9525">
            <a:noFill/>
            <a:miter lim="800000"/>
          </a:ln>
        </p:spPr>
        <p:txBody>
          <a:bodyPr>
            <a:spAutoFit/>
          </a:bodyPr>
          <a:lstStyle/>
          <a:p>
            <a:pPr>
              <a:lnSpc>
                <a:spcPct val="105000"/>
              </a:lnSpc>
              <a:spcBef>
                <a:spcPct val="20000"/>
              </a:spcBef>
              <a:defRPr/>
            </a:pPr>
            <a:r>
              <a:rPr lang="en-US" altLang="zh-CN" sz="1650" b="1" dirty="0">
                <a:solidFill>
                  <a:schemeClr val="bg1">
                    <a:lumMod val="95000"/>
                  </a:schemeClr>
                </a:solidFill>
              </a:rPr>
              <a:t>1.2</a:t>
            </a:r>
            <a:r>
              <a:rPr lang="zh-CN" altLang="en-US" sz="1650" b="1" dirty="0">
                <a:solidFill>
                  <a:schemeClr val="bg1">
                    <a:lumMod val="95000"/>
                  </a:schemeClr>
                </a:solidFill>
              </a:rPr>
              <a:t> 相关知识</a:t>
            </a:r>
            <a:endParaRPr lang="zh-CN" altLang="en-US" sz="1650" b="1" dirty="0">
              <a:solidFill>
                <a:schemeClr val="bg1">
                  <a:lumMod val="95000"/>
                </a:schemeClr>
              </a:solidFill>
            </a:endParaRPr>
          </a:p>
        </p:txBody>
      </p:sp>
      <p:sp>
        <p:nvSpPr>
          <p:cNvPr id="4101" name="Rectangle 3"/>
          <p:cNvSpPr>
            <a:spLocks noChangeArrowheads="1"/>
          </p:cNvSpPr>
          <p:nvPr/>
        </p:nvSpPr>
        <p:spPr bwMode="auto">
          <a:xfrm>
            <a:off x="771208" y="1683226"/>
            <a:ext cx="4806554" cy="373856"/>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40500" tIns="8100" rIns="40500" bIns="810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100"/>
              <a:t>1.2.1  </a:t>
            </a:r>
            <a:r>
              <a:rPr lang="zh-CN" altLang="zh-CN" sz="2100"/>
              <a:t>了解智能建筑的概念及组成</a:t>
            </a:r>
            <a:endParaRPr lang="zh-CN" altLang="en-US" sz="2100" b="1"/>
          </a:p>
        </p:txBody>
      </p:sp>
      <p:sp>
        <p:nvSpPr>
          <p:cNvPr id="4102" name="Rectangle 4"/>
          <p:cNvSpPr>
            <a:spLocks noChangeArrowheads="1"/>
          </p:cNvSpPr>
          <p:nvPr/>
        </p:nvSpPr>
        <p:spPr bwMode="auto">
          <a:xfrm>
            <a:off x="772399" y="2203530"/>
            <a:ext cx="4820840" cy="397669"/>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40500" tIns="8100" rIns="40500" bIns="810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100"/>
              <a:t>1.2.2  </a:t>
            </a:r>
            <a:r>
              <a:rPr lang="zh-CN" altLang="zh-CN" sz="2100"/>
              <a:t>了解综合布线系统的概念和特点</a:t>
            </a:r>
            <a:endParaRPr lang="zh-CN" altLang="zh-CN" sz="2100"/>
          </a:p>
        </p:txBody>
      </p:sp>
      <p:sp>
        <p:nvSpPr>
          <p:cNvPr id="4103" name="Rectangle 4"/>
          <p:cNvSpPr>
            <a:spLocks noChangeArrowheads="1"/>
          </p:cNvSpPr>
          <p:nvPr/>
        </p:nvSpPr>
        <p:spPr bwMode="auto">
          <a:xfrm>
            <a:off x="756920" y="2763124"/>
            <a:ext cx="4820841" cy="398859"/>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40500" tIns="8100" rIns="40500" bIns="810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100"/>
              <a:t>1.2.3  </a:t>
            </a:r>
            <a:r>
              <a:rPr lang="zh-CN" altLang="zh-CN" sz="2100"/>
              <a:t>综合布线系统标准</a:t>
            </a:r>
            <a:endParaRPr lang="zh-CN" altLang="zh-CN" sz="2100"/>
          </a:p>
        </p:txBody>
      </p:sp>
      <p:sp>
        <p:nvSpPr>
          <p:cNvPr id="4104" name="Rectangle 4"/>
          <p:cNvSpPr>
            <a:spLocks noChangeArrowheads="1"/>
          </p:cNvSpPr>
          <p:nvPr/>
        </p:nvSpPr>
        <p:spPr bwMode="auto">
          <a:xfrm>
            <a:off x="771208" y="3329861"/>
            <a:ext cx="4820841" cy="397669"/>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40500" tIns="8100" rIns="40500" bIns="810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100"/>
              <a:t>1.2.4  </a:t>
            </a:r>
            <a:r>
              <a:rPr lang="zh-CN" altLang="zh-CN" sz="2100"/>
              <a:t>综合布线系统的组成</a:t>
            </a:r>
            <a:endParaRPr lang="zh-CN" altLang="zh-CN" sz="2100"/>
          </a:p>
        </p:txBody>
      </p:sp>
      <p:sp>
        <p:nvSpPr>
          <p:cNvPr id="9" name="标题 8"/>
          <p:cNvSpPr>
            <a:spLocks noGrp="1" noChangeArrowheads="1"/>
          </p:cNvSpPr>
          <p:nvPr>
            <p:ph type="title"/>
          </p:nvPr>
        </p:nvSpPr>
        <p:spPr>
          <a:xfrm>
            <a:off x="444500" y="80010"/>
            <a:ext cx="8164830" cy="641985"/>
          </a:xfrm>
        </p:spPr>
        <p:txBody>
          <a:bodyPr/>
          <a:p>
            <a:r>
              <a:rPr lang="zh-CN" altLang="zh-CN">
                <a:sym typeface="+mn-ea"/>
              </a:rPr>
              <a:t>任务</a:t>
            </a:r>
            <a:r>
              <a:rPr lang="en-US" altLang="zh-CN">
                <a:sym typeface="+mn-ea"/>
              </a:rPr>
              <a:t>1</a:t>
            </a:r>
            <a:r>
              <a:rPr lang="zh-CN" altLang="zh-CN">
                <a:sym typeface="+mn-ea"/>
              </a:rPr>
              <a:t>：认识综合布线系统</a:t>
            </a:r>
            <a:endParaRPr lang="zh-CN" altLang="en-US"/>
          </a:p>
        </p:txBody>
      </p:sp>
    </p:spTree>
    <p:custDataLst>
      <p:tags r:id="rId2"/>
    </p:custDataLst>
  </p:cSld>
  <p:clrMapOvr>
    <a:masterClrMapping/>
  </p:clrMapOvr>
  <p:transition advTm="2896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b="1">
                <a:solidFill>
                  <a:schemeClr val="accent1">
                    <a:lumMod val="10000"/>
                  </a:schemeClr>
                </a:solidFill>
                <a:sym typeface="+mn-ea"/>
              </a:rPr>
              <a:t>1.2.3 综合布线系统标准</a:t>
            </a:r>
            <a:endParaRPr b="1">
              <a:solidFill>
                <a:schemeClr val="accent1">
                  <a:lumMod val="10000"/>
                </a:schemeClr>
              </a:solidFill>
              <a:sym typeface="+mn-ea"/>
            </a:endParaRPr>
          </a:p>
        </p:txBody>
      </p:sp>
      <p:pic>
        <p:nvPicPr>
          <p:cNvPr id="358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1265" y="1025129"/>
            <a:ext cx="226814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9"/>
          <p:cNvSpPr>
            <a:spLocks noChangeArrowheads="1"/>
          </p:cNvSpPr>
          <p:nvPr/>
        </p:nvSpPr>
        <p:spPr bwMode="auto">
          <a:xfrm>
            <a:off x="698421" y="1078706"/>
            <a:ext cx="2143125" cy="381635"/>
          </a:xfrm>
          <a:prstGeom prst="rect">
            <a:avLst/>
          </a:prstGeom>
          <a:noFill/>
          <a:ln w="9525">
            <a:noFill/>
            <a:miter lim="800000"/>
          </a:ln>
        </p:spPr>
        <p:txBody>
          <a:bodyPr>
            <a:spAutoFit/>
          </a:bodyPr>
          <a:p>
            <a:pPr>
              <a:lnSpc>
                <a:spcPct val="105000"/>
              </a:lnSpc>
              <a:spcBef>
                <a:spcPct val="20000"/>
              </a:spcBef>
              <a:defRPr/>
            </a:pPr>
            <a:r>
              <a:rPr lang="en-US" altLang="zh-CN" sz="1800" b="1" dirty="0">
                <a:solidFill>
                  <a:schemeClr val="bg1">
                    <a:lumMod val="95000"/>
                  </a:schemeClr>
                </a:solidFill>
              </a:rPr>
              <a:t>2</a:t>
            </a:r>
            <a:r>
              <a:rPr lang="en-US" sz="1800" b="1" dirty="0">
                <a:solidFill>
                  <a:schemeClr val="bg1">
                    <a:lumMod val="95000"/>
                  </a:schemeClr>
                </a:solidFill>
              </a:rPr>
              <a:t>. </a:t>
            </a:r>
            <a:r>
              <a:rPr lang="zh-CN" altLang="en-US" sz="1800" b="1" dirty="0">
                <a:solidFill>
                  <a:schemeClr val="bg1">
                    <a:lumMod val="95000"/>
                  </a:schemeClr>
                </a:solidFill>
              </a:rPr>
              <a:t>国际布线标准</a:t>
            </a:r>
            <a:endParaRPr lang="zh-CN" altLang="en-US" sz="1650" b="1" dirty="0">
              <a:solidFill>
                <a:schemeClr val="bg1">
                  <a:lumMod val="95000"/>
                </a:schemeClr>
              </a:solidFill>
            </a:endParaRPr>
          </a:p>
        </p:txBody>
      </p:sp>
      <p:sp>
        <p:nvSpPr>
          <p:cNvPr id="6" name="Rectangle 75"/>
          <p:cNvSpPr>
            <a:spLocks noChangeArrowheads="1"/>
          </p:cNvSpPr>
          <p:nvPr/>
        </p:nvSpPr>
        <p:spPr bwMode="auto">
          <a:xfrm>
            <a:off x="591185" y="1563370"/>
            <a:ext cx="8156575" cy="2867025"/>
          </a:xfrm>
          <a:prstGeom prst="rect">
            <a:avLst/>
          </a:prstGeom>
          <a:noFill/>
          <a:ln w="9525">
            <a:solidFill>
              <a:srgbClr val="C3D7E1"/>
            </a:solidFill>
            <a:miter lim="800000"/>
          </a:ln>
          <a:effectLst/>
        </p:spPr>
        <p:txBody>
          <a:bodyPr/>
          <a:p>
            <a:pPr>
              <a:defRPr/>
            </a:pPr>
            <a:r>
              <a:rPr lang="zh-CN" altLang="en-US" sz="2000" b="1" dirty="0">
                <a:latin typeface="+mn-ea"/>
                <a:ea typeface="+mn-ea"/>
              </a:rPr>
              <a:t>    国际标准组织由</a:t>
            </a:r>
            <a:r>
              <a:rPr lang="en-US" sz="2000" b="1" dirty="0">
                <a:latin typeface="+mn-ea"/>
                <a:ea typeface="+mn-ea"/>
              </a:rPr>
              <a:t>ISO(</a:t>
            </a:r>
            <a:r>
              <a:rPr lang="zh-CN" altLang="en-US" sz="2000" b="1" dirty="0">
                <a:latin typeface="+mn-ea"/>
                <a:ea typeface="+mn-ea"/>
              </a:rPr>
              <a:t>国际标准化组织</a:t>
            </a:r>
            <a:r>
              <a:rPr lang="en-US" sz="2000" b="1" dirty="0">
                <a:latin typeface="+mn-ea"/>
                <a:ea typeface="+mn-ea"/>
              </a:rPr>
              <a:t>)</a:t>
            </a:r>
            <a:r>
              <a:rPr lang="zh-CN" altLang="en-US" sz="2000" b="1" dirty="0">
                <a:latin typeface="+mn-ea"/>
                <a:ea typeface="+mn-ea"/>
              </a:rPr>
              <a:t>和</a:t>
            </a:r>
            <a:r>
              <a:rPr lang="en-US" sz="2000" b="1" dirty="0">
                <a:latin typeface="+mn-ea"/>
                <a:ea typeface="+mn-ea"/>
              </a:rPr>
              <a:t>IEC(</a:t>
            </a:r>
            <a:r>
              <a:rPr lang="zh-CN" altLang="en-US" sz="2000" b="1" dirty="0">
                <a:latin typeface="+mn-ea"/>
                <a:ea typeface="+mn-ea"/>
              </a:rPr>
              <a:t>国际电工技术委员会</a:t>
            </a:r>
            <a:r>
              <a:rPr lang="en-US" sz="2000" b="1" dirty="0">
                <a:latin typeface="+mn-ea"/>
                <a:ea typeface="+mn-ea"/>
              </a:rPr>
              <a:t>)</a:t>
            </a:r>
            <a:r>
              <a:rPr lang="zh-CN" altLang="en-US" sz="2000" b="1" dirty="0">
                <a:latin typeface="+mn-ea"/>
                <a:ea typeface="+mn-ea"/>
              </a:rPr>
              <a:t>组成，</a:t>
            </a:r>
            <a:r>
              <a:rPr lang="en-US" sz="2000" b="1" dirty="0">
                <a:latin typeface="+mn-ea"/>
                <a:ea typeface="+mn-ea"/>
              </a:rPr>
              <a:t>1995</a:t>
            </a:r>
            <a:r>
              <a:rPr lang="zh-CN" altLang="en-US" sz="2000" b="1" dirty="0">
                <a:latin typeface="+mn-ea"/>
                <a:ea typeface="+mn-ea"/>
              </a:rPr>
              <a:t>年制订颁布了</a:t>
            </a:r>
            <a:r>
              <a:rPr lang="en-US" sz="2000" b="1" dirty="0">
                <a:latin typeface="+mn-ea"/>
                <a:ea typeface="+mn-ea"/>
              </a:rPr>
              <a:t>ISO/IEC11801</a:t>
            </a:r>
            <a:r>
              <a:rPr lang="zh-CN" altLang="en-US" sz="2000" b="1" dirty="0">
                <a:latin typeface="+mn-ea"/>
                <a:ea typeface="+mn-ea"/>
              </a:rPr>
              <a:t>国际标准，名为“信息技术－用户通用布线系统”。该标准是根据</a:t>
            </a:r>
            <a:r>
              <a:rPr lang="en-US" sz="2000" b="1" dirty="0">
                <a:latin typeface="+mn-ea"/>
                <a:ea typeface="+mn-ea"/>
              </a:rPr>
              <a:t>ANSI/TIA/EIA-568</a:t>
            </a:r>
            <a:r>
              <a:rPr lang="zh-CN" altLang="en-US" sz="2000" b="1" dirty="0">
                <a:latin typeface="+mn-ea"/>
                <a:ea typeface="+mn-ea"/>
              </a:rPr>
              <a:t>制定的，非常相似，但该标准主要针对欧洲使用的电缆。目前该标准有三个版本：</a:t>
            </a:r>
            <a:endParaRPr lang="zh-CN" altLang="en-US" sz="2000" b="1" dirty="0">
              <a:latin typeface="+mn-ea"/>
              <a:ea typeface="+mn-ea"/>
            </a:endParaRPr>
          </a:p>
          <a:p>
            <a:pPr>
              <a:defRPr/>
            </a:pPr>
            <a:r>
              <a:rPr sz="2000" b="1" dirty="0">
                <a:solidFill>
                  <a:srgbClr val="C00000"/>
                </a:solidFill>
                <a:latin typeface="+mn-ea"/>
                <a:ea typeface="+mn-ea"/>
              </a:rPr>
              <a:t>（1）ISO/IEC 11801：1995 第一版</a:t>
            </a:r>
            <a:endParaRPr sz="2000" b="1" dirty="0">
              <a:solidFill>
                <a:srgbClr val="C00000"/>
              </a:solidFill>
              <a:latin typeface="+mn-ea"/>
              <a:ea typeface="+mn-ea"/>
            </a:endParaRPr>
          </a:p>
          <a:p>
            <a:pPr>
              <a:defRPr/>
            </a:pPr>
            <a:r>
              <a:rPr sz="2000" b="1" dirty="0">
                <a:solidFill>
                  <a:srgbClr val="C00000"/>
                </a:solidFill>
                <a:latin typeface="+mn-ea"/>
                <a:ea typeface="+mn-ea"/>
              </a:rPr>
              <a:t>（2）ISO/IEC 11801：2002 第二版</a:t>
            </a:r>
            <a:endParaRPr sz="2000" b="1" dirty="0">
              <a:solidFill>
                <a:srgbClr val="C00000"/>
              </a:solidFill>
              <a:latin typeface="+mn-ea"/>
              <a:ea typeface="+mn-ea"/>
            </a:endParaRPr>
          </a:p>
          <a:p>
            <a:pPr>
              <a:defRPr/>
            </a:pPr>
            <a:r>
              <a:rPr sz="2000" b="1" dirty="0">
                <a:solidFill>
                  <a:srgbClr val="C00000"/>
                </a:solidFill>
                <a:latin typeface="+mn-ea"/>
                <a:ea typeface="+mn-ea"/>
              </a:rPr>
              <a:t>（3）ISO/IEC 11801：2008 第二版增补一</a:t>
            </a:r>
            <a:endParaRPr sz="2000" b="1" dirty="0">
              <a:solidFill>
                <a:srgbClr val="C00000"/>
              </a:solidFill>
              <a:latin typeface="+mn-ea"/>
              <a:ea typeface="+mn-ea"/>
            </a:endParaRPr>
          </a:p>
          <a:p>
            <a:pPr>
              <a:defRPr/>
            </a:pPr>
            <a:r>
              <a:rPr sz="2000" b="1" dirty="0">
                <a:solidFill>
                  <a:srgbClr val="C00000"/>
                </a:solidFill>
                <a:latin typeface="+mn-ea"/>
                <a:ea typeface="+mn-ea"/>
              </a:rPr>
              <a:t>（4）ISO/IEC 11801：2010 第二版增补二</a:t>
            </a:r>
            <a:endParaRPr sz="2000" b="1" dirty="0">
              <a:solidFill>
                <a:srgbClr val="C00000"/>
              </a:solidFill>
              <a:latin typeface="+mn-ea"/>
              <a:ea typeface="+mn-ea"/>
            </a:endParaRPr>
          </a:p>
          <a:p>
            <a:pPr>
              <a:defRPr/>
            </a:pPr>
            <a:r>
              <a:rPr sz="2000" b="1" dirty="0">
                <a:solidFill>
                  <a:srgbClr val="C00000"/>
                </a:solidFill>
                <a:latin typeface="+mn-ea"/>
                <a:ea typeface="+mn-ea"/>
              </a:rPr>
              <a:t>（5）ISO/IEC 11801：20xx 第三版（草案）</a:t>
            </a:r>
            <a:endParaRPr sz="2000" b="1" dirty="0">
              <a:solidFill>
                <a:srgbClr val="C00000"/>
              </a:solidFill>
              <a:latin typeface="+mn-ea"/>
              <a:ea typeface="+mn-ea"/>
            </a:endParaRPr>
          </a:p>
        </p:txBody>
      </p:sp>
    </p:spTree>
    <p:custDataLst>
      <p:tags r:id="rId2"/>
    </p:custDataLst>
  </p:cSld>
  <p:clrMapOvr>
    <a:masterClrMapping/>
  </p:clrMapOvr>
  <p:transition advTm="2896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b="1">
                <a:solidFill>
                  <a:schemeClr val="accent1">
                    <a:lumMod val="10000"/>
                  </a:schemeClr>
                </a:solidFill>
                <a:sym typeface="+mn-ea"/>
              </a:rPr>
              <a:t>1.2.3 综合布线系统标准</a:t>
            </a:r>
            <a:endParaRPr b="1">
              <a:solidFill>
                <a:schemeClr val="accent1">
                  <a:lumMod val="10000"/>
                </a:schemeClr>
              </a:solidFill>
              <a:sym typeface="+mn-ea"/>
            </a:endParaRPr>
          </a:p>
        </p:txBody>
      </p:sp>
      <p:pic>
        <p:nvPicPr>
          <p:cNvPr id="358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1265" y="1025129"/>
            <a:ext cx="226814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9"/>
          <p:cNvSpPr>
            <a:spLocks noChangeArrowheads="1"/>
          </p:cNvSpPr>
          <p:nvPr/>
        </p:nvSpPr>
        <p:spPr bwMode="auto">
          <a:xfrm>
            <a:off x="698421" y="1078706"/>
            <a:ext cx="2143125" cy="381635"/>
          </a:xfrm>
          <a:prstGeom prst="rect">
            <a:avLst/>
          </a:prstGeom>
          <a:noFill/>
          <a:ln w="9525">
            <a:noFill/>
            <a:miter lim="800000"/>
          </a:ln>
        </p:spPr>
        <p:txBody>
          <a:bodyPr>
            <a:spAutoFit/>
          </a:bodyPr>
          <a:p>
            <a:pPr>
              <a:lnSpc>
                <a:spcPct val="105000"/>
              </a:lnSpc>
              <a:spcBef>
                <a:spcPct val="20000"/>
              </a:spcBef>
              <a:defRPr/>
            </a:pPr>
            <a:r>
              <a:rPr lang="en-US" altLang="zh-CN" sz="1800" b="1" dirty="0">
                <a:solidFill>
                  <a:schemeClr val="bg1">
                    <a:lumMod val="95000"/>
                  </a:schemeClr>
                </a:solidFill>
              </a:rPr>
              <a:t>2</a:t>
            </a:r>
            <a:r>
              <a:rPr lang="en-US" sz="1800" b="1" dirty="0">
                <a:solidFill>
                  <a:schemeClr val="bg1">
                    <a:lumMod val="95000"/>
                  </a:schemeClr>
                </a:solidFill>
              </a:rPr>
              <a:t>. </a:t>
            </a:r>
            <a:r>
              <a:rPr lang="zh-CN" altLang="en-US" sz="1800" b="1" dirty="0">
                <a:solidFill>
                  <a:schemeClr val="bg1">
                    <a:lumMod val="95000"/>
                  </a:schemeClr>
                </a:solidFill>
              </a:rPr>
              <a:t>国际布线标准</a:t>
            </a:r>
            <a:endParaRPr lang="zh-CN" altLang="en-US" sz="1650" b="1" dirty="0">
              <a:solidFill>
                <a:schemeClr val="bg1">
                  <a:lumMod val="95000"/>
                </a:schemeClr>
              </a:solidFill>
            </a:endParaRPr>
          </a:p>
        </p:txBody>
      </p:sp>
      <p:sp>
        <p:nvSpPr>
          <p:cNvPr id="6" name="Rectangle 75"/>
          <p:cNvSpPr>
            <a:spLocks noChangeArrowheads="1"/>
          </p:cNvSpPr>
          <p:nvPr/>
        </p:nvSpPr>
        <p:spPr bwMode="auto">
          <a:xfrm>
            <a:off x="591185" y="1563370"/>
            <a:ext cx="8156575" cy="2527935"/>
          </a:xfrm>
          <a:prstGeom prst="rect">
            <a:avLst/>
          </a:prstGeom>
          <a:noFill/>
          <a:ln w="9525">
            <a:solidFill>
              <a:srgbClr val="C3D7E1"/>
            </a:solidFill>
            <a:miter lim="800000"/>
          </a:ln>
          <a:effectLst/>
        </p:spPr>
        <p:txBody>
          <a:bodyPr/>
          <a:p>
            <a:pPr>
              <a:defRPr/>
            </a:pPr>
            <a:r>
              <a:rPr lang="zh-CN" altLang="en-US" sz="2000" b="1" dirty="0">
                <a:latin typeface="+mn-ea"/>
                <a:ea typeface="+mn-ea"/>
              </a:rPr>
              <a:t>    </a:t>
            </a:r>
            <a:r>
              <a:rPr lang="zh-CN" altLang="en-US" sz="2000" b="1" dirty="0">
                <a:latin typeface="+mn-ea"/>
                <a:ea typeface="+mn-ea"/>
                <a:sym typeface="+mn-ea"/>
              </a:rPr>
              <a:t> </a:t>
            </a:r>
            <a:r>
              <a:rPr sz="2000" b="1" dirty="0">
                <a:latin typeface="+mn-ea"/>
                <a:ea typeface="+mn-ea"/>
                <a:sym typeface="+mn-ea"/>
              </a:rPr>
              <a:t>目前该标准版本ISO/IEC 11801-1～6 2017。</a:t>
            </a:r>
            <a:endParaRPr sz="2000" b="1" dirty="0">
              <a:latin typeface="+mn-ea"/>
              <a:ea typeface="+mn-ea"/>
            </a:endParaRPr>
          </a:p>
          <a:p>
            <a:pPr>
              <a:defRPr/>
            </a:pPr>
            <a:r>
              <a:rPr sz="2000" b="1" dirty="0">
                <a:latin typeface="+mn-ea"/>
                <a:ea typeface="+mn-ea"/>
                <a:sym typeface="+mn-ea"/>
              </a:rPr>
              <a:t>（1）ISO/IEC 11801-1 2017：结构化布线对双绞线和光缆的要求；</a:t>
            </a:r>
            <a:endParaRPr sz="2000" b="1" dirty="0">
              <a:latin typeface="+mn-ea"/>
              <a:ea typeface="+mn-ea"/>
            </a:endParaRPr>
          </a:p>
          <a:p>
            <a:pPr>
              <a:defRPr/>
            </a:pPr>
            <a:r>
              <a:rPr sz="2000" b="1" dirty="0">
                <a:latin typeface="+mn-ea"/>
                <a:ea typeface="+mn-ea"/>
                <a:sym typeface="+mn-ea"/>
              </a:rPr>
              <a:t>（2）ISO/IEC 11801-2 2017：商用（企业）建筑布线；</a:t>
            </a:r>
            <a:endParaRPr sz="2000" b="1" dirty="0">
              <a:latin typeface="+mn-ea"/>
              <a:ea typeface="+mn-ea"/>
            </a:endParaRPr>
          </a:p>
          <a:p>
            <a:pPr>
              <a:defRPr/>
            </a:pPr>
            <a:r>
              <a:rPr sz="2000" b="1" dirty="0">
                <a:latin typeface="+mn-ea"/>
                <a:ea typeface="+mn-ea"/>
                <a:sym typeface="+mn-ea"/>
              </a:rPr>
              <a:t>（3）ISO/IEC 11801-3 2017：工业布线；</a:t>
            </a:r>
            <a:endParaRPr sz="2000" b="1" dirty="0">
              <a:latin typeface="+mn-ea"/>
              <a:ea typeface="+mn-ea"/>
            </a:endParaRPr>
          </a:p>
          <a:p>
            <a:pPr>
              <a:defRPr/>
            </a:pPr>
            <a:r>
              <a:rPr sz="2000" b="1" dirty="0">
                <a:latin typeface="+mn-ea"/>
                <a:ea typeface="+mn-ea"/>
                <a:sym typeface="+mn-ea"/>
              </a:rPr>
              <a:t>（4）ISO/IEC 11801-4 2017：家用布线；</a:t>
            </a:r>
            <a:endParaRPr sz="2000" b="1" dirty="0">
              <a:latin typeface="+mn-ea"/>
              <a:ea typeface="+mn-ea"/>
            </a:endParaRPr>
          </a:p>
          <a:p>
            <a:pPr>
              <a:defRPr/>
            </a:pPr>
            <a:r>
              <a:rPr sz="2000" b="1" dirty="0">
                <a:latin typeface="+mn-ea"/>
                <a:ea typeface="+mn-ea"/>
                <a:sym typeface="+mn-ea"/>
              </a:rPr>
              <a:t>（5）ISO/IEC 11801-5 2017：数据中心布线；</a:t>
            </a:r>
            <a:endParaRPr sz="2000" b="1" dirty="0">
              <a:latin typeface="+mn-ea"/>
              <a:ea typeface="+mn-ea"/>
            </a:endParaRPr>
          </a:p>
          <a:p>
            <a:pPr>
              <a:defRPr/>
            </a:pPr>
            <a:r>
              <a:rPr sz="2000" b="1" dirty="0">
                <a:latin typeface="+mn-ea"/>
                <a:ea typeface="+mn-ea"/>
                <a:sym typeface="+mn-ea"/>
              </a:rPr>
              <a:t>（6）ISO/IEC 11801-6 2017：分布式楼宇服务设施布线。</a:t>
            </a:r>
            <a:endParaRPr sz="2000" b="1" dirty="0">
              <a:solidFill>
                <a:srgbClr val="C00000"/>
              </a:solidFill>
              <a:latin typeface="+mn-ea"/>
              <a:ea typeface="+mn-ea"/>
              <a:sym typeface="+mn-ea"/>
            </a:endParaRPr>
          </a:p>
        </p:txBody>
      </p:sp>
    </p:spTree>
    <p:custDataLst>
      <p:tags r:id="rId2"/>
    </p:custDataLst>
  </p:cSld>
  <p:clrMapOvr>
    <a:masterClrMapping/>
  </p:clrMapOvr>
  <p:transition advTm="2896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b="1">
                <a:solidFill>
                  <a:schemeClr val="accent1">
                    <a:lumMod val="10000"/>
                  </a:schemeClr>
                </a:solidFill>
                <a:sym typeface="+mn-ea"/>
              </a:rPr>
              <a:t>1.2.3 综合布线系统标准</a:t>
            </a:r>
            <a:endParaRPr b="1">
              <a:solidFill>
                <a:schemeClr val="accent1">
                  <a:lumMod val="10000"/>
                </a:schemeClr>
              </a:solidFill>
              <a:sym typeface="+mn-ea"/>
            </a:endParaRPr>
          </a:p>
        </p:txBody>
      </p:sp>
      <p:pic>
        <p:nvPicPr>
          <p:cNvPr id="3686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9345" y="1085454"/>
            <a:ext cx="226814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9"/>
          <p:cNvSpPr>
            <a:spLocks noChangeArrowheads="1"/>
          </p:cNvSpPr>
          <p:nvPr/>
        </p:nvSpPr>
        <p:spPr bwMode="auto">
          <a:xfrm>
            <a:off x="576501" y="1139031"/>
            <a:ext cx="2143125" cy="381635"/>
          </a:xfrm>
          <a:prstGeom prst="rect">
            <a:avLst/>
          </a:prstGeom>
          <a:noFill/>
          <a:ln w="9525">
            <a:noFill/>
            <a:miter lim="800000"/>
          </a:ln>
        </p:spPr>
        <p:txBody>
          <a:bodyPr>
            <a:spAutoFit/>
          </a:bodyPr>
          <a:p>
            <a:pPr>
              <a:lnSpc>
                <a:spcPct val="105000"/>
              </a:lnSpc>
              <a:spcBef>
                <a:spcPct val="20000"/>
              </a:spcBef>
              <a:defRPr/>
            </a:pPr>
            <a:r>
              <a:rPr lang="en-US" sz="1800" b="1" dirty="0">
                <a:solidFill>
                  <a:schemeClr val="bg1">
                    <a:lumMod val="95000"/>
                  </a:schemeClr>
                </a:solidFill>
              </a:rPr>
              <a:t>3. </a:t>
            </a:r>
            <a:r>
              <a:rPr lang="zh-CN" altLang="en-US" sz="1800" b="1" dirty="0">
                <a:solidFill>
                  <a:schemeClr val="bg1">
                    <a:lumMod val="95000"/>
                  </a:schemeClr>
                </a:solidFill>
              </a:rPr>
              <a:t>国内布线标准</a:t>
            </a:r>
            <a:endParaRPr lang="zh-CN" altLang="en-US" sz="1650" b="1" dirty="0">
              <a:solidFill>
                <a:schemeClr val="bg1">
                  <a:lumMod val="95000"/>
                </a:schemeClr>
              </a:solidFill>
            </a:endParaRPr>
          </a:p>
        </p:txBody>
      </p:sp>
      <p:sp>
        <p:nvSpPr>
          <p:cNvPr id="3" name="Rectangle 75"/>
          <p:cNvSpPr>
            <a:spLocks noChangeArrowheads="1"/>
          </p:cNvSpPr>
          <p:nvPr/>
        </p:nvSpPr>
        <p:spPr bwMode="auto">
          <a:xfrm>
            <a:off x="469265" y="1619250"/>
            <a:ext cx="8152130" cy="2527935"/>
          </a:xfrm>
          <a:prstGeom prst="rect">
            <a:avLst/>
          </a:prstGeom>
          <a:noFill/>
          <a:ln w="9525">
            <a:solidFill>
              <a:srgbClr val="C3D7E1"/>
            </a:solidFill>
            <a:miter lim="800000"/>
          </a:ln>
          <a:effectLst/>
        </p:spPr>
        <p:txBody>
          <a:bodyPr/>
          <a:p>
            <a:pPr>
              <a:defRPr/>
            </a:pPr>
            <a:r>
              <a:rPr lang="zh-CN" altLang="en-US" sz="2400" b="1" dirty="0"/>
              <a:t>    现有国内综合布线系统标准分为两类，即通信行业标准和国家标准。</a:t>
            </a:r>
            <a:endParaRPr lang="en-US" altLang="zh-CN" sz="2400" b="1" dirty="0"/>
          </a:p>
          <a:p>
            <a:pPr>
              <a:defRPr/>
            </a:pPr>
            <a:r>
              <a:rPr lang="zh-CN" altLang="en-US" sz="2400" b="1" dirty="0"/>
              <a:t>（</a:t>
            </a:r>
            <a:r>
              <a:rPr lang="en-US" altLang="zh-CN" sz="2400" b="1" dirty="0"/>
              <a:t>1</a:t>
            </a:r>
            <a:r>
              <a:rPr lang="zh-CN" altLang="en-US" sz="2400" b="1" dirty="0"/>
              <a:t>）国家标准是指对国家经济、技术和管理发展具有重大意义而且必须在全国范围内统一的标准，</a:t>
            </a:r>
            <a:endParaRPr lang="en-US" altLang="zh-CN" sz="2400" b="1" dirty="0"/>
          </a:p>
          <a:p>
            <a:pPr>
              <a:defRPr/>
            </a:pPr>
            <a:r>
              <a:rPr lang="zh-CN" altLang="en-US" sz="2400" b="1" dirty="0"/>
              <a:t>（</a:t>
            </a:r>
            <a:r>
              <a:rPr lang="en-US" altLang="zh-CN" sz="2400" b="1" dirty="0"/>
              <a:t>2</a:t>
            </a:r>
            <a:r>
              <a:rPr lang="zh-CN" altLang="en-US" sz="2400" b="1" dirty="0"/>
              <a:t>）行业标准是指没有国家标准而又需要在全国本行业范围内统一的标准。</a:t>
            </a:r>
            <a:endParaRPr lang="zh-CN" altLang="en-US" sz="2400" b="1" dirty="0">
              <a:solidFill>
                <a:srgbClr val="C00000"/>
              </a:solidFill>
              <a:latin typeface="+mn-ea"/>
              <a:ea typeface="+mn-ea"/>
            </a:endParaRPr>
          </a:p>
          <a:p>
            <a:pPr>
              <a:defRPr/>
            </a:pPr>
            <a:endParaRPr lang="zh-CN" altLang="en-US" sz="2400" b="1" dirty="0">
              <a:solidFill>
                <a:srgbClr val="C00000"/>
              </a:solidFill>
              <a:latin typeface="+mn-ea"/>
              <a:ea typeface="+mn-ea"/>
            </a:endParaRPr>
          </a:p>
        </p:txBody>
      </p:sp>
    </p:spTree>
    <p:custDataLst>
      <p:tags r:id="rId2"/>
    </p:custDataLst>
  </p:cSld>
  <p:clrMapOvr>
    <a:masterClrMapping/>
  </p:clrMapOvr>
  <p:transition advTm="2896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b="1">
                <a:solidFill>
                  <a:schemeClr val="accent1">
                    <a:lumMod val="10000"/>
                  </a:schemeClr>
                </a:solidFill>
                <a:sym typeface="+mn-ea"/>
              </a:rPr>
              <a:t>1.2.3 综合布线系统标准</a:t>
            </a:r>
            <a:endParaRPr b="1">
              <a:solidFill>
                <a:schemeClr val="accent1">
                  <a:lumMod val="10000"/>
                </a:schemeClr>
              </a:solidFill>
              <a:sym typeface="+mn-ea"/>
            </a:endParaRPr>
          </a:p>
        </p:txBody>
      </p:sp>
      <p:pic>
        <p:nvPicPr>
          <p:cNvPr id="3789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2360" y="971789"/>
            <a:ext cx="4393406"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9"/>
          <p:cNvSpPr>
            <a:spLocks noChangeArrowheads="1"/>
          </p:cNvSpPr>
          <p:nvPr/>
        </p:nvSpPr>
        <p:spPr bwMode="auto">
          <a:xfrm>
            <a:off x="569516" y="1025366"/>
            <a:ext cx="4125515" cy="381635"/>
          </a:xfrm>
          <a:prstGeom prst="rect">
            <a:avLst/>
          </a:prstGeom>
          <a:noFill/>
          <a:ln w="9525">
            <a:noFill/>
            <a:miter lim="800000"/>
          </a:ln>
        </p:spPr>
        <p:txBody>
          <a:bodyPr>
            <a:spAutoFit/>
          </a:bodyPr>
          <a:p>
            <a:pPr>
              <a:lnSpc>
                <a:spcPct val="105000"/>
              </a:lnSpc>
              <a:spcBef>
                <a:spcPct val="20000"/>
              </a:spcBef>
              <a:defRPr/>
            </a:pPr>
            <a:r>
              <a:rPr lang="en-US" sz="1800" b="1" dirty="0">
                <a:solidFill>
                  <a:schemeClr val="bg1">
                    <a:lumMod val="95000"/>
                  </a:schemeClr>
                </a:solidFill>
              </a:rPr>
              <a:t>3. </a:t>
            </a:r>
            <a:r>
              <a:rPr lang="zh-CN" altLang="en-US" sz="1800" b="1" dirty="0">
                <a:solidFill>
                  <a:schemeClr val="bg1">
                    <a:lumMod val="95000"/>
                  </a:schemeClr>
                </a:solidFill>
              </a:rPr>
              <a:t>国内布线标准－</a:t>
            </a:r>
            <a:r>
              <a:rPr lang="zh-CN" altLang="en-US" sz="1800" b="1" dirty="0">
                <a:solidFill>
                  <a:srgbClr val="FFFF00"/>
                </a:solidFill>
              </a:rPr>
              <a:t>国家标准</a:t>
            </a:r>
            <a:endParaRPr lang="zh-CN" altLang="en-US" sz="1650" b="1" dirty="0">
              <a:solidFill>
                <a:srgbClr val="FFFF00"/>
              </a:solidFill>
            </a:endParaRPr>
          </a:p>
        </p:txBody>
      </p:sp>
      <p:sp>
        <p:nvSpPr>
          <p:cNvPr id="6" name="Rectangle 75"/>
          <p:cNvSpPr>
            <a:spLocks noChangeArrowheads="1"/>
          </p:cNvSpPr>
          <p:nvPr/>
        </p:nvSpPr>
        <p:spPr bwMode="auto">
          <a:xfrm>
            <a:off x="457200" y="1497965"/>
            <a:ext cx="8428355" cy="1064895"/>
          </a:xfrm>
          <a:prstGeom prst="rect">
            <a:avLst/>
          </a:prstGeom>
          <a:noFill/>
          <a:ln w="9525">
            <a:solidFill>
              <a:srgbClr val="C3D7E1"/>
            </a:solidFill>
            <a:miter lim="800000"/>
          </a:ln>
          <a:effectLst/>
        </p:spPr>
        <p:txBody>
          <a:bodyPr/>
          <a:p>
            <a:pPr>
              <a:defRPr/>
            </a:pPr>
            <a:r>
              <a:rPr lang="zh-CN" altLang="en-US" sz="2000" b="1" dirty="0">
                <a:latin typeface="+mn-ea"/>
                <a:ea typeface="+mn-ea"/>
              </a:rPr>
              <a:t>    （</a:t>
            </a:r>
            <a:r>
              <a:rPr lang="en-US" altLang="zh-CN" sz="2000" b="1" dirty="0">
                <a:latin typeface="+mn-ea"/>
                <a:ea typeface="+mn-ea"/>
              </a:rPr>
              <a:t>1</a:t>
            </a:r>
            <a:r>
              <a:rPr lang="zh-CN" altLang="en-US" sz="2000" b="1" dirty="0">
                <a:latin typeface="+mn-ea"/>
                <a:ea typeface="+mn-ea"/>
              </a:rPr>
              <a:t>）</a:t>
            </a:r>
            <a:r>
              <a:rPr lang="en-US" sz="2000" b="1" dirty="0">
                <a:latin typeface="+mn-ea"/>
                <a:ea typeface="+mn-ea"/>
              </a:rPr>
              <a:t>2000</a:t>
            </a:r>
            <a:r>
              <a:rPr lang="zh-CN" altLang="en-US" sz="2000" b="1" dirty="0">
                <a:latin typeface="+mn-ea"/>
                <a:ea typeface="+mn-ea"/>
              </a:rPr>
              <a:t>年，国家质监总局和建设部发布了</a:t>
            </a:r>
            <a:r>
              <a:rPr lang="en-US" altLang="zh-CN" sz="2000" b="1" dirty="0">
                <a:latin typeface="+mn-ea"/>
                <a:ea typeface="+mn-ea"/>
              </a:rPr>
              <a:t>《</a:t>
            </a:r>
            <a:r>
              <a:rPr lang="zh-CN" altLang="en-US" sz="2000" b="1" dirty="0">
                <a:latin typeface="+mn-ea"/>
                <a:ea typeface="+mn-ea"/>
              </a:rPr>
              <a:t>建筑与建筑群综合布线系统工程设计规范</a:t>
            </a:r>
            <a:r>
              <a:rPr lang="en-US" altLang="zh-CN" sz="2000" b="1" dirty="0">
                <a:latin typeface="+mn-ea"/>
                <a:ea typeface="+mn-ea"/>
              </a:rPr>
              <a:t>》</a:t>
            </a:r>
            <a:r>
              <a:rPr lang="zh-CN" altLang="en-US" sz="2000" b="1" dirty="0">
                <a:latin typeface="+mn-ea"/>
                <a:ea typeface="+mn-ea"/>
              </a:rPr>
              <a:t>（</a:t>
            </a:r>
            <a:r>
              <a:rPr lang="en-US" sz="2000" b="1" dirty="0">
                <a:latin typeface="+mn-ea"/>
                <a:ea typeface="+mn-ea"/>
              </a:rPr>
              <a:t>GB/T 50311-2000</a:t>
            </a:r>
            <a:r>
              <a:rPr lang="zh-CN" altLang="en-US" sz="2000" b="1" dirty="0">
                <a:latin typeface="+mn-ea"/>
                <a:ea typeface="+mn-ea"/>
              </a:rPr>
              <a:t>）和</a:t>
            </a:r>
            <a:r>
              <a:rPr lang="en-US" altLang="zh-CN" sz="2000" b="1" dirty="0">
                <a:latin typeface="+mn-ea"/>
                <a:ea typeface="+mn-ea"/>
              </a:rPr>
              <a:t>《</a:t>
            </a:r>
            <a:r>
              <a:rPr lang="zh-CN" altLang="en-US" sz="2000" b="1" dirty="0">
                <a:latin typeface="+mn-ea"/>
                <a:ea typeface="+mn-ea"/>
              </a:rPr>
              <a:t>建筑与建筑群综合布线系统工程验收规范</a:t>
            </a:r>
            <a:r>
              <a:rPr lang="en-US" altLang="zh-CN" sz="2000" b="1" dirty="0">
                <a:latin typeface="+mn-ea"/>
                <a:ea typeface="+mn-ea"/>
              </a:rPr>
              <a:t>》</a:t>
            </a:r>
            <a:r>
              <a:rPr lang="zh-CN" altLang="en-US" sz="2000" b="1" dirty="0">
                <a:latin typeface="+mn-ea"/>
                <a:ea typeface="+mn-ea"/>
              </a:rPr>
              <a:t>（</a:t>
            </a:r>
            <a:r>
              <a:rPr lang="en-US" sz="2000" b="1" dirty="0">
                <a:latin typeface="+mn-ea"/>
                <a:ea typeface="+mn-ea"/>
              </a:rPr>
              <a:t>GB/T 50312-2000</a:t>
            </a:r>
            <a:r>
              <a:rPr lang="zh-CN" altLang="en-US" sz="2000" b="1" dirty="0">
                <a:latin typeface="+mn-ea"/>
                <a:ea typeface="+mn-ea"/>
              </a:rPr>
              <a:t>）。</a:t>
            </a:r>
            <a:endParaRPr lang="en-US" altLang="zh-CN" sz="2000" b="1" dirty="0">
              <a:latin typeface="+mn-ea"/>
              <a:ea typeface="+mn-ea"/>
            </a:endParaRPr>
          </a:p>
          <a:p>
            <a:pPr>
              <a:defRPr/>
            </a:pPr>
            <a:r>
              <a:rPr lang="zh-CN" altLang="en-US" sz="2000" b="1" dirty="0">
                <a:latin typeface="+mn-ea"/>
                <a:ea typeface="+mn-ea"/>
              </a:rPr>
              <a:t>    </a:t>
            </a:r>
            <a:endParaRPr lang="zh-CN" altLang="en-US" sz="2000" b="1" dirty="0">
              <a:solidFill>
                <a:srgbClr val="C00000"/>
              </a:solidFill>
              <a:latin typeface="+mn-ea"/>
              <a:ea typeface="+mn-ea"/>
            </a:endParaRPr>
          </a:p>
        </p:txBody>
      </p:sp>
      <p:sp>
        <p:nvSpPr>
          <p:cNvPr id="4" name="Rectangle 75"/>
          <p:cNvSpPr>
            <a:spLocks noChangeArrowheads="1"/>
          </p:cNvSpPr>
          <p:nvPr/>
        </p:nvSpPr>
        <p:spPr bwMode="auto">
          <a:xfrm>
            <a:off x="467360" y="2653665"/>
            <a:ext cx="8423275" cy="1044575"/>
          </a:xfrm>
          <a:prstGeom prst="rect">
            <a:avLst/>
          </a:prstGeom>
          <a:noFill/>
          <a:ln w="9525">
            <a:solidFill>
              <a:srgbClr val="C3D7E1"/>
            </a:solidFill>
            <a:miter lim="800000"/>
          </a:ln>
          <a:effectLst/>
        </p:spPr>
        <p:txBody>
          <a:bodyPr/>
          <a:p>
            <a:pPr>
              <a:defRPr/>
            </a:pPr>
            <a:r>
              <a:rPr lang="zh-CN" altLang="en-US" sz="2000" b="1" dirty="0">
                <a:latin typeface="+mn-ea"/>
                <a:ea typeface="+mn-ea"/>
              </a:rPr>
              <a:t>   （</a:t>
            </a:r>
            <a:r>
              <a:rPr lang="en-US" altLang="zh-CN" sz="2000" b="1" dirty="0">
                <a:latin typeface="+mn-ea"/>
                <a:ea typeface="+mn-ea"/>
              </a:rPr>
              <a:t>2</a:t>
            </a:r>
            <a:r>
              <a:rPr lang="zh-CN" altLang="en-US" sz="2000" b="1" dirty="0">
                <a:latin typeface="+mn-ea"/>
                <a:ea typeface="+mn-ea"/>
              </a:rPr>
              <a:t>）</a:t>
            </a:r>
            <a:r>
              <a:rPr lang="en-US" sz="2000" b="1" dirty="0">
                <a:latin typeface="+mn-ea"/>
                <a:ea typeface="+mn-ea"/>
              </a:rPr>
              <a:t>2007</a:t>
            </a:r>
            <a:r>
              <a:rPr lang="zh-CN" altLang="en-US" sz="2000" b="1" dirty="0">
                <a:latin typeface="+mn-ea"/>
                <a:ea typeface="+mn-ea"/>
              </a:rPr>
              <a:t>年，建设部和国家质监总局发布</a:t>
            </a:r>
            <a:r>
              <a:rPr lang="en-US" altLang="zh-CN" sz="2000" b="1" dirty="0">
                <a:solidFill>
                  <a:srgbClr val="C00000"/>
                </a:solidFill>
                <a:latin typeface="+mn-ea"/>
                <a:ea typeface="+mn-ea"/>
              </a:rPr>
              <a:t>《</a:t>
            </a:r>
            <a:r>
              <a:rPr lang="zh-CN" altLang="en-US" sz="2000" b="1" dirty="0">
                <a:solidFill>
                  <a:srgbClr val="C00000"/>
                </a:solidFill>
                <a:latin typeface="+mn-ea"/>
                <a:ea typeface="+mn-ea"/>
              </a:rPr>
              <a:t>综合布线系统工程设计规范</a:t>
            </a:r>
            <a:r>
              <a:rPr lang="en-US" altLang="zh-CN" sz="2000" b="1" dirty="0">
                <a:solidFill>
                  <a:srgbClr val="C00000"/>
                </a:solidFill>
                <a:latin typeface="+mn-ea"/>
                <a:ea typeface="+mn-ea"/>
              </a:rPr>
              <a:t>》</a:t>
            </a:r>
            <a:r>
              <a:rPr lang="zh-CN" altLang="en-US" sz="2000" b="1" dirty="0">
                <a:solidFill>
                  <a:srgbClr val="C00000"/>
                </a:solidFill>
                <a:latin typeface="+mn-ea"/>
                <a:ea typeface="+mn-ea"/>
              </a:rPr>
              <a:t>（</a:t>
            </a:r>
            <a:r>
              <a:rPr lang="en-US" sz="2000" b="1" dirty="0">
                <a:solidFill>
                  <a:srgbClr val="C00000"/>
                </a:solidFill>
                <a:latin typeface="+mn-ea"/>
                <a:ea typeface="+mn-ea"/>
              </a:rPr>
              <a:t>GB50311-2007</a:t>
            </a:r>
            <a:r>
              <a:rPr lang="zh-CN" altLang="en-US" sz="2000" b="1" dirty="0">
                <a:solidFill>
                  <a:srgbClr val="C00000"/>
                </a:solidFill>
                <a:latin typeface="+mn-ea"/>
                <a:ea typeface="+mn-ea"/>
              </a:rPr>
              <a:t>）和</a:t>
            </a:r>
            <a:r>
              <a:rPr lang="en-US" altLang="zh-CN" sz="2000" b="1" dirty="0">
                <a:solidFill>
                  <a:srgbClr val="C00000"/>
                </a:solidFill>
                <a:latin typeface="+mn-ea"/>
                <a:ea typeface="+mn-ea"/>
              </a:rPr>
              <a:t>《</a:t>
            </a:r>
            <a:r>
              <a:rPr lang="zh-CN" altLang="en-US" sz="2000" b="1" dirty="0">
                <a:solidFill>
                  <a:srgbClr val="C00000"/>
                </a:solidFill>
                <a:latin typeface="+mn-ea"/>
                <a:ea typeface="+mn-ea"/>
              </a:rPr>
              <a:t>综合布线系统工程验收规范</a:t>
            </a:r>
            <a:r>
              <a:rPr lang="en-US" altLang="zh-CN" sz="2000" b="1" dirty="0">
                <a:solidFill>
                  <a:srgbClr val="C00000"/>
                </a:solidFill>
                <a:latin typeface="+mn-ea"/>
                <a:ea typeface="+mn-ea"/>
              </a:rPr>
              <a:t>》</a:t>
            </a:r>
            <a:r>
              <a:rPr lang="zh-CN" altLang="en-US" sz="2000" b="1" dirty="0">
                <a:solidFill>
                  <a:srgbClr val="C00000"/>
                </a:solidFill>
                <a:latin typeface="+mn-ea"/>
                <a:ea typeface="+mn-ea"/>
              </a:rPr>
              <a:t>（</a:t>
            </a:r>
            <a:r>
              <a:rPr lang="en-US" sz="2000" b="1" dirty="0">
                <a:solidFill>
                  <a:srgbClr val="C00000"/>
                </a:solidFill>
                <a:latin typeface="+mn-ea"/>
                <a:ea typeface="+mn-ea"/>
              </a:rPr>
              <a:t>GB50312-2007</a:t>
            </a:r>
            <a:r>
              <a:rPr lang="zh-CN" altLang="en-US" sz="2000" b="1" dirty="0">
                <a:solidFill>
                  <a:srgbClr val="C00000"/>
                </a:solidFill>
                <a:latin typeface="+mn-ea"/>
                <a:ea typeface="+mn-ea"/>
              </a:rPr>
              <a:t>）</a:t>
            </a:r>
            <a:r>
              <a:rPr lang="zh-CN" altLang="en-US" sz="2000" b="1" dirty="0">
                <a:latin typeface="+mn-ea"/>
                <a:ea typeface="+mn-ea"/>
              </a:rPr>
              <a:t>。</a:t>
            </a:r>
            <a:endParaRPr lang="zh-CN" altLang="en-US" sz="2000" b="1" dirty="0">
              <a:solidFill>
                <a:srgbClr val="C00000"/>
              </a:solidFill>
              <a:latin typeface="+mn-ea"/>
              <a:ea typeface="+mn-ea"/>
            </a:endParaRPr>
          </a:p>
        </p:txBody>
      </p:sp>
      <p:sp>
        <p:nvSpPr>
          <p:cNvPr id="7" name="Rectangle 75"/>
          <p:cNvSpPr>
            <a:spLocks noChangeArrowheads="1"/>
          </p:cNvSpPr>
          <p:nvPr/>
        </p:nvSpPr>
        <p:spPr bwMode="auto">
          <a:xfrm>
            <a:off x="462280" y="3789045"/>
            <a:ext cx="8423275" cy="954405"/>
          </a:xfrm>
          <a:prstGeom prst="rect">
            <a:avLst/>
          </a:prstGeom>
          <a:noFill/>
          <a:ln w="9525">
            <a:solidFill>
              <a:srgbClr val="C3D7E1"/>
            </a:solidFill>
            <a:miter lim="800000"/>
          </a:ln>
          <a:effectLst/>
        </p:spPr>
        <p:txBody>
          <a:bodyPr/>
          <a:p>
            <a:pPr>
              <a:defRPr/>
            </a:pPr>
            <a:r>
              <a:rPr lang="zh-CN" altLang="en-US" sz="2000" b="1" dirty="0">
                <a:latin typeface="+mn-ea"/>
                <a:ea typeface="+mn-ea"/>
              </a:rPr>
              <a:t>   （</a:t>
            </a:r>
            <a:r>
              <a:rPr lang="en-US" altLang="zh-CN" sz="2000" b="1" dirty="0">
                <a:latin typeface="+mn-ea"/>
                <a:ea typeface="+mn-ea"/>
              </a:rPr>
              <a:t>3</a:t>
            </a:r>
            <a:r>
              <a:rPr lang="zh-CN" altLang="en-US" sz="2000" b="1" dirty="0">
                <a:latin typeface="+mn-ea"/>
                <a:ea typeface="+mn-ea"/>
              </a:rPr>
              <a:t>）</a:t>
            </a:r>
            <a:r>
              <a:rPr sz="2000" b="1" dirty="0">
                <a:latin typeface="+mn-ea"/>
                <a:ea typeface="+mn-ea"/>
              </a:rPr>
              <a:t>2017年，建设部和国家质监总局发布国标《综合布线系统工程设计规范》（GB50311-2016）和《综合布线系统工程验收规范》（GB50312-2016）。</a:t>
            </a:r>
            <a:endParaRPr sz="2000" b="1" dirty="0">
              <a:latin typeface="+mn-ea"/>
              <a:ea typeface="+mn-ea"/>
            </a:endParaRPr>
          </a:p>
        </p:txBody>
      </p:sp>
    </p:spTree>
    <p:custDataLst>
      <p:tags r:id="rId2"/>
    </p:custDataLst>
  </p:cSld>
  <p:clrMapOvr>
    <a:masterClrMapping/>
  </p:clrMapOvr>
  <p:transition advTm="2896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b="1">
                <a:solidFill>
                  <a:schemeClr val="accent1">
                    <a:lumMod val="10000"/>
                  </a:schemeClr>
                </a:solidFill>
                <a:sym typeface="+mn-ea"/>
              </a:rPr>
              <a:t>1.2.3 综合布线系统标准</a:t>
            </a:r>
            <a:endParaRPr b="1">
              <a:solidFill>
                <a:schemeClr val="accent1">
                  <a:lumMod val="10000"/>
                </a:schemeClr>
              </a:solidFill>
              <a:sym typeface="+mn-ea"/>
            </a:endParaRPr>
          </a:p>
        </p:txBody>
      </p:sp>
      <p:pic>
        <p:nvPicPr>
          <p:cNvPr id="3789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2360" y="971789"/>
            <a:ext cx="4393406"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9"/>
          <p:cNvSpPr>
            <a:spLocks noChangeArrowheads="1"/>
          </p:cNvSpPr>
          <p:nvPr/>
        </p:nvSpPr>
        <p:spPr bwMode="auto">
          <a:xfrm>
            <a:off x="569516" y="1025366"/>
            <a:ext cx="4125515" cy="381635"/>
          </a:xfrm>
          <a:prstGeom prst="rect">
            <a:avLst/>
          </a:prstGeom>
          <a:noFill/>
          <a:ln w="9525">
            <a:noFill/>
            <a:miter lim="800000"/>
          </a:ln>
        </p:spPr>
        <p:txBody>
          <a:bodyPr>
            <a:spAutoFit/>
          </a:bodyPr>
          <a:p>
            <a:pPr eaLnBrk="1" hangingPunct="1">
              <a:lnSpc>
                <a:spcPct val="105000"/>
              </a:lnSpc>
              <a:spcBef>
                <a:spcPct val="20000"/>
              </a:spcBef>
            </a:pPr>
            <a:r>
              <a:rPr lang="en-US" sz="1800" b="1" dirty="0">
                <a:solidFill>
                  <a:schemeClr val="bg1">
                    <a:lumMod val="95000"/>
                  </a:schemeClr>
                </a:solidFill>
              </a:rPr>
              <a:t>3. </a:t>
            </a:r>
            <a:r>
              <a:rPr lang="zh-CN" altLang="en-US" sz="1800" b="1" dirty="0">
                <a:solidFill>
                  <a:schemeClr val="bg1">
                    <a:lumMod val="95000"/>
                  </a:schemeClr>
                </a:solidFill>
              </a:rPr>
              <a:t>国内布线标准－</a:t>
            </a:r>
            <a:r>
              <a:rPr lang="zh-CN" altLang="en-US" sz="1800" b="1">
                <a:solidFill>
                  <a:srgbClr val="FFFF00"/>
                </a:solidFill>
                <a:sym typeface="+mn-ea"/>
              </a:rPr>
              <a:t>行业标准</a:t>
            </a:r>
            <a:endParaRPr lang="zh-CN" altLang="en-US" sz="1650" b="1" dirty="0">
              <a:solidFill>
                <a:srgbClr val="FFFF00"/>
              </a:solidFill>
            </a:endParaRPr>
          </a:p>
        </p:txBody>
      </p:sp>
      <p:sp>
        <p:nvSpPr>
          <p:cNvPr id="6" name="Rectangle 75"/>
          <p:cNvSpPr>
            <a:spLocks noChangeArrowheads="1"/>
          </p:cNvSpPr>
          <p:nvPr/>
        </p:nvSpPr>
        <p:spPr bwMode="auto">
          <a:xfrm>
            <a:off x="457200" y="1497965"/>
            <a:ext cx="8428355" cy="798195"/>
          </a:xfrm>
          <a:prstGeom prst="rect">
            <a:avLst/>
          </a:prstGeom>
          <a:noFill/>
          <a:ln w="9525">
            <a:solidFill>
              <a:srgbClr val="C3D7E1"/>
            </a:solidFill>
            <a:miter lim="800000"/>
          </a:ln>
          <a:effectLst/>
        </p:spPr>
        <p:txBody>
          <a:bodyPr/>
          <a:p>
            <a:pPr>
              <a:defRPr/>
            </a:pPr>
            <a:r>
              <a:rPr lang="zh-CN" altLang="en-US" sz="2200" b="1" dirty="0">
                <a:latin typeface="+mn-ea"/>
                <a:ea typeface="+mn-ea"/>
              </a:rPr>
              <a:t>    （</a:t>
            </a:r>
            <a:r>
              <a:rPr lang="en-US" altLang="zh-CN" sz="2200" b="1" dirty="0">
                <a:latin typeface="+mn-ea"/>
                <a:ea typeface="+mn-ea"/>
              </a:rPr>
              <a:t>1</a:t>
            </a:r>
            <a:r>
              <a:rPr lang="zh-CN" altLang="en-US" sz="2200" b="1" dirty="0">
                <a:latin typeface="+mn-ea"/>
                <a:ea typeface="+mn-ea"/>
              </a:rPr>
              <a:t>）</a:t>
            </a:r>
            <a:r>
              <a:rPr lang="zh-CN" altLang="en-US" sz="2200" b="1">
                <a:sym typeface="+mn-ea"/>
              </a:rPr>
              <a:t> </a:t>
            </a:r>
            <a:r>
              <a:rPr lang="en-US" altLang="zh-CN" sz="2200" b="1">
                <a:sym typeface="+mn-ea"/>
              </a:rPr>
              <a:t>1997</a:t>
            </a:r>
            <a:r>
              <a:rPr lang="zh-CN" altLang="en-US" sz="2200" b="1">
                <a:sym typeface="+mn-ea"/>
              </a:rPr>
              <a:t>年</a:t>
            </a:r>
            <a:r>
              <a:rPr lang="en-US" altLang="zh-CN" sz="2200" b="1">
                <a:sym typeface="+mn-ea"/>
              </a:rPr>
              <a:t>9</a:t>
            </a:r>
            <a:r>
              <a:rPr lang="zh-CN" altLang="en-US" sz="2200" b="1">
                <a:sym typeface="+mn-ea"/>
              </a:rPr>
              <a:t>月，我国通信行业标准</a:t>
            </a:r>
            <a:r>
              <a:rPr lang="en-US" altLang="zh-CN" sz="2200" b="1">
                <a:sym typeface="+mn-ea"/>
              </a:rPr>
              <a:t>YD/T926《</a:t>
            </a:r>
            <a:r>
              <a:rPr lang="zh-CN" altLang="en-US" sz="2200" b="1">
                <a:sym typeface="+mn-ea"/>
              </a:rPr>
              <a:t>大楼通信综合布线系统</a:t>
            </a:r>
            <a:r>
              <a:rPr lang="en-US" altLang="zh-CN" sz="2200" b="1">
                <a:sym typeface="+mn-ea"/>
              </a:rPr>
              <a:t>》</a:t>
            </a:r>
            <a:r>
              <a:rPr lang="zh-CN" altLang="en-US" sz="2200" b="1">
                <a:sym typeface="+mn-ea"/>
              </a:rPr>
              <a:t>发布，</a:t>
            </a:r>
            <a:r>
              <a:rPr lang="en-US" altLang="zh-CN" sz="2200" b="1">
                <a:sym typeface="+mn-ea"/>
              </a:rPr>
              <a:t>1998</a:t>
            </a:r>
            <a:r>
              <a:rPr lang="zh-CN" altLang="en-US" sz="2200" b="1">
                <a:sym typeface="+mn-ea"/>
              </a:rPr>
              <a:t>年</a:t>
            </a:r>
            <a:r>
              <a:rPr lang="en-US" altLang="zh-CN" sz="2200" b="1">
                <a:sym typeface="+mn-ea"/>
              </a:rPr>
              <a:t>1</a:t>
            </a:r>
            <a:r>
              <a:rPr lang="zh-CN" altLang="en-US" sz="2200" b="1">
                <a:sym typeface="+mn-ea"/>
              </a:rPr>
              <a:t>月</a:t>
            </a:r>
            <a:r>
              <a:rPr lang="en-US" altLang="zh-CN" sz="2200" b="1">
                <a:sym typeface="+mn-ea"/>
              </a:rPr>
              <a:t>1</a:t>
            </a:r>
            <a:r>
              <a:rPr lang="zh-CN" altLang="en-US" sz="2200" b="1">
                <a:sym typeface="+mn-ea"/>
              </a:rPr>
              <a:t>日起正式实施。</a:t>
            </a:r>
            <a:r>
              <a:rPr lang="zh-CN" altLang="en-US" sz="2200" b="1" dirty="0">
                <a:latin typeface="+mn-ea"/>
                <a:ea typeface="+mn-ea"/>
              </a:rPr>
              <a:t>  </a:t>
            </a:r>
            <a:endParaRPr lang="zh-CN" altLang="en-US" sz="2200" b="1" dirty="0">
              <a:solidFill>
                <a:srgbClr val="C00000"/>
              </a:solidFill>
              <a:latin typeface="+mn-ea"/>
              <a:ea typeface="+mn-ea"/>
            </a:endParaRPr>
          </a:p>
        </p:txBody>
      </p:sp>
      <p:sp>
        <p:nvSpPr>
          <p:cNvPr id="4" name="Rectangle 75"/>
          <p:cNvSpPr>
            <a:spLocks noChangeArrowheads="1"/>
          </p:cNvSpPr>
          <p:nvPr/>
        </p:nvSpPr>
        <p:spPr bwMode="auto">
          <a:xfrm>
            <a:off x="394970" y="2427605"/>
            <a:ext cx="8423275" cy="1165225"/>
          </a:xfrm>
          <a:prstGeom prst="rect">
            <a:avLst/>
          </a:prstGeom>
          <a:noFill/>
          <a:ln w="9525">
            <a:solidFill>
              <a:srgbClr val="C3D7E1"/>
            </a:solidFill>
            <a:miter lim="800000"/>
          </a:ln>
          <a:effectLst/>
        </p:spPr>
        <p:txBody>
          <a:bodyPr/>
          <a:p>
            <a:pPr eaLnBrk="1" hangingPunct="1">
              <a:lnSpc>
                <a:spcPts val="2800"/>
              </a:lnSpc>
            </a:pPr>
            <a:r>
              <a:rPr lang="zh-CN" altLang="en-US" sz="2200" b="1" dirty="0">
                <a:latin typeface="+mn-ea"/>
                <a:ea typeface="+mn-ea"/>
              </a:rPr>
              <a:t>   （</a:t>
            </a:r>
            <a:r>
              <a:rPr lang="en-US" altLang="zh-CN" sz="2200" b="1" dirty="0">
                <a:latin typeface="+mn-ea"/>
                <a:ea typeface="+mn-ea"/>
              </a:rPr>
              <a:t>2</a:t>
            </a:r>
            <a:r>
              <a:rPr lang="zh-CN" altLang="en-US" sz="2200" b="1" dirty="0">
                <a:latin typeface="+mn-ea"/>
                <a:ea typeface="+mn-ea"/>
              </a:rPr>
              <a:t>）</a:t>
            </a:r>
            <a:r>
              <a:rPr lang="zh-CN" altLang="en-US" sz="2200" b="1">
                <a:sym typeface="+mn-ea"/>
              </a:rPr>
              <a:t> </a:t>
            </a:r>
            <a:r>
              <a:rPr lang="en-US" altLang="zh-CN" sz="2200" b="1">
                <a:sym typeface="+mn-ea"/>
              </a:rPr>
              <a:t>2001</a:t>
            </a:r>
            <a:r>
              <a:rPr lang="zh-CN" altLang="en-US" sz="2200" b="1">
                <a:sym typeface="+mn-ea"/>
              </a:rPr>
              <a:t>年</a:t>
            </a:r>
            <a:r>
              <a:rPr lang="en-US" altLang="zh-CN" sz="2200" b="1">
                <a:sym typeface="+mn-ea"/>
              </a:rPr>
              <a:t>10</a:t>
            </a:r>
            <a:r>
              <a:rPr lang="zh-CN" altLang="en-US" sz="2200" b="1">
                <a:sym typeface="+mn-ea"/>
              </a:rPr>
              <a:t>月，由我国信息产业部发布了通信行业标准</a:t>
            </a:r>
            <a:r>
              <a:rPr lang="en-US" altLang="zh-CN" sz="2200" b="1">
                <a:solidFill>
                  <a:srgbClr val="002060"/>
                </a:solidFill>
                <a:sym typeface="+mn-ea"/>
              </a:rPr>
              <a:t>YD/T926</a:t>
            </a:r>
            <a:r>
              <a:rPr lang="zh-CN" altLang="en-US" sz="2200" b="1">
                <a:solidFill>
                  <a:srgbClr val="002060"/>
                </a:solidFill>
                <a:sym typeface="+mn-ea"/>
              </a:rPr>
              <a:t>－</a:t>
            </a:r>
            <a:r>
              <a:rPr lang="en-US" altLang="zh-CN" sz="2200" b="1">
                <a:solidFill>
                  <a:srgbClr val="002060"/>
                </a:solidFill>
                <a:sym typeface="+mn-ea"/>
              </a:rPr>
              <a:t>2001《</a:t>
            </a:r>
            <a:r>
              <a:rPr lang="zh-CN" altLang="en-US" sz="2200" b="1">
                <a:solidFill>
                  <a:srgbClr val="002060"/>
                </a:solidFill>
                <a:sym typeface="+mn-ea"/>
              </a:rPr>
              <a:t>大楼通信综合布线系统</a:t>
            </a:r>
            <a:r>
              <a:rPr lang="en-US" altLang="zh-CN" sz="2200" b="1">
                <a:solidFill>
                  <a:srgbClr val="002060"/>
                </a:solidFill>
                <a:sym typeface="+mn-ea"/>
              </a:rPr>
              <a:t>》</a:t>
            </a:r>
            <a:r>
              <a:rPr lang="zh-CN" altLang="en-US" sz="2200" b="1">
                <a:sym typeface="+mn-ea"/>
              </a:rPr>
              <a:t>，于</a:t>
            </a:r>
            <a:r>
              <a:rPr lang="en-US" altLang="zh-CN" sz="2200" b="1">
                <a:sym typeface="+mn-ea"/>
              </a:rPr>
              <a:t>2001</a:t>
            </a:r>
            <a:r>
              <a:rPr lang="zh-CN" altLang="en-US" sz="2200" b="1">
                <a:sym typeface="+mn-ea"/>
              </a:rPr>
              <a:t>年</a:t>
            </a:r>
            <a:r>
              <a:rPr lang="en-US" altLang="zh-CN" sz="2200" b="1">
                <a:sym typeface="+mn-ea"/>
              </a:rPr>
              <a:t>11</a:t>
            </a:r>
            <a:r>
              <a:rPr lang="zh-CN" altLang="en-US" sz="2200" b="1">
                <a:sym typeface="+mn-ea"/>
              </a:rPr>
              <a:t>月</a:t>
            </a:r>
            <a:r>
              <a:rPr lang="en-US" altLang="zh-CN" sz="2200" b="1">
                <a:sym typeface="+mn-ea"/>
              </a:rPr>
              <a:t>1</a:t>
            </a:r>
            <a:r>
              <a:rPr lang="zh-CN" altLang="en-US" sz="2200" b="1">
                <a:sym typeface="+mn-ea"/>
              </a:rPr>
              <a:t>日起正式实施。</a:t>
            </a:r>
            <a:endParaRPr lang="zh-CN" altLang="en-US" sz="2200" b="1" dirty="0">
              <a:solidFill>
                <a:srgbClr val="C00000"/>
              </a:solidFill>
              <a:latin typeface="+mn-ea"/>
              <a:ea typeface="+mn-ea"/>
              <a:sym typeface="+mn-ea"/>
            </a:endParaRPr>
          </a:p>
        </p:txBody>
      </p:sp>
      <p:sp>
        <p:nvSpPr>
          <p:cNvPr id="7" name="Rectangle 75"/>
          <p:cNvSpPr>
            <a:spLocks noChangeArrowheads="1"/>
          </p:cNvSpPr>
          <p:nvPr/>
        </p:nvSpPr>
        <p:spPr bwMode="auto">
          <a:xfrm>
            <a:off x="394970" y="3723640"/>
            <a:ext cx="8423275" cy="763270"/>
          </a:xfrm>
          <a:prstGeom prst="rect">
            <a:avLst/>
          </a:prstGeom>
          <a:noFill/>
          <a:ln w="9525">
            <a:solidFill>
              <a:srgbClr val="C3D7E1"/>
            </a:solidFill>
            <a:miter lim="800000"/>
          </a:ln>
          <a:effectLst/>
        </p:spPr>
        <p:txBody>
          <a:bodyPr/>
          <a:p>
            <a:pPr eaLnBrk="1" hangingPunct="1">
              <a:lnSpc>
                <a:spcPts val="2800"/>
              </a:lnSpc>
            </a:pPr>
            <a:r>
              <a:rPr lang="zh-CN" altLang="en-US" sz="2200" b="1" dirty="0">
                <a:latin typeface="+mn-ea"/>
                <a:ea typeface="+mn-ea"/>
              </a:rPr>
              <a:t>   （</a:t>
            </a:r>
            <a:r>
              <a:rPr lang="en-US" altLang="zh-CN" sz="2200" b="1" dirty="0">
                <a:latin typeface="+mn-ea"/>
                <a:ea typeface="+mn-ea"/>
              </a:rPr>
              <a:t>3</a:t>
            </a:r>
            <a:r>
              <a:rPr lang="zh-CN" altLang="en-US" sz="2200" b="1" dirty="0">
                <a:latin typeface="+mn-ea"/>
                <a:ea typeface="+mn-ea"/>
              </a:rPr>
              <a:t>）</a:t>
            </a:r>
            <a:r>
              <a:rPr lang="zh-CN" altLang="en-US" sz="2200">
                <a:sym typeface="+mn-ea"/>
              </a:rPr>
              <a:t> </a:t>
            </a:r>
            <a:r>
              <a:rPr lang="en-US" altLang="zh-CN" sz="2200">
                <a:sym typeface="+mn-ea"/>
              </a:rPr>
              <a:t>2009</a:t>
            </a:r>
            <a:r>
              <a:rPr lang="zh-CN" altLang="zh-CN" sz="2200">
                <a:sym typeface="+mn-ea"/>
              </a:rPr>
              <a:t>年，工业和信息化部发布通信行业标准</a:t>
            </a:r>
            <a:r>
              <a:rPr lang="en-US" altLang="zh-CN" sz="2200">
                <a:sym typeface="+mn-ea"/>
              </a:rPr>
              <a:t>YD/T 926</a:t>
            </a:r>
            <a:r>
              <a:rPr lang="zh-CN" altLang="zh-CN" sz="2200">
                <a:sym typeface="+mn-ea"/>
              </a:rPr>
              <a:t>—</a:t>
            </a:r>
            <a:r>
              <a:rPr lang="en-US" altLang="zh-CN" sz="2200">
                <a:sym typeface="+mn-ea"/>
              </a:rPr>
              <a:t>2009</a:t>
            </a:r>
            <a:r>
              <a:rPr lang="zh-CN" altLang="zh-CN" sz="2200">
                <a:sym typeface="+mn-ea"/>
              </a:rPr>
              <a:t>《大楼通信综合布线系统》，同时</a:t>
            </a:r>
            <a:r>
              <a:rPr lang="en-US" altLang="zh-CN" sz="2200">
                <a:sym typeface="+mn-ea"/>
              </a:rPr>
              <a:t>YD/T 926</a:t>
            </a:r>
            <a:r>
              <a:rPr lang="zh-CN" altLang="zh-CN" sz="2200">
                <a:sym typeface="+mn-ea"/>
              </a:rPr>
              <a:t>—</a:t>
            </a:r>
            <a:r>
              <a:rPr lang="en-US" altLang="zh-CN" sz="2200">
                <a:sym typeface="+mn-ea"/>
              </a:rPr>
              <a:t>2001</a:t>
            </a:r>
            <a:r>
              <a:rPr lang="zh-CN" altLang="zh-CN" sz="2200">
                <a:sym typeface="+mn-ea"/>
              </a:rPr>
              <a:t>作废。</a:t>
            </a:r>
            <a:endParaRPr lang="zh-CN" altLang="zh-CN" sz="2200" b="1" dirty="0">
              <a:latin typeface="+mn-ea"/>
              <a:ea typeface="+mn-ea"/>
              <a:sym typeface="+mn-ea"/>
            </a:endParaRPr>
          </a:p>
        </p:txBody>
      </p:sp>
    </p:spTree>
    <p:custDataLst>
      <p:tags r:id="rId2"/>
    </p:custDataLst>
  </p:cSld>
  <p:clrMapOvr>
    <a:masterClrMapping/>
  </p:clrMapOvr>
  <p:transition advTm="2896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1.2.4 </a:t>
            </a:r>
            <a:r>
              <a:rPr lang="zh-CN" altLang="en-US" b="1">
                <a:solidFill>
                  <a:schemeClr val="accent1">
                    <a:lumMod val="10000"/>
                  </a:schemeClr>
                </a:solidFill>
                <a:sym typeface="+mn-ea"/>
              </a:rPr>
              <a:t>综合布线系统的组成</a:t>
            </a:r>
            <a:endParaRPr lang="zh-CN" altLang="en-US" b="1">
              <a:solidFill>
                <a:schemeClr val="accent1">
                  <a:lumMod val="10000"/>
                </a:schemeClr>
              </a:solidFill>
              <a:sym typeface="+mn-ea"/>
            </a:endParaRPr>
          </a:p>
        </p:txBody>
      </p:sp>
      <p:pic>
        <p:nvPicPr>
          <p:cNvPr id="4198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6645" y="941309"/>
            <a:ext cx="3001565"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9"/>
          <p:cNvSpPr>
            <a:spLocks noChangeArrowheads="1"/>
          </p:cNvSpPr>
          <p:nvPr/>
        </p:nvSpPr>
        <p:spPr bwMode="auto">
          <a:xfrm>
            <a:off x="563801" y="994886"/>
            <a:ext cx="2894409"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rgbClr val="002060"/>
                </a:solidFill>
                <a:sym typeface="+mn-ea"/>
              </a:rPr>
              <a:t>1. </a:t>
            </a:r>
            <a:r>
              <a:rPr lang="zh-CN" altLang="en-US" sz="1800" b="1">
                <a:solidFill>
                  <a:srgbClr val="002060"/>
                </a:solidFill>
                <a:sym typeface="+mn-ea"/>
              </a:rPr>
              <a:t>企业园区网层次化设计</a:t>
            </a:r>
            <a:endParaRPr lang="zh-CN" altLang="en-US" sz="1650" b="1">
              <a:solidFill>
                <a:schemeClr val="bg1"/>
              </a:solidFill>
            </a:endParaRPr>
          </a:p>
        </p:txBody>
      </p:sp>
      <p:sp>
        <p:nvSpPr>
          <p:cNvPr id="41988" name="Rectangle 75"/>
          <p:cNvSpPr>
            <a:spLocks noChangeArrowheads="1"/>
          </p:cNvSpPr>
          <p:nvPr/>
        </p:nvSpPr>
        <p:spPr bwMode="auto">
          <a:xfrm>
            <a:off x="456565" y="1490345"/>
            <a:ext cx="8333105" cy="3009900"/>
          </a:xfrm>
          <a:prstGeom prst="rect">
            <a:avLst/>
          </a:prstGeom>
          <a:noFill/>
          <a:ln w="9525">
            <a:solidFill>
              <a:srgbClr val="C3D7E1"/>
            </a:solidFill>
            <a:miter lim="800000"/>
          </a:ln>
          <a:effectLst/>
        </p:spPr>
        <p:txBody>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b="1"/>
              <a:t>园区网是一个由众多</a:t>
            </a:r>
            <a:r>
              <a:rPr lang="en-US" altLang="zh-CN" b="1"/>
              <a:t>LAN</a:t>
            </a:r>
            <a:r>
              <a:rPr lang="zh-CN" altLang="zh-CN" b="1"/>
              <a:t>组成的企业网，这些</a:t>
            </a:r>
            <a:r>
              <a:rPr lang="en-US" altLang="zh-CN" b="1"/>
              <a:t>LAN</a:t>
            </a:r>
            <a:r>
              <a:rPr lang="zh-CN" altLang="zh-CN" b="1"/>
              <a:t>位于一幢或多幢建筑物内，它们彼此相连且位于同一个地方。在构建满足中小型企业园区网需求的</a:t>
            </a:r>
            <a:r>
              <a:rPr lang="en-US" altLang="zh-CN" b="1"/>
              <a:t>LAN</a:t>
            </a:r>
            <a:r>
              <a:rPr lang="zh-CN" altLang="zh-CN" b="1"/>
              <a:t>时，如果采用分层设计模型，更容易管理和扩展，排除故障也更迅速。</a:t>
            </a:r>
            <a:endParaRPr lang="zh-CN" altLang="zh-CN" b="1"/>
          </a:p>
          <a:p>
            <a:pPr eaLnBrk="1" hangingPunct="1"/>
            <a:r>
              <a:rPr lang="zh-CN" altLang="zh-CN" b="1"/>
              <a:t>分层网络设计需要将网络分成互相分离的层。每层提供特定的功能，这些功能界定了该层在整个网络中扮演的角色。通过对网络的各种功能进行分离，可以实现模块化的网络设计，这样有利于提高网络的可扩展性和性能。分层设计模型根据用户需求可分为二层或三层。</a:t>
            </a:r>
            <a:endParaRPr lang="zh-CN" altLang="zh-CN" b="1">
              <a:solidFill>
                <a:srgbClr val="C00000"/>
              </a:solidFill>
            </a:endParaRPr>
          </a:p>
        </p:txBody>
      </p:sp>
    </p:spTree>
    <p:custDataLst>
      <p:tags r:id="rId2"/>
    </p:custDataLst>
  </p:cSld>
  <p:clrMapOvr>
    <a:masterClrMapping/>
  </p:clrMapOvr>
  <p:transition advTm="2896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1.2.4 </a:t>
            </a:r>
            <a:r>
              <a:rPr lang="zh-CN" altLang="en-US" b="1">
                <a:solidFill>
                  <a:schemeClr val="accent1">
                    <a:lumMod val="10000"/>
                  </a:schemeClr>
                </a:solidFill>
                <a:sym typeface="+mn-ea"/>
              </a:rPr>
              <a:t>综合布线系统的组成</a:t>
            </a:r>
            <a:endParaRPr lang="zh-CN" altLang="en-US" b="1">
              <a:solidFill>
                <a:schemeClr val="accent1">
                  <a:lumMod val="10000"/>
                </a:schemeClr>
              </a:solidFill>
              <a:sym typeface="+mn-ea"/>
            </a:endParaRPr>
          </a:p>
        </p:txBody>
      </p:sp>
      <p:pic>
        <p:nvPicPr>
          <p:cNvPr id="4198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6645" y="941309"/>
            <a:ext cx="3001565"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9"/>
          <p:cNvSpPr>
            <a:spLocks noChangeArrowheads="1"/>
          </p:cNvSpPr>
          <p:nvPr/>
        </p:nvSpPr>
        <p:spPr bwMode="auto">
          <a:xfrm>
            <a:off x="563801" y="994886"/>
            <a:ext cx="2894409"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rgbClr val="002060"/>
                </a:solidFill>
                <a:sym typeface="+mn-ea"/>
              </a:rPr>
              <a:t>1. </a:t>
            </a:r>
            <a:r>
              <a:rPr lang="zh-CN" altLang="en-US" sz="1800" b="1">
                <a:solidFill>
                  <a:srgbClr val="002060"/>
                </a:solidFill>
                <a:sym typeface="+mn-ea"/>
              </a:rPr>
              <a:t>企业园区网层次化设计</a:t>
            </a:r>
            <a:endParaRPr lang="zh-CN" altLang="en-US" sz="1650" b="1">
              <a:solidFill>
                <a:schemeClr val="bg1"/>
              </a:solidFill>
            </a:endParaRPr>
          </a:p>
        </p:txBody>
      </p:sp>
      <p:sp>
        <p:nvSpPr>
          <p:cNvPr id="43012" name="Rectangle 75"/>
          <p:cNvSpPr>
            <a:spLocks noChangeArrowheads="1"/>
          </p:cNvSpPr>
          <p:nvPr/>
        </p:nvSpPr>
        <p:spPr bwMode="auto">
          <a:xfrm>
            <a:off x="384810" y="1491615"/>
            <a:ext cx="8234680" cy="3009900"/>
          </a:xfrm>
          <a:prstGeom prst="rect">
            <a:avLst/>
          </a:prstGeom>
          <a:noFill/>
          <a:ln w="9525">
            <a:solidFill>
              <a:srgbClr val="C3D7E1"/>
            </a:solidFill>
            <a:miter lim="800000"/>
          </a:ln>
          <a:effectLst/>
        </p:spPr>
        <p:txBody>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b="1"/>
              <a:t>（</a:t>
            </a:r>
            <a:r>
              <a:rPr lang="en-US" altLang="zh-CN" sz="2400" b="1"/>
              <a:t>1</a:t>
            </a:r>
            <a:r>
              <a:rPr lang="zh-CN" altLang="zh-CN" sz="2400" b="1"/>
              <a:t>）典型的三层网络结构</a:t>
            </a:r>
            <a:r>
              <a:rPr lang="en-US" altLang="zh-CN" sz="2400" b="1"/>
              <a:t>  </a:t>
            </a:r>
            <a:endParaRPr lang="en-US" altLang="zh-CN" sz="2400" b="1"/>
          </a:p>
          <a:p>
            <a:pPr eaLnBrk="1" hangingPunct="1"/>
            <a:r>
              <a:rPr lang="zh-CN" altLang="zh-CN" sz="2400" b="1"/>
              <a:t>典型的三层网络结构由接入层、分布层（汇聚</a:t>
            </a:r>
            <a:r>
              <a:rPr lang="zh-CN" altLang="zh-CN" sz="2400" b="1"/>
              <a:t>层）和核心层构成，如图</a:t>
            </a:r>
            <a:r>
              <a:rPr lang="en-US" altLang="zh-CN" sz="2400" b="1"/>
              <a:t>1-1</a:t>
            </a:r>
            <a:r>
              <a:rPr lang="zh-CN" altLang="zh-CN" sz="2400" b="1"/>
              <a:t>所示。客户</a:t>
            </a:r>
            <a:r>
              <a:rPr lang="en-US" altLang="zh-CN" sz="2400" b="1"/>
              <a:t>PC</a:t>
            </a:r>
            <a:r>
              <a:rPr lang="zh-CN" altLang="zh-CN" sz="2400" b="1"/>
              <a:t>以百兆或千兆连接接入层交换机；多个接入层交换机以千兆接入分布层；核心层交换机以万兆或千兆互联各个分布层交换机，提供二层或三层交换以及二、三、四层服务的功能；该方案结构清晰，各层次功能划分得当，适用于非常大的网络规模，比如多栋办公楼组成的园区网。</a:t>
            </a:r>
            <a:endParaRPr lang="zh-CN" altLang="zh-CN" sz="2400" b="1">
              <a:solidFill>
                <a:srgbClr val="C00000"/>
              </a:solidFill>
            </a:endParaRPr>
          </a:p>
        </p:txBody>
      </p:sp>
    </p:spTree>
    <p:custDataLst>
      <p:tags r:id="rId2"/>
    </p:custDataLst>
  </p:cSld>
  <p:clrMapOvr>
    <a:masterClrMapping/>
  </p:clrMapOvr>
  <p:transition advTm="2896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1.2.4 </a:t>
            </a:r>
            <a:r>
              <a:rPr lang="zh-CN" altLang="en-US" b="1">
                <a:solidFill>
                  <a:schemeClr val="accent1">
                    <a:lumMod val="10000"/>
                  </a:schemeClr>
                </a:solidFill>
                <a:sym typeface="+mn-ea"/>
              </a:rPr>
              <a:t>综合布线系统的组成</a:t>
            </a:r>
            <a:endParaRPr lang="zh-CN" altLang="en-US" b="1">
              <a:solidFill>
                <a:schemeClr val="accent1">
                  <a:lumMod val="10000"/>
                </a:schemeClr>
              </a:solidFill>
              <a:sym typeface="+mn-ea"/>
            </a:endParaRPr>
          </a:p>
        </p:txBody>
      </p:sp>
      <p:pic>
        <p:nvPicPr>
          <p:cNvPr id="4403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4645" y="721995"/>
            <a:ext cx="7564755" cy="442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cSld>
  <p:clrMapOvr>
    <a:masterClrMapping/>
  </p:clrMapOvr>
  <p:transition advTm="2896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1.2.4 </a:t>
            </a:r>
            <a:r>
              <a:rPr lang="zh-CN" altLang="en-US" b="1">
                <a:solidFill>
                  <a:schemeClr val="accent1">
                    <a:lumMod val="10000"/>
                  </a:schemeClr>
                </a:solidFill>
                <a:sym typeface="+mn-ea"/>
              </a:rPr>
              <a:t>综合布线系统的组成</a:t>
            </a:r>
            <a:endParaRPr lang="zh-CN" altLang="en-US" b="1">
              <a:solidFill>
                <a:schemeClr val="accent1">
                  <a:lumMod val="10000"/>
                </a:schemeClr>
              </a:solidFill>
              <a:sym typeface="+mn-ea"/>
            </a:endParaRPr>
          </a:p>
        </p:txBody>
      </p:sp>
      <p:pic>
        <p:nvPicPr>
          <p:cNvPr id="4198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6645" y="941309"/>
            <a:ext cx="3001565"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9"/>
          <p:cNvSpPr>
            <a:spLocks noChangeArrowheads="1"/>
          </p:cNvSpPr>
          <p:nvPr/>
        </p:nvSpPr>
        <p:spPr bwMode="auto">
          <a:xfrm>
            <a:off x="563801" y="994886"/>
            <a:ext cx="2894409"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rgbClr val="002060"/>
                </a:solidFill>
                <a:sym typeface="+mn-ea"/>
              </a:rPr>
              <a:t>1. </a:t>
            </a:r>
            <a:r>
              <a:rPr lang="zh-CN" altLang="en-US" sz="1800" b="1">
                <a:solidFill>
                  <a:srgbClr val="002060"/>
                </a:solidFill>
                <a:sym typeface="+mn-ea"/>
              </a:rPr>
              <a:t>企业园区网层次化设计</a:t>
            </a:r>
            <a:endParaRPr lang="zh-CN" altLang="en-US" sz="1650" b="1">
              <a:solidFill>
                <a:schemeClr val="bg1"/>
              </a:solidFill>
            </a:endParaRPr>
          </a:p>
        </p:txBody>
      </p:sp>
      <p:sp>
        <p:nvSpPr>
          <p:cNvPr id="45060" name="Rectangle 75"/>
          <p:cNvSpPr>
            <a:spLocks noChangeArrowheads="1"/>
          </p:cNvSpPr>
          <p:nvPr/>
        </p:nvSpPr>
        <p:spPr bwMode="auto">
          <a:xfrm>
            <a:off x="456565" y="1429385"/>
            <a:ext cx="8082280" cy="1998345"/>
          </a:xfrm>
          <a:prstGeom prst="rect">
            <a:avLst/>
          </a:prstGeom>
          <a:noFill/>
          <a:ln w="9525">
            <a:solidFill>
              <a:srgbClr val="C3D7E1"/>
            </a:solidFill>
            <a:miter lim="800000"/>
          </a:ln>
          <a:effectLst/>
        </p:spPr>
        <p:txBody>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1800" b="1"/>
              <a:t>①</a:t>
            </a:r>
            <a:r>
              <a:rPr lang="en-US" altLang="zh-CN" sz="1800" b="1"/>
              <a:t> </a:t>
            </a:r>
            <a:r>
              <a:rPr lang="zh-CN" altLang="zh-CN" sz="1800" b="1"/>
              <a:t>接入层：接入层负责连接终端设备（例如</a:t>
            </a:r>
            <a:r>
              <a:rPr lang="en-US" altLang="zh-CN" sz="1800" b="1"/>
              <a:t>PC</a:t>
            </a:r>
            <a:r>
              <a:rPr lang="zh-CN" altLang="zh-CN" sz="1800" b="1"/>
              <a:t>、打印机和</a:t>
            </a:r>
            <a:r>
              <a:rPr lang="en-US" altLang="zh-CN" sz="1800" b="1"/>
              <a:t>IP</a:t>
            </a:r>
            <a:r>
              <a:rPr lang="zh-CN" altLang="zh-CN" sz="1800" b="1"/>
              <a:t>电话）以提供对网络中其他部分的访问。接入层中可能包含路由器、交换机、网桥、集线器和无线接入点。接入层的主要目的是提供一种将设备连接到网络并控制允许网络上的哪些设备进行通信的方法。</a:t>
            </a:r>
            <a:endParaRPr lang="en-US" altLang="zh-CN" sz="1800" b="1"/>
          </a:p>
          <a:p>
            <a:pPr eaLnBrk="1" hangingPunct="1"/>
            <a:r>
              <a:rPr lang="zh-CN" altLang="zh-CN" sz="1800" b="1"/>
              <a:t>②</a:t>
            </a:r>
            <a:r>
              <a:rPr lang="en-US" altLang="zh-CN" sz="1800" b="1"/>
              <a:t> </a:t>
            </a:r>
            <a:r>
              <a:rPr lang="zh-CN" altLang="zh-CN" sz="1800" b="1"/>
              <a:t>分布层：分布层先汇聚接入层交换机发送的数据，再将其传输到核心层，最后发送到最终目的地。分布层使用策略控制网络的通信流并通过在接入层定义的虚拟</a:t>
            </a:r>
            <a:r>
              <a:rPr lang="en-US" altLang="zh-CN" sz="1800" b="1"/>
              <a:t>LAN</a:t>
            </a:r>
            <a:r>
              <a:rPr lang="zh-CN" altLang="zh-CN" sz="1800" b="1"/>
              <a:t>（</a:t>
            </a:r>
            <a:r>
              <a:rPr lang="en-US" altLang="zh-CN" sz="1800" b="1"/>
              <a:t>VLAN</a:t>
            </a:r>
            <a:r>
              <a:rPr lang="zh-CN" altLang="zh-CN" sz="1800" b="1"/>
              <a:t>）之间执行路由（</a:t>
            </a:r>
            <a:r>
              <a:rPr lang="en-US" altLang="zh-CN" sz="1800" b="1"/>
              <a:t>Routing</a:t>
            </a:r>
            <a:r>
              <a:rPr lang="zh-CN" altLang="zh-CN" sz="1800" b="1"/>
              <a:t>）功能来划定广播域。</a:t>
            </a:r>
            <a:endParaRPr lang="zh-CN" altLang="en-US" sz="1650" b="1">
              <a:solidFill>
                <a:srgbClr val="C00000"/>
              </a:solidFill>
            </a:endParaRPr>
          </a:p>
        </p:txBody>
      </p:sp>
      <p:sp>
        <p:nvSpPr>
          <p:cNvPr id="46084" name="Rectangle 75"/>
          <p:cNvSpPr>
            <a:spLocks noChangeArrowheads="1"/>
          </p:cNvSpPr>
          <p:nvPr/>
        </p:nvSpPr>
        <p:spPr bwMode="auto">
          <a:xfrm>
            <a:off x="456565" y="3506470"/>
            <a:ext cx="8082280" cy="1404620"/>
          </a:xfrm>
          <a:prstGeom prst="rect">
            <a:avLst/>
          </a:prstGeom>
          <a:noFill/>
          <a:ln w="9525">
            <a:solidFill>
              <a:srgbClr val="C3D7E1"/>
            </a:solidFill>
            <a:miter lim="800000"/>
          </a:ln>
          <a:effectLst/>
        </p:spPr>
        <p:txBody>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1800" b="1"/>
              <a:t>③</a:t>
            </a:r>
            <a:r>
              <a:rPr lang="en-US" altLang="zh-CN" sz="1800" b="1"/>
              <a:t> </a:t>
            </a:r>
            <a:r>
              <a:rPr lang="zh-CN" altLang="zh-CN" sz="1800" b="1"/>
              <a:t>核心层。分层设计的核心层是网际网络的高速主干线。核心层是分布层设备之间互联的关键，因此核心层保持高可用性和高冗余性非常重要。核心层也可连接到</a:t>
            </a:r>
            <a:r>
              <a:rPr lang="en-US" altLang="zh-CN" sz="1800" b="1"/>
              <a:t>Internet</a:t>
            </a:r>
            <a:r>
              <a:rPr lang="zh-CN" altLang="zh-CN" sz="1800" b="1"/>
              <a:t>。核心层汇聚所有分布层设备发送的流量，因此它必须能够快速转发大量的数据。</a:t>
            </a:r>
            <a:endParaRPr lang="zh-CN" altLang="en-US" sz="1650" b="1">
              <a:solidFill>
                <a:srgbClr val="C00000"/>
              </a:solidFill>
            </a:endParaRPr>
          </a:p>
        </p:txBody>
      </p:sp>
    </p:spTree>
    <p:custDataLst>
      <p:tags r:id="rId2"/>
    </p:custDataLst>
  </p:cSld>
  <p:clrMapOvr>
    <a:masterClrMapping/>
  </p:clrMapOvr>
  <p:transition advTm="2896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1.2.4 </a:t>
            </a:r>
            <a:r>
              <a:rPr lang="zh-CN" altLang="en-US" b="1">
                <a:solidFill>
                  <a:schemeClr val="accent1">
                    <a:lumMod val="10000"/>
                  </a:schemeClr>
                </a:solidFill>
                <a:sym typeface="+mn-ea"/>
              </a:rPr>
              <a:t>综合布线系统的组成</a:t>
            </a:r>
            <a:endParaRPr lang="zh-CN" altLang="en-US" b="1">
              <a:solidFill>
                <a:schemeClr val="accent1">
                  <a:lumMod val="10000"/>
                </a:schemeClr>
              </a:solidFill>
              <a:sym typeface="+mn-ea"/>
            </a:endParaRPr>
          </a:p>
        </p:txBody>
      </p:sp>
      <p:pic>
        <p:nvPicPr>
          <p:cNvPr id="4198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6645" y="941309"/>
            <a:ext cx="3001565"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9"/>
          <p:cNvSpPr>
            <a:spLocks noChangeArrowheads="1"/>
          </p:cNvSpPr>
          <p:nvPr/>
        </p:nvSpPr>
        <p:spPr bwMode="auto">
          <a:xfrm>
            <a:off x="563801" y="994886"/>
            <a:ext cx="2894409"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rgbClr val="002060"/>
                </a:solidFill>
                <a:sym typeface="+mn-ea"/>
              </a:rPr>
              <a:t>1. </a:t>
            </a:r>
            <a:r>
              <a:rPr lang="zh-CN" altLang="en-US" sz="1800" b="1">
                <a:solidFill>
                  <a:srgbClr val="002060"/>
                </a:solidFill>
                <a:sym typeface="+mn-ea"/>
              </a:rPr>
              <a:t>企业园区网层次化设计</a:t>
            </a:r>
            <a:endParaRPr lang="zh-CN" altLang="en-US" sz="1650" b="1">
              <a:solidFill>
                <a:schemeClr val="bg1"/>
              </a:solidFill>
            </a:endParaRPr>
          </a:p>
        </p:txBody>
      </p:sp>
      <p:sp>
        <p:nvSpPr>
          <p:cNvPr id="43012" name="Rectangle 75"/>
          <p:cNvSpPr>
            <a:spLocks noChangeArrowheads="1"/>
          </p:cNvSpPr>
          <p:nvPr/>
        </p:nvSpPr>
        <p:spPr bwMode="auto">
          <a:xfrm>
            <a:off x="456565" y="1467485"/>
            <a:ext cx="8234680" cy="3009900"/>
          </a:xfrm>
          <a:prstGeom prst="rect">
            <a:avLst/>
          </a:prstGeom>
          <a:noFill/>
          <a:ln w="9525">
            <a:solidFill>
              <a:srgbClr val="C3D7E1"/>
            </a:solidFill>
            <a:miter lim="800000"/>
          </a:ln>
          <a:effectLst/>
        </p:spPr>
        <p:txBody>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b="1">
                <a:sym typeface="+mn-ea"/>
              </a:rPr>
              <a:t>（</a:t>
            </a:r>
            <a:r>
              <a:rPr lang="en-US" altLang="zh-CN" b="1">
                <a:sym typeface="+mn-ea"/>
              </a:rPr>
              <a:t>2</a:t>
            </a:r>
            <a:r>
              <a:rPr lang="zh-CN" altLang="zh-CN" b="1">
                <a:sym typeface="+mn-ea"/>
              </a:rPr>
              <a:t>）二层网络结构</a:t>
            </a:r>
            <a:endParaRPr lang="zh-CN" altLang="zh-CN" b="1"/>
          </a:p>
          <a:p>
            <a:pPr eaLnBrk="1" hangingPunct="1"/>
            <a:r>
              <a:rPr lang="zh-CN" altLang="zh-CN" b="1">
                <a:sym typeface="+mn-ea"/>
              </a:rPr>
              <a:t>两层网络结构由核心层、接入层构成，如图</a:t>
            </a:r>
            <a:r>
              <a:rPr lang="en-US" altLang="zh-CN" b="1">
                <a:sym typeface="+mn-ea"/>
              </a:rPr>
              <a:t>1-2</a:t>
            </a:r>
            <a:r>
              <a:rPr lang="zh-CN" altLang="zh-CN" b="1">
                <a:sym typeface="+mn-ea"/>
              </a:rPr>
              <a:t>所示。客户</a:t>
            </a:r>
            <a:r>
              <a:rPr lang="en-US" altLang="zh-CN" b="1">
                <a:sym typeface="+mn-ea"/>
              </a:rPr>
              <a:t>PC</a:t>
            </a:r>
            <a:r>
              <a:rPr lang="zh-CN" altLang="zh-CN" b="1">
                <a:sym typeface="+mn-ea"/>
              </a:rPr>
              <a:t>以百兆或千兆连接接入层交换机；核心层交换机以千兆互联各个接入层交换机，同时提供二层或三层交换以及二、三、四层服务的功能；服务器以千兆接入核心层或接入层交换机；该方案非常易于实现，但其规模往往局限于核心交换机的千兆端口密度，而且网络规模的扩展可能会对现有网络拓扑带来较大影响，所以该方案比较适合于中小型网络，比如一栋大楼内的网络建设。</a:t>
            </a:r>
            <a:endParaRPr lang="zh-CN" altLang="zh-CN" b="1">
              <a:solidFill>
                <a:srgbClr val="C00000"/>
              </a:solidFill>
              <a:sym typeface="+mn-ea"/>
            </a:endParaRPr>
          </a:p>
        </p:txBody>
      </p:sp>
    </p:spTree>
    <p:custDataLst>
      <p:tags r:id="rId2"/>
    </p:custDataLst>
  </p:cSld>
  <p:clrMapOvr>
    <a:masterClrMapping/>
  </p:clrMapOvr>
  <p:transition advTm="2896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444500" y="1996520"/>
            <a:ext cx="4125516" cy="38163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zh-CN" altLang="en-US" sz="1800" b="1"/>
              <a:t>智能建筑（</a:t>
            </a:r>
            <a:r>
              <a:rPr lang="en-US" altLang="zh-CN" sz="1800" b="1"/>
              <a:t>Intelligent Building</a:t>
            </a:r>
            <a:r>
              <a:rPr lang="zh-CN" altLang="en-US" sz="1800" b="1"/>
              <a:t>，</a:t>
            </a:r>
            <a:r>
              <a:rPr lang="en-US" altLang="zh-CN" sz="1800" b="1"/>
              <a:t>IB</a:t>
            </a:r>
            <a:r>
              <a:rPr lang="zh-CN" altLang="en-US" sz="1800" b="1"/>
              <a:t>）</a:t>
            </a:r>
            <a:endParaRPr lang="en-US" altLang="zh-CN" sz="1800" b="1">
              <a:solidFill>
                <a:schemeClr val="tx1"/>
              </a:solidFill>
            </a:endParaRPr>
          </a:p>
        </p:txBody>
      </p:sp>
      <p:sp>
        <p:nvSpPr>
          <p:cNvPr id="5123" name="Rectangle 5"/>
          <p:cNvSpPr>
            <a:spLocks noChangeArrowheads="1"/>
          </p:cNvSpPr>
          <p:nvPr/>
        </p:nvSpPr>
        <p:spPr bwMode="auto">
          <a:xfrm>
            <a:off x="4699794" y="1514316"/>
            <a:ext cx="1660922" cy="297656"/>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none" lIns="40500" tIns="8100" rIns="40500" bIns="810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1500"/>
              <a:t>20</a:t>
            </a:r>
            <a:r>
              <a:rPr lang="zh-CN" altLang="en-US" sz="1500"/>
              <a:t>世纪</a:t>
            </a:r>
            <a:r>
              <a:rPr lang="en-US" altLang="zh-CN" sz="1500"/>
              <a:t>80</a:t>
            </a:r>
            <a:r>
              <a:rPr lang="zh-CN" altLang="en-US" sz="1500"/>
              <a:t>年代初</a:t>
            </a:r>
            <a:endParaRPr lang="zh-CN" altLang="en-US" sz="1500" b="1">
              <a:solidFill>
                <a:srgbClr val="FF3300"/>
              </a:solidFill>
              <a:latin typeface="仿宋_GB2312"/>
              <a:ea typeface="仿宋_GB2312"/>
              <a:cs typeface="仿宋_GB2312"/>
            </a:endParaRPr>
          </a:p>
        </p:txBody>
      </p:sp>
      <p:sp>
        <p:nvSpPr>
          <p:cNvPr id="5124" name="Rectangle 31"/>
          <p:cNvSpPr>
            <a:spLocks noChangeArrowheads="1"/>
          </p:cNvSpPr>
          <p:nvPr/>
        </p:nvSpPr>
        <p:spPr bwMode="auto">
          <a:xfrm>
            <a:off x="444500" y="2479040"/>
            <a:ext cx="8314690" cy="93853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40500" tIns="8100" rIns="40500" bIns="81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1500"/>
              <a:t>       第一幢智能大厦于</a:t>
            </a:r>
            <a:r>
              <a:rPr lang="en-US" altLang="zh-CN" sz="1500"/>
              <a:t>1984</a:t>
            </a:r>
            <a:r>
              <a:rPr lang="zh-CN" altLang="en-US" sz="1500"/>
              <a:t>年在美国康乃狄格州的哈特福德 （</a:t>
            </a:r>
            <a:r>
              <a:rPr lang="en-US" altLang="zh-CN" sz="1500"/>
              <a:t>Hartford</a:t>
            </a:r>
            <a:r>
              <a:rPr lang="zh-CN" altLang="en-US" sz="1500"/>
              <a:t>）市建成。</a:t>
            </a:r>
            <a:endParaRPr lang="en-US" altLang="zh-CN" sz="1500"/>
          </a:p>
          <a:p>
            <a:pPr eaLnBrk="1" hangingPunct="1"/>
            <a:r>
              <a:rPr lang="zh-CN" altLang="en-US" sz="1500"/>
              <a:t>      这幢楼是一座出租型大楼，为实现“办公的高效、舒适安全的工作环境且具有经济性的目标”，将通信、办公自动化、楼宇设备管理自动化、安全、防灾等技术纳入运行管理，并提供租户共享服务及新的服务功能。</a:t>
            </a:r>
            <a:endParaRPr lang="zh-CN" altLang="en-US" sz="1500" b="1">
              <a:solidFill>
                <a:srgbClr val="00B0F0"/>
              </a:solidFill>
              <a:latin typeface="仿宋_GB2312"/>
              <a:ea typeface="仿宋_GB2312"/>
              <a:cs typeface="仿宋_GB2312"/>
            </a:endParaRPr>
          </a:p>
        </p:txBody>
      </p:sp>
      <p:sp>
        <p:nvSpPr>
          <p:cNvPr id="5126" name="Rectangle 10"/>
          <p:cNvSpPr>
            <a:spLocks noChangeArrowheads="1"/>
          </p:cNvSpPr>
          <p:nvPr/>
        </p:nvSpPr>
        <p:spPr bwMode="auto">
          <a:xfrm>
            <a:off x="5427266" y="1996520"/>
            <a:ext cx="689372" cy="38163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zh-CN" altLang="en-US" sz="1800" b="1">
                <a:solidFill>
                  <a:schemeClr val="tx1"/>
                </a:solidFill>
              </a:rPr>
              <a:t>美国</a:t>
            </a:r>
            <a:endParaRPr lang="en-US" altLang="zh-CN" sz="1800" b="1">
              <a:solidFill>
                <a:schemeClr val="tx1"/>
              </a:solidFill>
            </a:endParaRPr>
          </a:p>
        </p:txBody>
      </p:sp>
      <p:sp>
        <p:nvSpPr>
          <p:cNvPr id="9" name="右箭头 8"/>
          <p:cNvSpPr/>
          <p:nvPr/>
        </p:nvSpPr>
        <p:spPr bwMode="auto">
          <a:xfrm>
            <a:off x="4570016" y="2083942"/>
            <a:ext cx="857250" cy="200202"/>
          </a:xfrm>
          <a:prstGeom prst="rightArrow">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anchor="ctr">
            <a:spAutoFit/>
          </a:bodyPr>
          <a:lstStyle/>
          <a:p>
            <a:pPr algn="ctr">
              <a:defRPr/>
            </a:pPr>
            <a:endParaRPr lang="zh-CN" altLang="en-US" sz="100">
              <a:latin typeface="Arial" panose="020B0604020202020204" pitchFamily="34" charset="0"/>
            </a:endParaRPr>
          </a:p>
        </p:txBody>
      </p:sp>
      <p:cxnSp>
        <p:nvCxnSpPr>
          <p:cNvPr id="12" name="直接箭头连接符 11"/>
          <p:cNvCxnSpPr/>
          <p:nvPr/>
        </p:nvCxnSpPr>
        <p:spPr bwMode="auto">
          <a:xfrm rot="16200000" flipH="1">
            <a:off x="4885531" y="1984614"/>
            <a:ext cx="345281" cy="0"/>
          </a:xfrm>
          <a:prstGeom prst="straightConnector1">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solidFill>
              <a:srgbClr val="FF0000"/>
            </a:solidFill>
            <a:prstDash val="solid"/>
            <a:round/>
            <a:headEnd type="none" w="med" len="med"/>
            <a:tailEnd type="arrow"/>
          </a:ln>
          <a:effectLst/>
        </p:spPr>
      </p:cxnSp>
      <p:sp>
        <p:nvSpPr>
          <p:cNvPr id="19" name="矩形 18"/>
          <p:cNvSpPr/>
          <p:nvPr/>
        </p:nvSpPr>
        <p:spPr>
          <a:xfrm>
            <a:off x="444500" y="3535045"/>
            <a:ext cx="8314690" cy="953135"/>
          </a:xfrm>
          <a:prstGeom prst="rect">
            <a:avLst/>
          </a:prstGeom>
          <a:solidFill>
            <a:schemeClr val="accent2">
              <a:lumMod val="20000"/>
              <a:lumOff val="80000"/>
            </a:schemeClr>
          </a:solidFill>
          <a:ln>
            <a:solidFill>
              <a:srgbClr val="92D050"/>
            </a:solidFill>
          </a:ln>
        </p:spPr>
        <p:txBody>
          <a:bodyPr wrap="square">
            <a:spAutoFit/>
          </a:bodyPr>
          <a:lstStyle/>
          <a:p>
            <a:pPr>
              <a:defRPr/>
            </a:pPr>
            <a:r>
              <a:rPr lang="zh-CN" altLang="en-US" sz="1400" dirty="0"/>
              <a:t>“智能建筑”被视为城市现代化、信息化的主要标志现。被称为数字城市，就是数字化、网络化、智能化和可视化的技术系统。即通过建设宽带多媒体信息网络系统、地理信息系统等基础设施平台，整合城市信息资源，建立电子政务和电子商务、劳动社会保险等相结合的信息化小区（或社区），逐步实现城市中经济和谁和信息化的细胞网络，形成整个城市综合运用的地理信息系统。</a:t>
            </a:r>
            <a:endParaRPr lang="zh-CN" altLang="en-US" sz="1400" dirty="0"/>
          </a:p>
        </p:txBody>
      </p:sp>
      <p:pic>
        <p:nvPicPr>
          <p:cNvPr id="513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0126" y="964804"/>
            <a:ext cx="4244578"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矩形 13"/>
          <p:cNvSpPr>
            <a:spLocks noChangeArrowheads="1"/>
          </p:cNvSpPr>
          <p:nvPr/>
        </p:nvSpPr>
        <p:spPr bwMode="auto">
          <a:xfrm>
            <a:off x="834470" y="1030288"/>
            <a:ext cx="35763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1800" b="1">
                <a:solidFill>
                  <a:schemeClr val="bg1"/>
                </a:solidFill>
              </a:rPr>
              <a:t>1.2.1  </a:t>
            </a:r>
            <a:r>
              <a:rPr lang="zh-CN" altLang="zh-CN" sz="1800" b="1">
                <a:solidFill>
                  <a:schemeClr val="bg1"/>
                </a:solidFill>
              </a:rPr>
              <a:t>了解智能建筑的概念及组成</a:t>
            </a:r>
            <a:endParaRPr lang="zh-CN" altLang="en-US" sz="1800" b="1">
              <a:solidFill>
                <a:schemeClr val="bg1"/>
              </a:solidFill>
            </a:endParaRPr>
          </a:p>
        </p:txBody>
      </p:sp>
      <p:sp>
        <p:nvSpPr>
          <p:cNvPr id="11" name="标题 10"/>
          <p:cNvSpPr>
            <a:spLocks noGrp="1" noChangeArrowheads="1"/>
          </p:cNvSpPr>
          <p:nvPr>
            <p:ph type="title"/>
          </p:nvPr>
        </p:nvSpPr>
        <p:spPr>
          <a:xfrm>
            <a:off x="444500" y="80010"/>
            <a:ext cx="8164830" cy="641985"/>
          </a:xfrm>
        </p:spPr>
        <p:txBody>
          <a:bodyPr/>
          <a:p>
            <a:r>
              <a:rPr lang="zh-CN" altLang="zh-CN">
                <a:sym typeface="+mn-ea"/>
              </a:rPr>
              <a:t>任务</a:t>
            </a:r>
            <a:r>
              <a:rPr lang="en-US" altLang="zh-CN">
                <a:sym typeface="+mn-ea"/>
              </a:rPr>
              <a:t>1</a:t>
            </a:r>
            <a:r>
              <a:rPr lang="zh-CN" altLang="zh-CN">
                <a:sym typeface="+mn-ea"/>
              </a:rPr>
              <a:t>：认识综合布线系统</a:t>
            </a:r>
            <a:endParaRPr lang="zh-CN" altLang="en-US"/>
          </a:p>
        </p:txBody>
      </p:sp>
    </p:spTree>
    <p:custDataLst>
      <p:tags r:id="rId2"/>
    </p:custDataLst>
  </p:cSld>
  <p:clrMapOvr>
    <a:masterClrMapping/>
  </p:clrMapOvr>
  <p:transition advTm="2896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1">
                    <a:lumMod val="10000"/>
                  </a:schemeClr>
                </a:solidFill>
                <a:sym typeface="+mn-ea"/>
              </a:rPr>
              <a:t>1.2.4 </a:t>
            </a:r>
            <a:r>
              <a:rPr lang="zh-CN" altLang="en-US" b="1">
                <a:solidFill>
                  <a:schemeClr val="accent1">
                    <a:lumMod val="10000"/>
                  </a:schemeClr>
                </a:solidFill>
                <a:sym typeface="+mn-ea"/>
              </a:rPr>
              <a:t>综合布线系统的组成</a:t>
            </a:r>
            <a:endParaRPr lang="zh-CN" altLang="en-US" b="1">
              <a:solidFill>
                <a:schemeClr val="accent1">
                  <a:lumMod val="10000"/>
                </a:schemeClr>
              </a:solidFill>
              <a:sym typeface="+mn-ea"/>
            </a:endParaRPr>
          </a:p>
        </p:txBody>
      </p:sp>
      <p:grpSp>
        <p:nvGrpSpPr>
          <p:cNvPr id="48133" name="Group 5"/>
          <p:cNvGrpSpPr>
            <a:grpSpLocks noChangeAspect="1"/>
          </p:cNvGrpSpPr>
          <p:nvPr/>
        </p:nvGrpSpPr>
        <p:grpSpPr bwMode="auto">
          <a:xfrm>
            <a:off x="654050" y="935990"/>
            <a:ext cx="7962900" cy="3711575"/>
            <a:chOff x="711" y="1344"/>
            <a:chExt cx="5208" cy="2222"/>
          </a:xfrm>
        </p:grpSpPr>
        <p:sp>
          <p:nvSpPr>
            <p:cNvPr id="48135" name="AutoShape 4"/>
            <p:cNvSpPr>
              <a:spLocks noChangeAspect="1" noChangeArrowheads="1" noTextEdit="1"/>
            </p:cNvSpPr>
            <p:nvPr/>
          </p:nvSpPr>
          <p:spPr bwMode="auto">
            <a:xfrm>
              <a:off x="711" y="1344"/>
              <a:ext cx="5208" cy="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
            </a:p>
          </p:txBody>
        </p:sp>
        <p:sp>
          <p:nvSpPr>
            <p:cNvPr id="48136" name="Rectangle 6"/>
            <p:cNvSpPr>
              <a:spLocks noChangeArrowheads="1"/>
            </p:cNvSpPr>
            <p:nvPr/>
          </p:nvSpPr>
          <p:spPr bwMode="auto">
            <a:xfrm>
              <a:off x="5737" y="3390"/>
              <a:ext cx="10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kumimoji="0" lang="zh-CN" altLang="zh-CN" sz="1350">
                  <a:solidFill>
                    <a:srgbClr val="000000"/>
                  </a:solidFill>
                  <a:latin typeface="Arial Unicode MS" pitchFamily="34" charset="-122"/>
                  <a:ea typeface="Arial Unicode MS" pitchFamily="34" charset="-122"/>
                  <a:cs typeface="宋体" panose="02010600030101010101" pitchFamily="2" charset="-122"/>
                </a:rPr>
                <a:t> </a:t>
              </a:r>
              <a:endParaRPr kumimoji="0" lang="zh-CN" altLang="zh-CN" sz="1350">
                <a:solidFill>
                  <a:schemeClr val="tx1"/>
                </a:solidFill>
                <a:ea typeface="Arial Unicode MS" pitchFamily="34" charset="-122"/>
                <a:cs typeface="宋体" panose="02010600030101010101" pitchFamily="2" charset="-122"/>
              </a:endParaRPr>
            </a:p>
          </p:txBody>
        </p:sp>
        <p:sp>
          <p:nvSpPr>
            <p:cNvPr id="48137" name="Line 7"/>
            <p:cNvSpPr>
              <a:spLocks noChangeShapeType="1"/>
            </p:cNvSpPr>
            <p:nvPr/>
          </p:nvSpPr>
          <p:spPr bwMode="auto">
            <a:xfrm flipV="1">
              <a:off x="2451" y="1673"/>
              <a:ext cx="1" cy="191"/>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38" name="Line 8"/>
            <p:cNvSpPr>
              <a:spLocks noChangeShapeType="1"/>
            </p:cNvSpPr>
            <p:nvPr/>
          </p:nvSpPr>
          <p:spPr bwMode="auto">
            <a:xfrm flipV="1">
              <a:off x="3320" y="1673"/>
              <a:ext cx="0" cy="191"/>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39" name="Line 9"/>
            <p:cNvSpPr>
              <a:spLocks noChangeShapeType="1"/>
            </p:cNvSpPr>
            <p:nvPr/>
          </p:nvSpPr>
          <p:spPr bwMode="auto">
            <a:xfrm flipH="1">
              <a:off x="1158" y="2856"/>
              <a:ext cx="257" cy="331"/>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40" name="Line 10"/>
            <p:cNvSpPr>
              <a:spLocks noChangeShapeType="1"/>
            </p:cNvSpPr>
            <p:nvPr/>
          </p:nvSpPr>
          <p:spPr bwMode="auto">
            <a:xfrm>
              <a:off x="1467" y="2856"/>
              <a:ext cx="297" cy="331"/>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41" name="Line 11"/>
            <p:cNvSpPr>
              <a:spLocks noChangeShapeType="1"/>
            </p:cNvSpPr>
            <p:nvPr/>
          </p:nvSpPr>
          <p:spPr bwMode="auto">
            <a:xfrm>
              <a:off x="1926" y="2813"/>
              <a:ext cx="298" cy="331"/>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42" name="Line 12"/>
            <p:cNvSpPr>
              <a:spLocks noChangeShapeType="1"/>
            </p:cNvSpPr>
            <p:nvPr/>
          </p:nvSpPr>
          <p:spPr bwMode="auto">
            <a:xfrm>
              <a:off x="2374" y="2856"/>
              <a:ext cx="298" cy="331"/>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43" name="Line 13"/>
            <p:cNvSpPr>
              <a:spLocks noChangeShapeType="1"/>
            </p:cNvSpPr>
            <p:nvPr/>
          </p:nvSpPr>
          <p:spPr bwMode="auto">
            <a:xfrm>
              <a:off x="2901" y="2813"/>
              <a:ext cx="298" cy="331"/>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44" name="Line 14"/>
            <p:cNvSpPr>
              <a:spLocks noChangeShapeType="1"/>
            </p:cNvSpPr>
            <p:nvPr/>
          </p:nvSpPr>
          <p:spPr bwMode="auto">
            <a:xfrm flipH="1">
              <a:off x="3682" y="2893"/>
              <a:ext cx="258" cy="329"/>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45" name="Line 15"/>
            <p:cNvSpPr>
              <a:spLocks noChangeShapeType="1"/>
            </p:cNvSpPr>
            <p:nvPr/>
          </p:nvSpPr>
          <p:spPr bwMode="auto">
            <a:xfrm>
              <a:off x="3991" y="2893"/>
              <a:ext cx="298" cy="329"/>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46" name="Line 16"/>
            <p:cNvSpPr>
              <a:spLocks noChangeShapeType="1"/>
            </p:cNvSpPr>
            <p:nvPr/>
          </p:nvSpPr>
          <p:spPr bwMode="auto">
            <a:xfrm>
              <a:off x="4200" y="2856"/>
              <a:ext cx="291" cy="1"/>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grpSp>
          <p:nvGrpSpPr>
            <p:cNvPr id="48147" name="Group 19"/>
            <p:cNvGrpSpPr/>
            <p:nvPr/>
          </p:nvGrpSpPr>
          <p:grpSpPr bwMode="auto">
            <a:xfrm>
              <a:off x="2246" y="1409"/>
              <a:ext cx="436" cy="305"/>
              <a:chOff x="2246" y="1409"/>
              <a:chExt cx="436" cy="305"/>
            </a:xfrm>
          </p:grpSpPr>
          <p:pic>
            <p:nvPicPr>
              <p:cNvPr id="48617" name="Picture 1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46" y="1409"/>
                <a:ext cx="4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18"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6" y="1409"/>
                <a:ext cx="4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48" name="Line 20"/>
            <p:cNvSpPr>
              <a:spLocks noChangeShapeType="1"/>
            </p:cNvSpPr>
            <p:nvPr/>
          </p:nvSpPr>
          <p:spPr bwMode="auto">
            <a:xfrm flipH="1" flipV="1">
              <a:off x="2618" y="1628"/>
              <a:ext cx="702" cy="236"/>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49" name="Line 21"/>
            <p:cNvSpPr>
              <a:spLocks noChangeShapeType="1"/>
            </p:cNvSpPr>
            <p:nvPr/>
          </p:nvSpPr>
          <p:spPr bwMode="auto">
            <a:xfrm flipH="1">
              <a:off x="1680" y="1521"/>
              <a:ext cx="573" cy="1"/>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grpSp>
          <p:nvGrpSpPr>
            <p:cNvPr id="48150" name="Group 24"/>
            <p:cNvGrpSpPr/>
            <p:nvPr/>
          </p:nvGrpSpPr>
          <p:grpSpPr bwMode="auto">
            <a:xfrm>
              <a:off x="3046" y="1409"/>
              <a:ext cx="436" cy="305"/>
              <a:chOff x="3046" y="1409"/>
              <a:chExt cx="436" cy="305"/>
            </a:xfrm>
          </p:grpSpPr>
          <p:pic>
            <p:nvPicPr>
              <p:cNvPr id="48615"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6" y="1409"/>
                <a:ext cx="4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16"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6" y="1409"/>
                <a:ext cx="43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51" name="Line 25"/>
            <p:cNvSpPr>
              <a:spLocks noChangeShapeType="1"/>
            </p:cNvSpPr>
            <p:nvPr/>
          </p:nvSpPr>
          <p:spPr bwMode="auto">
            <a:xfrm flipV="1">
              <a:off x="2452" y="1582"/>
              <a:ext cx="593" cy="282"/>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52" name="Line 26"/>
            <p:cNvSpPr>
              <a:spLocks noChangeShapeType="1"/>
            </p:cNvSpPr>
            <p:nvPr/>
          </p:nvSpPr>
          <p:spPr bwMode="auto">
            <a:xfrm>
              <a:off x="3431" y="1522"/>
              <a:ext cx="438" cy="1"/>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grpSp>
          <p:nvGrpSpPr>
            <p:cNvPr id="48153" name="Group 29"/>
            <p:cNvGrpSpPr/>
            <p:nvPr/>
          </p:nvGrpSpPr>
          <p:grpSpPr bwMode="auto">
            <a:xfrm>
              <a:off x="907" y="1362"/>
              <a:ext cx="859" cy="395"/>
              <a:chOff x="907" y="1362"/>
              <a:chExt cx="859" cy="395"/>
            </a:xfrm>
          </p:grpSpPr>
          <p:pic>
            <p:nvPicPr>
              <p:cNvPr id="48613"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 y="1362"/>
                <a:ext cx="85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14"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 y="1362"/>
                <a:ext cx="85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54" name="Group 32"/>
            <p:cNvGrpSpPr/>
            <p:nvPr/>
          </p:nvGrpSpPr>
          <p:grpSpPr bwMode="auto">
            <a:xfrm>
              <a:off x="1051" y="1446"/>
              <a:ext cx="559" cy="189"/>
              <a:chOff x="1051" y="1446"/>
              <a:chExt cx="559" cy="189"/>
            </a:xfrm>
          </p:grpSpPr>
          <p:pic>
            <p:nvPicPr>
              <p:cNvPr id="48611"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1" y="1446"/>
                <a:ext cx="55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12" name="Picture 3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1" y="1446"/>
                <a:ext cx="55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55" name="Group 35"/>
            <p:cNvGrpSpPr/>
            <p:nvPr/>
          </p:nvGrpSpPr>
          <p:grpSpPr bwMode="auto">
            <a:xfrm>
              <a:off x="3849" y="1362"/>
              <a:ext cx="856" cy="395"/>
              <a:chOff x="3849" y="1362"/>
              <a:chExt cx="856" cy="395"/>
            </a:xfrm>
          </p:grpSpPr>
          <p:pic>
            <p:nvPicPr>
              <p:cNvPr id="48609"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49" y="1362"/>
                <a:ext cx="856"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10" name="Picture 3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9" y="1362"/>
                <a:ext cx="856"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56" name="Group 38"/>
            <p:cNvGrpSpPr/>
            <p:nvPr/>
          </p:nvGrpSpPr>
          <p:grpSpPr bwMode="auto">
            <a:xfrm>
              <a:off x="4003" y="1454"/>
              <a:ext cx="559" cy="188"/>
              <a:chOff x="4003" y="1454"/>
              <a:chExt cx="559" cy="188"/>
            </a:xfrm>
          </p:grpSpPr>
          <p:pic>
            <p:nvPicPr>
              <p:cNvPr id="48607" name="Picture 3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03" y="1454"/>
                <a:ext cx="55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08" name="Picture 3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03" y="1454"/>
                <a:ext cx="55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57" name="Line 39"/>
            <p:cNvSpPr>
              <a:spLocks noChangeShapeType="1"/>
            </p:cNvSpPr>
            <p:nvPr/>
          </p:nvSpPr>
          <p:spPr bwMode="auto">
            <a:xfrm>
              <a:off x="2451" y="2385"/>
              <a:ext cx="1088" cy="356"/>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grpSp>
          <p:nvGrpSpPr>
            <p:cNvPr id="48158" name="Group 52"/>
            <p:cNvGrpSpPr/>
            <p:nvPr/>
          </p:nvGrpSpPr>
          <p:grpSpPr bwMode="auto">
            <a:xfrm>
              <a:off x="1407" y="2361"/>
              <a:ext cx="2721" cy="407"/>
              <a:chOff x="1407" y="2361"/>
              <a:chExt cx="2721" cy="407"/>
            </a:xfrm>
          </p:grpSpPr>
          <p:sp>
            <p:nvSpPr>
              <p:cNvPr id="48595" name="Line 40"/>
              <p:cNvSpPr>
                <a:spLocks noChangeShapeType="1"/>
              </p:cNvSpPr>
              <p:nvPr/>
            </p:nvSpPr>
            <p:spPr bwMode="auto">
              <a:xfrm flipH="1">
                <a:off x="2414" y="2385"/>
                <a:ext cx="1" cy="383"/>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96" name="Line 41"/>
              <p:cNvSpPr>
                <a:spLocks noChangeShapeType="1"/>
              </p:cNvSpPr>
              <p:nvPr/>
            </p:nvSpPr>
            <p:spPr bwMode="auto">
              <a:xfrm flipH="1">
                <a:off x="2107" y="2385"/>
                <a:ext cx="267" cy="356"/>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97" name="Line 42"/>
              <p:cNvSpPr>
                <a:spLocks noChangeShapeType="1"/>
              </p:cNvSpPr>
              <p:nvPr/>
            </p:nvSpPr>
            <p:spPr bwMode="auto">
              <a:xfrm flipV="1">
                <a:off x="1548" y="2385"/>
                <a:ext cx="1718" cy="320"/>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grpSp>
            <p:nvGrpSpPr>
              <p:cNvPr id="48598" name="Group 51"/>
              <p:cNvGrpSpPr/>
              <p:nvPr/>
            </p:nvGrpSpPr>
            <p:grpSpPr bwMode="auto">
              <a:xfrm>
                <a:off x="1407" y="2361"/>
                <a:ext cx="2721" cy="407"/>
                <a:chOff x="1407" y="2361"/>
                <a:chExt cx="2721" cy="407"/>
              </a:xfrm>
            </p:grpSpPr>
            <p:sp>
              <p:nvSpPr>
                <p:cNvPr id="48599" name="Line 43"/>
                <p:cNvSpPr>
                  <a:spLocks noChangeShapeType="1"/>
                </p:cNvSpPr>
                <p:nvPr/>
              </p:nvSpPr>
              <p:spPr bwMode="auto">
                <a:xfrm>
                  <a:off x="2452" y="2385"/>
                  <a:ext cx="663" cy="383"/>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600" name="Line 44"/>
                <p:cNvSpPr>
                  <a:spLocks noChangeShapeType="1"/>
                </p:cNvSpPr>
                <p:nvPr/>
              </p:nvSpPr>
              <p:spPr bwMode="auto">
                <a:xfrm>
                  <a:off x="2414" y="2361"/>
                  <a:ext cx="1714" cy="380"/>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601" name="Line 45"/>
                <p:cNvSpPr>
                  <a:spLocks noChangeShapeType="1"/>
                </p:cNvSpPr>
                <p:nvPr/>
              </p:nvSpPr>
              <p:spPr bwMode="auto">
                <a:xfrm flipH="1">
                  <a:off x="1407" y="2385"/>
                  <a:ext cx="967" cy="356"/>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602" name="Line 46"/>
                <p:cNvSpPr>
                  <a:spLocks noChangeShapeType="1"/>
                </p:cNvSpPr>
                <p:nvPr/>
              </p:nvSpPr>
              <p:spPr bwMode="auto">
                <a:xfrm flipV="1">
                  <a:off x="2107" y="2385"/>
                  <a:ext cx="1159" cy="330"/>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603" name="Line 47"/>
                <p:cNvSpPr>
                  <a:spLocks noChangeShapeType="1"/>
                </p:cNvSpPr>
                <p:nvPr/>
              </p:nvSpPr>
              <p:spPr bwMode="auto">
                <a:xfrm flipV="1">
                  <a:off x="2451" y="2385"/>
                  <a:ext cx="815" cy="356"/>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604" name="Line 48"/>
                <p:cNvSpPr>
                  <a:spLocks noChangeShapeType="1"/>
                </p:cNvSpPr>
                <p:nvPr/>
              </p:nvSpPr>
              <p:spPr bwMode="auto">
                <a:xfrm flipV="1">
                  <a:off x="3045" y="2385"/>
                  <a:ext cx="221" cy="383"/>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605" name="Line 49"/>
                <p:cNvSpPr>
                  <a:spLocks noChangeShapeType="1"/>
                </p:cNvSpPr>
                <p:nvPr/>
              </p:nvSpPr>
              <p:spPr bwMode="auto">
                <a:xfrm flipH="1" flipV="1">
                  <a:off x="3266" y="2385"/>
                  <a:ext cx="273" cy="383"/>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606" name="Line 50"/>
                <p:cNvSpPr>
                  <a:spLocks noChangeShapeType="1"/>
                </p:cNvSpPr>
                <p:nvPr/>
              </p:nvSpPr>
              <p:spPr bwMode="auto">
                <a:xfrm flipH="1" flipV="1">
                  <a:off x="3266" y="2385"/>
                  <a:ext cx="862" cy="356"/>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grpSp>
        </p:grpSp>
        <p:grpSp>
          <p:nvGrpSpPr>
            <p:cNvPr id="48159" name="Group 116"/>
            <p:cNvGrpSpPr/>
            <p:nvPr/>
          </p:nvGrpSpPr>
          <p:grpSpPr bwMode="auto">
            <a:xfrm>
              <a:off x="3119" y="1869"/>
              <a:ext cx="358" cy="514"/>
              <a:chOff x="3119" y="1869"/>
              <a:chExt cx="358" cy="514"/>
            </a:xfrm>
          </p:grpSpPr>
          <p:sp>
            <p:nvSpPr>
              <p:cNvPr id="48532" name="Rectangle 53"/>
              <p:cNvSpPr>
                <a:spLocks noChangeArrowheads="1"/>
              </p:cNvSpPr>
              <p:nvPr/>
            </p:nvSpPr>
            <p:spPr bwMode="auto">
              <a:xfrm>
                <a:off x="3119" y="2073"/>
                <a:ext cx="317" cy="310"/>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33" name="Rectangle 54"/>
              <p:cNvSpPr>
                <a:spLocks noChangeArrowheads="1"/>
              </p:cNvSpPr>
              <p:nvPr/>
            </p:nvSpPr>
            <p:spPr bwMode="auto">
              <a:xfrm>
                <a:off x="3119" y="2073"/>
                <a:ext cx="317" cy="310"/>
              </a:xfrm>
              <a:prstGeom prst="rect">
                <a:avLst/>
              </a:prstGeom>
              <a:solidFill>
                <a:srgbClr val="0096D5"/>
              </a:solidFill>
              <a:ln w="3">
                <a:solidFill>
                  <a:srgbClr val="AAE6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34" name="Freeform 55"/>
              <p:cNvSpPr/>
              <p:nvPr/>
            </p:nvSpPr>
            <p:spPr bwMode="auto">
              <a:xfrm>
                <a:off x="3119" y="2037"/>
                <a:ext cx="358" cy="36"/>
              </a:xfrm>
              <a:custGeom>
                <a:avLst/>
                <a:gdLst>
                  <a:gd name="T0" fmla="*/ 0 w 358"/>
                  <a:gd name="T1" fmla="*/ 36 h 36"/>
                  <a:gd name="T2" fmla="*/ 41 w 358"/>
                  <a:gd name="T3" fmla="*/ 0 h 36"/>
                  <a:gd name="T4" fmla="*/ 358 w 358"/>
                  <a:gd name="T5" fmla="*/ 0 h 36"/>
                  <a:gd name="T6" fmla="*/ 317 w 358"/>
                  <a:gd name="T7" fmla="*/ 36 h 36"/>
                  <a:gd name="T8" fmla="*/ 0 w 358"/>
                  <a:gd name="T9" fmla="*/ 3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36">
                    <a:moveTo>
                      <a:pt x="0" y="36"/>
                    </a:moveTo>
                    <a:lnTo>
                      <a:pt x="41" y="0"/>
                    </a:lnTo>
                    <a:lnTo>
                      <a:pt x="358" y="0"/>
                    </a:lnTo>
                    <a:lnTo>
                      <a:pt x="317" y="36"/>
                    </a:lnTo>
                    <a:lnTo>
                      <a:pt x="0" y="36"/>
                    </a:lnTo>
                    <a:close/>
                  </a:path>
                </a:pathLst>
              </a:custGeom>
              <a:solidFill>
                <a:srgbClr val="00B4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35" name="Freeform 56"/>
              <p:cNvSpPr/>
              <p:nvPr/>
            </p:nvSpPr>
            <p:spPr bwMode="auto">
              <a:xfrm>
                <a:off x="3119" y="2037"/>
                <a:ext cx="358" cy="36"/>
              </a:xfrm>
              <a:custGeom>
                <a:avLst/>
                <a:gdLst>
                  <a:gd name="T0" fmla="*/ 0 w 358"/>
                  <a:gd name="T1" fmla="*/ 36 h 36"/>
                  <a:gd name="T2" fmla="*/ 41 w 358"/>
                  <a:gd name="T3" fmla="*/ 0 h 36"/>
                  <a:gd name="T4" fmla="*/ 358 w 358"/>
                  <a:gd name="T5" fmla="*/ 0 h 36"/>
                  <a:gd name="T6" fmla="*/ 317 w 358"/>
                  <a:gd name="T7" fmla="*/ 36 h 36"/>
                  <a:gd name="T8" fmla="*/ 0 w 358"/>
                  <a:gd name="T9" fmla="*/ 3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36">
                    <a:moveTo>
                      <a:pt x="0" y="36"/>
                    </a:moveTo>
                    <a:lnTo>
                      <a:pt x="41" y="0"/>
                    </a:lnTo>
                    <a:lnTo>
                      <a:pt x="358" y="0"/>
                    </a:lnTo>
                    <a:lnTo>
                      <a:pt x="317" y="36"/>
                    </a:lnTo>
                    <a:lnTo>
                      <a:pt x="0" y="36"/>
                    </a:lnTo>
                    <a:close/>
                  </a:path>
                </a:pathLst>
              </a:custGeom>
              <a:solidFill>
                <a:srgbClr val="00B4FF"/>
              </a:solidFill>
              <a:ln w="3">
                <a:solidFill>
                  <a:srgbClr val="AAE6FF"/>
                </a:solidFill>
                <a:prstDash val="solid"/>
                <a:round/>
              </a:ln>
            </p:spPr>
            <p:txBody>
              <a:bodyPr/>
              <a:lstStyle/>
              <a:p>
                <a:endParaRPr lang="zh-CN" altLang="en-US" sz="100"/>
              </a:p>
            </p:txBody>
          </p:sp>
          <p:sp>
            <p:nvSpPr>
              <p:cNvPr id="48536" name="Freeform 57"/>
              <p:cNvSpPr/>
              <p:nvPr/>
            </p:nvSpPr>
            <p:spPr bwMode="auto">
              <a:xfrm>
                <a:off x="3436" y="2037"/>
                <a:ext cx="41" cy="343"/>
              </a:xfrm>
              <a:custGeom>
                <a:avLst/>
                <a:gdLst>
                  <a:gd name="T0" fmla="*/ 0 w 41"/>
                  <a:gd name="T1" fmla="*/ 36 h 343"/>
                  <a:gd name="T2" fmla="*/ 41 w 41"/>
                  <a:gd name="T3" fmla="*/ 0 h 343"/>
                  <a:gd name="T4" fmla="*/ 41 w 41"/>
                  <a:gd name="T5" fmla="*/ 307 h 343"/>
                  <a:gd name="T6" fmla="*/ 0 w 41"/>
                  <a:gd name="T7" fmla="*/ 343 h 343"/>
                  <a:gd name="T8" fmla="*/ 0 w 41"/>
                  <a:gd name="T9" fmla="*/ 36 h 3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43">
                    <a:moveTo>
                      <a:pt x="0" y="36"/>
                    </a:moveTo>
                    <a:lnTo>
                      <a:pt x="41" y="0"/>
                    </a:lnTo>
                    <a:lnTo>
                      <a:pt x="41" y="307"/>
                    </a:lnTo>
                    <a:lnTo>
                      <a:pt x="0" y="343"/>
                    </a:lnTo>
                    <a:lnTo>
                      <a:pt x="0" y="36"/>
                    </a:lnTo>
                    <a:close/>
                  </a:path>
                </a:pathLst>
              </a:custGeom>
              <a:solidFill>
                <a:srgbClr val="005A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37" name="Freeform 58"/>
              <p:cNvSpPr/>
              <p:nvPr/>
            </p:nvSpPr>
            <p:spPr bwMode="auto">
              <a:xfrm>
                <a:off x="3436" y="2037"/>
                <a:ext cx="41" cy="343"/>
              </a:xfrm>
              <a:custGeom>
                <a:avLst/>
                <a:gdLst>
                  <a:gd name="T0" fmla="*/ 0 w 41"/>
                  <a:gd name="T1" fmla="*/ 36 h 343"/>
                  <a:gd name="T2" fmla="*/ 41 w 41"/>
                  <a:gd name="T3" fmla="*/ 0 h 343"/>
                  <a:gd name="T4" fmla="*/ 41 w 41"/>
                  <a:gd name="T5" fmla="*/ 307 h 343"/>
                  <a:gd name="T6" fmla="*/ 0 w 41"/>
                  <a:gd name="T7" fmla="*/ 343 h 343"/>
                  <a:gd name="T8" fmla="*/ 0 w 41"/>
                  <a:gd name="T9" fmla="*/ 36 h 3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43">
                    <a:moveTo>
                      <a:pt x="0" y="36"/>
                    </a:moveTo>
                    <a:lnTo>
                      <a:pt x="41" y="0"/>
                    </a:lnTo>
                    <a:lnTo>
                      <a:pt x="41" y="307"/>
                    </a:lnTo>
                    <a:lnTo>
                      <a:pt x="0" y="343"/>
                    </a:lnTo>
                    <a:lnTo>
                      <a:pt x="0" y="36"/>
                    </a:lnTo>
                    <a:close/>
                  </a:path>
                </a:pathLst>
              </a:custGeom>
              <a:solidFill>
                <a:srgbClr val="005A80"/>
              </a:solidFill>
              <a:ln w="3">
                <a:solidFill>
                  <a:srgbClr val="AAE6FF"/>
                </a:solidFill>
                <a:prstDash val="solid"/>
                <a:round/>
              </a:ln>
            </p:spPr>
            <p:txBody>
              <a:bodyPr/>
              <a:lstStyle/>
              <a:p>
                <a:endParaRPr lang="zh-CN" altLang="en-US" sz="100"/>
              </a:p>
            </p:txBody>
          </p:sp>
          <p:sp>
            <p:nvSpPr>
              <p:cNvPr id="48538" name="Freeform 59"/>
              <p:cNvSpPr/>
              <p:nvPr/>
            </p:nvSpPr>
            <p:spPr bwMode="auto">
              <a:xfrm>
                <a:off x="3134" y="2201"/>
                <a:ext cx="109" cy="49"/>
              </a:xfrm>
              <a:custGeom>
                <a:avLst/>
                <a:gdLst>
                  <a:gd name="T0" fmla="*/ 109 w 109"/>
                  <a:gd name="T1" fmla="*/ 12 h 49"/>
                  <a:gd name="T2" fmla="*/ 26 w 109"/>
                  <a:gd name="T3" fmla="*/ 12 h 49"/>
                  <a:gd name="T4" fmla="*/ 26 w 109"/>
                  <a:gd name="T5" fmla="*/ 0 h 49"/>
                  <a:gd name="T6" fmla="*/ 0 w 109"/>
                  <a:gd name="T7" fmla="*/ 23 h 49"/>
                  <a:gd name="T8" fmla="*/ 26 w 109"/>
                  <a:gd name="T9" fmla="*/ 49 h 49"/>
                  <a:gd name="T10" fmla="*/ 26 w 109"/>
                  <a:gd name="T11" fmla="*/ 37 h 49"/>
                  <a:gd name="T12" fmla="*/ 109 w 109"/>
                  <a:gd name="T13" fmla="*/ 37 h 49"/>
                  <a:gd name="T14" fmla="*/ 109 w 109"/>
                  <a:gd name="T15" fmla="*/ 12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109" y="12"/>
                    </a:moveTo>
                    <a:lnTo>
                      <a:pt x="26" y="12"/>
                    </a:lnTo>
                    <a:lnTo>
                      <a:pt x="26" y="0"/>
                    </a:lnTo>
                    <a:lnTo>
                      <a:pt x="0" y="23"/>
                    </a:lnTo>
                    <a:lnTo>
                      <a:pt x="26" y="49"/>
                    </a:lnTo>
                    <a:lnTo>
                      <a:pt x="26" y="37"/>
                    </a:lnTo>
                    <a:lnTo>
                      <a:pt x="109" y="37"/>
                    </a:lnTo>
                    <a:lnTo>
                      <a:pt x="109"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39" name="Freeform 60"/>
              <p:cNvSpPr/>
              <p:nvPr/>
            </p:nvSpPr>
            <p:spPr bwMode="auto">
              <a:xfrm>
                <a:off x="3134" y="2201"/>
                <a:ext cx="109" cy="49"/>
              </a:xfrm>
              <a:custGeom>
                <a:avLst/>
                <a:gdLst>
                  <a:gd name="T0" fmla="*/ 109 w 109"/>
                  <a:gd name="T1" fmla="*/ 12 h 49"/>
                  <a:gd name="T2" fmla="*/ 26 w 109"/>
                  <a:gd name="T3" fmla="*/ 12 h 49"/>
                  <a:gd name="T4" fmla="*/ 26 w 109"/>
                  <a:gd name="T5" fmla="*/ 0 h 49"/>
                  <a:gd name="T6" fmla="*/ 0 w 109"/>
                  <a:gd name="T7" fmla="*/ 23 h 49"/>
                  <a:gd name="T8" fmla="*/ 26 w 109"/>
                  <a:gd name="T9" fmla="*/ 49 h 49"/>
                  <a:gd name="T10" fmla="*/ 26 w 109"/>
                  <a:gd name="T11" fmla="*/ 37 h 49"/>
                  <a:gd name="T12" fmla="*/ 109 w 109"/>
                  <a:gd name="T13" fmla="*/ 37 h 49"/>
                  <a:gd name="T14" fmla="*/ 109 w 109"/>
                  <a:gd name="T15" fmla="*/ 12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109" y="12"/>
                    </a:moveTo>
                    <a:lnTo>
                      <a:pt x="26" y="12"/>
                    </a:lnTo>
                    <a:lnTo>
                      <a:pt x="26" y="0"/>
                    </a:lnTo>
                    <a:lnTo>
                      <a:pt x="0" y="23"/>
                    </a:lnTo>
                    <a:lnTo>
                      <a:pt x="26" y="49"/>
                    </a:lnTo>
                    <a:lnTo>
                      <a:pt x="26" y="37"/>
                    </a:lnTo>
                    <a:lnTo>
                      <a:pt x="109" y="37"/>
                    </a:lnTo>
                    <a:lnTo>
                      <a:pt x="109"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40" name="Freeform 61"/>
              <p:cNvSpPr/>
              <p:nvPr/>
            </p:nvSpPr>
            <p:spPr bwMode="auto">
              <a:xfrm>
                <a:off x="3174" y="2127"/>
                <a:ext cx="86" cy="86"/>
              </a:xfrm>
              <a:custGeom>
                <a:avLst/>
                <a:gdLst>
                  <a:gd name="T0" fmla="*/ 86 w 86"/>
                  <a:gd name="T1" fmla="*/ 69 h 86"/>
                  <a:gd name="T2" fmla="*/ 26 w 86"/>
                  <a:gd name="T3" fmla="*/ 9 h 86"/>
                  <a:gd name="T4" fmla="*/ 35 w 86"/>
                  <a:gd name="T5" fmla="*/ 0 h 86"/>
                  <a:gd name="T6" fmla="*/ 0 w 86"/>
                  <a:gd name="T7" fmla="*/ 0 h 86"/>
                  <a:gd name="T8" fmla="*/ 0 w 86"/>
                  <a:gd name="T9" fmla="*/ 35 h 86"/>
                  <a:gd name="T10" fmla="*/ 9 w 86"/>
                  <a:gd name="T11" fmla="*/ 26 h 86"/>
                  <a:gd name="T12" fmla="*/ 69 w 86"/>
                  <a:gd name="T13" fmla="*/ 86 h 86"/>
                  <a:gd name="T14" fmla="*/ 86 w 86"/>
                  <a:gd name="T15" fmla="*/ 69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86">
                    <a:moveTo>
                      <a:pt x="86" y="69"/>
                    </a:moveTo>
                    <a:lnTo>
                      <a:pt x="26" y="9"/>
                    </a:lnTo>
                    <a:lnTo>
                      <a:pt x="35" y="0"/>
                    </a:lnTo>
                    <a:lnTo>
                      <a:pt x="0" y="0"/>
                    </a:lnTo>
                    <a:lnTo>
                      <a:pt x="0" y="35"/>
                    </a:lnTo>
                    <a:lnTo>
                      <a:pt x="9" y="26"/>
                    </a:lnTo>
                    <a:lnTo>
                      <a:pt x="69" y="86"/>
                    </a:lnTo>
                    <a:lnTo>
                      <a:pt x="86" y="6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41" name="Freeform 62"/>
              <p:cNvSpPr/>
              <p:nvPr/>
            </p:nvSpPr>
            <p:spPr bwMode="auto">
              <a:xfrm>
                <a:off x="3174" y="2127"/>
                <a:ext cx="86" cy="86"/>
              </a:xfrm>
              <a:custGeom>
                <a:avLst/>
                <a:gdLst>
                  <a:gd name="T0" fmla="*/ 86 w 86"/>
                  <a:gd name="T1" fmla="*/ 69 h 86"/>
                  <a:gd name="T2" fmla="*/ 26 w 86"/>
                  <a:gd name="T3" fmla="*/ 9 h 86"/>
                  <a:gd name="T4" fmla="*/ 35 w 86"/>
                  <a:gd name="T5" fmla="*/ 0 h 86"/>
                  <a:gd name="T6" fmla="*/ 0 w 86"/>
                  <a:gd name="T7" fmla="*/ 0 h 86"/>
                  <a:gd name="T8" fmla="*/ 0 w 86"/>
                  <a:gd name="T9" fmla="*/ 35 h 86"/>
                  <a:gd name="T10" fmla="*/ 9 w 86"/>
                  <a:gd name="T11" fmla="*/ 26 h 86"/>
                  <a:gd name="T12" fmla="*/ 69 w 86"/>
                  <a:gd name="T13" fmla="*/ 86 h 86"/>
                  <a:gd name="T14" fmla="*/ 86 w 86"/>
                  <a:gd name="T15" fmla="*/ 69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86">
                    <a:moveTo>
                      <a:pt x="86" y="69"/>
                    </a:moveTo>
                    <a:lnTo>
                      <a:pt x="26" y="9"/>
                    </a:lnTo>
                    <a:lnTo>
                      <a:pt x="35" y="0"/>
                    </a:lnTo>
                    <a:lnTo>
                      <a:pt x="0" y="0"/>
                    </a:lnTo>
                    <a:lnTo>
                      <a:pt x="0" y="35"/>
                    </a:lnTo>
                    <a:lnTo>
                      <a:pt x="9" y="26"/>
                    </a:lnTo>
                    <a:lnTo>
                      <a:pt x="69" y="86"/>
                    </a:lnTo>
                    <a:lnTo>
                      <a:pt x="86" y="6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42" name="Freeform 63"/>
              <p:cNvSpPr/>
              <p:nvPr/>
            </p:nvSpPr>
            <p:spPr bwMode="auto">
              <a:xfrm>
                <a:off x="3249" y="2088"/>
                <a:ext cx="49" cy="108"/>
              </a:xfrm>
              <a:custGeom>
                <a:avLst/>
                <a:gdLst>
                  <a:gd name="T0" fmla="*/ 37 w 49"/>
                  <a:gd name="T1" fmla="*/ 108 h 108"/>
                  <a:gd name="T2" fmla="*/ 37 w 49"/>
                  <a:gd name="T3" fmla="*/ 22 h 108"/>
                  <a:gd name="T4" fmla="*/ 49 w 49"/>
                  <a:gd name="T5" fmla="*/ 22 h 108"/>
                  <a:gd name="T6" fmla="*/ 26 w 49"/>
                  <a:gd name="T7" fmla="*/ 0 h 108"/>
                  <a:gd name="T8" fmla="*/ 0 w 49"/>
                  <a:gd name="T9" fmla="*/ 22 h 108"/>
                  <a:gd name="T10" fmla="*/ 11 w 49"/>
                  <a:gd name="T11" fmla="*/ 22 h 108"/>
                  <a:gd name="T12" fmla="*/ 11 w 49"/>
                  <a:gd name="T13" fmla="*/ 108 h 108"/>
                  <a:gd name="T14" fmla="*/ 37 w 49"/>
                  <a:gd name="T15" fmla="*/ 108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37" y="108"/>
                    </a:moveTo>
                    <a:lnTo>
                      <a:pt x="37" y="22"/>
                    </a:lnTo>
                    <a:lnTo>
                      <a:pt x="49" y="22"/>
                    </a:lnTo>
                    <a:lnTo>
                      <a:pt x="26" y="0"/>
                    </a:lnTo>
                    <a:lnTo>
                      <a:pt x="0" y="22"/>
                    </a:lnTo>
                    <a:lnTo>
                      <a:pt x="11" y="22"/>
                    </a:lnTo>
                    <a:lnTo>
                      <a:pt x="11" y="108"/>
                    </a:ln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43" name="Freeform 64"/>
              <p:cNvSpPr/>
              <p:nvPr/>
            </p:nvSpPr>
            <p:spPr bwMode="auto">
              <a:xfrm>
                <a:off x="3249" y="2088"/>
                <a:ext cx="49" cy="108"/>
              </a:xfrm>
              <a:custGeom>
                <a:avLst/>
                <a:gdLst>
                  <a:gd name="T0" fmla="*/ 37 w 49"/>
                  <a:gd name="T1" fmla="*/ 108 h 108"/>
                  <a:gd name="T2" fmla="*/ 37 w 49"/>
                  <a:gd name="T3" fmla="*/ 22 h 108"/>
                  <a:gd name="T4" fmla="*/ 49 w 49"/>
                  <a:gd name="T5" fmla="*/ 22 h 108"/>
                  <a:gd name="T6" fmla="*/ 26 w 49"/>
                  <a:gd name="T7" fmla="*/ 0 h 108"/>
                  <a:gd name="T8" fmla="*/ 0 w 49"/>
                  <a:gd name="T9" fmla="*/ 22 h 108"/>
                  <a:gd name="T10" fmla="*/ 11 w 49"/>
                  <a:gd name="T11" fmla="*/ 22 h 108"/>
                  <a:gd name="T12" fmla="*/ 11 w 49"/>
                  <a:gd name="T13" fmla="*/ 108 h 108"/>
                  <a:gd name="T14" fmla="*/ 37 w 49"/>
                  <a:gd name="T15" fmla="*/ 108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37" y="108"/>
                    </a:moveTo>
                    <a:lnTo>
                      <a:pt x="37" y="22"/>
                    </a:lnTo>
                    <a:lnTo>
                      <a:pt x="49" y="22"/>
                    </a:lnTo>
                    <a:lnTo>
                      <a:pt x="26" y="0"/>
                    </a:lnTo>
                    <a:lnTo>
                      <a:pt x="0" y="22"/>
                    </a:lnTo>
                    <a:lnTo>
                      <a:pt x="11" y="22"/>
                    </a:lnTo>
                    <a:lnTo>
                      <a:pt x="11" y="108"/>
                    </a:ln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44" name="Freeform 65"/>
              <p:cNvSpPr/>
              <p:nvPr/>
            </p:nvSpPr>
            <p:spPr bwMode="auto">
              <a:xfrm>
                <a:off x="3286" y="2127"/>
                <a:ext cx="87" cy="86"/>
              </a:xfrm>
              <a:custGeom>
                <a:avLst/>
                <a:gdLst>
                  <a:gd name="T0" fmla="*/ 18 w 87"/>
                  <a:gd name="T1" fmla="*/ 86 h 86"/>
                  <a:gd name="T2" fmla="*/ 78 w 87"/>
                  <a:gd name="T3" fmla="*/ 26 h 86"/>
                  <a:gd name="T4" fmla="*/ 87 w 87"/>
                  <a:gd name="T5" fmla="*/ 35 h 86"/>
                  <a:gd name="T6" fmla="*/ 87 w 87"/>
                  <a:gd name="T7" fmla="*/ 0 h 86"/>
                  <a:gd name="T8" fmla="*/ 52 w 87"/>
                  <a:gd name="T9" fmla="*/ 0 h 86"/>
                  <a:gd name="T10" fmla="*/ 61 w 87"/>
                  <a:gd name="T11" fmla="*/ 9 h 86"/>
                  <a:gd name="T12" fmla="*/ 0 w 87"/>
                  <a:gd name="T13" fmla="*/ 69 h 86"/>
                  <a:gd name="T14" fmla="*/ 18 w 87"/>
                  <a:gd name="T15" fmla="*/ 86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18" y="86"/>
                    </a:moveTo>
                    <a:lnTo>
                      <a:pt x="78" y="26"/>
                    </a:lnTo>
                    <a:lnTo>
                      <a:pt x="87" y="35"/>
                    </a:lnTo>
                    <a:lnTo>
                      <a:pt x="87" y="0"/>
                    </a:lnTo>
                    <a:lnTo>
                      <a:pt x="52" y="0"/>
                    </a:lnTo>
                    <a:lnTo>
                      <a:pt x="61" y="9"/>
                    </a:lnTo>
                    <a:lnTo>
                      <a:pt x="0" y="69"/>
                    </a:lnTo>
                    <a:lnTo>
                      <a:pt x="18" y="8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45" name="Freeform 66"/>
              <p:cNvSpPr/>
              <p:nvPr/>
            </p:nvSpPr>
            <p:spPr bwMode="auto">
              <a:xfrm>
                <a:off x="3286" y="2127"/>
                <a:ext cx="87" cy="86"/>
              </a:xfrm>
              <a:custGeom>
                <a:avLst/>
                <a:gdLst>
                  <a:gd name="T0" fmla="*/ 18 w 87"/>
                  <a:gd name="T1" fmla="*/ 86 h 86"/>
                  <a:gd name="T2" fmla="*/ 78 w 87"/>
                  <a:gd name="T3" fmla="*/ 26 h 86"/>
                  <a:gd name="T4" fmla="*/ 87 w 87"/>
                  <a:gd name="T5" fmla="*/ 35 h 86"/>
                  <a:gd name="T6" fmla="*/ 87 w 87"/>
                  <a:gd name="T7" fmla="*/ 0 h 86"/>
                  <a:gd name="T8" fmla="*/ 52 w 87"/>
                  <a:gd name="T9" fmla="*/ 0 h 86"/>
                  <a:gd name="T10" fmla="*/ 61 w 87"/>
                  <a:gd name="T11" fmla="*/ 9 h 86"/>
                  <a:gd name="T12" fmla="*/ 0 w 87"/>
                  <a:gd name="T13" fmla="*/ 69 h 86"/>
                  <a:gd name="T14" fmla="*/ 18 w 87"/>
                  <a:gd name="T15" fmla="*/ 86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18" y="86"/>
                    </a:moveTo>
                    <a:lnTo>
                      <a:pt x="78" y="26"/>
                    </a:lnTo>
                    <a:lnTo>
                      <a:pt x="87" y="35"/>
                    </a:lnTo>
                    <a:lnTo>
                      <a:pt x="87" y="0"/>
                    </a:lnTo>
                    <a:lnTo>
                      <a:pt x="52" y="0"/>
                    </a:lnTo>
                    <a:lnTo>
                      <a:pt x="61" y="9"/>
                    </a:lnTo>
                    <a:lnTo>
                      <a:pt x="0" y="69"/>
                    </a:lnTo>
                    <a:lnTo>
                      <a:pt x="18" y="8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46" name="Freeform 67"/>
              <p:cNvSpPr/>
              <p:nvPr/>
            </p:nvSpPr>
            <p:spPr bwMode="auto">
              <a:xfrm>
                <a:off x="3304" y="2201"/>
                <a:ext cx="109" cy="49"/>
              </a:xfrm>
              <a:custGeom>
                <a:avLst/>
                <a:gdLst>
                  <a:gd name="T0" fmla="*/ 0 w 109"/>
                  <a:gd name="T1" fmla="*/ 37 h 49"/>
                  <a:gd name="T2" fmla="*/ 86 w 109"/>
                  <a:gd name="T3" fmla="*/ 37 h 49"/>
                  <a:gd name="T4" fmla="*/ 86 w 109"/>
                  <a:gd name="T5" fmla="*/ 49 h 49"/>
                  <a:gd name="T6" fmla="*/ 109 w 109"/>
                  <a:gd name="T7" fmla="*/ 23 h 49"/>
                  <a:gd name="T8" fmla="*/ 86 w 109"/>
                  <a:gd name="T9" fmla="*/ 0 h 49"/>
                  <a:gd name="T10" fmla="*/ 86 w 109"/>
                  <a:gd name="T11" fmla="*/ 12 h 49"/>
                  <a:gd name="T12" fmla="*/ 0 w 109"/>
                  <a:gd name="T13" fmla="*/ 12 h 49"/>
                  <a:gd name="T14" fmla="*/ 0 w 109"/>
                  <a:gd name="T15" fmla="*/ 3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0" y="37"/>
                    </a:moveTo>
                    <a:lnTo>
                      <a:pt x="86" y="37"/>
                    </a:lnTo>
                    <a:lnTo>
                      <a:pt x="86" y="49"/>
                    </a:lnTo>
                    <a:lnTo>
                      <a:pt x="109" y="23"/>
                    </a:lnTo>
                    <a:lnTo>
                      <a:pt x="86" y="0"/>
                    </a:lnTo>
                    <a:lnTo>
                      <a:pt x="86" y="12"/>
                    </a:lnTo>
                    <a:lnTo>
                      <a:pt x="0" y="12"/>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47" name="Freeform 68"/>
              <p:cNvSpPr/>
              <p:nvPr/>
            </p:nvSpPr>
            <p:spPr bwMode="auto">
              <a:xfrm>
                <a:off x="3304" y="2201"/>
                <a:ext cx="109" cy="49"/>
              </a:xfrm>
              <a:custGeom>
                <a:avLst/>
                <a:gdLst>
                  <a:gd name="T0" fmla="*/ 0 w 109"/>
                  <a:gd name="T1" fmla="*/ 37 h 49"/>
                  <a:gd name="T2" fmla="*/ 86 w 109"/>
                  <a:gd name="T3" fmla="*/ 37 h 49"/>
                  <a:gd name="T4" fmla="*/ 86 w 109"/>
                  <a:gd name="T5" fmla="*/ 49 h 49"/>
                  <a:gd name="T6" fmla="*/ 109 w 109"/>
                  <a:gd name="T7" fmla="*/ 23 h 49"/>
                  <a:gd name="T8" fmla="*/ 86 w 109"/>
                  <a:gd name="T9" fmla="*/ 0 h 49"/>
                  <a:gd name="T10" fmla="*/ 86 w 109"/>
                  <a:gd name="T11" fmla="*/ 12 h 49"/>
                  <a:gd name="T12" fmla="*/ 0 w 109"/>
                  <a:gd name="T13" fmla="*/ 12 h 49"/>
                  <a:gd name="T14" fmla="*/ 0 w 109"/>
                  <a:gd name="T15" fmla="*/ 3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0" y="37"/>
                    </a:moveTo>
                    <a:lnTo>
                      <a:pt x="86" y="37"/>
                    </a:lnTo>
                    <a:lnTo>
                      <a:pt x="86" y="49"/>
                    </a:lnTo>
                    <a:lnTo>
                      <a:pt x="109" y="23"/>
                    </a:lnTo>
                    <a:lnTo>
                      <a:pt x="86" y="0"/>
                    </a:lnTo>
                    <a:lnTo>
                      <a:pt x="86" y="12"/>
                    </a:lnTo>
                    <a:lnTo>
                      <a:pt x="0" y="12"/>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48" name="Freeform 69"/>
              <p:cNvSpPr/>
              <p:nvPr/>
            </p:nvSpPr>
            <p:spPr bwMode="auto">
              <a:xfrm>
                <a:off x="3286" y="2238"/>
                <a:ext cx="87" cy="86"/>
              </a:xfrm>
              <a:custGeom>
                <a:avLst/>
                <a:gdLst>
                  <a:gd name="T0" fmla="*/ 0 w 87"/>
                  <a:gd name="T1" fmla="*/ 17 h 86"/>
                  <a:gd name="T2" fmla="*/ 61 w 87"/>
                  <a:gd name="T3" fmla="*/ 77 h 86"/>
                  <a:gd name="T4" fmla="*/ 52 w 87"/>
                  <a:gd name="T5" fmla="*/ 86 h 86"/>
                  <a:gd name="T6" fmla="*/ 87 w 87"/>
                  <a:gd name="T7" fmla="*/ 83 h 86"/>
                  <a:gd name="T8" fmla="*/ 87 w 87"/>
                  <a:gd name="T9" fmla="*/ 52 h 86"/>
                  <a:gd name="T10" fmla="*/ 78 w 87"/>
                  <a:gd name="T11" fmla="*/ 60 h 86"/>
                  <a:gd name="T12" fmla="*/ 18 w 87"/>
                  <a:gd name="T13" fmla="*/ 0 h 86"/>
                  <a:gd name="T14" fmla="*/ 0 w 87"/>
                  <a:gd name="T15" fmla="*/ 17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0" y="17"/>
                    </a:moveTo>
                    <a:lnTo>
                      <a:pt x="61" y="77"/>
                    </a:lnTo>
                    <a:lnTo>
                      <a:pt x="52" y="86"/>
                    </a:lnTo>
                    <a:lnTo>
                      <a:pt x="87" y="83"/>
                    </a:lnTo>
                    <a:lnTo>
                      <a:pt x="87" y="52"/>
                    </a:lnTo>
                    <a:lnTo>
                      <a:pt x="78" y="60"/>
                    </a:lnTo>
                    <a:lnTo>
                      <a:pt x="18"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49" name="Freeform 70"/>
              <p:cNvSpPr/>
              <p:nvPr/>
            </p:nvSpPr>
            <p:spPr bwMode="auto">
              <a:xfrm>
                <a:off x="3286" y="2238"/>
                <a:ext cx="87" cy="86"/>
              </a:xfrm>
              <a:custGeom>
                <a:avLst/>
                <a:gdLst>
                  <a:gd name="T0" fmla="*/ 0 w 87"/>
                  <a:gd name="T1" fmla="*/ 17 h 86"/>
                  <a:gd name="T2" fmla="*/ 61 w 87"/>
                  <a:gd name="T3" fmla="*/ 77 h 86"/>
                  <a:gd name="T4" fmla="*/ 52 w 87"/>
                  <a:gd name="T5" fmla="*/ 86 h 86"/>
                  <a:gd name="T6" fmla="*/ 87 w 87"/>
                  <a:gd name="T7" fmla="*/ 83 h 86"/>
                  <a:gd name="T8" fmla="*/ 87 w 87"/>
                  <a:gd name="T9" fmla="*/ 52 h 86"/>
                  <a:gd name="T10" fmla="*/ 78 w 87"/>
                  <a:gd name="T11" fmla="*/ 60 h 86"/>
                  <a:gd name="T12" fmla="*/ 18 w 87"/>
                  <a:gd name="T13" fmla="*/ 0 h 86"/>
                  <a:gd name="T14" fmla="*/ 0 w 87"/>
                  <a:gd name="T15" fmla="*/ 17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0" y="17"/>
                    </a:moveTo>
                    <a:lnTo>
                      <a:pt x="61" y="77"/>
                    </a:lnTo>
                    <a:lnTo>
                      <a:pt x="52" y="86"/>
                    </a:lnTo>
                    <a:lnTo>
                      <a:pt x="87" y="83"/>
                    </a:lnTo>
                    <a:lnTo>
                      <a:pt x="87" y="52"/>
                    </a:lnTo>
                    <a:lnTo>
                      <a:pt x="78" y="60"/>
                    </a:lnTo>
                    <a:lnTo>
                      <a:pt x="18"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50" name="Freeform 71"/>
              <p:cNvSpPr/>
              <p:nvPr/>
            </p:nvSpPr>
            <p:spPr bwMode="auto">
              <a:xfrm>
                <a:off x="3249" y="2255"/>
                <a:ext cx="49" cy="108"/>
              </a:xfrm>
              <a:custGeom>
                <a:avLst/>
                <a:gdLst>
                  <a:gd name="T0" fmla="*/ 11 w 49"/>
                  <a:gd name="T1" fmla="*/ 0 h 108"/>
                  <a:gd name="T2" fmla="*/ 11 w 49"/>
                  <a:gd name="T3" fmla="*/ 86 h 108"/>
                  <a:gd name="T4" fmla="*/ 0 w 49"/>
                  <a:gd name="T5" fmla="*/ 86 h 108"/>
                  <a:gd name="T6" fmla="*/ 26 w 49"/>
                  <a:gd name="T7" fmla="*/ 108 h 108"/>
                  <a:gd name="T8" fmla="*/ 49 w 49"/>
                  <a:gd name="T9" fmla="*/ 86 h 108"/>
                  <a:gd name="T10" fmla="*/ 37 w 49"/>
                  <a:gd name="T11" fmla="*/ 86 h 108"/>
                  <a:gd name="T12" fmla="*/ 37 w 49"/>
                  <a:gd name="T13" fmla="*/ 0 h 108"/>
                  <a:gd name="T14" fmla="*/ 11 w 49"/>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11" y="0"/>
                    </a:moveTo>
                    <a:lnTo>
                      <a:pt x="11" y="86"/>
                    </a:lnTo>
                    <a:lnTo>
                      <a:pt x="0" y="86"/>
                    </a:lnTo>
                    <a:lnTo>
                      <a:pt x="26" y="108"/>
                    </a:lnTo>
                    <a:lnTo>
                      <a:pt x="49" y="86"/>
                    </a:lnTo>
                    <a:lnTo>
                      <a:pt x="37" y="86"/>
                    </a:lnTo>
                    <a:lnTo>
                      <a:pt x="37"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51" name="Freeform 72"/>
              <p:cNvSpPr/>
              <p:nvPr/>
            </p:nvSpPr>
            <p:spPr bwMode="auto">
              <a:xfrm>
                <a:off x="3249" y="2255"/>
                <a:ext cx="49" cy="108"/>
              </a:xfrm>
              <a:custGeom>
                <a:avLst/>
                <a:gdLst>
                  <a:gd name="T0" fmla="*/ 11 w 49"/>
                  <a:gd name="T1" fmla="*/ 0 h 108"/>
                  <a:gd name="T2" fmla="*/ 11 w 49"/>
                  <a:gd name="T3" fmla="*/ 86 h 108"/>
                  <a:gd name="T4" fmla="*/ 0 w 49"/>
                  <a:gd name="T5" fmla="*/ 86 h 108"/>
                  <a:gd name="T6" fmla="*/ 26 w 49"/>
                  <a:gd name="T7" fmla="*/ 108 h 108"/>
                  <a:gd name="T8" fmla="*/ 49 w 49"/>
                  <a:gd name="T9" fmla="*/ 86 h 108"/>
                  <a:gd name="T10" fmla="*/ 37 w 49"/>
                  <a:gd name="T11" fmla="*/ 86 h 108"/>
                  <a:gd name="T12" fmla="*/ 37 w 49"/>
                  <a:gd name="T13" fmla="*/ 0 h 108"/>
                  <a:gd name="T14" fmla="*/ 11 w 49"/>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11" y="0"/>
                    </a:moveTo>
                    <a:lnTo>
                      <a:pt x="11" y="86"/>
                    </a:lnTo>
                    <a:lnTo>
                      <a:pt x="0" y="86"/>
                    </a:lnTo>
                    <a:lnTo>
                      <a:pt x="26" y="108"/>
                    </a:lnTo>
                    <a:lnTo>
                      <a:pt x="49" y="86"/>
                    </a:lnTo>
                    <a:lnTo>
                      <a:pt x="37" y="86"/>
                    </a:lnTo>
                    <a:lnTo>
                      <a:pt x="37"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52" name="Freeform 73"/>
              <p:cNvSpPr/>
              <p:nvPr/>
            </p:nvSpPr>
            <p:spPr bwMode="auto">
              <a:xfrm>
                <a:off x="3174" y="2238"/>
                <a:ext cx="86" cy="86"/>
              </a:xfrm>
              <a:custGeom>
                <a:avLst/>
                <a:gdLst>
                  <a:gd name="T0" fmla="*/ 69 w 86"/>
                  <a:gd name="T1" fmla="*/ 0 h 86"/>
                  <a:gd name="T2" fmla="*/ 9 w 86"/>
                  <a:gd name="T3" fmla="*/ 60 h 86"/>
                  <a:gd name="T4" fmla="*/ 0 w 86"/>
                  <a:gd name="T5" fmla="*/ 52 h 86"/>
                  <a:gd name="T6" fmla="*/ 0 w 86"/>
                  <a:gd name="T7" fmla="*/ 86 h 86"/>
                  <a:gd name="T8" fmla="*/ 35 w 86"/>
                  <a:gd name="T9" fmla="*/ 86 h 86"/>
                  <a:gd name="T10" fmla="*/ 26 w 86"/>
                  <a:gd name="T11" fmla="*/ 77 h 86"/>
                  <a:gd name="T12" fmla="*/ 86 w 86"/>
                  <a:gd name="T13" fmla="*/ 17 h 86"/>
                  <a:gd name="T14" fmla="*/ 69 w 86"/>
                  <a:gd name="T15" fmla="*/ 0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86">
                    <a:moveTo>
                      <a:pt x="69" y="0"/>
                    </a:moveTo>
                    <a:lnTo>
                      <a:pt x="9" y="60"/>
                    </a:lnTo>
                    <a:lnTo>
                      <a:pt x="0" y="52"/>
                    </a:lnTo>
                    <a:lnTo>
                      <a:pt x="0" y="86"/>
                    </a:lnTo>
                    <a:lnTo>
                      <a:pt x="35" y="86"/>
                    </a:lnTo>
                    <a:lnTo>
                      <a:pt x="26" y="77"/>
                    </a:lnTo>
                    <a:lnTo>
                      <a:pt x="86" y="17"/>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53" name="Freeform 74"/>
              <p:cNvSpPr/>
              <p:nvPr/>
            </p:nvSpPr>
            <p:spPr bwMode="auto">
              <a:xfrm>
                <a:off x="3174" y="2238"/>
                <a:ext cx="86" cy="86"/>
              </a:xfrm>
              <a:custGeom>
                <a:avLst/>
                <a:gdLst>
                  <a:gd name="T0" fmla="*/ 69 w 86"/>
                  <a:gd name="T1" fmla="*/ 0 h 86"/>
                  <a:gd name="T2" fmla="*/ 9 w 86"/>
                  <a:gd name="T3" fmla="*/ 60 h 86"/>
                  <a:gd name="T4" fmla="*/ 0 w 86"/>
                  <a:gd name="T5" fmla="*/ 52 h 86"/>
                  <a:gd name="T6" fmla="*/ 0 w 86"/>
                  <a:gd name="T7" fmla="*/ 86 h 86"/>
                  <a:gd name="T8" fmla="*/ 35 w 86"/>
                  <a:gd name="T9" fmla="*/ 86 h 86"/>
                  <a:gd name="T10" fmla="*/ 26 w 86"/>
                  <a:gd name="T11" fmla="*/ 77 h 86"/>
                  <a:gd name="T12" fmla="*/ 86 w 86"/>
                  <a:gd name="T13" fmla="*/ 17 h 86"/>
                  <a:gd name="T14" fmla="*/ 69 w 86"/>
                  <a:gd name="T15" fmla="*/ 0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86">
                    <a:moveTo>
                      <a:pt x="69" y="0"/>
                    </a:moveTo>
                    <a:lnTo>
                      <a:pt x="9" y="60"/>
                    </a:lnTo>
                    <a:lnTo>
                      <a:pt x="0" y="52"/>
                    </a:lnTo>
                    <a:lnTo>
                      <a:pt x="0" y="86"/>
                    </a:lnTo>
                    <a:lnTo>
                      <a:pt x="35" y="86"/>
                    </a:lnTo>
                    <a:lnTo>
                      <a:pt x="26" y="77"/>
                    </a:lnTo>
                    <a:lnTo>
                      <a:pt x="86" y="17"/>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54" name="Freeform 75"/>
              <p:cNvSpPr/>
              <p:nvPr/>
            </p:nvSpPr>
            <p:spPr bwMode="auto">
              <a:xfrm>
                <a:off x="3137" y="2204"/>
                <a:ext cx="109" cy="49"/>
              </a:xfrm>
              <a:custGeom>
                <a:avLst/>
                <a:gdLst>
                  <a:gd name="T0" fmla="*/ 109 w 109"/>
                  <a:gd name="T1" fmla="*/ 12 h 49"/>
                  <a:gd name="T2" fmla="*/ 25 w 109"/>
                  <a:gd name="T3" fmla="*/ 12 h 49"/>
                  <a:gd name="T4" fmla="*/ 25 w 109"/>
                  <a:gd name="T5" fmla="*/ 0 h 49"/>
                  <a:gd name="T6" fmla="*/ 0 w 109"/>
                  <a:gd name="T7" fmla="*/ 23 h 49"/>
                  <a:gd name="T8" fmla="*/ 25 w 109"/>
                  <a:gd name="T9" fmla="*/ 49 h 49"/>
                  <a:gd name="T10" fmla="*/ 25 w 109"/>
                  <a:gd name="T11" fmla="*/ 37 h 49"/>
                  <a:gd name="T12" fmla="*/ 109 w 109"/>
                  <a:gd name="T13" fmla="*/ 37 h 49"/>
                  <a:gd name="T14" fmla="*/ 109 w 109"/>
                  <a:gd name="T15" fmla="*/ 12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109" y="12"/>
                    </a:moveTo>
                    <a:lnTo>
                      <a:pt x="25" y="12"/>
                    </a:lnTo>
                    <a:lnTo>
                      <a:pt x="25" y="0"/>
                    </a:lnTo>
                    <a:lnTo>
                      <a:pt x="0" y="23"/>
                    </a:lnTo>
                    <a:lnTo>
                      <a:pt x="25" y="49"/>
                    </a:lnTo>
                    <a:lnTo>
                      <a:pt x="25" y="37"/>
                    </a:lnTo>
                    <a:lnTo>
                      <a:pt x="109" y="37"/>
                    </a:lnTo>
                    <a:lnTo>
                      <a:pt x="109"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55" name="Freeform 76"/>
              <p:cNvSpPr/>
              <p:nvPr/>
            </p:nvSpPr>
            <p:spPr bwMode="auto">
              <a:xfrm>
                <a:off x="3137" y="2204"/>
                <a:ext cx="109" cy="49"/>
              </a:xfrm>
              <a:custGeom>
                <a:avLst/>
                <a:gdLst>
                  <a:gd name="T0" fmla="*/ 109 w 109"/>
                  <a:gd name="T1" fmla="*/ 12 h 49"/>
                  <a:gd name="T2" fmla="*/ 25 w 109"/>
                  <a:gd name="T3" fmla="*/ 12 h 49"/>
                  <a:gd name="T4" fmla="*/ 25 w 109"/>
                  <a:gd name="T5" fmla="*/ 0 h 49"/>
                  <a:gd name="T6" fmla="*/ 0 w 109"/>
                  <a:gd name="T7" fmla="*/ 23 h 49"/>
                  <a:gd name="T8" fmla="*/ 25 w 109"/>
                  <a:gd name="T9" fmla="*/ 49 h 49"/>
                  <a:gd name="T10" fmla="*/ 25 w 109"/>
                  <a:gd name="T11" fmla="*/ 37 h 49"/>
                  <a:gd name="T12" fmla="*/ 109 w 109"/>
                  <a:gd name="T13" fmla="*/ 37 h 49"/>
                  <a:gd name="T14" fmla="*/ 109 w 109"/>
                  <a:gd name="T15" fmla="*/ 12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109" y="12"/>
                    </a:moveTo>
                    <a:lnTo>
                      <a:pt x="25" y="12"/>
                    </a:lnTo>
                    <a:lnTo>
                      <a:pt x="25" y="0"/>
                    </a:lnTo>
                    <a:lnTo>
                      <a:pt x="0" y="23"/>
                    </a:lnTo>
                    <a:lnTo>
                      <a:pt x="25" y="49"/>
                    </a:lnTo>
                    <a:lnTo>
                      <a:pt x="25" y="37"/>
                    </a:lnTo>
                    <a:lnTo>
                      <a:pt x="109" y="37"/>
                    </a:lnTo>
                    <a:lnTo>
                      <a:pt x="109"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56" name="Freeform 77"/>
              <p:cNvSpPr/>
              <p:nvPr/>
            </p:nvSpPr>
            <p:spPr bwMode="auto">
              <a:xfrm>
                <a:off x="3177" y="2130"/>
                <a:ext cx="86" cy="86"/>
              </a:xfrm>
              <a:custGeom>
                <a:avLst/>
                <a:gdLst>
                  <a:gd name="T0" fmla="*/ 86 w 86"/>
                  <a:gd name="T1" fmla="*/ 69 h 86"/>
                  <a:gd name="T2" fmla="*/ 26 w 86"/>
                  <a:gd name="T3" fmla="*/ 9 h 86"/>
                  <a:gd name="T4" fmla="*/ 34 w 86"/>
                  <a:gd name="T5" fmla="*/ 0 h 86"/>
                  <a:gd name="T6" fmla="*/ 0 w 86"/>
                  <a:gd name="T7" fmla="*/ 0 h 86"/>
                  <a:gd name="T8" fmla="*/ 0 w 86"/>
                  <a:gd name="T9" fmla="*/ 34 h 86"/>
                  <a:gd name="T10" fmla="*/ 9 w 86"/>
                  <a:gd name="T11" fmla="*/ 26 h 86"/>
                  <a:gd name="T12" fmla="*/ 69 w 86"/>
                  <a:gd name="T13" fmla="*/ 86 h 86"/>
                  <a:gd name="T14" fmla="*/ 86 w 86"/>
                  <a:gd name="T15" fmla="*/ 69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86">
                    <a:moveTo>
                      <a:pt x="86" y="69"/>
                    </a:moveTo>
                    <a:lnTo>
                      <a:pt x="26" y="9"/>
                    </a:lnTo>
                    <a:lnTo>
                      <a:pt x="34" y="0"/>
                    </a:lnTo>
                    <a:lnTo>
                      <a:pt x="0" y="0"/>
                    </a:lnTo>
                    <a:lnTo>
                      <a:pt x="0" y="34"/>
                    </a:lnTo>
                    <a:lnTo>
                      <a:pt x="9" y="26"/>
                    </a:lnTo>
                    <a:lnTo>
                      <a:pt x="69" y="86"/>
                    </a:lnTo>
                    <a:lnTo>
                      <a:pt x="86"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57" name="Freeform 78"/>
              <p:cNvSpPr/>
              <p:nvPr/>
            </p:nvSpPr>
            <p:spPr bwMode="auto">
              <a:xfrm>
                <a:off x="3177" y="2130"/>
                <a:ext cx="86" cy="86"/>
              </a:xfrm>
              <a:custGeom>
                <a:avLst/>
                <a:gdLst>
                  <a:gd name="T0" fmla="*/ 86 w 86"/>
                  <a:gd name="T1" fmla="*/ 69 h 86"/>
                  <a:gd name="T2" fmla="*/ 26 w 86"/>
                  <a:gd name="T3" fmla="*/ 9 h 86"/>
                  <a:gd name="T4" fmla="*/ 34 w 86"/>
                  <a:gd name="T5" fmla="*/ 0 h 86"/>
                  <a:gd name="T6" fmla="*/ 0 w 86"/>
                  <a:gd name="T7" fmla="*/ 0 h 86"/>
                  <a:gd name="T8" fmla="*/ 0 w 86"/>
                  <a:gd name="T9" fmla="*/ 34 h 86"/>
                  <a:gd name="T10" fmla="*/ 9 w 86"/>
                  <a:gd name="T11" fmla="*/ 26 h 86"/>
                  <a:gd name="T12" fmla="*/ 69 w 86"/>
                  <a:gd name="T13" fmla="*/ 86 h 86"/>
                  <a:gd name="T14" fmla="*/ 86 w 86"/>
                  <a:gd name="T15" fmla="*/ 69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86">
                    <a:moveTo>
                      <a:pt x="86" y="69"/>
                    </a:moveTo>
                    <a:lnTo>
                      <a:pt x="26" y="9"/>
                    </a:lnTo>
                    <a:lnTo>
                      <a:pt x="34" y="0"/>
                    </a:lnTo>
                    <a:lnTo>
                      <a:pt x="0" y="0"/>
                    </a:lnTo>
                    <a:lnTo>
                      <a:pt x="0" y="34"/>
                    </a:lnTo>
                    <a:lnTo>
                      <a:pt x="9" y="26"/>
                    </a:lnTo>
                    <a:lnTo>
                      <a:pt x="69" y="86"/>
                    </a:lnTo>
                    <a:lnTo>
                      <a:pt x="86"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58" name="Freeform 79"/>
              <p:cNvSpPr/>
              <p:nvPr/>
            </p:nvSpPr>
            <p:spPr bwMode="auto">
              <a:xfrm>
                <a:off x="3252" y="2091"/>
                <a:ext cx="49" cy="108"/>
              </a:xfrm>
              <a:custGeom>
                <a:avLst/>
                <a:gdLst>
                  <a:gd name="T0" fmla="*/ 37 w 49"/>
                  <a:gd name="T1" fmla="*/ 108 h 108"/>
                  <a:gd name="T2" fmla="*/ 37 w 49"/>
                  <a:gd name="T3" fmla="*/ 22 h 108"/>
                  <a:gd name="T4" fmla="*/ 49 w 49"/>
                  <a:gd name="T5" fmla="*/ 22 h 108"/>
                  <a:gd name="T6" fmla="*/ 26 w 49"/>
                  <a:gd name="T7" fmla="*/ 0 h 108"/>
                  <a:gd name="T8" fmla="*/ 0 w 49"/>
                  <a:gd name="T9" fmla="*/ 22 h 108"/>
                  <a:gd name="T10" fmla="*/ 11 w 49"/>
                  <a:gd name="T11" fmla="*/ 22 h 108"/>
                  <a:gd name="T12" fmla="*/ 11 w 49"/>
                  <a:gd name="T13" fmla="*/ 108 h 108"/>
                  <a:gd name="T14" fmla="*/ 37 w 49"/>
                  <a:gd name="T15" fmla="*/ 108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37" y="108"/>
                    </a:moveTo>
                    <a:lnTo>
                      <a:pt x="37" y="22"/>
                    </a:lnTo>
                    <a:lnTo>
                      <a:pt x="49" y="22"/>
                    </a:lnTo>
                    <a:lnTo>
                      <a:pt x="26" y="0"/>
                    </a:lnTo>
                    <a:lnTo>
                      <a:pt x="0" y="22"/>
                    </a:lnTo>
                    <a:lnTo>
                      <a:pt x="11" y="22"/>
                    </a:lnTo>
                    <a:lnTo>
                      <a:pt x="11" y="108"/>
                    </a:lnTo>
                    <a:lnTo>
                      <a:pt x="37"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59" name="Freeform 80"/>
              <p:cNvSpPr/>
              <p:nvPr/>
            </p:nvSpPr>
            <p:spPr bwMode="auto">
              <a:xfrm>
                <a:off x="3252" y="2091"/>
                <a:ext cx="49" cy="108"/>
              </a:xfrm>
              <a:custGeom>
                <a:avLst/>
                <a:gdLst>
                  <a:gd name="T0" fmla="*/ 37 w 49"/>
                  <a:gd name="T1" fmla="*/ 108 h 108"/>
                  <a:gd name="T2" fmla="*/ 37 w 49"/>
                  <a:gd name="T3" fmla="*/ 22 h 108"/>
                  <a:gd name="T4" fmla="*/ 49 w 49"/>
                  <a:gd name="T5" fmla="*/ 22 h 108"/>
                  <a:gd name="T6" fmla="*/ 26 w 49"/>
                  <a:gd name="T7" fmla="*/ 0 h 108"/>
                  <a:gd name="T8" fmla="*/ 0 w 49"/>
                  <a:gd name="T9" fmla="*/ 22 h 108"/>
                  <a:gd name="T10" fmla="*/ 11 w 49"/>
                  <a:gd name="T11" fmla="*/ 22 h 108"/>
                  <a:gd name="T12" fmla="*/ 11 w 49"/>
                  <a:gd name="T13" fmla="*/ 108 h 108"/>
                  <a:gd name="T14" fmla="*/ 37 w 49"/>
                  <a:gd name="T15" fmla="*/ 108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37" y="108"/>
                    </a:moveTo>
                    <a:lnTo>
                      <a:pt x="37" y="22"/>
                    </a:lnTo>
                    <a:lnTo>
                      <a:pt x="49" y="22"/>
                    </a:lnTo>
                    <a:lnTo>
                      <a:pt x="26" y="0"/>
                    </a:lnTo>
                    <a:lnTo>
                      <a:pt x="0" y="22"/>
                    </a:lnTo>
                    <a:lnTo>
                      <a:pt x="11" y="22"/>
                    </a:lnTo>
                    <a:lnTo>
                      <a:pt x="11" y="108"/>
                    </a:lnTo>
                    <a:lnTo>
                      <a:pt x="37"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60" name="Freeform 81"/>
              <p:cNvSpPr/>
              <p:nvPr/>
            </p:nvSpPr>
            <p:spPr bwMode="auto">
              <a:xfrm>
                <a:off x="3289" y="2130"/>
                <a:ext cx="87" cy="86"/>
              </a:xfrm>
              <a:custGeom>
                <a:avLst/>
                <a:gdLst>
                  <a:gd name="T0" fmla="*/ 18 w 87"/>
                  <a:gd name="T1" fmla="*/ 86 h 86"/>
                  <a:gd name="T2" fmla="*/ 78 w 87"/>
                  <a:gd name="T3" fmla="*/ 26 h 86"/>
                  <a:gd name="T4" fmla="*/ 87 w 87"/>
                  <a:gd name="T5" fmla="*/ 34 h 86"/>
                  <a:gd name="T6" fmla="*/ 87 w 87"/>
                  <a:gd name="T7" fmla="*/ 0 h 86"/>
                  <a:gd name="T8" fmla="*/ 52 w 87"/>
                  <a:gd name="T9" fmla="*/ 0 h 86"/>
                  <a:gd name="T10" fmla="*/ 61 w 87"/>
                  <a:gd name="T11" fmla="*/ 9 h 86"/>
                  <a:gd name="T12" fmla="*/ 0 w 87"/>
                  <a:gd name="T13" fmla="*/ 69 h 86"/>
                  <a:gd name="T14" fmla="*/ 18 w 87"/>
                  <a:gd name="T15" fmla="*/ 86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18" y="86"/>
                    </a:moveTo>
                    <a:lnTo>
                      <a:pt x="78" y="26"/>
                    </a:lnTo>
                    <a:lnTo>
                      <a:pt x="87" y="34"/>
                    </a:lnTo>
                    <a:lnTo>
                      <a:pt x="87" y="0"/>
                    </a:lnTo>
                    <a:lnTo>
                      <a:pt x="52" y="0"/>
                    </a:lnTo>
                    <a:lnTo>
                      <a:pt x="61" y="9"/>
                    </a:lnTo>
                    <a:lnTo>
                      <a:pt x="0" y="69"/>
                    </a:lnTo>
                    <a:lnTo>
                      <a:pt x="18" y="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61" name="Freeform 82"/>
              <p:cNvSpPr/>
              <p:nvPr/>
            </p:nvSpPr>
            <p:spPr bwMode="auto">
              <a:xfrm>
                <a:off x="3289" y="2130"/>
                <a:ext cx="87" cy="86"/>
              </a:xfrm>
              <a:custGeom>
                <a:avLst/>
                <a:gdLst>
                  <a:gd name="T0" fmla="*/ 18 w 87"/>
                  <a:gd name="T1" fmla="*/ 86 h 86"/>
                  <a:gd name="T2" fmla="*/ 78 w 87"/>
                  <a:gd name="T3" fmla="*/ 26 h 86"/>
                  <a:gd name="T4" fmla="*/ 87 w 87"/>
                  <a:gd name="T5" fmla="*/ 34 h 86"/>
                  <a:gd name="T6" fmla="*/ 87 w 87"/>
                  <a:gd name="T7" fmla="*/ 0 h 86"/>
                  <a:gd name="T8" fmla="*/ 52 w 87"/>
                  <a:gd name="T9" fmla="*/ 0 h 86"/>
                  <a:gd name="T10" fmla="*/ 61 w 87"/>
                  <a:gd name="T11" fmla="*/ 9 h 86"/>
                  <a:gd name="T12" fmla="*/ 0 w 87"/>
                  <a:gd name="T13" fmla="*/ 69 h 86"/>
                  <a:gd name="T14" fmla="*/ 18 w 87"/>
                  <a:gd name="T15" fmla="*/ 86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18" y="86"/>
                    </a:moveTo>
                    <a:lnTo>
                      <a:pt x="78" y="26"/>
                    </a:lnTo>
                    <a:lnTo>
                      <a:pt x="87" y="34"/>
                    </a:lnTo>
                    <a:lnTo>
                      <a:pt x="87" y="0"/>
                    </a:lnTo>
                    <a:lnTo>
                      <a:pt x="52" y="0"/>
                    </a:lnTo>
                    <a:lnTo>
                      <a:pt x="61" y="9"/>
                    </a:lnTo>
                    <a:lnTo>
                      <a:pt x="0" y="69"/>
                    </a:lnTo>
                    <a:lnTo>
                      <a:pt x="18" y="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62" name="Freeform 83"/>
              <p:cNvSpPr/>
              <p:nvPr/>
            </p:nvSpPr>
            <p:spPr bwMode="auto">
              <a:xfrm>
                <a:off x="3307" y="2204"/>
                <a:ext cx="109" cy="49"/>
              </a:xfrm>
              <a:custGeom>
                <a:avLst/>
                <a:gdLst>
                  <a:gd name="T0" fmla="*/ 0 w 109"/>
                  <a:gd name="T1" fmla="*/ 37 h 49"/>
                  <a:gd name="T2" fmla="*/ 86 w 109"/>
                  <a:gd name="T3" fmla="*/ 37 h 49"/>
                  <a:gd name="T4" fmla="*/ 86 w 109"/>
                  <a:gd name="T5" fmla="*/ 49 h 49"/>
                  <a:gd name="T6" fmla="*/ 109 w 109"/>
                  <a:gd name="T7" fmla="*/ 23 h 49"/>
                  <a:gd name="T8" fmla="*/ 86 w 109"/>
                  <a:gd name="T9" fmla="*/ 0 h 49"/>
                  <a:gd name="T10" fmla="*/ 86 w 109"/>
                  <a:gd name="T11" fmla="*/ 12 h 49"/>
                  <a:gd name="T12" fmla="*/ 0 w 109"/>
                  <a:gd name="T13" fmla="*/ 12 h 49"/>
                  <a:gd name="T14" fmla="*/ 0 w 109"/>
                  <a:gd name="T15" fmla="*/ 3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0" y="37"/>
                    </a:moveTo>
                    <a:lnTo>
                      <a:pt x="86" y="37"/>
                    </a:lnTo>
                    <a:lnTo>
                      <a:pt x="86" y="49"/>
                    </a:lnTo>
                    <a:lnTo>
                      <a:pt x="109" y="23"/>
                    </a:lnTo>
                    <a:lnTo>
                      <a:pt x="86" y="0"/>
                    </a:lnTo>
                    <a:lnTo>
                      <a:pt x="86" y="12"/>
                    </a:lnTo>
                    <a:lnTo>
                      <a:pt x="0" y="12"/>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63" name="Freeform 84"/>
              <p:cNvSpPr/>
              <p:nvPr/>
            </p:nvSpPr>
            <p:spPr bwMode="auto">
              <a:xfrm>
                <a:off x="3307" y="2204"/>
                <a:ext cx="109" cy="49"/>
              </a:xfrm>
              <a:custGeom>
                <a:avLst/>
                <a:gdLst>
                  <a:gd name="T0" fmla="*/ 0 w 109"/>
                  <a:gd name="T1" fmla="*/ 37 h 49"/>
                  <a:gd name="T2" fmla="*/ 86 w 109"/>
                  <a:gd name="T3" fmla="*/ 37 h 49"/>
                  <a:gd name="T4" fmla="*/ 86 w 109"/>
                  <a:gd name="T5" fmla="*/ 49 h 49"/>
                  <a:gd name="T6" fmla="*/ 109 w 109"/>
                  <a:gd name="T7" fmla="*/ 23 h 49"/>
                  <a:gd name="T8" fmla="*/ 86 w 109"/>
                  <a:gd name="T9" fmla="*/ 0 h 49"/>
                  <a:gd name="T10" fmla="*/ 86 w 109"/>
                  <a:gd name="T11" fmla="*/ 12 h 49"/>
                  <a:gd name="T12" fmla="*/ 0 w 109"/>
                  <a:gd name="T13" fmla="*/ 12 h 49"/>
                  <a:gd name="T14" fmla="*/ 0 w 109"/>
                  <a:gd name="T15" fmla="*/ 3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0" y="37"/>
                    </a:moveTo>
                    <a:lnTo>
                      <a:pt x="86" y="37"/>
                    </a:lnTo>
                    <a:lnTo>
                      <a:pt x="86" y="49"/>
                    </a:lnTo>
                    <a:lnTo>
                      <a:pt x="109" y="23"/>
                    </a:lnTo>
                    <a:lnTo>
                      <a:pt x="86" y="0"/>
                    </a:lnTo>
                    <a:lnTo>
                      <a:pt x="86" y="12"/>
                    </a:lnTo>
                    <a:lnTo>
                      <a:pt x="0" y="12"/>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64" name="Freeform 85"/>
              <p:cNvSpPr/>
              <p:nvPr/>
            </p:nvSpPr>
            <p:spPr bwMode="auto">
              <a:xfrm>
                <a:off x="3289" y="2241"/>
                <a:ext cx="87" cy="85"/>
              </a:xfrm>
              <a:custGeom>
                <a:avLst/>
                <a:gdLst>
                  <a:gd name="T0" fmla="*/ 0 w 87"/>
                  <a:gd name="T1" fmla="*/ 17 h 85"/>
                  <a:gd name="T2" fmla="*/ 61 w 87"/>
                  <a:gd name="T3" fmla="*/ 77 h 85"/>
                  <a:gd name="T4" fmla="*/ 52 w 87"/>
                  <a:gd name="T5" fmla="*/ 85 h 85"/>
                  <a:gd name="T6" fmla="*/ 87 w 87"/>
                  <a:gd name="T7" fmla="*/ 83 h 85"/>
                  <a:gd name="T8" fmla="*/ 87 w 87"/>
                  <a:gd name="T9" fmla="*/ 51 h 85"/>
                  <a:gd name="T10" fmla="*/ 78 w 87"/>
                  <a:gd name="T11" fmla="*/ 60 h 85"/>
                  <a:gd name="T12" fmla="*/ 18 w 87"/>
                  <a:gd name="T13" fmla="*/ 0 h 85"/>
                  <a:gd name="T14" fmla="*/ 0 w 87"/>
                  <a:gd name="T15" fmla="*/ 17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5">
                    <a:moveTo>
                      <a:pt x="0" y="17"/>
                    </a:moveTo>
                    <a:lnTo>
                      <a:pt x="61" y="77"/>
                    </a:lnTo>
                    <a:lnTo>
                      <a:pt x="52" y="85"/>
                    </a:lnTo>
                    <a:lnTo>
                      <a:pt x="87" y="83"/>
                    </a:lnTo>
                    <a:lnTo>
                      <a:pt x="87" y="51"/>
                    </a:lnTo>
                    <a:lnTo>
                      <a:pt x="78" y="60"/>
                    </a:lnTo>
                    <a:lnTo>
                      <a:pt x="18"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65" name="Freeform 86"/>
              <p:cNvSpPr/>
              <p:nvPr/>
            </p:nvSpPr>
            <p:spPr bwMode="auto">
              <a:xfrm>
                <a:off x="3289" y="2241"/>
                <a:ext cx="87" cy="85"/>
              </a:xfrm>
              <a:custGeom>
                <a:avLst/>
                <a:gdLst>
                  <a:gd name="T0" fmla="*/ 0 w 87"/>
                  <a:gd name="T1" fmla="*/ 17 h 85"/>
                  <a:gd name="T2" fmla="*/ 61 w 87"/>
                  <a:gd name="T3" fmla="*/ 77 h 85"/>
                  <a:gd name="T4" fmla="*/ 52 w 87"/>
                  <a:gd name="T5" fmla="*/ 85 h 85"/>
                  <a:gd name="T6" fmla="*/ 87 w 87"/>
                  <a:gd name="T7" fmla="*/ 83 h 85"/>
                  <a:gd name="T8" fmla="*/ 87 w 87"/>
                  <a:gd name="T9" fmla="*/ 51 h 85"/>
                  <a:gd name="T10" fmla="*/ 78 w 87"/>
                  <a:gd name="T11" fmla="*/ 60 h 85"/>
                  <a:gd name="T12" fmla="*/ 18 w 87"/>
                  <a:gd name="T13" fmla="*/ 0 h 85"/>
                  <a:gd name="T14" fmla="*/ 0 w 87"/>
                  <a:gd name="T15" fmla="*/ 17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5">
                    <a:moveTo>
                      <a:pt x="0" y="17"/>
                    </a:moveTo>
                    <a:lnTo>
                      <a:pt x="61" y="77"/>
                    </a:lnTo>
                    <a:lnTo>
                      <a:pt x="52" y="85"/>
                    </a:lnTo>
                    <a:lnTo>
                      <a:pt x="87" y="83"/>
                    </a:lnTo>
                    <a:lnTo>
                      <a:pt x="87" y="51"/>
                    </a:lnTo>
                    <a:lnTo>
                      <a:pt x="78" y="60"/>
                    </a:lnTo>
                    <a:lnTo>
                      <a:pt x="18"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66" name="Freeform 87"/>
              <p:cNvSpPr/>
              <p:nvPr/>
            </p:nvSpPr>
            <p:spPr bwMode="auto">
              <a:xfrm>
                <a:off x="3252" y="2258"/>
                <a:ext cx="49" cy="108"/>
              </a:xfrm>
              <a:custGeom>
                <a:avLst/>
                <a:gdLst>
                  <a:gd name="T0" fmla="*/ 11 w 49"/>
                  <a:gd name="T1" fmla="*/ 0 h 108"/>
                  <a:gd name="T2" fmla="*/ 11 w 49"/>
                  <a:gd name="T3" fmla="*/ 86 h 108"/>
                  <a:gd name="T4" fmla="*/ 0 w 49"/>
                  <a:gd name="T5" fmla="*/ 86 h 108"/>
                  <a:gd name="T6" fmla="*/ 26 w 49"/>
                  <a:gd name="T7" fmla="*/ 108 h 108"/>
                  <a:gd name="T8" fmla="*/ 49 w 49"/>
                  <a:gd name="T9" fmla="*/ 86 h 108"/>
                  <a:gd name="T10" fmla="*/ 37 w 49"/>
                  <a:gd name="T11" fmla="*/ 86 h 108"/>
                  <a:gd name="T12" fmla="*/ 37 w 49"/>
                  <a:gd name="T13" fmla="*/ 0 h 108"/>
                  <a:gd name="T14" fmla="*/ 11 w 49"/>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11" y="0"/>
                    </a:moveTo>
                    <a:lnTo>
                      <a:pt x="11" y="86"/>
                    </a:lnTo>
                    <a:lnTo>
                      <a:pt x="0" y="86"/>
                    </a:lnTo>
                    <a:lnTo>
                      <a:pt x="26" y="108"/>
                    </a:lnTo>
                    <a:lnTo>
                      <a:pt x="49" y="86"/>
                    </a:lnTo>
                    <a:lnTo>
                      <a:pt x="37" y="86"/>
                    </a:lnTo>
                    <a:lnTo>
                      <a:pt x="37"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67" name="Freeform 88"/>
              <p:cNvSpPr/>
              <p:nvPr/>
            </p:nvSpPr>
            <p:spPr bwMode="auto">
              <a:xfrm>
                <a:off x="3252" y="2258"/>
                <a:ext cx="49" cy="108"/>
              </a:xfrm>
              <a:custGeom>
                <a:avLst/>
                <a:gdLst>
                  <a:gd name="T0" fmla="*/ 11 w 49"/>
                  <a:gd name="T1" fmla="*/ 0 h 108"/>
                  <a:gd name="T2" fmla="*/ 11 w 49"/>
                  <a:gd name="T3" fmla="*/ 86 h 108"/>
                  <a:gd name="T4" fmla="*/ 0 w 49"/>
                  <a:gd name="T5" fmla="*/ 86 h 108"/>
                  <a:gd name="T6" fmla="*/ 26 w 49"/>
                  <a:gd name="T7" fmla="*/ 108 h 108"/>
                  <a:gd name="T8" fmla="*/ 49 w 49"/>
                  <a:gd name="T9" fmla="*/ 86 h 108"/>
                  <a:gd name="T10" fmla="*/ 37 w 49"/>
                  <a:gd name="T11" fmla="*/ 86 h 108"/>
                  <a:gd name="T12" fmla="*/ 37 w 49"/>
                  <a:gd name="T13" fmla="*/ 0 h 108"/>
                  <a:gd name="T14" fmla="*/ 11 w 49"/>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11" y="0"/>
                    </a:moveTo>
                    <a:lnTo>
                      <a:pt x="11" y="86"/>
                    </a:lnTo>
                    <a:lnTo>
                      <a:pt x="0" y="86"/>
                    </a:lnTo>
                    <a:lnTo>
                      <a:pt x="26" y="108"/>
                    </a:lnTo>
                    <a:lnTo>
                      <a:pt x="49" y="86"/>
                    </a:lnTo>
                    <a:lnTo>
                      <a:pt x="37" y="86"/>
                    </a:lnTo>
                    <a:lnTo>
                      <a:pt x="37"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68" name="Freeform 89"/>
              <p:cNvSpPr/>
              <p:nvPr/>
            </p:nvSpPr>
            <p:spPr bwMode="auto">
              <a:xfrm>
                <a:off x="3177" y="2241"/>
                <a:ext cx="86" cy="85"/>
              </a:xfrm>
              <a:custGeom>
                <a:avLst/>
                <a:gdLst>
                  <a:gd name="T0" fmla="*/ 69 w 86"/>
                  <a:gd name="T1" fmla="*/ 0 h 85"/>
                  <a:gd name="T2" fmla="*/ 9 w 86"/>
                  <a:gd name="T3" fmla="*/ 60 h 85"/>
                  <a:gd name="T4" fmla="*/ 0 w 86"/>
                  <a:gd name="T5" fmla="*/ 51 h 85"/>
                  <a:gd name="T6" fmla="*/ 0 w 86"/>
                  <a:gd name="T7" fmla="*/ 85 h 85"/>
                  <a:gd name="T8" fmla="*/ 34 w 86"/>
                  <a:gd name="T9" fmla="*/ 85 h 85"/>
                  <a:gd name="T10" fmla="*/ 26 w 86"/>
                  <a:gd name="T11" fmla="*/ 77 h 85"/>
                  <a:gd name="T12" fmla="*/ 86 w 86"/>
                  <a:gd name="T13" fmla="*/ 17 h 85"/>
                  <a:gd name="T14" fmla="*/ 69 w 86"/>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85">
                    <a:moveTo>
                      <a:pt x="69" y="0"/>
                    </a:moveTo>
                    <a:lnTo>
                      <a:pt x="9" y="60"/>
                    </a:lnTo>
                    <a:lnTo>
                      <a:pt x="0" y="51"/>
                    </a:lnTo>
                    <a:lnTo>
                      <a:pt x="0" y="85"/>
                    </a:lnTo>
                    <a:lnTo>
                      <a:pt x="34" y="85"/>
                    </a:lnTo>
                    <a:lnTo>
                      <a:pt x="26" y="77"/>
                    </a:lnTo>
                    <a:lnTo>
                      <a:pt x="86" y="17"/>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69" name="Freeform 90"/>
              <p:cNvSpPr/>
              <p:nvPr/>
            </p:nvSpPr>
            <p:spPr bwMode="auto">
              <a:xfrm>
                <a:off x="3177" y="2241"/>
                <a:ext cx="86" cy="85"/>
              </a:xfrm>
              <a:custGeom>
                <a:avLst/>
                <a:gdLst>
                  <a:gd name="T0" fmla="*/ 69 w 86"/>
                  <a:gd name="T1" fmla="*/ 0 h 85"/>
                  <a:gd name="T2" fmla="*/ 9 w 86"/>
                  <a:gd name="T3" fmla="*/ 60 h 85"/>
                  <a:gd name="T4" fmla="*/ 0 w 86"/>
                  <a:gd name="T5" fmla="*/ 51 h 85"/>
                  <a:gd name="T6" fmla="*/ 0 w 86"/>
                  <a:gd name="T7" fmla="*/ 85 h 85"/>
                  <a:gd name="T8" fmla="*/ 34 w 86"/>
                  <a:gd name="T9" fmla="*/ 85 h 85"/>
                  <a:gd name="T10" fmla="*/ 26 w 86"/>
                  <a:gd name="T11" fmla="*/ 77 h 85"/>
                  <a:gd name="T12" fmla="*/ 86 w 86"/>
                  <a:gd name="T13" fmla="*/ 17 h 85"/>
                  <a:gd name="T14" fmla="*/ 69 w 86"/>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85">
                    <a:moveTo>
                      <a:pt x="69" y="0"/>
                    </a:moveTo>
                    <a:lnTo>
                      <a:pt x="9" y="60"/>
                    </a:lnTo>
                    <a:lnTo>
                      <a:pt x="0" y="51"/>
                    </a:lnTo>
                    <a:lnTo>
                      <a:pt x="0" y="85"/>
                    </a:lnTo>
                    <a:lnTo>
                      <a:pt x="34" y="85"/>
                    </a:lnTo>
                    <a:lnTo>
                      <a:pt x="26" y="77"/>
                    </a:lnTo>
                    <a:lnTo>
                      <a:pt x="86" y="17"/>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70" name="Oval 91"/>
              <p:cNvSpPr>
                <a:spLocks noChangeArrowheads="1"/>
              </p:cNvSpPr>
              <p:nvPr/>
            </p:nvSpPr>
            <p:spPr bwMode="auto">
              <a:xfrm>
                <a:off x="3226" y="2181"/>
                <a:ext cx="92" cy="91"/>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71" name="Oval 92"/>
              <p:cNvSpPr>
                <a:spLocks noChangeArrowheads="1"/>
              </p:cNvSpPr>
              <p:nvPr/>
            </p:nvSpPr>
            <p:spPr bwMode="auto">
              <a:xfrm>
                <a:off x="3232" y="2187"/>
                <a:ext cx="92" cy="9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72" name="Oval 93"/>
              <p:cNvSpPr>
                <a:spLocks noChangeArrowheads="1"/>
              </p:cNvSpPr>
              <p:nvPr/>
            </p:nvSpPr>
            <p:spPr bwMode="auto">
              <a:xfrm>
                <a:off x="3229" y="2184"/>
                <a:ext cx="92" cy="91"/>
              </a:xfrm>
              <a:prstGeom prst="ellipse">
                <a:avLst/>
              </a:prstGeom>
              <a:solidFill>
                <a:srgbClr val="E5405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73" name="Rectangle 94"/>
              <p:cNvSpPr>
                <a:spLocks noChangeArrowheads="1"/>
              </p:cNvSpPr>
              <p:nvPr/>
            </p:nvSpPr>
            <p:spPr bwMode="auto">
              <a:xfrm>
                <a:off x="3119" y="1906"/>
                <a:ext cx="317" cy="167"/>
              </a:xfrm>
              <a:prstGeom prst="rect">
                <a:avLst/>
              </a:prstGeom>
              <a:solidFill>
                <a:srgbClr val="CF0E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74" name="Rectangle 95"/>
              <p:cNvSpPr>
                <a:spLocks noChangeArrowheads="1"/>
              </p:cNvSpPr>
              <p:nvPr/>
            </p:nvSpPr>
            <p:spPr bwMode="auto">
              <a:xfrm>
                <a:off x="3119" y="1906"/>
                <a:ext cx="317" cy="167"/>
              </a:xfrm>
              <a:prstGeom prst="rect">
                <a:avLst/>
              </a:prstGeom>
              <a:solidFill>
                <a:srgbClr val="CF0E30"/>
              </a:solidFill>
              <a:ln w="3">
                <a:solidFill>
                  <a:srgbClr val="FDA4B5"/>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75" name="Freeform 96"/>
              <p:cNvSpPr/>
              <p:nvPr/>
            </p:nvSpPr>
            <p:spPr bwMode="auto">
              <a:xfrm>
                <a:off x="3119" y="1869"/>
                <a:ext cx="358" cy="37"/>
              </a:xfrm>
              <a:custGeom>
                <a:avLst/>
                <a:gdLst>
                  <a:gd name="T0" fmla="*/ 0 w 358"/>
                  <a:gd name="T1" fmla="*/ 37 h 37"/>
                  <a:gd name="T2" fmla="*/ 41 w 358"/>
                  <a:gd name="T3" fmla="*/ 0 h 37"/>
                  <a:gd name="T4" fmla="*/ 358 w 358"/>
                  <a:gd name="T5" fmla="*/ 0 h 37"/>
                  <a:gd name="T6" fmla="*/ 317 w 358"/>
                  <a:gd name="T7" fmla="*/ 37 h 37"/>
                  <a:gd name="T8" fmla="*/ 0 w 358"/>
                  <a:gd name="T9" fmla="*/ 3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37">
                    <a:moveTo>
                      <a:pt x="0" y="37"/>
                    </a:moveTo>
                    <a:lnTo>
                      <a:pt x="41" y="0"/>
                    </a:lnTo>
                    <a:lnTo>
                      <a:pt x="358" y="0"/>
                    </a:lnTo>
                    <a:lnTo>
                      <a:pt x="317" y="37"/>
                    </a:lnTo>
                    <a:lnTo>
                      <a:pt x="0" y="37"/>
                    </a:lnTo>
                    <a:close/>
                  </a:path>
                </a:pathLst>
              </a:custGeom>
              <a:solidFill>
                <a:srgbClr val="E5405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76" name="Freeform 97"/>
              <p:cNvSpPr/>
              <p:nvPr/>
            </p:nvSpPr>
            <p:spPr bwMode="auto">
              <a:xfrm>
                <a:off x="3119" y="1869"/>
                <a:ext cx="358" cy="37"/>
              </a:xfrm>
              <a:custGeom>
                <a:avLst/>
                <a:gdLst>
                  <a:gd name="T0" fmla="*/ 0 w 358"/>
                  <a:gd name="T1" fmla="*/ 37 h 37"/>
                  <a:gd name="T2" fmla="*/ 41 w 358"/>
                  <a:gd name="T3" fmla="*/ 0 h 37"/>
                  <a:gd name="T4" fmla="*/ 358 w 358"/>
                  <a:gd name="T5" fmla="*/ 0 h 37"/>
                  <a:gd name="T6" fmla="*/ 317 w 358"/>
                  <a:gd name="T7" fmla="*/ 37 h 37"/>
                  <a:gd name="T8" fmla="*/ 0 w 358"/>
                  <a:gd name="T9" fmla="*/ 3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37">
                    <a:moveTo>
                      <a:pt x="0" y="37"/>
                    </a:moveTo>
                    <a:lnTo>
                      <a:pt x="41" y="0"/>
                    </a:lnTo>
                    <a:lnTo>
                      <a:pt x="358" y="0"/>
                    </a:lnTo>
                    <a:lnTo>
                      <a:pt x="317" y="37"/>
                    </a:lnTo>
                    <a:lnTo>
                      <a:pt x="0" y="37"/>
                    </a:lnTo>
                    <a:close/>
                  </a:path>
                </a:pathLst>
              </a:custGeom>
              <a:solidFill>
                <a:srgbClr val="E5405C"/>
              </a:solidFill>
              <a:ln w="3">
                <a:solidFill>
                  <a:srgbClr val="FDA4B5"/>
                </a:solidFill>
                <a:prstDash val="solid"/>
                <a:round/>
              </a:ln>
            </p:spPr>
            <p:txBody>
              <a:bodyPr/>
              <a:lstStyle/>
              <a:p>
                <a:endParaRPr lang="zh-CN" altLang="en-US" sz="100"/>
              </a:p>
            </p:txBody>
          </p:sp>
          <p:sp>
            <p:nvSpPr>
              <p:cNvPr id="48577" name="Freeform 98"/>
              <p:cNvSpPr/>
              <p:nvPr/>
            </p:nvSpPr>
            <p:spPr bwMode="auto">
              <a:xfrm>
                <a:off x="3436" y="1869"/>
                <a:ext cx="41" cy="204"/>
              </a:xfrm>
              <a:custGeom>
                <a:avLst/>
                <a:gdLst>
                  <a:gd name="T0" fmla="*/ 0 w 41"/>
                  <a:gd name="T1" fmla="*/ 37 h 204"/>
                  <a:gd name="T2" fmla="*/ 41 w 41"/>
                  <a:gd name="T3" fmla="*/ 0 h 204"/>
                  <a:gd name="T4" fmla="*/ 41 w 41"/>
                  <a:gd name="T5" fmla="*/ 168 h 204"/>
                  <a:gd name="T6" fmla="*/ 0 w 41"/>
                  <a:gd name="T7" fmla="*/ 204 h 204"/>
                  <a:gd name="T8" fmla="*/ 0 w 41"/>
                  <a:gd name="T9" fmla="*/ 37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204">
                    <a:moveTo>
                      <a:pt x="0" y="37"/>
                    </a:moveTo>
                    <a:lnTo>
                      <a:pt x="41" y="0"/>
                    </a:lnTo>
                    <a:lnTo>
                      <a:pt x="41" y="168"/>
                    </a:lnTo>
                    <a:lnTo>
                      <a:pt x="0" y="204"/>
                    </a:lnTo>
                    <a:lnTo>
                      <a:pt x="0" y="37"/>
                    </a:lnTo>
                    <a:close/>
                  </a:path>
                </a:pathLst>
              </a:custGeom>
              <a:solidFill>
                <a:srgbClr val="7900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78" name="Freeform 99"/>
              <p:cNvSpPr/>
              <p:nvPr/>
            </p:nvSpPr>
            <p:spPr bwMode="auto">
              <a:xfrm>
                <a:off x="3436" y="1869"/>
                <a:ext cx="41" cy="204"/>
              </a:xfrm>
              <a:custGeom>
                <a:avLst/>
                <a:gdLst>
                  <a:gd name="T0" fmla="*/ 0 w 41"/>
                  <a:gd name="T1" fmla="*/ 37 h 204"/>
                  <a:gd name="T2" fmla="*/ 41 w 41"/>
                  <a:gd name="T3" fmla="*/ 0 h 204"/>
                  <a:gd name="T4" fmla="*/ 41 w 41"/>
                  <a:gd name="T5" fmla="*/ 168 h 204"/>
                  <a:gd name="T6" fmla="*/ 0 w 41"/>
                  <a:gd name="T7" fmla="*/ 204 h 204"/>
                  <a:gd name="T8" fmla="*/ 0 w 41"/>
                  <a:gd name="T9" fmla="*/ 37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204">
                    <a:moveTo>
                      <a:pt x="0" y="37"/>
                    </a:moveTo>
                    <a:lnTo>
                      <a:pt x="41" y="0"/>
                    </a:lnTo>
                    <a:lnTo>
                      <a:pt x="41" y="168"/>
                    </a:lnTo>
                    <a:lnTo>
                      <a:pt x="0" y="204"/>
                    </a:lnTo>
                    <a:lnTo>
                      <a:pt x="0" y="37"/>
                    </a:lnTo>
                    <a:close/>
                  </a:path>
                </a:pathLst>
              </a:custGeom>
              <a:solidFill>
                <a:srgbClr val="790015"/>
              </a:solidFill>
              <a:ln w="3">
                <a:solidFill>
                  <a:srgbClr val="FDA4B5"/>
                </a:solidFill>
                <a:prstDash val="solid"/>
                <a:round/>
              </a:ln>
            </p:spPr>
            <p:txBody>
              <a:bodyPr/>
              <a:lstStyle/>
              <a:p>
                <a:endParaRPr lang="zh-CN" altLang="en-US" sz="100"/>
              </a:p>
            </p:txBody>
          </p:sp>
          <p:sp>
            <p:nvSpPr>
              <p:cNvPr id="48579" name="Line 100"/>
              <p:cNvSpPr>
                <a:spLocks noChangeShapeType="1"/>
              </p:cNvSpPr>
              <p:nvPr/>
            </p:nvSpPr>
            <p:spPr bwMode="auto">
              <a:xfrm>
                <a:off x="3203" y="1955"/>
                <a:ext cx="144" cy="62"/>
              </a:xfrm>
              <a:prstGeom prst="line">
                <a:avLst/>
              </a:prstGeom>
              <a:noFill/>
              <a:ln w="6">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80" name="Line 101"/>
              <p:cNvSpPr>
                <a:spLocks noChangeShapeType="1"/>
              </p:cNvSpPr>
              <p:nvPr/>
            </p:nvSpPr>
            <p:spPr bwMode="auto">
              <a:xfrm>
                <a:off x="3160" y="1943"/>
                <a:ext cx="227" cy="1"/>
              </a:xfrm>
              <a:prstGeom prst="line">
                <a:avLst/>
              </a:prstGeom>
              <a:noFill/>
              <a:ln w="6">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81" name="Line 102"/>
              <p:cNvSpPr>
                <a:spLocks noChangeShapeType="1"/>
              </p:cNvSpPr>
              <p:nvPr/>
            </p:nvSpPr>
            <p:spPr bwMode="auto">
              <a:xfrm>
                <a:off x="3160" y="2028"/>
                <a:ext cx="227" cy="1"/>
              </a:xfrm>
              <a:prstGeom prst="line">
                <a:avLst/>
              </a:prstGeom>
              <a:noFill/>
              <a:ln w="6">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82" name="Rectangle 103"/>
              <p:cNvSpPr>
                <a:spLocks noChangeArrowheads="1"/>
              </p:cNvSpPr>
              <p:nvPr/>
            </p:nvSpPr>
            <p:spPr bwMode="auto">
              <a:xfrm>
                <a:off x="3139" y="1926"/>
                <a:ext cx="70" cy="34"/>
              </a:xfrm>
              <a:prstGeom prst="rect">
                <a:avLst/>
              </a:prstGeom>
              <a:solidFill>
                <a:srgbClr val="000000"/>
              </a:solidFill>
              <a:ln w="3">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83" name="Rectangle 104"/>
              <p:cNvSpPr>
                <a:spLocks noChangeArrowheads="1"/>
              </p:cNvSpPr>
              <p:nvPr/>
            </p:nvSpPr>
            <p:spPr bwMode="auto">
              <a:xfrm>
                <a:off x="3335" y="1926"/>
                <a:ext cx="67" cy="34"/>
              </a:xfrm>
              <a:prstGeom prst="rect">
                <a:avLst/>
              </a:prstGeom>
              <a:solidFill>
                <a:srgbClr val="000000"/>
              </a:solidFill>
              <a:ln w="3">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84" name="Rectangle 105"/>
              <p:cNvSpPr>
                <a:spLocks noChangeArrowheads="1"/>
              </p:cNvSpPr>
              <p:nvPr/>
            </p:nvSpPr>
            <p:spPr bwMode="auto">
              <a:xfrm>
                <a:off x="3139" y="2011"/>
                <a:ext cx="70" cy="34"/>
              </a:xfrm>
              <a:prstGeom prst="rect">
                <a:avLst/>
              </a:prstGeom>
              <a:solidFill>
                <a:srgbClr val="000000"/>
              </a:solidFill>
              <a:ln w="3">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85" name="Rectangle 106"/>
              <p:cNvSpPr>
                <a:spLocks noChangeArrowheads="1"/>
              </p:cNvSpPr>
              <p:nvPr/>
            </p:nvSpPr>
            <p:spPr bwMode="auto">
              <a:xfrm>
                <a:off x="3335" y="2011"/>
                <a:ext cx="67" cy="34"/>
              </a:xfrm>
              <a:prstGeom prst="rect">
                <a:avLst/>
              </a:prstGeom>
              <a:solidFill>
                <a:srgbClr val="000000"/>
              </a:solidFill>
              <a:ln w="3">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86" name="Line 107"/>
              <p:cNvSpPr>
                <a:spLocks noChangeShapeType="1"/>
              </p:cNvSpPr>
              <p:nvPr/>
            </p:nvSpPr>
            <p:spPr bwMode="auto">
              <a:xfrm flipH="1">
                <a:off x="3200" y="1955"/>
                <a:ext cx="144" cy="61"/>
              </a:xfrm>
              <a:prstGeom prst="line">
                <a:avLst/>
              </a:prstGeom>
              <a:noFill/>
              <a:ln w="6">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87" name="Line 108"/>
              <p:cNvSpPr>
                <a:spLocks noChangeShapeType="1"/>
              </p:cNvSpPr>
              <p:nvPr/>
            </p:nvSpPr>
            <p:spPr bwMode="auto">
              <a:xfrm>
                <a:off x="3206" y="1958"/>
                <a:ext cx="144" cy="62"/>
              </a:xfrm>
              <a:prstGeom prst="line">
                <a:avLst/>
              </a:prstGeom>
              <a:noFill/>
              <a:ln w="6">
                <a:solidFill>
                  <a:srgbClr val="FFFFFF"/>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88" name="Line 109"/>
              <p:cNvSpPr>
                <a:spLocks noChangeShapeType="1"/>
              </p:cNvSpPr>
              <p:nvPr/>
            </p:nvSpPr>
            <p:spPr bwMode="auto">
              <a:xfrm>
                <a:off x="3162" y="1946"/>
                <a:ext cx="228" cy="1"/>
              </a:xfrm>
              <a:prstGeom prst="line">
                <a:avLst/>
              </a:prstGeom>
              <a:noFill/>
              <a:ln w="6">
                <a:solidFill>
                  <a:srgbClr val="FFFFFF"/>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89" name="Line 110"/>
              <p:cNvSpPr>
                <a:spLocks noChangeShapeType="1"/>
              </p:cNvSpPr>
              <p:nvPr/>
            </p:nvSpPr>
            <p:spPr bwMode="auto">
              <a:xfrm>
                <a:off x="3162" y="2031"/>
                <a:ext cx="228" cy="1"/>
              </a:xfrm>
              <a:prstGeom prst="line">
                <a:avLst/>
              </a:prstGeom>
              <a:noFill/>
              <a:ln w="6">
                <a:solidFill>
                  <a:srgbClr val="FFFFFF"/>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90" name="Rectangle 111"/>
              <p:cNvSpPr>
                <a:spLocks noChangeArrowheads="1"/>
              </p:cNvSpPr>
              <p:nvPr/>
            </p:nvSpPr>
            <p:spPr bwMode="auto">
              <a:xfrm>
                <a:off x="3142" y="1929"/>
                <a:ext cx="69" cy="34"/>
              </a:xfrm>
              <a:prstGeom prst="rect">
                <a:avLst/>
              </a:prstGeom>
              <a:solidFill>
                <a:srgbClr val="FFFFFF"/>
              </a:solidFill>
              <a:ln w="3">
                <a:solidFill>
                  <a:srgbClr val="FFFF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91" name="Rectangle 112"/>
              <p:cNvSpPr>
                <a:spLocks noChangeArrowheads="1"/>
              </p:cNvSpPr>
              <p:nvPr/>
            </p:nvSpPr>
            <p:spPr bwMode="auto">
              <a:xfrm>
                <a:off x="3338" y="1929"/>
                <a:ext cx="67" cy="34"/>
              </a:xfrm>
              <a:prstGeom prst="rect">
                <a:avLst/>
              </a:prstGeom>
              <a:solidFill>
                <a:srgbClr val="FFFFFF"/>
              </a:solidFill>
              <a:ln w="3">
                <a:solidFill>
                  <a:srgbClr val="FFFF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92" name="Rectangle 113"/>
              <p:cNvSpPr>
                <a:spLocks noChangeArrowheads="1"/>
              </p:cNvSpPr>
              <p:nvPr/>
            </p:nvSpPr>
            <p:spPr bwMode="auto">
              <a:xfrm>
                <a:off x="3142" y="2014"/>
                <a:ext cx="69" cy="34"/>
              </a:xfrm>
              <a:prstGeom prst="rect">
                <a:avLst/>
              </a:prstGeom>
              <a:solidFill>
                <a:srgbClr val="FFFFFF"/>
              </a:solidFill>
              <a:ln w="3">
                <a:solidFill>
                  <a:srgbClr val="FFFF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93" name="Rectangle 114"/>
              <p:cNvSpPr>
                <a:spLocks noChangeArrowheads="1"/>
              </p:cNvSpPr>
              <p:nvPr/>
            </p:nvSpPr>
            <p:spPr bwMode="auto">
              <a:xfrm>
                <a:off x="3338" y="2014"/>
                <a:ext cx="67" cy="34"/>
              </a:xfrm>
              <a:prstGeom prst="rect">
                <a:avLst/>
              </a:prstGeom>
              <a:solidFill>
                <a:srgbClr val="FFFFFF"/>
              </a:solidFill>
              <a:ln w="3">
                <a:solidFill>
                  <a:srgbClr val="FFFF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94" name="Line 115"/>
              <p:cNvSpPr>
                <a:spLocks noChangeShapeType="1"/>
              </p:cNvSpPr>
              <p:nvPr/>
            </p:nvSpPr>
            <p:spPr bwMode="auto">
              <a:xfrm flipH="1">
                <a:off x="3203" y="1958"/>
                <a:ext cx="144" cy="62"/>
              </a:xfrm>
              <a:prstGeom prst="line">
                <a:avLst/>
              </a:prstGeom>
              <a:noFill/>
              <a:ln w="6">
                <a:solidFill>
                  <a:srgbClr val="FFFFFF"/>
                </a:solidFill>
                <a:round/>
              </a:ln>
              <a:extLst>
                <a:ext uri="{909E8E84-426E-40DD-AFC4-6F175D3DCCD1}">
                  <a14:hiddenFill xmlns:a14="http://schemas.microsoft.com/office/drawing/2010/main">
                    <a:noFill/>
                  </a14:hiddenFill>
                </a:ext>
              </a:extLst>
            </p:spPr>
            <p:txBody>
              <a:bodyPr/>
              <a:lstStyle/>
              <a:p>
                <a:endParaRPr lang="zh-CN" altLang="en-US" sz="100"/>
              </a:p>
            </p:txBody>
          </p:sp>
        </p:grpSp>
        <p:grpSp>
          <p:nvGrpSpPr>
            <p:cNvPr id="48160" name="Group 180"/>
            <p:cNvGrpSpPr/>
            <p:nvPr/>
          </p:nvGrpSpPr>
          <p:grpSpPr bwMode="auto">
            <a:xfrm>
              <a:off x="2257" y="1869"/>
              <a:ext cx="358" cy="514"/>
              <a:chOff x="2257" y="1869"/>
              <a:chExt cx="358" cy="514"/>
            </a:xfrm>
          </p:grpSpPr>
          <p:sp>
            <p:nvSpPr>
              <p:cNvPr id="48469" name="Rectangle 117"/>
              <p:cNvSpPr>
                <a:spLocks noChangeArrowheads="1"/>
              </p:cNvSpPr>
              <p:nvPr/>
            </p:nvSpPr>
            <p:spPr bwMode="auto">
              <a:xfrm>
                <a:off x="2257" y="2073"/>
                <a:ext cx="318" cy="310"/>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70" name="Rectangle 118"/>
              <p:cNvSpPr>
                <a:spLocks noChangeArrowheads="1"/>
              </p:cNvSpPr>
              <p:nvPr/>
            </p:nvSpPr>
            <p:spPr bwMode="auto">
              <a:xfrm>
                <a:off x="2257" y="2073"/>
                <a:ext cx="318" cy="310"/>
              </a:xfrm>
              <a:prstGeom prst="rect">
                <a:avLst/>
              </a:prstGeom>
              <a:solidFill>
                <a:srgbClr val="0096D5"/>
              </a:solidFill>
              <a:ln w="2">
                <a:solidFill>
                  <a:srgbClr val="AAE6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71" name="Freeform 119"/>
              <p:cNvSpPr/>
              <p:nvPr/>
            </p:nvSpPr>
            <p:spPr bwMode="auto">
              <a:xfrm>
                <a:off x="2257" y="2037"/>
                <a:ext cx="358" cy="36"/>
              </a:xfrm>
              <a:custGeom>
                <a:avLst/>
                <a:gdLst>
                  <a:gd name="T0" fmla="*/ 0 w 358"/>
                  <a:gd name="T1" fmla="*/ 36 h 36"/>
                  <a:gd name="T2" fmla="*/ 41 w 358"/>
                  <a:gd name="T3" fmla="*/ 0 h 36"/>
                  <a:gd name="T4" fmla="*/ 358 w 358"/>
                  <a:gd name="T5" fmla="*/ 0 h 36"/>
                  <a:gd name="T6" fmla="*/ 318 w 358"/>
                  <a:gd name="T7" fmla="*/ 36 h 36"/>
                  <a:gd name="T8" fmla="*/ 0 w 358"/>
                  <a:gd name="T9" fmla="*/ 3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36">
                    <a:moveTo>
                      <a:pt x="0" y="36"/>
                    </a:moveTo>
                    <a:lnTo>
                      <a:pt x="41" y="0"/>
                    </a:lnTo>
                    <a:lnTo>
                      <a:pt x="358" y="0"/>
                    </a:lnTo>
                    <a:lnTo>
                      <a:pt x="318" y="36"/>
                    </a:lnTo>
                    <a:lnTo>
                      <a:pt x="0" y="36"/>
                    </a:lnTo>
                    <a:close/>
                  </a:path>
                </a:pathLst>
              </a:custGeom>
              <a:solidFill>
                <a:srgbClr val="00B4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72" name="Freeform 120"/>
              <p:cNvSpPr/>
              <p:nvPr/>
            </p:nvSpPr>
            <p:spPr bwMode="auto">
              <a:xfrm>
                <a:off x="2257" y="2037"/>
                <a:ext cx="358" cy="36"/>
              </a:xfrm>
              <a:custGeom>
                <a:avLst/>
                <a:gdLst>
                  <a:gd name="T0" fmla="*/ 0 w 358"/>
                  <a:gd name="T1" fmla="*/ 36 h 36"/>
                  <a:gd name="T2" fmla="*/ 41 w 358"/>
                  <a:gd name="T3" fmla="*/ 0 h 36"/>
                  <a:gd name="T4" fmla="*/ 358 w 358"/>
                  <a:gd name="T5" fmla="*/ 0 h 36"/>
                  <a:gd name="T6" fmla="*/ 318 w 358"/>
                  <a:gd name="T7" fmla="*/ 36 h 36"/>
                  <a:gd name="T8" fmla="*/ 0 w 358"/>
                  <a:gd name="T9" fmla="*/ 3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36">
                    <a:moveTo>
                      <a:pt x="0" y="36"/>
                    </a:moveTo>
                    <a:lnTo>
                      <a:pt x="41" y="0"/>
                    </a:lnTo>
                    <a:lnTo>
                      <a:pt x="358" y="0"/>
                    </a:lnTo>
                    <a:lnTo>
                      <a:pt x="318" y="36"/>
                    </a:lnTo>
                    <a:lnTo>
                      <a:pt x="0" y="36"/>
                    </a:lnTo>
                    <a:close/>
                  </a:path>
                </a:pathLst>
              </a:custGeom>
              <a:solidFill>
                <a:srgbClr val="00B4FF"/>
              </a:solidFill>
              <a:ln w="2">
                <a:solidFill>
                  <a:srgbClr val="AAE6FF"/>
                </a:solidFill>
                <a:prstDash val="solid"/>
                <a:round/>
              </a:ln>
            </p:spPr>
            <p:txBody>
              <a:bodyPr/>
              <a:lstStyle/>
              <a:p>
                <a:endParaRPr lang="zh-CN" altLang="en-US" sz="100"/>
              </a:p>
            </p:txBody>
          </p:sp>
          <p:sp>
            <p:nvSpPr>
              <p:cNvPr id="48473" name="Freeform 121"/>
              <p:cNvSpPr/>
              <p:nvPr/>
            </p:nvSpPr>
            <p:spPr bwMode="auto">
              <a:xfrm>
                <a:off x="2575" y="2037"/>
                <a:ext cx="40" cy="343"/>
              </a:xfrm>
              <a:custGeom>
                <a:avLst/>
                <a:gdLst>
                  <a:gd name="T0" fmla="*/ 0 w 40"/>
                  <a:gd name="T1" fmla="*/ 36 h 343"/>
                  <a:gd name="T2" fmla="*/ 40 w 40"/>
                  <a:gd name="T3" fmla="*/ 0 h 343"/>
                  <a:gd name="T4" fmla="*/ 40 w 40"/>
                  <a:gd name="T5" fmla="*/ 307 h 343"/>
                  <a:gd name="T6" fmla="*/ 0 w 40"/>
                  <a:gd name="T7" fmla="*/ 343 h 343"/>
                  <a:gd name="T8" fmla="*/ 0 w 40"/>
                  <a:gd name="T9" fmla="*/ 36 h 3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43">
                    <a:moveTo>
                      <a:pt x="0" y="36"/>
                    </a:moveTo>
                    <a:lnTo>
                      <a:pt x="40" y="0"/>
                    </a:lnTo>
                    <a:lnTo>
                      <a:pt x="40" y="307"/>
                    </a:lnTo>
                    <a:lnTo>
                      <a:pt x="0" y="343"/>
                    </a:lnTo>
                    <a:lnTo>
                      <a:pt x="0" y="36"/>
                    </a:lnTo>
                    <a:close/>
                  </a:path>
                </a:pathLst>
              </a:custGeom>
              <a:solidFill>
                <a:srgbClr val="005A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74" name="Freeform 122"/>
              <p:cNvSpPr/>
              <p:nvPr/>
            </p:nvSpPr>
            <p:spPr bwMode="auto">
              <a:xfrm>
                <a:off x="2575" y="2037"/>
                <a:ext cx="40" cy="343"/>
              </a:xfrm>
              <a:custGeom>
                <a:avLst/>
                <a:gdLst>
                  <a:gd name="T0" fmla="*/ 0 w 40"/>
                  <a:gd name="T1" fmla="*/ 36 h 343"/>
                  <a:gd name="T2" fmla="*/ 40 w 40"/>
                  <a:gd name="T3" fmla="*/ 0 h 343"/>
                  <a:gd name="T4" fmla="*/ 40 w 40"/>
                  <a:gd name="T5" fmla="*/ 307 h 343"/>
                  <a:gd name="T6" fmla="*/ 0 w 40"/>
                  <a:gd name="T7" fmla="*/ 343 h 343"/>
                  <a:gd name="T8" fmla="*/ 0 w 40"/>
                  <a:gd name="T9" fmla="*/ 36 h 3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43">
                    <a:moveTo>
                      <a:pt x="0" y="36"/>
                    </a:moveTo>
                    <a:lnTo>
                      <a:pt x="40" y="0"/>
                    </a:lnTo>
                    <a:lnTo>
                      <a:pt x="40" y="307"/>
                    </a:lnTo>
                    <a:lnTo>
                      <a:pt x="0" y="343"/>
                    </a:lnTo>
                    <a:lnTo>
                      <a:pt x="0" y="36"/>
                    </a:lnTo>
                    <a:close/>
                  </a:path>
                </a:pathLst>
              </a:custGeom>
              <a:solidFill>
                <a:srgbClr val="005A80"/>
              </a:solidFill>
              <a:ln w="2">
                <a:solidFill>
                  <a:srgbClr val="AAE6FF"/>
                </a:solidFill>
                <a:prstDash val="solid"/>
                <a:round/>
              </a:ln>
            </p:spPr>
            <p:txBody>
              <a:bodyPr/>
              <a:lstStyle/>
              <a:p>
                <a:endParaRPr lang="zh-CN" altLang="en-US" sz="100"/>
              </a:p>
            </p:txBody>
          </p:sp>
          <p:sp>
            <p:nvSpPr>
              <p:cNvPr id="48475" name="Freeform 123"/>
              <p:cNvSpPr/>
              <p:nvPr/>
            </p:nvSpPr>
            <p:spPr bwMode="auto">
              <a:xfrm>
                <a:off x="2272" y="2201"/>
                <a:ext cx="109" cy="49"/>
              </a:xfrm>
              <a:custGeom>
                <a:avLst/>
                <a:gdLst>
                  <a:gd name="T0" fmla="*/ 109 w 109"/>
                  <a:gd name="T1" fmla="*/ 12 h 49"/>
                  <a:gd name="T2" fmla="*/ 26 w 109"/>
                  <a:gd name="T3" fmla="*/ 12 h 49"/>
                  <a:gd name="T4" fmla="*/ 26 w 109"/>
                  <a:gd name="T5" fmla="*/ 0 h 49"/>
                  <a:gd name="T6" fmla="*/ 0 w 109"/>
                  <a:gd name="T7" fmla="*/ 23 h 49"/>
                  <a:gd name="T8" fmla="*/ 26 w 109"/>
                  <a:gd name="T9" fmla="*/ 49 h 49"/>
                  <a:gd name="T10" fmla="*/ 26 w 109"/>
                  <a:gd name="T11" fmla="*/ 37 h 49"/>
                  <a:gd name="T12" fmla="*/ 109 w 109"/>
                  <a:gd name="T13" fmla="*/ 37 h 49"/>
                  <a:gd name="T14" fmla="*/ 109 w 109"/>
                  <a:gd name="T15" fmla="*/ 12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109" y="12"/>
                    </a:moveTo>
                    <a:lnTo>
                      <a:pt x="26" y="12"/>
                    </a:lnTo>
                    <a:lnTo>
                      <a:pt x="26" y="0"/>
                    </a:lnTo>
                    <a:lnTo>
                      <a:pt x="0" y="23"/>
                    </a:lnTo>
                    <a:lnTo>
                      <a:pt x="26" y="49"/>
                    </a:lnTo>
                    <a:lnTo>
                      <a:pt x="26" y="37"/>
                    </a:lnTo>
                    <a:lnTo>
                      <a:pt x="109" y="37"/>
                    </a:lnTo>
                    <a:lnTo>
                      <a:pt x="109"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76" name="Freeform 124"/>
              <p:cNvSpPr/>
              <p:nvPr/>
            </p:nvSpPr>
            <p:spPr bwMode="auto">
              <a:xfrm>
                <a:off x="2272" y="2201"/>
                <a:ext cx="109" cy="49"/>
              </a:xfrm>
              <a:custGeom>
                <a:avLst/>
                <a:gdLst>
                  <a:gd name="T0" fmla="*/ 109 w 109"/>
                  <a:gd name="T1" fmla="*/ 12 h 49"/>
                  <a:gd name="T2" fmla="*/ 26 w 109"/>
                  <a:gd name="T3" fmla="*/ 12 h 49"/>
                  <a:gd name="T4" fmla="*/ 26 w 109"/>
                  <a:gd name="T5" fmla="*/ 0 h 49"/>
                  <a:gd name="T6" fmla="*/ 0 w 109"/>
                  <a:gd name="T7" fmla="*/ 23 h 49"/>
                  <a:gd name="T8" fmla="*/ 26 w 109"/>
                  <a:gd name="T9" fmla="*/ 49 h 49"/>
                  <a:gd name="T10" fmla="*/ 26 w 109"/>
                  <a:gd name="T11" fmla="*/ 37 h 49"/>
                  <a:gd name="T12" fmla="*/ 109 w 109"/>
                  <a:gd name="T13" fmla="*/ 37 h 49"/>
                  <a:gd name="T14" fmla="*/ 109 w 109"/>
                  <a:gd name="T15" fmla="*/ 12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109" y="12"/>
                    </a:moveTo>
                    <a:lnTo>
                      <a:pt x="26" y="12"/>
                    </a:lnTo>
                    <a:lnTo>
                      <a:pt x="26" y="0"/>
                    </a:lnTo>
                    <a:lnTo>
                      <a:pt x="0" y="23"/>
                    </a:lnTo>
                    <a:lnTo>
                      <a:pt x="26" y="49"/>
                    </a:lnTo>
                    <a:lnTo>
                      <a:pt x="26" y="37"/>
                    </a:lnTo>
                    <a:lnTo>
                      <a:pt x="109" y="37"/>
                    </a:lnTo>
                    <a:lnTo>
                      <a:pt x="109"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77" name="Freeform 125"/>
              <p:cNvSpPr/>
              <p:nvPr/>
            </p:nvSpPr>
            <p:spPr bwMode="auto">
              <a:xfrm>
                <a:off x="2312" y="2127"/>
                <a:ext cx="87" cy="86"/>
              </a:xfrm>
              <a:custGeom>
                <a:avLst/>
                <a:gdLst>
                  <a:gd name="T0" fmla="*/ 87 w 87"/>
                  <a:gd name="T1" fmla="*/ 69 h 86"/>
                  <a:gd name="T2" fmla="*/ 26 w 87"/>
                  <a:gd name="T3" fmla="*/ 9 h 86"/>
                  <a:gd name="T4" fmla="*/ 35 w 87"/>
                  <a:gd name="T5" fmla="*/ 0 h 86"/>
                  <a:gd name="T6" fmla="*/ 0 w 87"/>
                  <a:gd name="T7" fmla="*/ 0 h 86"/>
                  <a:gd name="T8" fmla="*/ 0 w 87"/>
                  <a:gd name="T9" fmla="*/ 35 h 86"/>
                  <a:gd name="T10" fmla="*/ 9 w 87"/>
                  <a:gd name="T11" fmla="*/ 26 h 86"/>
                  <a:gd name="T12" fmla="*/ 69 w 87"/>
                  <a:gd name="T13" fmla="*/ 86 h 86"/>
                  <a:gd name="T14" fmla="*/ 87 w 87"/>
                  <a:gd name="T15" fmla="*/ 69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87" y="69"/>
                    </a:moveTo>
                    <a:lnTo>
                      <a:pt x="26" y="9"/>
                    </a:lnTo>
                    <a:lnTo>
                      <a:pt x="35" y="0"/>
                    </a:lnTo>
                    <a:lnTo>
                      <a:pt x="0" y="0"/>
                    </a:lnTo>
                    <a:lnTo>
                      <a:pt x="0" y="35"/>
                    </a:lnTo>
                    <a:lnTo>
                      <a:pt x="9" y="26"/>
                    </a:lnTo>
                    <a:lnTo>
                      <a:pt x="69" y="86"/>
                    </a:lnTo>
                    <a:lnTo>
                      <a:pt x="87" y="6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78" name="Freeform 126"/>
              <p:cNvSpPr/>
              <p:nvPr/>
            </p:nvSpPr>
            <p:spPr bwMode="auto">
              <a:xfrm>
                <a:off x="2312" y="2127"/>
                <a:ext cx="87" cy="86"/>
              </a:xfrm>
              <a:custGeom>
                <a:avLst/>
                <a:gdLst>
                  <a:gd name="T0" fmla="*/ 87 w 87"/>
                  <a:gd name="T1" fmla="*/ 69 h 86"/>
                  <a:gd name="T2" fmla="*/ 26 w 87"/>
                  <a:gd name="T3" fmla="*/ 9 h 86"/>
                  <a:gd name="T4" fmla="*/ 35 w 87"/>
                  <a:gd name="T5" fmla="*/ 0 h 86"/>
                  <a:gd name="T6" fmla="*/ 0 w 87"/>
                  <a:gd name="T7" fmla="*/ 0 h 86"/>
                  <a:gd name="T8" fmla="*/ 0 w 87"/>
                  <a:gd name="T9" fmla="*/ 35 h 86"/>
                  <a:gd name="T10" fmla="*/ 9 w 87"/>
                  <a:gd name="T11" fmla="*/ 26 h 86"/>
                  <a:gd name="T12" fmla="*/ 69 w 87"/>
                  <a:gd name="T13" fmla="*/ 86 h 86"/>
                  <a:gd name="T14" fmla="*/ 87 w 87"/>
                  <a:gd name="T15" fmla="*/ 69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87" y="69"/>
                    </a:moveTo>
                    <a:lnTo>
                      <a:pt x="26" y="9"/>
                    </a:lnTo>
                    <a:lnTo>
                      <a:pt x="35" y="0"/>
                    </a:lnTo>
                    <a:lnTo>
                      <a:pt x="0" y="0"/>
                    </a:lnTo>
                    <a:lnTo>
                      <a:pt x="0" y="35"/>
                    </a:lnTo>
                    <a:lnTo>
                      <a:pt x="9" y="26"/>
                    </a:lnTo>
                    <a:lnTo>
                      <a:pt x="69" y="86"/>
                    </a:lnTo>
                    <a:lnTo>
                      <a:pt x="87" y="6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79" name="Freeform 127"/>
              <p:cNvSpPr/>
              <p:nvPr/>
            </p:nvSpPr>
            <p:spPr bwMode="auto">
              <a:xfrm>
                <a:off x="2387" y="2088"/>
                <a:ext cx="49" cy="108"/>
              </a:xfrm>
              <a:custGeom>
                <a:avLst/>
                <a:gdLst>
                  <a:gd name="T0" fmla="*/ 38 w 49"/>
                  <a:gd name="T1" fmla="*/ 108 h 108"/>
                  <a:gd name="T2" fmla="*/ 38 w 49"/>
                  <a:gd name="T3" fmla="*/ 22 h 108"/>
                  <a:gd name="T4" fmla="*/ 49 w 49"/>
                  <a:gd name="T5" fmla="*/ 22 h 108"/>
                  <a:gd name="T6" fmla="*/ 26 w 49"/>
                  <a:gd name="T7" fmla="*/ 0 h 108"/>
                  <a:gd name="T8" fmla="*/ 0 w 49"/>
                  <a:gd name="T9" fmla="*/ 22 h 108"/>
                  <a:gd name="T10" fmla="*/ 12 w 49"/>
                  <a:gd name="T11" fmla="*/ 22 h 108"/>
                  <a:gd name="T12" fmla="*/ 12 w 49"/>
                  <a:gd name="T13" fmla="*/ 108 h 108"/>
                  <a:gd name="T14" fmla="*/ 38 w 49"/>
                  <a:gd name="T15" fmla="*/ 108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38" y="108"/>
                    </a:moveTo>
                    <a:lnTo>
                      <a:pt x="38" y="22"/>
                    </a:lnTo>
                    <a:lnTo>
                      <a:pt x="49" y="22"/>
                    </a:lnTo>
                    <a:lnTo>
                      <a:pt x="26" y="0"/>
                    </a:lnTo>
                    <a:lnTo>
                      <a:pt x="0" y="22"/>
                    </a:lnTo>
                    <a:lnTo>
                      <a:pt x="12" y="22"/>
                    </a:lnTo>
                    <a:lnTo>
                      <a:pt x="12" y="108"/>
                    </a:lnTo>
                    <a:lnTo>
                      <a:pt x="38" y="10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80" name="Freeform 128"/>
              <p:cNvSpPr/>
              <p:nvPr/>
            </p:nvSpPr>
            <p:spPr bwMode="auto">
              <a:xfrm>
                <a:off x="2387" y="2088"/>
                <a:ext cx="49" cy="108"/>
              </a:xfrm>
              <a:custGeom>
                <a:avLst/>
                <a:gdLst>
                  <a:gd name="T0" fmla="*/ 38 w 49"/>
                  <a:gd name="T1" fmla="*/ 108 h 108"/>
                  <a:gd name="T2" fmla="*/ 38 w 49"/>
                  <a:gd name="T3" fmla="*/ 22 h 108"/>
                  <a:gd name="T4" fmla="*/ 49 w 49"/>
                  <a:gd name="T5" fmla="*/ 22 h 108"/>
                  <a:gd name="T6" fmla="*/ 26 w 49"/>
                  <a:gd name="T7" fmla="*/ 0 h 108"/>
                  <a:gd name="T8" fmla="*/ 0 w 49"/>
                  <a:gd name="T9" fmla="*/ 22 h 108"/>
                  <a:gd name="T10" fmla="*/ 12 w 49"/>
                  <a:gd name="T11" fmla="*/ 22 h 108"/>
                  <a:gd name="T12" fmla="*/ 12 w 49"/>
                  <a:gd name="T13" fmla="*/ 108 h 108"/>
                  <a:gd name="T14" fmla="*/ 38 w 49"/>
                  <a:gd name="T15" fmla="*/ 108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38" y="108"/>
                    </a:moveTo>
                    <a:lnTo>
                      <a:pt x="38" y="22"/>
                    </a:lnTo>
                    <a:lnTo>
                      <a:pt x="49" y="22"/>
                    </a:lnTo>
                    <a:lnTo>
                      <a:pt x="26" y="0"/>
                    </a:lnTo>
                    <a:lnTo>
                      <a:pt x="0" y="22"/>
                    </a:lnTo>
                    <a:lnTo>
                      <a:pt x="12" y="22"/>
                    </a:lnTo>
                    <a:lnTo>
                      <a:pt x="12" y="108"/>
                    </a:lnTo>
                    <a:lnTo>
                      <a:pt x="38" y="10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81" name="Freeform 129"/>
              <p:cNvSpPr/>
              <p:nvPr/>
            </p:nvSpPr>
            <p:spPr bwMode="auto">
              <a:xfrm>
                <a:off x="2425" y="2127"/>
                <a:ext cx="86" cy="86"/>
              </a:xfrm>
              <a:custGeom>
                <a:avLst/>
                <a:gdLst>
                  <a:gd name="T0" fmla="*/ 17 w 86"/>
                  <a:gd name="T1" fmla="*/ 86 h 86"/>
                  <a:gd name="T2" fmla="*/ 77 w 86"/>
                  <a:gd name="T3" fmla="*/ 26 h 86"/>
                  <a:gd name="T4" fmla="*/ 86 w 86"/>
                  <a:gd name="T5" fmla="*/ 35 h 86"/>
                  <a:gd name="T6" fmla="*/ 86 w 86"/>
                  <a:gd name="T7" fmla="*/ 0 h 86"/>
                  <a:gd name="T8" fmla="*/ 51 w 86"/>
                  <a:gd name="T9" fmla="*/ 0 h 86"/>
                  <a:gd name="T10" fmla="*/ 60 w 86"/>
                  <a:gd name="T11" fmla="*/ 9 h 86"/>
                  <a:gd name="T12" fmla="*/ 0 w 86"/>
                  <a:gd name="T13" fmla="*/ 69 h 86"/>
                  <a:gd name="T14" fmla="*/ 17 w 86"/>
                  <a:gd name="T15" fmla="*/ 86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86">
                    <a:moveTo>
                      <a:pt x="17" y="86"/>
                    </a:moveTo>
                    <a:lnTo>
                      <a:pt x="77" y="26"/>
                    </a:lnTo>
                    <a:lnTo>
                      <a:pt x="86" y="35"/>
                    </a:lnTo>
                    <a:lnTo>
                      <a:pt x="86" y="0"/>
                    </a:lnTo>
                    <a:lnTo>
                      <a:pt x="51" y="0"/>
                    </a:lnTo>
                    <a:lnTo>
                      <a:pt x="60" y="9"/>
                    </a:lnTo>
                    <a:lnTo>
                      <a:pt x="0" y="69"/>
                    </a:lnTo>
                    <a:lnTo>
                      <a:pt x="17" y="8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82" name="Freeform 130"/>
              <p:cNvSpPr/>
              <p:nvPr/>
            </p:nvSpPr>
            <p:spPr bwMode="auto">
              <a:xfrm>
                <a:off x="2425" y="2127"/>
                <a:ext cx="86" cy="86"/>
              </a:xfrm>
              <a:custGeom>
                <a:avLst/>
                <a:gdLst>
                  <a:gd name="T0" fmla="*/ 17 w 86"/>
                  <a:gd name="T1" fmla="*/ 86 h 86"/>
                  <a:gd name="T2" fmla="*/ 77 w 86"/>
                  <a:gd name="T3" fmla="*/ 26 h 86"/>
                  <a:gd name="T4" fmla="*/ 86 w 86"/>
                  <a:gd name="T5" fmla="*/ 35 h 86"/>
                  <a:gd name="T6" fmla="*/ 86 w 86"/>
                  <a:gd name="T7" fmla="*/ 0 h 86"/>
                  <a:gd name="T8" fmla="*/ 51 w 86"/>
                  <a:gd name="T9" fmla="*/ 0 h 86"/>
                  <a:gd name="T10" fmla="*/ 60 w 86"/>
                  <a:gd name="T11" fmla="*/ 9 h 86"/>
                  <a:gd name="T12" fmla="*/ 0 w 86"/>
                  <a:gd name="T13" fmla="*/ 69 h 86"/>
                  <a:gd name="T14" fmla="*/ 17 w 86"/>
                  <a:gd name="T15" fmla="*/ 86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86">
                    <a:moveTo>
                      <a:pt x="17" y="86"/>
                    </a:moveTo>
                    <a:lnTo>
                      <a:pt x="77" y="26"/>
                    </a:lnTo>
                    <a:lnTo>
                      <a:pt x="86" y="35"/>
                    </a:lnTo>
                    <a:lnTo>
                      <a:pt x="86" y="0"/>
                    </a:lnTo>
                    <a:lnTo>
                      <a:pt x="51" y="0"/>
                    </a:lnTo>
                    <a:lnTo>
                      <a:pt x="60" y="9"/>
                    </a:lnTo>
                    <a:lnTo>
                      <a:pt x="0" y="69"/>
                    </a:lnTo>
                    <a:lnTo>
                      <a:pt x="17" y="8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83" name="Freeform 131"/>
              <p:cNvSpPr/>
              <p:nvPr/>
            </p:nvSpPr>
            <p:spPr bwMode="auto">
              <a:xfrm>
                <a:off x="2442" y="2201"/>
                <a:ext cx="109" cy="49"/>
              </a:xfrm>
              <a:custGeom>
                <a:avLst/>
                <a:gdLst>
                  <a:gd name="T0" fmla="*/ 0 w 109"/>
                  <a:gd name="T1" fmla="*/ 37 h 49"/>
                  <a:gd name="T2" fmla="*/ 86 w 109"/>
                  <a:gd name="T3" fmla="*/ 37 h 49"/>
                  <a:gd name="T4" fmla="*/ 86 w 109"/>
                  <a:gd name="T5" fmla="*/ 49 h 49"/>
                  <a:gd name="T6" fmla="*/ 109 w 109"/>
                  <a:gd name="T7" fmla="*/ 23 h 49"/>
                  <a:gd name="T8" fmla="*/ 86 w 109"/>
                  <a:gd name="T9" fmla="*/ 0 h 49"/>
                  <a:gd name="T10" fmla="*/ 86 w 109"/>
                  <a:gd name="T11" fmla="*/ 12 h 49"/>
                  <a:gd name="T12" fmla="*/ 0 w 109"/>
                  <a:gd name="T13" fmla="*/ 12 h 49"/>
                  <a:gd name="T14" fmla="*/ 0 w 109"/>
                  <a:gd name="T15" fmla="*/ 3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0" y="37"/>
                    </a:moveTo>
                    <a:lnTo>
                      <a:pt x="86" y="37"/>
                    </a:lnTo>
                    <a:lnTo>
                      <a:pt x="86" y="49"/>
                    </a:lnTo>
                    <a:lnTo>
                      <a:pt x="109" y="23"/>
                    </a:lnTo>
                    <a:lnTo>
                      <a:pt x="86" y="0"/>
                    </a:lnTo>
                    <a:lnTo>
                      <a:pt x="86" y="12"/>
                    </a:lnTo>
                    <a:lnTo>
                      <a:pt x="0" y="12"/>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84" name="Freeform 132"/>
              <p:cNvSpPr/>
              <p:nvPr/>
            </p:nvSpPr>
            <p:spPr bwMode="auto">
              <a:xfrm>
                <a:off x="2442" y="2201"/>
                <a:ext cx="109" cy="49"/>
              </a:xfrm>
              <a:custGeom>
                <a:avLst/>
                <a:gdLst>
                  <a:gd name="T0" fmla="*/ 0 w 109"/>
                  <a:gd name="T1" fmla="*/ 37 h 49"/>
                  <a:gd name="T2" fmla="*/ 86 w 109"/>
                  <a:gd name="T3" fmla="*/ 37 h 49"/>
                  <a:gd name="T4" fmla="*/ 86 w 109"/>
                  <a:gd name="T5" fmla="*/ 49 h 49"/>
                  <a:gd name="T6" fmla="*/ 109 w 109"/>
                  <a:gd name="T7" fmla="*/ 23 h 49"/>
                  <a:gd name="T8" fmla="*/ 86 w 109"/>
                  <a:gd name="T9" fmla="*/ 0 h 49"/>
                  <a:gd name="T10" fmla="*/ 86 w 109"/>
                  <a:gd name="T11" fmla="*/ 12 h 49"/>
                  <a:gd name="T12" fmla="*/ 0 w 109"/>
                  <a:gd name="T13" fmla="*/ 12 h 49"/>
                  <a:gd name="T14" fmla="*/ 0 w 109"/>
                  <a:gd name="T15" fmla="*/ 3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0" y="37"/>
                    </a:moveTo>
                    <a:lnTo>
                      <a:pt x="86" y="37"/>
                    </a:lnTo>
                    <a:lnTo>
                      <a:pt x="86" y="49"/>
                    </a:lnTo>
                    <a:lnTo>
                      <a:pt x="109" y="23"/>
                    </a:lnTo>
                    <a:lnTo>
                      <a:pt x="86" y="0"/>
                    </a:lnTo>
                    <a:lnTo>
                      <a:pt x="86" y="12"/>
                    </a:lnTo>
                    <a:lnTo>
                      <a:pt x="0" y="12"/>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85" name="Freeform 133"/>
              <p:cNvSpPr/>
              <p:nvPr/>
            </p:nvSpPr>
            <p:spPr bwMode="auto">
              <a:xfrm>
                <a:off x="2425" y="2238"/>
                <a:ext cx="86" cy="86"/>
              </a:xfrm>
              <a:custGeom>
                <a:avLst/>
                <a:gdLst>
                  <a:gd name="T0" fmla="*/ 0 w 86"/>
                  <a:gd name="T1" fmla="*/ 17 h 86"/>
                  <a:gd name="T2" fmla="*/ 60 w 86"/>
                  <a:gd name="T3" fmla="*/ 77 h 86"/>
                  <a:gd name="T4" fmla="*/ 51 w 86"/>
                  <a:gd name="T5" fmla="*/ 86 h 86"/>
                  <a:gd name="T6" fmla="*/ 86 w 86"/>
                  <a:gd name="T7" fmla="*/ 83 h 86"/>
                  <a:gd name="T8" fmla="*/ 86 w 86"/>
                  <a:gd name="T9" fmla="*/ 52 h 86"/>
                  <a:gd name="T10" fmla="*/ 77 w 86"/>
                  <a:gd name="T11" fmla="*/ 60 h 86"/>
                  <a:gd name="T12" fmla="*/ 17 w 86"/>
                  <a:gd name="T13" fmla="*/ 0 h 86"/>
                  <a:gd name="T14" fmla="*/ 0 w 86"/>
                  <a:gd name="T15" fmla="*/ 17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86">
                    <a:moveTo>
                      <a:pt x="0" y="17"/>
                    </a:moveTo>
                    <a:lnTo>
                      <a:pt x="60" y="77"/>
                    </a:lnTo>
                    <a:lnTo>
                      <a:pt x="51" y="86"/>
                    </a:lnTo>
                    <a:lnTo>
                      <a:pt x="86" y="83"/>
                    </a:lnTo>
                    <a:lnTo>
                      <a:pt x="86" y="52"/>
                    </a:lnTo>
                    <a:lnTo>
                      <a:pt x="77" y="60"/>
                    </a:lnTo>
                    <a:lnTo>
                      <a:pt x="17"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86" name="Freeform 134"/>
              <p:cNvSpPr/>
              <p:nvPr/>
            </p:nvSpPr>
            <p:spPr bwMode="auto">
              <a:xfrm>
                <a:off x="2425" y="2238"/>
                <a:ext cx="86" cy="86"/>
              </a:xfrm>
              <a:custGeom>
                <a:avLst/>
                <a:gdLst>
                  <a:gd name="T0" fmla="*/ 0 w 86"/>
                  <a:gd name="T1" fmla="*/ 17 h 86"/>
                  <a:gd name="T2" fmla="*/ 60 w 86"/>
                  <a:gd name="T3" fmla="*/ 77 h 86"/>
                  <a:gd name="T4" fmla="*/ 51 w 86"/>
                  <a:gd name="T5" fmla="*/ 86 h 86"/>
                  <a:gd name="T6" fmla="*/ 86 w 86"/>
                  <a:gd name="T7" fmla="*/ 83 h 86"/>
                  <a:gd name="T8" fmla="*/ 86 w 86"/>
                  <a:gd name="T9" fmla="*/ 52 h 86"/>
                  <a:gd name="T10" fmla="*/ 77 w 86"/>
                  <a:gd name="T11" fmla="*/ 60 h 86"/>
                  <a:gd name="T12" fmla="*/ 17 w 86"/>
                  <a:gd name="T13" fmla="*/ 0 h 86"/>
                  <a:gd name="T14" fmla="*/ 0 w 86"/>
                  <a:gd name="T15" fmla="*/ 17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86">
                    <a:moveTo>
                      <a:pt x="0" y="17"/>
                    </a:moveTo>
                    <a:lnTo>
                      <a:pt x="60" y="77"/>
                    </a:lnTo>
                    <a:lnTo>
                      <a:pt x="51" y="86"/>
                    </a:lnTo>
                    <a:lnTo>
                      <a:pt x="86" y="83"/>
                    </a:lnTo>
                    <a:lnTo>
                      <a:pt x="86" y="52"/>
                    </a:lnTo>
                    <a:lnTo>
                      <a:pt x="77" y="60"/>
                    </a:lnTo>
                    <a:lnTo>
                      <a:pt x="17"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87" name="Freeform 135"/>
              <p:cNvSpPr/>
              <p:nvPr/>
            </p:nvSpPr>
            <p:spPr bwMode="auto">
              <a:xfrm>
                <a:off x="2387" y="2255"/>
                <a:ext cx="49" cy="108"/>
              </a:xfrm>
              <a:custGeom>
                <a:avLst/>
                <a:gdLst>
                  <a:gd name="T0" fmla="*/ 12 w 49"/>
                  <a:gd name="T1" fmla="*/ 0 h 108"/>
                  <a:gd name="T2" fmla="*/ 12 w 49"/>
                  <a:gd name="T3" fmla="*/ 86 h 108"/>
                  <a:gd name="T4" fmla="*/ 0 w 49"/>
                  <a:gd name="T5" fmla="*/ 86 h 108"/>
                  <a:gd name="T6" fmla="*/ 26 w 49"/>
                  <a:gd name="T7" fmla="*/ 108 h 108"/>
                  <a:gd name="T8" fmla="*/ 49 w 49"/>
                  <a:gd name="T9" fmla="*/ 86 h 108"/>
                  <a:gd name="T10" fmla="*/ 38 w 49"/>
                  <a:gd name="T11" fmla="*/ 86 h 108"/>
                  <a:gd name="T12" fmla="*/ 38 w 49"/>
                  <a:gd name="T13" fmla="*/ 0 h 108"/>
                  <a:gd name="T14" fmla="*/ 12 w 49"/>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12" y="0"/>
                    </a:moveTo>
                    <a:lnTo>
                      <a:pt x="12" y="86"/>
                    </a:lnTo>
                    <a:lnTo>
                      <a:pt x="0" y="86"/>
                    </a:lnTo>
                    <a:lnTo>
                      <a:pt x="26" y="108"/>
                    </a:lnTo>
                    <a:lnTo>
                      <a:pt x="49" y="86"/>
                    </a:lnTo>
                    <a:lnTo>
                      <a:pt x="38" y="86"/>
                    </a:lnTo>
                    <a:lnTo>
                      <a:pt x="38"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88" name="Freeform 136"/>
              <p:cNvSpPr/>
              <p:nvPr/>
            </p:nvSpPr>
            <p:spPr bwMode="auto">
              <a:xfrm>
                <a:off x="2387" y="2255"/>
                <a:ext cx="49" cy="108"/>
              </a:xfrm>
              <a:custGeom>
                <a:avLst/>
                <a:gdLst>
                  <a:gd name="T0" fmla="*/ 12 w 49"/>
                  <a:gd name="T1" fmla="*/ 0 h 108"/>
                  <a:gd name="T2" fmla="*/ 12 w 49"/>
                  <a:gd name="T3" fmla="*/ 86 h 108"/>
                  <a:gd name="T4" fmla="*/ 0 w 49"/>
                  <a:gd name="T5" fmla="*/ 86 h 108"/>
                  <a:gd name="T6" fmla="*/ 26 w 49"/>
                  <a:gd name="T7" fmla="*/ 108 h 108"/>
                  <a:gd name="T8" fmla="*/ 49 w 49"/>
                  <a:gd name="T9" fmla="*/ 86 h 108"/>
                  <a:gd name="T10" fmla="*/ 38 w 49"/>
                  <a:gd name="T11" fmla="*/ 86 h 108"/>
                  <a:gd name="T12" fmla="*/ 38 w 49"/>
                  <a:gd name="T13" fmla="*/ 0 h 108"/>
                  <a:gd name="T14" fmla="*/ 12 w 49"/>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12" y="0"/>
                    </a:moveTo>
                    <a:lnTo>
                      <a:pt x="12" y="86"/>
                    </a:lnTo>
                    <a:lnTo>
                      <a:pt x="0" y="86"/>
                    </a:lnTo>
                    <a:lnTo>
                      <a:pt x="26" y="108"/>
                    </a:lnTo>
                    <a:lnTo>
                      <a:pt x="49" y="86"/>
                    </a:lnTo>
                    <a:lnTo>
                      <a:pt x="38" y="86"/>
                    </a:lnTo>
                    <a:lnTo>
                      <a:pt x="38"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89" name="Freeform 137"/>
              <p:cNvSpPr/>
              <p:nvPr/>
            </p:nvSpPr>
            <p:spPr bwMode="auto">
              <a:xfrm>
                <a:off x="2312" y="2238"/>
                <a:ext cx="87" cy="86"/>
              </a:xfrm>
              <a:custGeom>
                <a:avLst/>
                <a:gdLst>
                  <a:gd name="T0" fmla="*/ 69 w 87"/>
                  <a:gd name="T1" fmla="*/ 0 h 86"/>
                  <a:gd name="T2" fmla="*/ 9 w 87"/>
                  <a:gd name="T3" fmla="*/ 60 h 86"/>
                  <a:gd name="T4" fmla="*/ 0 w 87"/>
                  <a:gd name="T5" fmla="*/ 52 h 86"/>
                  <a:gd name="T6" fmla="*/ 0 w 87"/>
                  <a:gd name="T7" fmla="*/ 86 h 86"/>
                  <a:gd name="T8" fmla="*/ 35 w 87"/>
                  <a:gd name="T9" fmla="*/ 86 h 86"/>
                  <a:gd name="T10" fmla="*/ 26 w 87"/>
                  <a:gd name="T11" fmla="*/ 77 h 86"/>
                  <a:gd name="T12" fmla="*/ 87 w 87"/>
                  <a:gd name="T13" fmla="*/ 17 h 86"/>
                  <a:gd name="T14" fmla="*/ 69 w 87"/>
                  <a:gd name="T15" fmla="*/ 0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69" y="0"/>
                    </a:moveTo>
                    <a:lnTo>
                      <a:pt x="9" y="60"/>
                    </a:lnTo>
                    <a:lnTo>
                      <a:pt x="0" y="52"/>
                    </a:lnTo>
                    <a:lnTo>
                      <a:pt x="0" y="86"/>
                    </a:lnTo>
                    <a:lnTo>
                      <a:pt x="35" y="86"/>
                    </a:lnTo>
                    <a:lnTo>
                      <a:pt x="26" y="77"/>
                    </a:lnTo>
                    <a:lnTo>
                      <a:pt x="87" y="17"/>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90" name="Freeform 138"/>
              <p:cNvSpPr/>
              <p:nvPr/>
            </p:nvSpPr>
            <p:spPr bwMode="auto">
              <a:xfrm>
                <a:off x="2312" y="2238"/>
                <a:ext cx="87" cy="86"/>
              </a:xfrm>
              <a:custGeom>
                <a:avLst/>
                <a:gdLst>
                  <a:gd name="T0" fmla="*/ 69 w 87"/>
                  <a:gd name="T1" fmla="*/ 0 h 86"/>
                  <a:gd name="T2" fmla="*/ 9 w 87"/>
                  <a:gd name="T3" fmla="*/ 60 h 86"/>
                  <a:gd name="T4" fmla="*/ 0 w 87"/>
                  <a:gd name="T5" fmla="*/ 52 h 86"/>
                  <a:gd name="T6" fmla="*/ 0 w 87"/>
                  <a:gd name="T7" fmla="*/ 86 h 86"/>
                  <a:gd name="T8" fmla="*/ 35 w 87"/>
                  <a:gd name="T9" fmla="*/ 86 h 86"/>
                  <a:gd name="T10" fmla="*/ 26 w 87"/>
                  <a:gd name="T11" fmla="*/ 77 h 86"/>
                  <a:gd name="T12" fmla="*/ 87 w 87"/>
                  <a:gd name="T13" fmla="*/ 17 h 86"/>
                  <a:gd name="T14" fmla="*/ 69 w 87"/>
                  <a:gd name="T15" fmla="*/ 0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69" y="0"/>
                    </a:moveTo>
                    <a:lnTo>
                      <a:pt x="9" y="60"/>
                    </a:lnTo>
                    <a:lnTo>
                      <a:pt x="0" y="52"/>
                    </a:lnTo>
                    <a:lnTo>
                      <a:pt x="0" y="86"/>
                    </a:lnTo>
                    <a:lnTo>
                      <a:pt x="35" y="86"/>
                    </a:lnTo>
                    <a:lnTo>
                      <a:pt x="26" y="77"/>
                    </a:lnTo>
                    <a:lnTo>
                      <a:pt x="87" y="17"/>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91" name="Freeform 139"/>
              <p:cNvSpPr/>
              <p:nvPr/>
            </p:nvSpPr>
            <p:spPr bwMode="auto">
              <a:xfrm>
                <a:off x="2275" y="2204"/>
                <a:ext cx="109" cy="49"/>
              </a:xfrm>
              <a:custGeom>
                <a:avLst/>
                <a:gdLst>
                  <a:gd name="T0" fmla="*/ 109 w 109"/>
                  <a:gd name="T1" fmla="*/ 12 h 49"/>
                  <a:gd name="T2" fmla="*/ 26 w 109"/>
                  <a:gd name="T3" fmla="*/ 12 h 49"/>
                  <a:gd name="T4" fmla="*/ 26 w 109"/>
                  <a:gd name="T5" fmla="*/ 0 h 49"/>
                  <a:gd name="T6" fmla="*/ 0 w 109"/>
                  <a:gd name="T7" fmla="*/ 23 h 49"/>
                  <a:gd name="T8" fmla="*/ 26 w 109"/>
                  <a:gd name="T9" fmla="*/ 49 h 49"/>
                  <a:gd name="T10" fmla="*/ 26 w 109"/>
                  <a:gd name="T11" fmla="*/ 37 h 49"/>
                  <a:gd name="T12" fmla="*/ 109 w 109"/>
                  <a:gd name="T13" fmla="*/ 37 h 49"/>
                  <a:gd name="T14" fmla="*/ 109 w 109"/>
                  <a:gd name="T15" fmla="*/ 12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109" y="12"/>
                    </a:moveTo>
                    <a:lnTo>
                      <a:pt x="26" y="12"/>
                    </a:lnTo>
                    <a:lnTo>
                      <a:pt x="26" y="0"/>
                    </a:lnTo>
                    <a:lnTo>
                      <a:pt x="0" y="23"/>
                    </a:lnTo>
                    <a:lnTo>
                      <a:pt x="26" y="49"/>
                    </a:lnTo>
                    <a:lnTo>
                      <a:pt x="26" y="37"/>
                    </a:lnTo>
                    <a:lnTo>
                      <a:pt x="109" y="37"/>
                    </a:lnTo>
                    <a:lnTo>
                      <a:pt x="109"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92" name="Freeform 140"/>
              <p:cNvSpPr/>
              <p:nvPr/>
            </p:nvSpPr>
            <p:spPr bwMode="auto">
              <a:xfrm>
                <a:off x="2275" y="2204"/>
                <a:ext cx="109" cy="49"/>
              </a:xfrm>
              <a:custGeom>
                <a:avLst/>
                <a:gdLst>
                  <a:gd name="T0" fmla="*/ 109 w 109"/>
                  <a:gd name="T1" fmla="*/ 12 h 49"/>
                  <a:gd name="T2" fmla="*/ 26 w 109"/>
                  <a:gd name="T3" fmla="*/ 12 h 49"/>
                  <a:gd name="T4" fmla="*/ 26 w 109"/>
                  <a:gd name="T5" fmla="*/ 0 h 49"/>
                  <a:gd name="T6" fmla="*/ 0 w 109"/>
                  <a:gd name="T7" fmla="*/ 23 h 49"/>
                  <a:gd name="T8" fmla="*/ 26 w 109"/>
                  <a:gd name="T9" fmla="*/ 49 h 49"/>
                  <a:gd name="T10" fmla="*/ 26 w 109"/>
                  <a:gd name="T11" fmla="*/ 37 h 49"/>
                  <a:gd name="T12" fmla="*/ 109 w 109"/>
                  <a:gd name="T13" fmla="*/ 37 h 49"/>
                  <a:gd name="T14" fmla="*/ 109 w 109"/>
                  <a:gd name="T15" fmla="*/ 12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109" y="12"/>
                    </a:moveTo>
                    <a:lnTo>
                      <a:pt x="26" y="12"/>
                    </a:lnTo>
                    <a:lnTo>
                      <a:pt x="26" y="0"/>
                    </a:lnTo>
                    <a:lnTo>
                      <a:pt x="0" y="23"/>
                    </a:lnTo>
                    <a:lnTo>
                      <a:pt x="26" y="49"/>
                    </a:lnTo>
                    <a:lnTo>
                      <a:pt x="26" y="37"/>
                    </a:lnTo>
                    <a:lnTo>
                      <a:pt x="109" y="37"/>
                    </a:lnTo>
                    <a:lnTo>
                      <a:pt x="109"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93" name="Freeform 141"/>
              <p:cNvSpPr/>
              <p:nvPr/>
            </p:nvSpPr>
            <p:spPr bwMode="auto">
              <a:xfrm>
                <a:off x="2315" y="2130"/>
                <a:ext cx="87" cy="86"/>
              </a:xfrm>
              <a:custGeom>
                <a:avLst/>
                <a:gdLst>
                  <a:gd name="T0" fmla="*/ 87 w 87"/>
                  <a:gd name="T1" fmla="*/ 69 h 86"/>
                  <a:gd name="T2" fmla="*/ 26 w 87"/>
                  <a:gd name="T3" fmla="*/ 9 h 86"/>
                  <a:gd name="T4" fmla="*/ 35 w 87"/>
                  <a:gd name="T5" fmla="*/ 0 h 86"/>
                  <a:gd name="T6" fmla="*/ 0 w 87"/>
                  <a:gd name="T7" fmla="*/ 0 h 86"/>
                  <a:gd name="T8" fmla="*/ 0 w 87"/>
                  <a:gd name="T9" fmla="*/ 34 h 86"/>
                  <a:gd name="T10" fmla="*/ 9 w 87"/>
                  <a:gd name="T11" fmla="*/ 26 h 86"/>
                  <a:gd name="T12" fmla="*/ 69 w 87"/>
                  <a:gd name="T13" fmla="*/ 86 h 86"/>
                  <a:gd name="T14" fmla="*/ 87 w 87"/>
                  <a:gd name="T15" fmla="*/ 69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87" y="69"/>
                    </a:moveTo>
                    <a:lnTo>
                      <a:pt x="26" y="9"/>
                    </a:lnTo>
                    <a:lnTo>
                      <a:pt x="35" y="0"/>
                    </a:lnTo>
                    <a:lnTo>
                      <a:pt x="0" y="0"/>
                    </a:lnTo>
                    <a:lnTo>
                      <a:pt x="0" y="34"/>
                    </a:lnTo>
                    <a:lnTo>
                      <a:pt x="9" y="26"/>
                    </a:lnTo>
                    <a:lnTo>
                      <a:pt x="69" y="86"/>
                    </a:lnTo>
                    <a:lnTo>
                      <a:pt x="87"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94" name="Freeform 142"/>
              <p:cNvSpPr/>
              <p:nvPr/>
            </p:nvSpPr>
            <p:spPr bwMode="auto">
              <a:xfrm>
                <a:off x="2315" y="2130"/>
                <a:ext cx="87" cy="86"/>
              </a:xfrm>
              <a:custGeom>
                <a:avLst/>
                <a:gdLst>
                  <a:gd name="T0" fmla="*/ 87 w 87"/>
                  <a:gd name="T1" fmla="*/ 69 h 86"/>
                  <a:gd name="T2" fmla="*/ 26 w 87"/>
                  <a:gd name="T3" fmla="*/ 9 h 86"/>
                  <a:gd name="T4" fmla="*/ 35 w 87"/>
                  <a:gd name="T5" fmla="*/ 0 h 86"/>
                  <a:gd name="T6" fmla="*/ 0 w 87"/>
                  <a:gd name="T7" fmla="*/ 0 h 86"/>
                  <a:gd name="T8" fmla="*/ 0 w 87"/>
                  <a:gd name="T9" fmla="*/ 34 h 86"/>
                  <a:gd name="T10" fmla="*/ 9 w 87"/>
                  <a:gd name="T11" fmla="*/ 26 h 86"/>
                  <a:gd name="T12" fmla="*/ 69 w 87"/>
                  <a:gd name="T13" fmla="*/ 86 h 86"/>
                  <a:gd name="T14" fmla="*/ 87 w 87"/>
                  <a:gd name="T15" fmla="*/ 69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87" y="69"/>
                    </a:moveTo>
                    <a:lnTo>
                      <a:pt x="26" y="9"/>
                    </a:lnTo>
                    <a:lnTo>
                      <a:pt x="35" y="0"/>
                    </a:lnTo>
                    <a:lnTo>
                      <a:pt x="0" y="0"/>
                    </a:lnTo>
                    <a:lnTo>
                      <a:pt x="0" y="34"/>
                    </a:lnTo>
                    <a:lnTo>
                      <a:pt x="9" y="26"/>
                    </a:lnTo>
                    <a:lnTo>
                      <a:pt x="69" y="86"/>
                    </a:lnTo>
                    <a:lnTo>
                      <a:pt x="87"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95" name="Freeform 143"/>
              <p:cNvSpPr/>
              <p:nvPr/>
            </p:nvSpPr>
            <p:spPr bwMode="auto">
              <a:xfrm>
                <a:off x="2390" y="2091"/>
                <a:ext cx="49" cy="108"/>
              </a:xfrm>
              <a:custGeom>
                <a:avLst/>
                <a:gdLst>
                  <a:gd name="T0" fmla="*/ 37 w 49"/>
                  <a:gd name="T1" fmla="*/ 108 h 108"/>
                  <a:gd name="T2" fmla="*/ 37 w 49"/>
                  <a:gd name="T3" fmla="*/ 22 h 108"/>
                  <a:gd name="T4" fmla="*/ 49 w 49"/>
                  <a:gd name="T5" fmla="*/ 22 h 108"/>
                  <a:gd name="T6" fmla="*/ 26 w 49"/>
                  <a:gd name="T7" fmla="*/ 0 h 108"/>
                  <a:gd name="T8" fmla="*/ 0 w 49"/>
                  <a:gd name="T9" fmla="*/ 22 h 108"/>
                  <a:gd name="T10" fmla="*/ 12 w 49"/>
                  <a:gd name="T11" fmla="*/ 22 h 108"/>
                  <a:gd name="T12" fmla="*/ 12 w 49"/>
                  <a:gd name="T13" fmla="*/ 108 h 108"/>
                  <a:gd name="T14" fmla="*/ 37 w 49"/>
                  <a:gd name="T15" fmla="*/ 108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37" y="108"/>
                    </a:moveTo>
                    <a:lnTo>
                      <a:pt x="37" y="22"/>
                    </a:lnTo>
                    <a:lnTo>
                      <a:pt x="49" y="22"/>
                    </a:lnTo>
                    <a:lnTo>
                      <a:pt x="26" y="0"/>
                    </a:lnTo>
                    <a:lnTo>
                      <a:pt x="0" y="22"/>
                    </a:lnTo>
                    <a:lnTo>
                      <a:pt x="12" y="22"/>
                    </a:lnTo>
                    <a:lnTo>
                      <a:pt x="12" y="108"/>
                    </a:lnTo>
                    <a:lnTo>
                      <a:pt x="37"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96" name="Freeform 144"/>
              <p:cNvSpPr/>
              <p:nvPr/>
            </p:nvSpPr>
            <p:spPr bwMode="auto">
              <a:xfrm>
                <a:off x="2390" y="2091"/>
                <a:ext cx="49" cy="108"/>
              </a:xfrm>
              <a:custGeom>
                <a:avLst/>
                <a:gdLst>
                  <a:gd name="T0" fmla="*/ 37 w 49"/>
                  <a:gd name="T1" fmla="*/ 108 h 108"/>
                  <a:gd name="T2" fmla="*/ 37 w 49"/>
                  <a:gd name="T3" fmla="*/ 22 h 108"/>
                  <a:gd name="T4" fmla="*/ 49 w 49"/>
                  <a:gd name="T5" fmla="*/ 22 h 108"/>
                  <a:gd name="T6" fmla="*/ 26 w 49"/>
                  <a:gd name="T7" fmla="*/ 0 h 108"/>
                  <a:gd name="T8" fmla="*/ 0 w 49"/>
                  <a:gd name="T9" fmla="*/ 22 h 108"/>
                  <a:gd name="T10" fmla="*/ 12 w 49"/>
                  <a:gd name="T11" fmla="*/ 22 h 108"/>
                  <a:gd name="T12" fmla="*/ 12 w 49"/>
                  <a:gd name="T13" fmla="*/ 108 h 108"/>
                  <a:gd name="T14" fmla="*/ 37 w 49"/>
                  <a:gd name="T15" fmla="*/ 108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37" y="108"/>
                    </a:moveTo>
                    <a:lnTo>
                      <a:pt x="37" y="22"/>
                    </a:lnTo>
                    <a:lnTo>
                      <a:pt x="49" y="22"/>
                    </a:lnTo>
                    <a:lnTo>
                      <a:pt x="26" y="0"/>
                    </a:lnTo>
                    <a:lnTo>
                      <a:pt x="0" y="22"/>
                    </a:lnTo>
                    <a:lnTo>
                      <a:pt x="12" y="22"/>
                    </a:lnTo>
                    <a:lnTo>
                      <a:pt x="12" y="108"/>
                    </a:lnTo>
                    <a:lnTo>
                      <a:pt x="37"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97" name="Freeform 145"/>
              <p:cNvSpPr/>
              <p:nvPr/>
            </p:nvSpPr>
            <p:spPr bwMode="auto">
              <a:xfrm>
                <a:off x="2427" y="2130"/>
                <a:ext cx="87" cy="86"/>
              </a:xfrm>
              <a:custGeom>
                <a:avLst/>
                <a:gdLst>
                  <a:gd name="T0" fmla="*/ 18 w 87"/>
                  <a:gd name="T1" fmla="*/ 86 h 86"/>
                  <a:gd name="T2" fmla="*/ 78 w 87"/>
                  <a:gd name="T3" fmla="*/ 26 h 86"/>
                  <a:gd name="T4" fmla="*/ 87 w 87"/>
                  <a:gd name="T5" fmla="*/ 34 h 86"/>
                  <a:gd name="T6" fmla="*/ 87 w 87"/>
                  <a:gd name="T7" fmla="*/ 0 h 86"/>
                  <a:gd name="T8" fmla="*/ 52 w 87"/>
                  <a:gd name="T9" fmla="*/ 0 h 86"/>
                  <a:gd name="T10" fmla="*/ 61 w 87"/>
                  <a:gd name="T11" fmla="*/ 9 h 86"/>
                  <a:gd name="T12" fmla="*/ 0 w 87"/>
                  <a:gd name="T13" fmla="*/ 69 h 86"/>
                  <a:gd name="T14" fmla="*/ 18 w 87"/>
                  <a:gd name="T15" fmla="*/ 86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18" y="86"/>
                    </a:moveTo>
                    <a:lnTo>
                      <a:pt x="78" y="26"/>
                    </a:lnTo>
                    <a:lnTo>
                      <a:pt x="87" y="34"/>
                    </a:lnTo>
                    <a:lnTo>
                      <a:pt x="87" y="0"/>
                    </a:lnTo>
                    <a:lnTo>
                      <a:pt x="52" y="0"/>
                    </a:lnTo>
                    <a:lnTo>
                      <a:pt x="61" y="9"/>
                    </a:lnTo>
                    <a:lnTo>
                      <a:pt x="0" y="69"/>
                    </a:lnTo>
                    <a:lnTo>
                      <a:pt x="18" y="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98" name="Freeform 146"/>
              <p:cNvSpPr/>
              <p:nvPr/>
            </p:nvSpPr>
            <p:spPr bwMode="auto">
              <a:xfrm>
                <a:off x="2427" y="2130"/>
                <a:ext cx="87" cy="86"/>
              </a:xfrm>
              <a:custGeom>
                <a:avLst/>
                <a:gdLst>
                  <a:gd name="T0" fmla="*/ 18 w 87"/>
                  <a:gd name="T1" fmla="*/ 86 h 86"/>
                  <a:gd name="T2" fmla="*/ 78 w 87"/>
                  <a:gd name="T3" fmla="*/ 26 h 86"/>
                  <a:gd name="T4" fmla="*/ 87 w 87"/>
                  <a:gd name="T5" fmla="*/ 34 h 86"/>
                  <a:gd name="T6" fmla="*/ 87 w 87"/>
                  <a:gd name="T7" fmla="*/ 0 h 86"/>
                  <a:gd name="T8" fmla="*/ 52 w 87"/>
                  <a:gd name="T9" fmla="*/ 0 h 86"/>
                  <a:gd name="T10" fmla="*/ 61 w 87"/>
                  <a:gd name="T11" fmla="*/ 9 h 86"/>
                  <a:gd name="T12" fmla="*/ 0 w 87"/>
                  <a:gd name="T13" fmla="*/ 69 h 86"/>
                  <a:gd name="T14" fmla="*/ 18 w 87"/>
                  <a:gd name="T15" fmla="*/ 86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6">
                    <a:moveTo>
                      <a:pt x="18" y="86"/>
                    </a:moveTo>
                    <a:lnTo>
                      <a:pt x="78" y="26"/>
                    </a:lnTo>
                    <a:lnTo>
                      <a:pt x="87" y="34"/>
                    </a:lnTo>
                    <a:lnTo>
                      <a:pt x="87" y="0"/>
                    </a:lnTo>
                    <a:lnTo>
                      <a:pt x="52" y="0"/>
                    </a:lnTo>
                    <a:lnTo>
                      <a:pt x="61" y="9"/>
                    </a:lnTo>
                    <a:lnTo>
                      <a:pt x="0" y="69"/>
                    </a:lnTo>
                    <a:lnTo>
                      <a:pt x="18" y="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99" name="Freeform 147"/>
              <p:cNvSpPr/>
              <p:nvPr/>
            </p:nvSpPr>
            <p:spPr bwMode="auto">
              <a:xfrm>
                <a:off x="2445" y="2204"/>
                <a:ext cx="109" cy="49"/>
              </a:xfrm>
              <a:custGeom>
                <a:avLst/>
                <a:gdLst>
                  <a:gd name="T0" fmla="*/ 0 w 109"/>
                  <a:gd name="T1" fmla="*/ 37 h 49"/>
                  <a:gd name="T2" fmla="*/ 86 w 109"/>
                  <a:gd name="T3" fmla="*/ 37 h 49"/>
                  <a:gd name="T4" fmla="*/ 86 w 109"/>
                  <a:gd name="T5" fmla="*/ 49 h 49"/>
                  <a:gd name="T6" fmla="*/ 109 w 109"/>
                  <a:gd name="T7" fmla="*/ 23 h 49"/>
                  <a:gd name="T8" fmla="*/ 86 w 109"/>
                  <a:gd name="T9" fmla="*/ 0 h 49"/>
                  <a:gd name="T10" fmla="*/ 86 w 109"/>
                  <a:gd name="T11" fmla="*/ 12 h 49"/>
                  <a:gd name="T12" fmla="*/ 0 w 109"/>
                  <a:gd name="T13" fmla="*/ 12 h 49"/>
                  <a:gd name="T14" fmla="*/ 0 w 109"/>
                  <a:gd name="T15" fmla="*/ 3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0" y="37"/>
                    </a:moveTo>
                    <a:lnTo>
                      <a:pt x="86" y="37"/>
                    </a:lnTo>
                    <a:lnTo>
                      <a:pt x="86" y="49"/>
                    </a:lnTo>
                    <a:lnTo>
                      <a:pt x="109" y="23"/>
                    </a:lnTo>
                    <a:lnTo>
                      <a:pt x="86" y="0"/>
                    </a:lnTo>
                    <a:lnTo>
                      <a:pt x="86" y="12"/>
                    </a:lnTo>
                    <a:lnTo>
                      <a:pt x="0" y="12"/>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00" name="Freeform 148"/>
              <p:cNvSpPr/>
              <p:nvPr/>
            </p:nvSpPr>
            <p:spPr bwMode="auto">
              <a:xfrm>
                <a:off x="2445" y="2204"/>
                <a:ext cx="109" cy="49"/>
              </a:xfrm>
              <a:custGeom>
                <a:avLst/>
                <a:gdLst>
                  <a:gd name="T0" fmla="*/ 0 w 109"/>
                  <a:gd name="T1" fmla="*/ 37 h 49"/>
                  <a:gd name="T2" fmla="*/ 86 w 109"/>
                  <a:gd name="T3" fmla="*/ 37 h 49"/>
                  <a:gd name="T4" fmla="*/ 86 w 109"/>
                  <a:gd name="T5" fmla="*/ 49 h 49"/>
                  <a:gd name="T6" fmla="*/ 109 w 109"/>
                  <a:gd name="T7" fmla="*/ 23 h 49"/>
                  <a:gd name="T8" fmla="*/ 86 w 109"/>
                  <a:gd name="T9" fmla="*/ 0 h 49"/>
                  <a:gd name="T10" fmla="*/ 86 w 109"/>
                  <a:gd name="T11" fmla="*/ 12 h 49"/>
                  <a:gd name="T12" fmla="*/ 0 w 109"/>
                  <a:gd name="T13" fmla="*/ 12 h 49"/>
                  <a:gd name="T14" fmla="*/ 0 w 109"/>
                  <a:gd name="T15" fmla="*/ 3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9">
                    <a:moveTo>
                      <a:pt x="0" y="37"/>
                    </a:moveTo>
                    <a:lnTo>
                      <a:pt x="86" y="37"/>
                    </a:lnTo>
                    <a:lnTo>
                      <a:pt x="86" y="49"/>
                    </a:lnTo>
                    <a:lnTo>
                      <a:pt x="109" y="23"/>
                    </a:lnTo>
                    <a:lnTo>
                      <a:pt x="86" y="0"/>
                    </a:lnTo>
                    <a:lnTo>
                      <a:pt x="86" y="12"/>
                    </a:lnTo>
                    <a:lnTo>
                      <a:pt x="0" y="12"/>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01" name="Freeform 149"/>
              <p:cNvSpPr/>
              <p:nvPr/>
            </p:nvSpPr>
            <p:spPr bwMode="auto">
              <a:xfrm>
                <a:off x="2427" y="2241"/>
                <a:ext cx="87" cy="85"/>
              </a:xfrm>
              <a:custGeom>
                <a:avLst/>
                <a:gdLst>
                  <a:gd name="T0" fmla="*/ 0 w 87"/>
                  <a:gd name="T1" fmla="*/ 17 h 85"/>
                  <a:gd name="T2" fmla="*/ 61 w 87"/>
                  <a:gd name="T3" fmla="*/ 77 h 85"/>
                  <a:gd name="T4" fmla="*/ 52 w 87"/>
                  <a:gd name="T5" fmla="*/ 85 h 85"/>
                  <a:gd name="T6" fmla="*/ 87 w 87"/>
                  <a:gd name="T7" fmla="*/ 83 h 85"/>
                  <a:gd name="T8" fmla="*/ 87 w 87"/>
                  <a:gd name="T9" fmla="*/ 51 h 85"/>
                  <a:gd name="T10" fmla="*/ 78 w 87"/>
                  <a:gd name="T11" fmla="*/ 60 h 85"/>
                  <a:gd name="T12" fmla="*/ 18 w 87"/>
                  <a:gd name="T13" fmla="*/ 0 h 85"/>
                  <a:gd name="T14" fmla="*/ 0 w 87"/>
                  <a:gd name="T15" fmla="*/ 17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5">
                    <a:moveTo>
                      <a:pt x="0" y="17"/>
                    </a:moveTo>
                    <a:lnTo>
                      <a:pt x="61" y="77"/>
                    </a:lnTo>
                    <a:lnTo>
                      <a:pt x="52" y="85"/>
                    </a:lnTo>
                    <a:lnTo>
                      <a:pt x="87" y="83"/>
                    </a:lnTo>
                    <a:lnTo>
                      <a:pt x="87" y="51"/>
                    </a:lnTo>
                    <a:lnTo>
                      <a:pt x="78" y="60"/>
                    </a:lnTo>
                    <a:lnTo>
                      <a:pt x="18"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02" name="Freeform 150"/>
              <p:cNvSpPr/>
              <p:nvPr/>
            </p:nvSpPr>
            <p:spPr bwMode="auto">
              <a:xfrm>
                <a:off x="2427" y="2241"/>
                <a:ext cx="87" cy="85"/>
              </a:xfrm>
              <a:custGeom>
                <a:avLst/>
                <a:gdLst>
                  <a:gd name="T0" fmla="*/ 0 w 87"/>
                  <a:gd name="T1" fmla="*/ 17 h 85"/>
                  <a:gd name="T2" fmla="*/ 61 w 87"/>
                  <a:gd name="T3" fmla="*/ 77 h 85"/>
                  <a:gd name="T4" fmla="*/ 52 w 87"/>
                  <a:gd name="T5" fmla="*/ 85 h 85"/>
                  <a:gd name="T6" fmla="*/ 87 w 87"/>
                  <a:gd name="T7" fmla="*/ 83 h 85"/>
                  <a:gd name="T8" fmla="*/ 87 w 87"/>
                  <a:gd name="T9" fmla="*/ 51 h 85"/>
                  <a:gd name="T10" fmla="*/ 78 w 87"/>
                  <a:gd name="T11" fmla="*/ 60 h 85"/>
                  <a:gd name="T12" fmla="*/ 18 w 87"/>
                  <a:gd name="T13" fmla="*/ 0 h 85"/>
                  <a:gd name="T14" fmla="*/ 0 w 87"/>
                  <a:gd name="T15" fmla="*/ 17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5">
                    <a:moveTo>
                      <a:pt x="0" y="17"/>
                    </a:moveTo>
                    <a:lnTo>
                      <a:pt x="61" y="77"/>
                    </a:lnTo>
                    <a:lnTo>
                      <a:pt x="52" y="85"/>
                    </a:lnTo>
                    <a:lnTo>
                      <a:pt x="87" y="83"/>
                    </a:lnTo>
                    <a:lnTo>
                      <a:pt x="87" y="51"/>
                    </a:lnTo>
                    <a:lnTo>
                      <a:pt x="78" y="60"/>
                    </a:lnTo>
                    <a:lnTo>
                      <a:pt x="18"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03" name="Freeform 151"/>
              <p:cNvSpPr/>
              <p:nvPr/>
            </p:nvSpPr>
            <p:spPr bwMode="auto">
              <a:xfrm>
                <a:off x="2390" y="2258"/>
                <a:ext cx="49" cy="108"/>
              </a:xfrm>
              <a:custGeom>
                <a:avLst/>
                <a:gdLst>
                  <a:gd name="T0" fmla="*/ 12 w 49"/>
                  <a:gd name="T1" fmla="*/ 0 h 108"/>
                  <a:gd name="T2" fmla="*/ 12 w 49"/>
                  <a:gd name="T3" fmla="*/ 86 h 108"/>
                  <a:gd name="T4" fmla="*/ 0 w 49"/>
                  <a:gd name="T5" fmla="*/ 86 h 108"/>
                  <a:gd name="T6" fmla="*/ 26 w 49"/>
                  <a:gd name="T7" fmla="*/ 108 h 108"/>
                  <a:gd name="T8" fmla="*/ 49 w 49"/>
                  <a:gd name="T9" fmla="*/ 86 h 108"/>
                  <a:gd name="T10" fmla="*/ 37 w 49"/>
                  <a:gd name="T11" fmla="*/ 86 h 108"/>
                  <a:gd name="T12" fmla="*/ 37 w 49"/>
                  <a:gd name="T13" fmla="*/ 0 h 108"/>
                  <a:gd name="T14" fmla="*/ 12 w 49"/>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12" y="0"/>
                    </a:moveTo>
                    <a:lnTo>
                      <a:pt x="12" y="86"/>
                    </a:lnTo>
                    <a:lnTo>
                      <a:pt x="0" y="86"/>
                    </a:lnTo>
                    <a:lnTo>
                      <a:pt x="26" y="108"/>
                    </a:lnTo>
                    <a:lnTo>
                      <a:pt x="49" y="86"/>
                    </a:lnTo>
                    <a:lnTo>
                      <a:pt x="37" y="86"/>
                    </a:lnTo>
                    <a:lnTo>
                      <a:pt x="37" y="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04" name="Freeform 152"/>
              <p:cNvSpPr/>
              <p:nvPr/>
            </p:nvSpPr>
            <p:spPr bwMode="auto">
              <a:xfrm>
                <a:off x="2390" y="2258"/>
                <a:ext cx="49" cy="108"/>
              </a:xfrm>
              <a:custGeom>
                <a:avLst/>
                <a:gdLst>
                  <a:gd name="T0" fmla="*/ 12 w 49"/>
                  <a:gd name="T1" fmla="*/ 0 h 108"/>
                  <a:gd name="T2" fmla="*/ 12 w 49"/>
                  <a:gd name="T3" fmla="*/ 86 h 108"/>
                  <a:gd name="T4" fmla="*/ 0 w 49"/>
                  <a:gd name="T5" fmla="*/ 86 h 108"/>
                  <a:gd name="T6" fmla="*/ 26 w 49"/>
                  <a:gd name="T7" fmla="*/ 108 h 108"/>
                  <a:gd name="T8" fmla="*/ 49 w 49"/>
                  <a:gd name="T9" fmla="*/ 86 h 108"/>
                  <a:gd name="T10" fmla="*/ 37 w 49"/>
                  <a:gd name="T11" fmla="*/ 86 h 108"/>
                  <a:gd name="T12" fmla="*/ 37 w 49"/>
                  <a:gd name="T13" fmla="*/ 0 h 108"/>
                  <a:gd name="T14" fmla="*/ 12 w 49"/>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108">
                    <a:moveTo>
                      <a:pt x="12" y="0"/>
                    </a:moveTo>
                    <a:lnTo>
                      <a:pt x="12" y="86"/>
                    </a:lnTo>
                    <a:lnTo>
                      <a:pt x="0" y="86"/>
                    </a:lnTo>
                    <a:lnTo>
                      <a:pt x="26" y="108"/>
                    </a:lnTo>
                    <a:lnTo>
                      <a:pt x="49" y="86"/>
                    </a:lnTo>
                    <a:lnTo>
                      <a:pt x="37" y="86"/>
                    </a:lnTo>
                    <a:lnTo>
                      <a:pt x="37" y="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05" name="Freeform 153"/>
              <p:cNvSpPr/>
              <p:nvPr/>
            </p:nvSpPr>
            <p:spPr bwMode="auto">
              <a:xfrm>
                <a:off x="2315" y="2241"/>
                <a:ext cx="87" cy="85"/>
              </a:xfrm>
              <a:custGeom>
                <a:avLst/>
                <a:gdLst>
                  <a:gd name="T0" fmla="*/ 69 w 87"/>
                  <a:gd name="T1" fmla="*/ 0 h 85"/>
                  <a:gd name="T2" fmla="*/ 9 w 87"/>
                  <a:gd name="T3" fmla="*/ 60 h 85"/>
                  <a:gd name="T4" fmla="*/ 0 w 87"/>
                  <a:gd name="T5" fmla="*/ 51 h 85"/>
                  <a:gd name="T6" fmla="*/ 0 w 87"/>
                  <a:gd name="T7" fmla="*/ 85 h 85"/>
                  <a:gd name="T8" fmla="*/ 35 w 87"/>
                  <a:gd name="T9" fmla="*/ 85 h 85"/>
                  <a:gd name="T10" fmla="*/ 26 w 87"/>
                  <a:gd name="T11" fmla="*/ 77 h 85"/>
                  <a:gd name="T12" fmla="*/ 87 w 87"/>
                  <a:gd name="T13" fmla="*/ 17 h 85"/>
                  <a:gd name="T14" fmla="*/ 69 w 87"/>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5">
                    <a:moveTo>
                      <a:pt x="69" y="0"/>
                    </a:moveTo>
                    <a:lnTo>
                      <a:pt x="9" y="60"/>
                    </a:lnTo>
                    <a:lnTo>
                      <a:pt x="0" y="51"/>
                    </a:lnTo>
                    <a:lnTo>
                      <a:pt x="0" y="85"/>
                    </a:lnTo>
                    <a:lnTo>
                      <a:pt x="35" y="85"/>
                    </a:lnTo>
                    <a:lnTo>
                      <a:pt x="26" y="77"/>
                    </a:lnTo>
                    <a:lnTo>
                      <a:pt x="87" y="17"/>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06" name="Freeform 154"/>
              <p:cNvSpPr/>
              <p:nvPr/>
            </p:nvSpPr>
            <p:spPr bwMode="auto">
              <a:xfrm>
                <a:off x="2315" y="2241"/>
                <a:ext cx="87" cy="85"/>
              </a:xfrm>
              <a:custGeom>
                <a:avLst/>
                <a:gdLst>
                  <a:gd name="T0" fmla="*/ 69 w 87"/>
                  <a:gd name="T1" fmla="*/ 0 h 85"/>
                  <a:gd name="T2" fmla="*/ 9 w 87"/>
                  <a:gd name="T3" fmla="*/ 60 h 85"/>
                  <a:gd name="T4" fmla="*/ 0 w 87"/>
                  <a:gd name="T5" fmla="*/ 51 h 85"/>
                  <a:gd name="T6" fmla="*/ 0 w 87"/>
                  <a:gd name="T7" fmla="*/ 85 h 85"/>
                  <a:gd name="T8" fmla="*/ 35 w 87"/>
                  <a:gd name="T9" fmla="*/ 85 h 85"/>
                  <a:gd name="T10" fmla="*/ 26 w 87"/>
                  <a:gd name="T11" fmla="*/ 77 h 85"/>
                  <a:gd name="T12" fmla="*/ 87 w 87"/>
                  <a:gd name="T13" fmla="*/ 17 h 85"/>
                  <a:gd name="T14" fmla="*/ 69 w 87"/>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5">
                    <a:moveTo>
                      <a:pt x="69" y="0"/>
                    </a:moveTo>
                    <a:lnTo>
                      <a:pt x="9" y="60"/>
                    </a:lnTo>
                    <a:lnTo>
                      <a:pt x="0" y="51"/>
                    </a:lnTo>
                    <a:lnTo>
                      <a:pt x="0" y="85"/>
                    </a:lnTo>
                    <a:lnTo>
                      <a:pt x="35" y="85"/>
                    </a:lnTo>
                    <a:lnTo>
                      <a:pt x="26" y="77"/>
                    </a:lnTo>
                    <a:lnTo>
                      <a:pt x="87" y="17"/>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07" name="Oval 155"/>
              <p:cNvSpPr>
                <a:spLocks noChangeArrowheads="1"/>
              </p:cNvSpPr>
              <p:nvPr/>
            </p:nvSpPr>
            <p:spPr bwMode="auto">
              <a:xfrm>
                <a:off x="2364" y="2181"/>
                <a:ext cx="92" cy="91"/>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08" name="Oval 156"/>
              <p:cNvSpPr>
                <a:spLocks noChangeArrowheads="1"/>
              </p:cNvSpPr>
              <p:nvPr/>
            </p:nvSpPr>
            <p:spPr bwMode="auto">
              <a:xfrm>
                <a:off x="2370" y="2187"/>
                <a:ext cx="92" cy="9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09" name="Oval 157"/>
              <p:cNvSpPr>
                <a:spLocks noChangeArrowheads="1"/>
              </p:cNvSpPr>
              <p:nvPr/>
            </p:nvSpPr>
            <p:spPr bwMode="auto">
              <a:xfrm>
                <a:off x="2367" y="2184"/>
                <a:ext cx="92" cy="91"/>
              </a:xfrm>
              <a:prstGeom prst="ellipse">
                <a:avLst/>
              </a:prstGeom>
              <a:solidFill>
                <a:srgbClr val="E5405C"/>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10" name="Rectangle 158"/>
              <p:cNvSpPr>
                <a:spLocks noChangeArrowheads="1"/>
              </p:cNvSpPr>
              <p:nvPr/>
            </p:nvSpPr>
            <p:spPr bwMode="auto">
              <a:xfrm>
                <a:off x="2257" y="1906"/>
                <a:ext cx="318" cy="167"/>
              </a:xfrm>
              <a:prstGeom prst="rect">
                <a:avLst/>
              </a:prstGeom>
              <a:solidFill>
                <a:srgbClr val="CF0E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11" name="Rectangle 159"/>
              <p:cNvSpPr>
                <a:spLocks noChangeArrowheads="1"/>
              </p:cNvSpPr>
              <p:nvPr/>
            </p:nvSpPr>
            <p:spPr bwMode="auto">
              <a:xfrm>
                <a:off x="2257" y="1906"/>
                <a:ext cx="318" cy="167"/>
              </a:xfrm>
              <a:prstGeom prst="rect">
                <a:avLst/>
              </a:prstGeom>
              <a:solidFill>
                <a:srgbClr val="CF0E30"/>
              </a:solidFill>
              <a:ln w="2">
                <a:solidFill>
                  <a:srgbClr val="FDA4B5"/>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12" name="Freeform 160"/>
              <p:cNvSpPr/>
              <p:nvPr/>
            </p:nvSpPr>
            <p:spPr bwMode="auto">
              <a:xfrm>
                <a:off x="2257" y="1869"/>
                <a:ext cx="358" cy="37"/>
              </a:xfrm>
              <a:custGeom>
                <a:avLst/>
                <a:gdLst>
                  <a:gd name="T0" fmla="*/ 0 w 358"/>
                  <a:gd name="T1" fmla="*/ 37 h 37"/>
                  <a:gd name="T2" fmla="*/ 41 w 358"/>
                  <a:gd name="T3" fmla="*/ 0 h 37"/>
                  <a:gd name="T4" fmla="*/ 358 w 358"/>
                  <a:gd name="T5" fmla="*/ 0 h 37"/>
                  <a:gd name="T6" fmla="*/ 318 w 358"/>
                  <a:gd name="T7" fmla="*/ 37 h 37"/>
                  <a:gd name="T8" fmla="*/ 0 w 358"/>
                  <a:gd name="T9" fmla="*/ 3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37">
                    <a:moveTo>
                      <a:pt x="0" y="37"/>
                    </a:moveTo>
                    <a:lnTo>
                      <a:pt x="41" y="0"/>
                    </a:lnTo>
                    <a:lnTo>
                      <a:pt x="358" y="0"/>
                    </a:lnTo>
                    <a:lnTo>
                      <a:pt x="318" y="37"/>
                    </a:lnTo>
                    <a:lnTo>
                      <a:pt x="0" y="37"/>
                    </a:lnTo>
                    <a:close/>
                  </a:path>
                </a:pathLst>
              </a:custGeom>
              <a:solidFill>
                <a:srgbClr val="E5405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13" name="Freeform 161"/>
              <p:cNvSpPr/>
              <p:nvPr/>
            </p:nvSpPr>
            <p:spPr bwMode="auto">
              <a:xfrm>
                <a:off x="2257" y="1869"/>
                <a:ext cx="358" cy="37"/>
              </a:xfrm>
              <a:custGeom>
                <a:avLst/>
                <a:gdLst>
                  <a:gd name="T0" fmla="*/ 0 w 358"/>
                  <a:gd name="T1" fmla="*/ 37 h 37"/>
                  <a:gd name="T2" fmla="*/ 41 w 358"/>
                  <a:gd name="T3" fmla="*/ 0 h 37"/>
                  <a:gd name="T4" fmla="*/ 358 w 358"/>
                  <a:gd name="T5" fmla="*/ 0 h 37"/>
                  <a:gd name="T6" fmla="*/ 318 w 358"/>
                  <a:gd name="T7" fmla="*/ 37 h 37"/>
                  <a:gd name="T8" fmla="*/ 0 w 358"/>
                  <a:gd name="T9" fmla="*/ 3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37">
                    <a:moveTo>
                      <a:pt x="0" y="37"/>
                    </a:moveTo>
                    <a:lnTo>
                      <a:pt x="41" y="0"/>
                    </a:lnTo>
                    <a:lnTo>
                      <a:pt x="358" y="0"/>
                    </a:lnTo>
                    <a:lnTo>
                      <a:pt x="318" y="37"/>
                    </a:lnTo>
                    <a:lnTo>
                      <a:pt x="0" y="37"/>
                    </a:lnTo>
                    <a:close/>
                  </a:path>
                </a:pathLst>
              </a:custGeom>
              <a:solidFill>
                <a:srgbClr val="E5405C"/>
              </a:solidFill>
              <a:ln w="2">
                <a:solidFill>
                  <a:srgbClr val="FDA4B5"/>
                </a:solidFill>
                <a:prstDash val="solid"/>
                <a:round/>
              </a:ln>
            </p:spPr>
            <p:txBody>
              <a:bodyPr/>
              <a:lstStyle/>
              <a:p>
                <a:endParaRPr lang="zh-CN" altLang="en-US" sz="100"/>
              </a:p>
            </p:txBody>
          </p:sp>
          <p:sp>
            <p:nvSpPr>
              <p:cNvPr id="48514" name="Freeform 162"/>
              <p:cNvSpPr/>
              <p:nvPr/>
            </p:nvSpPr>
            <p:spPr bwMode="auto">
              <a:xfrm>
                <a:off x="2575" y="1869"/>
                <a:ext cx="40" cy="204"/>
              </a:xfrm>
              <a:custGeom>
                <a:avLst/>
                <a:gdLst>
                  <a:gd name="T0" fmla="*/ 0 w 40"/>
                  <a:gd name="T1" fmla="*/ 37 h 204"/>
                  <a:gd name="T2" fmla="*/ 40 w 40"/>
                  <a:gd name="T3" fmla="*/ 0 h 204"/>
                  <a:gd name="T4" fmla="*/ 40 w 40"/>
                  <a:gd name="T5" fmla="*/ 168 h 204"/>
                  <a:gd name="T6" fmla="*/ 0 w 40"/>
                  <a:gd name="T7" fmla="*/ 204 h 204"/>
                  <a:gd name="T8" fmla="*/ 0 w 40"/>
                  <a:gd name="T9" fmla="*/ 37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04">
                    <a:moveTo>
                      <a:pt x="0" y="37"/>
                    </a:moveTo>
                    <a:lnTo>
                      <a:pt x="40" y="0"/>
                    </a:lnTo>
                    <a:lnTo>
                      <a:pt x="40" y="168"/>
                    </a:lnTo>
                    <a:lnTo>
                      <a:pt x="0" y="204"/>
                    </a:lnTo>
                    <a:lnTo>
                      <a:pt x="0" y="37"/>
                    </a:lnTo>
                    <a:close/>
                  </a:path>
                </a:pathLst>
              </a:custGeom>
              <a:solidFill>
                <a:srgbClr val="7900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515" name="Freeform 163"/>
              <p:cNvSpPr/>
              <p:nvPr/>
            </p:nvSpPr>
            <p:spPr bwMode="auto">
              <a:xfrm>
                <a:off x="2575" y="1869"/>
                <a:ext cx="40" cy="204"/>
              </a:xfrm>
              <a:custGeom>
                <a:avLst/>
                <a:gdLst>
                  <a:gd name="T0" fmla="*/ 0 w 40"/>
                  <a:gd name="T1" fmla="*/ 37 h 204"/>
                  <a:gd name="T2" fmla="*/ 40 w 40"/>
                  <a:gd name="T3" fmla="*/ 0 h 204"/>
                  <a:gd name="T4" fmla="*/ 40 w 40"/>
                  <a:gd name="T5" fmla="*/ 168 h 204"/>
                  <a:gd name="T6" fmla="*/ 0 w 40"/>
                  <a:gd name="T7" fmla="*/ 204 h 204"/>
                  <a:gd name="T8" fmla="*/ 0 w 40"/>
                  <a:gd name="T9" fmla="*/ 37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04">
                    <a:moveTo>
                      <a:pt x="0" y="37"/>
                    </a:moveTo>
                    <a:lnTo>
                      <a:pt x="40" y="0"/>
                    </a:lnTo>
                    <a:lnTo>
                      <a:pt x="40" y="168"/>
                    </a:lnTo>
                    <a:lnTo>
                      <a:pt x="0" y="204"/>
                    </a:lnTo>
                    <a:lnTo>
                      <a:pt x="0" y="37"/>
                    </a:lnTo>
                    <a:close/>
                  </a:path>
                </a:pathLst>
              </a:custGeom>
              <a:solidFill>
                <a:srgbClr val="790015"/>
              </a:solidFill>
              <a:ln w="2">
                <a:solidFill>
                  <a:srgbClr val="FDA4B5"/>
                </a:solidFill>
                <a:prstDash val="solid"/>
                <a:round/>
              </a:ln>
            </p:spPr>
            <p:txBody>
              <a:bodyPr/>
              <a:lstStyle/>
              <a:p>
                <a:endParaRPr lang="zh-CN" altLang="en-US" sz="100"/>
              </a:p>
            </p:txBody>
          </p:sp>
          <p:sp>
            <p:nvSpPr>
              <p:cNvPr id="48516" name="Line 164"/>
              <p:cNvSpPr>
                <a:spLocks noChangeShapeType="1"/>
              </p:cNvSpPr>
              <p:nvPr/>
            </p:nvSpPr>
            <p:spPr bwMode="auto">
              <a:xfrm>
                <a:off x="2341" y="1955"/>
                <a:ext cx="144" cy="62"/>
              </a:xfrm>
              <a:prstGeom prst="line">
                <a:avLst/>
              </a:prstGeom>
              <a:noFill/>
              <a:ln w="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17" name="Line 165"/>
              <p:cNvSpPr>
                <a:spLocks noChangeShapeType="1"/>
              </p:cNvSpPr>
              <p:nvPr/>
            </p:nvSpPr>
            <p:spPr bwMode="auto">
              <a:xfrm>
                <a:off x="2298" y="1943"/>
                <a:ext cx="227" cy="1"/>
              </a:xfrm>
              <a:prstGeom prst="line">
                <a:avLst/>
              </a:prstGeom>
              <a:noFill/>
              <a:ln w="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18" name="Line 166"/>
              <p:cNvSpPr>
                <a:spLocks noChangeShapeType="1"/>
              </p:cNvSpPr>
              <p:nvPr/>
            </p:nvSpPr>
            <p:spPr bwMode="auto">
              <a:xfrm>
                <a:off x="2298" y="2028"/>
                <a:ext cx="227" cy="1"/>
              </a:xfrm>
              <a:prstGeom prst="line">
                <a:avLst/>
              </a:prstGeom>
              <a:noFill/>
              <a:ln w="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19" name="Rectangle 167"/>
              <p:cNvSpPr>
                <a:spLocks noChangeArrowheads="1"/>
              </p:cNvSpPr>
              <p:nvPr/>
            </p:nvSpPr>
            <p:spPr bwMode="auto">
              <a:xfrm>
                <a:off x="2278" y="1926"/>
                <a:ext cx="69" cy="34"/>
              </a:xfrm>
              <a:prstGeom prst="rect">
                <a:avLst/>
              </a:prstGeom>
              <a:solidFill>
                <a:srgbClr val="000000"/>
              </a:solidFill>
              <a:ln w="2">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20" name="Rectangle 168"/>
              <p:cNvSpPr>
                <a:spLocks noChangeArrowheads="1"/>
              </p:cNvSpPr>
              <p:nvPr/>
            </p:nvSpPr>
            <p:spPr bwMode="auto">
              <a:xfrm>
                <a:off x="2474" y="1926"/>
                <a:ext cx="66" cy="34"/>
              </a:xfrm>
              <a:prstGeom prst="rect">
                <a:avLst/>
              </a:prstGeom>
              <a:solidFill>
                <a:srgbClr val="000000"/>
              </a:solidFill>
              <a:ln w="2">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21" name="Rectangle 169"/>
              <p:cNvSpPr>
                <a:spLocks noChangeArrowheads="1"/>
              </p:cNvSpPr>
              <p:nvPr/>
            </p:nvSpPr>
            <p:spPr bwMode="auto">
              <a:xfrm>
                <a:off x="2278" y="2011"/>
                <a:ext cx="69" cy="34"/>
              </a:xfrm>
              <a:prstGeom prst="rect">
                <a:avLst/>
              </a:prstGeom>
              <a:solidFill>
                <a:srgbClr val="000000"/>
              </a:solidFill>
              <a:ln w="2">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22" name="Rectangle 170"/>
              <p:cNvSpPr>
                <a:spLocks noChangeArrowheads="1"/>
              </p:cNvSpPr>
              <p:nvPr/>
            </p:nvSpPr>
            <p:spPr bwMode="auto">
              <a:xfrm>
                <a:off x="2474" y="2011"/>
                <a:ext cx="66" cy="34"/>
              </a:xfrm>
              <a:prstGeom prst="rect">
                <a:avLst/>
              </a:prstGeom>
              <a:solidFill>
                <a:srgbClr val="000000"/>
              </a:solidFill>
              <a:ln w="2">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23" name="Line 171"/>
              <p:cNvSpPr>
                <a:spLocks noChangeShapeType="1"/>
              </p:cNvSpPr>
              <p:nvPr/>
            </p:nvSpPr>
            <p:spPr bwMode="auto">
              <a:xfrm flipH="1">
                <a:off x="2338" y="1955"/>
                <a:ext cx="144" cy="62"/>
              </a:xfrm>
              <a:prstGeom prst="line">
                <a:avLst/>
              </a:prstGeom>
              <a:noFill/>
              <a:ln w="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24" name="Line 172"/>
              <p:cNvSpPr>
                <a:spLocks noChangeShapeType="1"/>
              </p:cNvSpPr>
              <p:nvPr/>
            </p:nvSpPr>
            <p:spPr bwMode="auto">
              <a:xfrm>
                <a:off x="2344" y="1958"/>
                <a:ext cx="144" cy="61"/>
              </a:xfrm>
              <a:prstGeom prst="line">
                <a:avLst/>
              </a:prstGeom>
              <a:noFill/>
              <a:ln w="5">
                <a:solidFill>
                  <a:srgbClr val="FFFFFF"/>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25" name="Line 173"/>
              <p:cNvSpPr>
                <a:spLocks noChangeShapeType="1"/>
              </p:cNvSpPr>
              <p:nvPr/>
            </p:nvSpPr>
            <p:spPr bwMode="auto">
              <a:xfrm>
                <a:off x="2301" y="1946"/>
                <a:ext cx="227" cy="1"/>
              </a:xfrm>
              <a:prstGeom prst="line">
                <a:avLst/>
              </a:prstGeom>
              <a:noFill/>
              <a:ln w="5">
                <a:solidFill>
                  <a:srgbClr val="FFFFFF"/>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26" name="Line 174"/>
              <p:cNvSpPr>
                <a:spLocks noChangeShapeType="1"/>
              </p:cNvSpPr>
              <p:nvPr/>
            </p:nvSpPr>
            <p:spPr bwMode="auto">
              <a:xfrm>
                <a:off x="2301" y="2031"/>
                <a:ext cx="227" cy="1"/>
              </a:xfrm>
              <a:prstGeom prst="line">
                <a:avLst/>
              </a:prstGeom>
              <a:noFill/>
              <a:ln w="5">
                <a:solidFill>
                  <a:srgbClr val="FFFFFF"/>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527" name="Rectangle 175"/>
              <p:cNvSpPr>
                <a:spLocks noChangeArrowheads="1"/>
              </p:cNvSpPr>
              <p:nvPr/>
            </p:nvSpPr>
            <p:spPr bwMode="auto">
              <a:xfrm>
                <a:off x="2280" y="1929"/>
                <a:ext cx="70" cy="34"/>
              </a:xfrm>
              <a:prstGeom prst="rect">
                <a:avLst/>
              </a:prstGeom>
              <a:solidFill>
                <a:srgbClr val="FFFFFF"/>
              </a:solidFill>
              <a:ln w="2">
                <a:solidFill>
                  <a:srgbClr val="FFFF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28" name="Rectangle 176"/>
              <p:cNvSpPr>
                <a:spLocks noChangeArrowheads="1"/>
              </p:cNvSpPr>
              <p:nvPr/>
            </p:nvSpPr>
            <p:spPr bwMode="auto">
              <a:xfrm>
                <a:off x="2476" y="1929"/>
                <a:ext cx="67" cy="34"/>
              </a:xfrm>
              <a:prstGeom prst="rect">
                <a:avLst/>
              </a:prstGeom>
              <a:solidFill>
                <a:srgbClr val="FFFFFF"/>
              </a:solidFill>
              <a:ln w="2">
                <a:solidFill>
                  <a:srgbClr val="FFFF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29" name="Rectangle 177"/>
              <p:cNvSpPr>
                <a:spLocks noChangeArrowheads="1"/>
              </p:cNvSpPr>
              <p:nvPr/>
            </p:nvSpPr>
            <p:spPr bwMode="auto">
              <a:xfrm>
                <a:off x="2280" y="2014"/>
                <a:ext cx="70" cy="34"/>
              </a:xfrm>
              <a:prstGeom prst="rect">
                <a:avLst/>
              </a:prstGeom>
              <a:solidFill>
                <a:srgbClr val="FFFFFF"/>
              </a:solidFill>
              <a:ln w="2">
                <a:solidFill>
                  <a:srgbClr val="FFFF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30" name="Rectangle 178"/>
              <p:cNvSpPr>
                <a:spLocks noChangeArrowheads="1"/>
              </p:cNvSpPr>
              <p:nvPr/>
            </p:nvSpPr>
            <p:spPr bwMode="auto">
              <a:xfrm>
                <a:off x="2476" y="2014"/>
                <a:ext cx="67" cy="34"/>
              </a:xfrm>
              <a:prstGeom prst="rect">
                <a:avLst/>
              </a:prstGeom>
              <a:solidFill>
                <a:srgbClr val="FFFFFF"/>
              </a:solidFill>
              <a:ln w="2">
                <a:solidFill>
                  <a:srgbClr val="FFFF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531" name="Line 179"/>
              <p:cNvSpPr>
                <a:spLocks noChangeShapeType="1"/>
              </p:cNvSpPr>
              <p:nvPr/>
            </p:nvSpPr>
            <p:spPr bwMode="auto">
              <a:xfrm flipH="1">
                <a:off x="2341" y="1958"/>
                <a:ext cx="144" cy="62"/>
              </a:xfrm>
              <a:prstGeom prst="line">
                <a:avLst/>
              </a:prstGeom>
              <a:noFill/>
              <a:ln w="5">
                <a:solidFill>
                  <a:srgbClr val="FFFFFF"/>
                </a:solidFill>
                <a:round/>
              </a:ln>
              <a:extLst>
                <a:ext uri="{909E8E84-426E-40DD-AFC4-6F175D3DCCD1}">
                  <a14:hiddenFill xmlns:a14="http://schemas.microsoft.com/office/drawing/2010/main">
                    <a:noFill/>
                  </a14:hiddenFill>
                </a:ext>
              </a:extLst>
            </p:spPr>
            <p:txBody>
              <a:bodyPr/>
              <a:lstStyle/>
              <a:p>
                <a:endParaRPr lang="zh-CN" altLang="en-US" sz="100"/>
              </a:p>
            </p:txBody>
          </p:sp>
        </p:grpSp>
        <p:sp>
          <p:nvSpPr>
            <p:cNvPr id="48161" name="Rectangle 181"/>
            <p:cNvSpPr>
              <a:spLocks noChangeArrowheads="1"/>
            </p:cNvSpPr>
            <p:nvPr/>
          </p:nvSpPr>
          <p:spPr bwMode="auto">
            <a:xfrm>
              <a:off x="5026" y="1953"/>
              <a:ext cx="518" cy="2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162" name="Rectangle 182"/>
            <p:cNvSpPr>
              <a:spLocks noChangeArrowheads="1"/>
            </p:cNvSpPr>
            <p:nvPr/>
          </p:nvSpPr>
          <p:spPr bwMode="auto">
            <a:xfrm>
              <a:off x="5026" y="1989"/>
              <a:ext cx="3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kumimoji="0" lang="zh-CN" altLang="zh-CN" sz="1050">
                  <a:solidFill>
                    <a:srgbClr val="000000"/>
                  </a:solidFill>
                  <a:latin typeface="Arial Unicode MS" pitchFamily="34" charset="-122"/>
                  <a:ea typeface="Arial Unicode MS" pitchFamily="34" charset="-122"/>
                  <a:cs typeface="宋体" panose="02010600030101010101" pitchFamily="2" charset="-122"/>
                </a:rPr>
                <a:t>核心层</a:t>
              </a:r>
              <a:endParaRPr kumimoji="0" lang="zh-CN" altLang="zh-CN" sz="1350">
                <a:solidFill>
                  <a:schemeClr val="tx1"/>
                </a:solidFill>
                <a:ea typeface="Arial Unicode MS" pitchFamily="34" charset="-122"/>
                <a:cs typeface="宋体" panose="02010600030101010101" pitchFamily="2" charset="-122"/>
              </a:endParaRPr>
            </a:p>
          </p:txBody>
        </p:sp>
        <p:sp>
          <p:nvSpPr>
            <p:cNvPr id="48163" name="Rectangle 183"/>
            <p:cNvSpPr>
              <a:spLocks noChangeArrowheads="1"/>
            </p:cNvSpPr>
            <p:nvPr/>
          </p:nvSpPr>
          <p:spPr bwMode="auto">
            <a:xfrm>
              <a:off x="5369" y="1989"/>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kumimoji="0" lang="zh-CN" altLang="zh-CN" sz="1050">
                  <a:solidFill>
                    <a:srgbClr val="000000"/>
                  </a:solidFill>
                  <a:latin typeface="Arial Unicode MS" pitchFamily="34" charset="-122"/>
                  <a:ea typeface="Arial Unicode MS" pitchFamily="34" charset="-122"/>
                  <a:cs typeface="宋体" panose="02010600030101010101" pitchFamily="2" charset="-122"/>
                </a:rPr>
                <a:t> </a:t>
              </a:r>
              <a:endParaRPr kumimoji="0" lang="zh-CN" altLang="zh-CN" sz="1350">
                <a:solidFill>
                  <a:schemeClr val="tx1"/>
                </a:solidFill>
                <a:ea typeface="Arial Unicode MS" pitchFamily="34" charset="-122"/>
                <a:cs typeface="宋体" panose="02010600030101010101" pitchFamily="2" charset="-122"/>
              </a:endParaRPr>
            </a:p>
          </p:txBody>
        </p:sp>
        <p:sp>
          <p:nvSpPr>
            <p:cNvPr id="48164" name="Line 184"/>
            <p:cNvSpPr>
              <a:spLocks noChangeShapeType="1"/>
            </p:cNvSpPr>
            <p:nvPr/>
          </p:nvSpPr>
          <p:spPr bwMode="auto">
            <a:xfrm>
              <a:off x="2618" y="2158"/>
              <a:ext cx="497" cy="1"/>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65" name="Line 185"/>
            <p:cNvSpPr>
              <a:spLocks noChangeShapeType="1"/>
            </p:cNvSpPr>
            <p:nvPr/>
          </p:nvSpPr>
          <p:spPr bwMode="auto">
            <a:xfrm flipV="1">
              <a:off x="1108" y="2855"/>
              <a:ext cx="191" cy="2"/>
            </a:xfrm>
            <a:prstGeom prst="line">
              <a:avLst/>
            </a:prstGeom>
            <a:noFill/>
            <a:ln w="7" cap="rnd">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166" name="Rectangle 186"/>
            <p:cNvSpPr>
              <a:spLocks noChangeArrowheads="1"/>
            </p:cNvSpPr>
            <p:nvPr/>
          </p:nvSpPr>
          <p:spPr bwMode="auto">
            <a:xfrm>
              <a:off x="5026" y="2714"/>
              <a:ext cx="518" cy="2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167" name="Rectangle 187"/>
            <p:cNvSpPr>
              <a:spLocks noChangeArrowheads="1"/>
            </p:cNvSpPr>
            <p:nvPr/>
          </p:nvSpPr>
          <p:spPr bwMode="auto">
            <a:xfrm>
              <a:off x="5113" y="2753"/>
              <a:ext cx="3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kumimoji="0" lang="zh-CN" altLang="zh-CN" sz="1050">
                  <a:solidFill>
                    <a:srgbClr val="000000"/>
                  </a:solidFill>
                  <a:latin typeface="Arial Unicode MS" pitchFamily="34" charset="-122"/>
                  <a:ea typeface="Arial Unicode MS" pitchFamily="34" charset="-122"/>
                  <a:cs typeface="宋体" panose="02010600030101010101" pitchFamily="2" charset="-122"/>
                </a:rPr>
                <a:t>接入层</a:t>
              </a:r>
              <a:endParaRPr kumimoji="0" lang="zh-CN" altLang="zh-CN" sz="1350">
                <a:solidFill>
                  <a:schemeClr val="tx1"/>
                </a:solidFill>
                <a:ea typeface="Arial Unicode MS" pitchFamily="34" charset="-122"/>
                <a:cs typeface="宋体" panose="02010600030101010101" pitchFamily="2" charset="-122"/>
              </a:endParaRPr>
            </a:p>
          </p:txBody>
        </p:sp>
        <p:sp>
          <p:nvSpPr>
            <p:cNvPr id="48168" name="Rectangle 188"/>
            <p:cNvSpPr>
              <a:spLocks noChangeArrowheads="1"/>
            </p:cNvSpPr>
            <p:nvPr/>
          </p:nvSpPr>
          <p:spPr bwMode="auto">
            <a:xfrm>
              <a:off x="5457" y="2753"/>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kumimoji="0" lang="zh-CN" altLang="zh-CN" sz="1050">
                  <a:solidFill>
                    <a:srgbClr val="000000"/>
                  </a:solidFill>
                  <a:latin typeface="Arial Unicode MS" pitchFamily="34" charset="-122"/>
                  <a:ea typeface="Arial Unicode MS" pitchFamily="34" charset="-122"/>
                  <a:cs typeface="宋体" panose="02010600030101010101" pitchFamily="2" charset="-122"/>
                </a:rPr>
                <a:t> </a:t>
              </a:r>
              <a:endParaRPr kumimoji="0" lang="zh-CN" altLang="zh-CN" sz="1350">
                <a:solidFill>
                  <a:schemeClr val="tx1"/>
                </a:solidFill>
                <a:ea typeface="Arial Unicode MS" pitchFamily="34" charset="-122"/>
                <a:cs typeface="宋体" panose="02010600030101010101" pitchFamily="2" charset="-122"/>
              </a:endParaRPr>
            </a:p>
          </p:txBody>
        </p:sp>
        <p:grpSp>
          <p:nvGrpSpPr>
            <p:cNvPr id="48169" name="Group 210"/>
            <p:cNvGrpSpPr/>
            <p:nvPr/>
          </p:nvGrpSpPr>
          <p:grpSpPr bwMode="auto">
            <a:xfrm>
              <a:off x="1031" y="3146"/>
              <a:ext cx="355" cy="316"/>
              <a:chOff x="1031" y="3146"/>
              <a:chExt cx="355" cy="316"/>
            </a:xfrm>
          </p:grpSpPr>
          <p:sp>
            <p:nvSpPr>
              <p:cNvPr id="48448" name="Rectangle 189"/>
              <p:cNvSpPr>
                <a:spLocks noChangeArrowheads="1"/>
              </p:cNvSpPr>
              <p:nvPr/>
            </p:nvSpPr>
            <p:spPr bwMode="auto">
              <a:xfrm>
                <a:off x="1034" y="3358"/>
                <a:ext cx="31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49" name="Rectangle 190"/>
              <p:cNvSpPr>
                <a:spLocks noChangeArrowheads="1"/>
              </p:cNvSpPr>
              <p:nvPr/>
            </p:nvSpPr>
            <p:spPr bwMode="auto">
              <a:xfrm>
                <a:off x="1031" y="3355"/>
                <a:ext cx="318" cy="58"/>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50" name="Freeform 191"/>
              <p:cNvSpPr/>
              <p:nvPr/>
            </p:nvSpPr>
            <p:spPr bwMode="auto">
              <a:xfrm>
                <a:off x="1034" y="3326"/>
                <a:ext cx="352" cy="32"/>
              </a:xfrm>
              <a:custGeom>
                <a:avLst/>
                <a:gdLst>
                  <a:gd name="T0" fmla="*/ 0 w 352"/>
                  <a:gd name="T1" fmla="*/ 32 h 32"/>
                  <a:gd name="T2" fmla="*/ 33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3" y="0"/>
                    </a:lnTo>
                    <a:lnTo>
                      <a:pt x="352" y="0"/>
                    </a:lnTo>
                    <a:lnTo>
                      <a:pt x="318" y="32"/>
                    </a:lnTo>
                    <a:lnTo>
                      <a:pt x="0" y="3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51" name="Freeform 192"/>
              <p:cNvSpPr/>
              <p:nvPr/>
            </p:nvSpPr>
            <p:spPr bwMode="auto">
              <a:xfrm>
                <a:off x="1034" y="3326"/>
                <a:ext cx="352" cy="32"/>
              </a:xfrm>
              <a:custGeom>
                <a:avLst/>
                <a:gdLst>
                  <a:gd name="T0" fmla="*/ 0 w 352"/>
                  <a:gd name="T1" fmla="*/ 32 h 32"/>
                  <a:gd name="T2" fmla="*/ 33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3" y="0"/>
                    </a:lnTo>
                    <a:lnTo>
                      <a:pt x="352" y="0"/>
                    </a:lnTo>
                    <a:lnTo>
                      <a:pt x="318" y="32"/>
                    </a:lnTo>
                    <a:lnTo>
                      <a:pt x="0" y="32"/>
                    </a:lnTo>
                    <a:close/>
                  </a:path>
                </a:pathLst>
              </a:custGeom>
              <a:solidFill>
                <a:srgbClr val="C9C9B6"/>
              </a:solidFill>
              <a:ln w="2">
                <a:solidFill>
                  <a:srgbClr val="494936"/>
                </a:solidFill>
                <a:prstDash val="solid"/>
                <a:round/>
              </a:ln>
            </p:spPr>
            <p:txBody>
              <a:bodyPr/>
              <a:lstStyle/>
              <a:p>
                <a:endParaRPr lang="zh-CN" altLang="en-US" sz="100"/>
              </a:p>
            </p:txBody>
          </p:sp>
          <p:sp>
            <p:nvSpPr>
              <p:cNvPr id="48452" name="Line 193"/>
              <p:cNvSpPr>
                <a:spLocks noChangeShapeType="1"/>
              </p:cNvSpPr>
              <p:nvPr/>
            </p:nvSpPr>
            <p:spPr bwMode="auto">
              <a:xfrm flipH="1">
                <a:off x="1257" y="3384"/>
                <a:ext cx="76" cy="0"/>
              </a:xfrm>
              <a:prstGeom prst="line">
                <a:avLst/>
              </a:prstGeom>
              <a:noFill/>
              <a:ln w="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453" name="Freeform 194"/>
              <p:cNvSpPr/>
              <p:nvPr/>
            </p:nvSpPr>
            <p:spPr bwMode="auto">
              <a:xfrm>
                <a:off x="1352" y="3326"/>
                <a:ext cx="34" cy="90"/>
              </a:xfrm>
              <a:custGeom>
                <a:avLst/>
                <a:gdLst>
                  <a:gd name="T0" fmla="*/ 0 w 34"/>
                  <a:gd name="T1" fmla="*/ 90 h 90"/>
                  <a:gd name="T2" fmla="*/ 34 w 34"/>
                  <a:gd name="T3" fmla="*/ 56 h 90"/>
                  <a:gd name="T4" fmla="*/ 34 w 34"/>
                  <a:gd name="T5" fmla="*/ 0 h 90"/>
                  <a:gd name="T6" fmla="*/ 0 w 34"/>
                  <a:gd name="T7" fmla="*/ 32 h 90"/>
                  <a:gd name="T8" fmla="*/ 0 w 34"/>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90">
                    <a:moveTo>
                      <a:pt x="0" y="90"/>
                    </a:moveTo>
                    <a:lnTo>
                      <a:pt x="34" y="56"/>
                    </a:lnTo>
                    <a:lnTo>
                      <a:pt x="34" y="0"/>
                    </a:lnTo>
                    <a:lnTo>
                      <a:pt x="0" y="32"/>
                    </a:lnTo>
                    <a:lnTo>
                      <a:pt x="0" y="90"/>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54" name="Freeform 195"/>
              <p:cNvSpPr/>
              <p:nvPr/>
            </p:nvSpPr>
            <p:spPr bwMode="auto">
              <a:xfrm>
                <a:off x="1349" y="3331"/>
                <a:ext cx="34" cy="90"/>
              </a:xfrm>
              <a:custGeom>
                <a:avLst/>
                <a:gdLst>
                  <a:gd name="T0" fmla="*/ 0 w 34"/>
                  <a:gd name="T1" fmla="*/ 90 h 90"/>
                  <a:gd name="T2" fmla="*/ 34 w 34"/>
                  <a:gd name="T3" fmla="*/ 57 h 90"/>
                  <a:gd name="T4" fmla="*/ 34 w 34"/>
                  <a:gd name="T5" fmla="*/ 0 h 90"/>
                  <a:gd name="T6" fmla="*/ 0 w 34"/>
                  <a:gd name="T7" fmla="*/ 32 h 90"/>
                  <a:gd name="T8" fmla="*/ 0 w 34"/>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90">
                    <a:moveTo>
                      <a:pt x="0" y="90"/>
                    </a:moveTo>
                    <a:lnTo>
                      <a:pt x="34" y="57"/>
                    </a:lnTo>
                    <a:lnTo>
                      <a:pt x="34" y="0"/>
                    </a:lnTo>
                    <a:lnTo>
                      <a:pt x="0" y="32"/>
                    </a:lnTo>
                    <a:lnTo>
                      <a:pt x="0" y="90"/>
                    </a:lnTo>
                    <a:close/>
                  </a:path>
                </a:pathLst>
              </a:custGeom>
              <a:solidFill>
                <a:srgbClr val="7A7A5A"/>
              </a:solidFill>
              <a:ln w="2">
                <a:solidFill>
                  <a:srgbClr val="494936"/>
                </a:solidFill>
                <a:prstDash val="solid"/>
                <a:round/>
              </a:ln>
            </p:spPr>
            <p:txBody>
              <a:bodyPr/>
              <a:lstStyle/>
              <a:p>
                <a:endParaRPr lang="zh-CN" altLang="en-US" sz="100"/>
              </a:p>
            </p:txBody>
          </p:sp>
          <p:sp>
            <p:nvSpPr>
              <p:cNvPr id="48455" name="Freeform 196"/>
              <p:cNvSpPr/>
              <p:nvPr/>
            </p:nvSpPr>
            <p:spPr bwMode="auto">
              <a:xfrm>
                <a:off x="1035" y="3409"/>
                <a:ext cx="281" cy="44"/>
              </a:xfrm>
              <a:custGeom>
                <a:avLst/>
                <a:gdLst>
                  <a:gd name="T0" fmla="*/ 0 w 281"/>
                  <a:gd name="T1" fmla="*/ 44 h 44"/>
                  <a:gd name="T2" fmla="*/ 36 w 281"/>
                  <a:gd name="T3" fmla="*/ 0 h 44"/>
                  <a:gd name="T4" fmla="*/ 281 w 281"/>
                  <a:gd name="T5" fmla="*/ 0 h 44"/>
                  <a:gd name="T6" fmla="*/ 246 w 281"/>
                  <a:gd name="T7" fmla="*/ 44 h 44"/>
                  <a:gd name="T8" fmla="*/ 0 w 281"/>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4">
                    <a:moveTo>
                      <a:pt x="0" y="44"/>
                    </a:moveTo>
                    <a:lnTo>
                      <a:pt x="36" y="0"/>
                    </a:lnTo>
                    <a:lnTo>
                      <a:pt x="281" y="0"/>
                    </a:lnTo>
                    <a:lnTo>
                      <a:pt x="246" y="44"/>
                    </a:lnTo>
                    <a:lnTo>
                      <a:pt x="0" y="44"/>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56" name="Freeform 197"/>
              <p:cNvSpPr/>
              <p:nvPr/>
            </p:nvSpPr>
            <p:spPr bwMode="auto">
              <a:xfrm>
                <a:off x="1035" y="3409"/>
                <a:ext cx="281" cy="44"/>
              </a:xfrm>
              <a:custGeom>
                <a:avLst/>
                <a:gdLst>
                  <a:gd name="T0" fmla="*/ 0 w 281"/>
                  <a:gd name="T1" fmla="*/ 44 h 44"/>
                  <a:gd name="T2" fmla="*/ 36 w 281"/>
                  <a:gd name="T3" fmla="*/ 0 h 44"/>
                  <a:gd name="T4" fmla="*/ 281 w 281"/>
                  <a:gd name="T5" fmla="*/ 0 h 44"/>
                  <a:gd name="T6" fmla="*/ 246 w 281"/>
                  <a:gd name="T7" fmla="*/ 44 h 44"/>
                  <a:gd name="T8" fmla="*/ 0 w 281"/>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4">
                    <a:moveTo>
                      <a:pt x="0" y="44"/>
                    </a:moveTo>
                    <a:lnTo>
                      <a:pt x="36" y="0"/>
                    </a:lnTo>
                    <a:lnTo>
                      <a:pt x="281" y="0"/>
                    </a:lnTo>
                    <a:lnTo>
                      <a:pt x="246" y="44"/>
                    </a:lnTo>
                    <a:lnTo>
                      <a:pt x="0" y="44"/>
                    </a:lnTo>
                    <a:close/>
                  </a:path>
                </a:pathLst>
              </a:custGeom>
              <a:solidFill>
                <a:srgbClr val="C9C9B6"/>
              </a:solidFill>
              <a:ln w="2">
                <a:solidFill>
                  <a:srgbClr val="494936"/>
                </a:solidFill>
                <a:prstDash val="solid"/>
                <a:round/>
              </a:ln>
            </p:spPr>
            <p:txBody>
              <a:bodyPr/>
              <a:lstStyle/>
              <a:p>
                <a:endParaRPr lang="zh-CN" altLang="en-US" sz="100"/>
              </a:p>
            </p:txBody>
          </p:sp>
          <p:sp>
            <p:nvSpPr>
              <p:cNvPr id="48457" name="Freeform 198"/>
              <p:cNvSpPr/>
              <p:nvPr/>
            </p:nvSpPr>
            <p:spPr bwMode="auto">
              <a:xfrm>
                <a:off x="1281" y="3409"/>
                <a:ext cx="35" cy="53"/>
              </a:xfrm>
              <a:custGeom>
                <a:avLst/>
                <a:gdLst>
                  <a:gd name="T0" fmla="*/ 0 w 35"/>
                  <a:gd name="T1" fmla="*/ 53 h 53"/>
                  <a:gd name="T2" fmla="*/ 35 w 35"/>
                  <a:gd name="T3" fmla="*/ 16 h 53"/>
                  <a:gd name="T4" fmla="*/ 35 w 35"/>
                  <a:gd name="T5" fmla="*/ 0 h 53"/>
                  <a:gd name="T6" fmla="*/ 0 w 35"/>
                  <a:gd name="T7" fmla="*/ 44 h 53"/>
                  <a:gd name="T8" fmla="*/ 0 w 3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3">
                    <a:moveTo>
                      <a:pt x="0" y="53"/>
                    </a:moveTo>
                    <a:lnTo>
                      <a:pt x="35" y="16"/>
                    </a:lnTo>
                    <a:lnTo>
                      <a:pt x="35" y="0"/>
                    </a:lnTo>
                    <a:lnTo>
                      <a:pt x="0" y="44"/>
                    </a:lnTo>
                    <a:lnTo>
                      <a:pt x="0" y="53"/>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58" name="Freeform 199"/>
              <p:cNvSpPr/>
              <p:nvPr/>
            </p:nvSpPr>
            <p:spPr bwMode="auto">
              <a:xfrm>
                <a:off x="1281" y="3409"/>
                <a:ext cx="35" cy="53"/>
              </a:xfrm>
              <a:custGeom>
                <a:avLst/>
                <a:gdLst>
                  <a:gd name="T0" fmla="*/ 0 w 35"/>
                  <a:gd name="T1" fmla="*/ 53 h 53"/>
                  <a:gd name="T2" fmla="*/ 35 w 35"/>
                  <a:gd name="T3" fmla="*/ 16 h 53"/>
                  <a:gd name="T4" fmla="*/ 35 w 35"/>
                  <a:gd name="T5" fmla="*/ 0 h 53"/>
                  <a:gd name="T6" fmla="*/ 0 w 35"/>
                  <a:gd name="T7" fmla="*/ 44 h 53"/>
                  <a:gd name="T8" fmla="*/ 0 w 3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3">
                    <a:moveTo>
                      <a:pt x="0" y="53"/>
                    </a:moveTo>
                    <a:lnTo>
                      <a:pt x="35" y="16"/>
                    </a:lnTo>
                    <a:lnTo>
                      <a:pt x="35" y="0"/>
                    </a:lnTo>
                    <a:lnTo>
                      <a:pt x="0" y="44"/>
                    </a:lnTo>
                    <a:lnTo>
                      <a:pt x="0" y="53"/>
                    </a:lnTo>
                    <a:close/>
                  </a:path>
                </a:pathLst>
              </a:custGeom>
              <a:solidFill>
                <a:srgbClr val="7A7A5A"/>
              </a:solidFill>
              <a:ln w="2">
                <a:solidFill>
                  <a:srgbClr val="494936"/>
                </a:solidFill>
                <a:prstDash val="solid"/>
                <a:round/>
              </a:ln>
            </p:spPr>
            <p:txBody>
              <a:bodyPr/>
              <a:lstStyle/>
              <a:p>
                <a:endParaRPr lang="zh-CN" altLang="en-US" sz="100"/>
              </a:p>
            </p:txBody>
          </p:sp>
          <p:sp>
            <p:nvSpPr>
              <p:cNvPr id="48459" name="Rectangle 200"/>
              <p:cNvSpPr>
                <a:spLocks noChangeArrowheads="1"/>
              </p:cNvSpPr>
              <p:nvPr/>
            </p:nvSpPr>
            <p:spPr bwMode="auto">
              <a:xfrm>
                <a:off x="1035" y="3453"/>
                <a:ext cx="246" cy="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60" name="Rectangle 201"/>
              <p:cNvSpPr>
                <a:spLocks noChangeArrowheads="1"/>
              </p:cNvSpPr>
              <p:nvPr/>
            </p:nvSpPr>
            <p:spPr bwMode="auto">
              <a:xfrm>
                <a:off x="1035" y="3453"/>
                <a:ext cx="246" cy="9"/>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61" name="Freeform 202"/>
              <p:cNvSpPr/>
              <p:nvPr/>
            </p:nvSpPr>
            <p:spPr bwMode="auto">
              <a:xfrm>
                <a:off x="1082" y="3326"/>
                <a:ext cx="252" cy="25"/>
              </a:xfrm>
              <a:custGeom>
                <a:avLst/>
                <a:gdLst>
                  <a:gd name="T0" fmla="*/ 0 w 252"/>
                  <a:gd name="T1" fmla="*/ 25 h 25"/>
                  <a:gd name="T2" fmla="*/ 26 w 252"/>
                  <a:gd name="T3" fmla="*/ 0 h 25"/>
                  <a:gd name="T4" fmla="*/ 252 w 252"/>
                  <a:gd name="T5" fmla="*/ 0 h 25"/>
                  <a:gd name="T6" fmla="*/ 227 w 252"/>
                  <a:gd name="T7" fmla="*/ 25 h 25"/>
                  <a:gd name="T8" fmla="*/ 0 w 25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
                    <a:moveTo>
                      <a:pt x="0" y="25"/>
                    </a:moveTo>
                    <a:lnTo>
                      <a:pt x="26" y="0"/>
                    </a:lnTo>
                    <a:lnTo>
                      <a:pt x="252" y="0"/>
                    </a:lnTo>
                    <a:lnTo>
                      <a:pt x="227"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62" name="Freeform 203"/>
              <p:cNvSpPr/>
              <p:nvPr/>
            </p:nvSpPr>
            <p:spPr bwMode="auto">
              <a:xfrm>
                <a:off x="1082" y="3326"/>
                <a:ext cx="252" cy="25"/>
              </a:xfrm>
              <a:custGeom>
                <a:avLst/>
                <a:gdLst>
                  <a:gd name="T0" fmla="*/ 0 w 252"/>
                  <a:gd name="T1" fmla="*/ 25 h 25"/>
                  <a:gd name="T2" fmla="*/ 26 w 252"/>
                  <a:gd name="T3" fmla="*/ 0 h 25"/>
                  <a:gd name="T4" fmla="*/ 252 w 252"/>
                  <a:gd name="T5" fmla="*/ 0 h 25"/>
                  <a:gd name="T6" fmla="*/ 227 w 252"/>
                  <a:gd name="T7" fmla="*/ 25 h 25"/>
                  <a:gd name="T8" fmla="*/ 0 w 25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
                    <a:moveTo>
                      <a:pt x="0" y="25"/>
                    </a:moveTo>
                    <a:lnTo>
                      <a:pt x="26" y="0"/>
                    </a:lnTo>
                    <a:lnTo>
                      <a:pt x="252" y="0"/>
                    </a:lnTo>
                    <a:lnTo>
                      <a:pt x="227" y="25"/>
                    </a:lnTo>
                    <a:lnTo>
                      <a:pt x="0" y="25"/>
                    </a:lnTo>
                    <a:close/>
                  </a:path>
                </a:pathLst>
              </a:custGeom>
              <a:solidFill>
                <a:srgbClr val="000000"/>
              </a:solidFill>
              <a:ln w="2">
                <a:solidFill>
                  <a:srgbClr val="000000"/>
                </a:solidFill>
                <a:prstDash val="solid"/>
                <a:round/>
              </a:ln>
            </p:spPr>
            <p:txBody>
              <a:bodyPr/>
              <a:lstStyle/>
              <a:p>
                <a:endParaRPr lang="zh-CN" altLang="en-US" sz="100"/>
              </a:p>
            </p:txBody>
          </p:sp>
          <p:sp>
            <p:nvSpPr>
              <p:cNvPr id="48463" name="Freeform 204"/>
              <p:cNvSpPr/>
              <p:nvPr/>
            </p:nvSpPr>
            <p:spPr bwMode="auto">
              <a:xfrm>
                <a:off x="1080" y="3146"/>
                <a:ext cx="250" cy="23"/>
              </a:xfrm>
              <a:custGeom>
                <a:avLst/>
                <a:gdLst>
                  <a:gd name="T0" fmla="*/ 0 w 250"/>
                  <a:gd name="T1" fmla="*/ 23 h 23"/>
                  <a:gd name="T2" fmla="*/ 25 w 250"/>
                  <a:gd name="T3" fmla="*/ 0 h 23"/>
                  <a:gd name="T4" fmla="*/ 250 w 250"/>
                  <a:gd name="T5" fmla="*/ 0 h 23"/>
                  <a:gd name="T6" fmla="*/ 226 w 250"/>
                  <a:gd name="T7" fmla="*/ 23 h 23"/>
                  <a:gd name="T8" fmla="*/ 0 w 250"/>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3">
                    <a:moveTo>
                      <a:pt x="0" y="23"/>
                    </a:moveTo>
                    <a:lnTo>
                      <a:pt x="25" y="0"/>
                    </a:lnTo>
                    <a:lnTo>
                      <a:pt x="250" y="0"/>
                    </a:lnTo>
                    <a:lnTo>
                      <a:pt x="226" y="23"/>
                    </a:lnTo>
                    <a:lnTo>
                      <a:pt x="0" y="2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64" name="Freeform 205"/>
              <p:cNvSpPr/>
              <p:nvPr/>
            </p:nvSpPr>
            <p:spPr bwMode="auto">
              <a:xfrm>
                <a:off x="1080" y="3146"/>
                <a:ext cx="250" cy="23"/>
              </a:xfrm>
              <a:custGeom>
                <a:avLst/>
                <a:gdLst>
                  <a:gd name="T0" fmla="*/ 0 w 250"/>
                  <a:gd name="T1" fmla="*/ 23 h 23"/>
                  <a:gd name="T2" fmla="*/ 25 w 250"/>
                  <a:gd name="T3" fmla="*/ 0 h 23"/>
                  <a:gd name="T4" fmla="*/ 250 w 250"/>
                  <a:gd name="T5" fmla="*/ 0 h 23"/>
                  <a:gd name="T6" fmla="*/ 226 w 250"/>
                  <a:gd name="T7" fmla="*/ 23 h 23"/>
                  <a:gd name="T8" fmla="*/ 0 w 250"/>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3">
                    <a:moveTo>
                      <a:pt x="0" y="23"/>
                    </a:moveTo>
                    <a:lnTo>
                      <a:pt x="25" y="0"/>
                    </a:lnTo>
                    <a:lnTo>
                      <a:pt x="250" y="0"/>
                    </a:lnTo>
                    <a:lnTo>
                      <a:pt x="226" y="23"/>
                    </a:lnTo>
                    <a:lnTo>
                      <a:pt x="0" y="23"/>
                    </a:lnTo>
                    <a:close/>
                  </a:path>
                </a:pathLst>
              </a:custGeom>
              <a:solidFill>
                <a:srgbClr val="C9C9B6"/>
              </a:solidFill>
              <a:ln w="2">
                <a:solidFill>
                  <a:srgbClr val="494936"/>
                </a:solidFill>
                <a:prstDash val="solid"/>
                <a:round/>
              </a:ln>
            </p:spPr>
            <p:txBody>
              <a:bodyPr/>
              <a:lstStyle/>
              <a:p>
                <a:endParaRPr lang="zh-CN" altLang="en-US" sz="100"/>
              </a:p>
            </p:txBody>
          </p:sp>
          <p:sp>
            <p:nvSpPr>
              <p:cNvPr id="48465" name="Rectangle 206"/>
              <p:cNvSpPr>
                <a:spLocks noChangeArrowheads="1"/>
              </p:cNvSpPr>
              <p:nvPr/>
            </p:nvSpPr>
            <p:spPr bwMode="auto">
              <a:xfrm>
                <a:off x="1080" y="3169"/>
                <a:ext cx="226" cy="176"/>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66" name="Rectangle 207"/>
              <p:cNvSpPr>
                <a:spLocks noChangeArrowheads="1"/>
              </p:cNvSpPr>
              <p:nvPr/>
            </p:nvSpPr>
            <p:spPr bwMode="auto">
              <a:xfrm>
                <a:off x="1099" y="3192"/>
                <a:ext cx="187" cy="136"/>
              </a:xfrm>
              <a:prstGeom prst="rect">
                <a:avLst/>
              </a:prstGeom>
              <a:solidFill>
                <a:srgbClr val="FFFFFF"/>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67" name="Freeform 208"/>
              <p:cNvSpPr/>
              <p:nvPr/>
            </p:nvSpPr>
            <p:spPr bwMode="auto">
              <a:xfrm>
                <a:off x="1306" y="3146"/>
                <a:ext cx="24" cy="199"/>
              </a:xfrm>
              <a:custGeom>
                <a:avLst/>
                <a:gdLst>
                  <a:gd name="T0" fmla="*/ 0 w 24"/>
                  <a:gd name="T1" fmla="*/ 199 h 199"/>
                  <a:gd name="T2" fmla="*/ 24 w 24"/>
                  <a:gd name="T3" fmla="*/ 175 h 199"/>
                  <a:gd name="T4" fmla="*/ 24 w 24"/>
                  <a:gd name="T5" fmla="*/ 0 h 199"/>
                  <a:gd name="T6" fmla="*/ 0 w 24"/>
                  <a:gd name="T7" fmla="*/ 23 h 199"/>
                  <a:gd name="T8" fmla="*/ 0 w 24"/>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9">
                    <a:moveTo>
                      <a:pt x="0" y="199"/>
                    </a:moveTo>
                    <a:lnTo>
                      <a:pt x="24" y="175"/>
                    </a:lnTo>
                    <a:lnTo>
                      <a:pt x="24" y="0"/>
                    </a:lnTo>
                    <a:lnTo>
                      <a:pt x="0" y="23"/>
                    </a:lnTo>
                    <a:lnTo>
                      <a:pt x="0" y="199"/>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68" name="Freeform 209"/>
              <p:cNvSpPr/>
              <p:nvPr/>
            </p:nvSpPr>
            <p:spPr bwMode="auto">
              <a:xfrm>
                <a:off x="1306" y="3146"/>
                <a:ext cx="24" cy="199"/>
              </a:xfrm>
              <a:custGeom>
                <a:avLst/>
                <a:gdLst>
                  <a:gd name="T0" fmla="*/ 0 w 24"/>
                  <a:gd name="T1" fmla="*/ 199 h 199"/>
                  <a:gd name="T2" fmla="*/ 24 w 24"/>
                  <a:gd name="T3" fmla="*/ 175 h 199"/>
                  <a:gd name="T4" fmla="*/ 24 w 24"/>
                  <a:gd name="T5" fmla="*/ 0 h 199"/>
                  <a:gd name="T6" fmla="*/ 0 w 24"/>
                  <a:gd name="T7" fmla="*/ 23 h 199"/>
                  <a:gd name="T8" fmla="*/ 0 w 24"/>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9">
                    <a:moveTo>
                      <a:pt x="0" y="199"/>
                    </a:moveTo>
                    <a:lnTo>
                      <a:pt x="24" y="175"/>
                    </a:lnTo>
                    <a:lnTo>
                      <a:pt x="24" y="0"/>
                    </a:lnTo>
                    <a:lnTo>
                      <a:pt x="0" y="23"/>
                    </a:lnTo>
                    <a:lnTo>
                      <a:pt x="0" y="199"/>
                    </a:lnTo>
                    <a:close/>
                  </a:path>
                </a:pathLst>
              </a:custGeom>
              <a:solidFill>
                <a:srgbClr val="7A7A5A"/>
              </a:solidFill>
              <a:ln w="2">
                <a:solidFill>
                  <a:srgbClr val="494936"/>
                </a:solidFill>
                <a:prstDash val="solid"/>
                <a:round/>
              </a:ln>
            </p:spPr>
            <p:txBody>
              <a:bodyPr/>
              <a:lstStyle/>
              <a:p>
                <a:endParaRPr lang="zh-CN" altLang="en-US" sz="100"/>
              </a:p>
            </p:txBody>
          </p:sp>
        </p:grpSp>
        <p:grpSp>
          <p:nvGrpSpPr>
            <p:cNvPr id="48170" name="Group 232"/>
            <p:cNvGrpSpPr/>
            <p:nvPr/>
          </p:nvGrpSpPr>
          <p:grpSpPr bwMode="auto">
            <a:xfrm>
              <a:off x="1549" y="3146"/>
              <a:ext cx="355" cy="316"/>
              <a:chOff x="1549" y="3146"/>
              <a:chExt cx="355" cy="316"/>
            </a:xfrm>
          </p:grpSpPr>
          <p:sp>
            <p:nvSpPr>
              <p:cNvPr id="48427" name="Rectangle 211"/>
              <p:cNvSpPr>
                <a:spLocks noChangeArrowheads="1"/>
              </p:cNvSpPr>
              <p:nvPr/>
            </p:nvSpPr>
            <p:spPr bwMode="auto">
              <a:xfrm>
                <a:off x="1552" y="3358"/>
                <a:ext cx="31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28" name="Rectangle 212"/>
              <p:cNvSpPr>
                <a:spLocks noChangeArrowheads="1"/>
              </p:cNvSpPr>
              <p:nvPr/>
            </p:nvSpPr>
            <p:spPr bwMode="auto">
              <a:xfrm>
                <a:off x="1549" y="3355"/>
                <a:ext cx="319" cy="58"/>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29" name="Freeform 213"/>
              <p:cNvSpPr/>
              <p:nvPr/>
            </p:nvSpPr>
            <p:spPr bwMode="auto">
              <a:xfrm>
                <a:off x="1552" y="3326"/>
                <a:ext cx="352" cy="32"/>
              </a:xfrm>
              <a:custGeom>
                <a:avLst/>
                <a:gdLst>
                  <a:gd name="T0" fmla="*/ 0 w 352"/>
                  <a:gd name="T1" fmla="*/ 32 h 32"/>
                  <a:gd name="T2" fmla="*/ 34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4" y="0"/>
                    </a:lnTo>
                    <a:lnTo>
                      <a:pt x="352" y="0"/>
                    </a:lnTo>
                    <a:lnTo>
                      <a:pt x="318" y="32"/>
                    </a:lnTo>
                    <a:lnTo>
                      <a:pt x="0" y="3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30" name="Freeform 214"/>
              <p:cNvSpPr/>
              <p:nvPr/>
            </p:nvSpPr>
            <p:spPr bwMode="auto">
              <a:xfrm>
                <a:off x="1552" y="3326"/>
                <a:ext cx="352" cy="32"/>
              </a:xfrm>
              <a:custGeom>
                <a:avLst/>
                <a:gdLst>
                  <a:gd name="T0" fmla="*/ 0 w 352"/>
                  <a:gd name="T1" fmla="*/ 32 h 32"/>
                  <a:gd name="T2" fmla="*/ 34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4" y="0"/>
                    </a:lnTo>
                    <a:lnTo>
                      <a:pt x="352" y="0"/>
                    </a:lnTo>
                    <a:lnTo>
                      <a:pt x="318" y="32"/>
                    </a:lnTo>
                    <a:lnTo>
                      <a:pt x="0" y="32"/>
                    </a:lnTo>
                    <a:close/>
                  </a:path>
                </a:pathLst>
              </a:custGeom>
              <a:solidFill>
                <a:srgbClr val="C9C9B6"/>
              </a:solidFill>
              <a:ln w="2">
                <a:solidFill>
                  <a:srgbClr val="494936"/>
                </a:solidFill>
                <a:prstDash val="solid"/>
                <a:round/>
              </a:ln>
            </p:spPr>
            <p:txBody>
              <a:bodyPr/>
              <a:lstStyle/>
              <a:p>
                <a:endParaRPr lang="zh-CN" altLang="en-US" sz="100"/>
              </a:p>
            </p:txBody>
          </p:sp>
          <p:sp>
            <p:nvSpPr>
              <p:cNvPr id="48431" name="Line 215"/>
              <p:cNvSpPr>
                <a:spLocks noChangeShapeType="1"/>
              </p:cNvSpPr>
              <p:nvPr/>
            </p:nvSpPr>
            <p:spPr bwMode="auto">
              <a:xfrm flipH="1">
                <a:off x="1776" y="3384"/>
                <a:ext cx="76" cy="0"/>
              </a:xfrm>
              <a:prstGeom prst="line">
                <a:avLst/>
              </a:prstGeom>
              <a:noFill/>
              <a:ln w="6">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432" name="Freeform 216"/>
              <p:cNvSpPr/>
              <p:nvPr/>
            </p:nvSpPr>
            <p:spPr bwMode="auto">
              <a:xfrm>
                <a:off x="1870" y="3326"/>
                <a:ext cx="34" cy="90"/>
              </a:xfrm>
              <a:custGeom>
                <a:avLst/>
                <a:gdLst>
                  <a:gd name="T0" fmla="*/ 0 w 34"/>
                  <a:gd name="T1" fmla="*/ 90 h 90"/>
                  <a:gd name="T2" fmla="*/ 34 w 34"/>
                  <a:gd name="T3" fmla="*/ 56 h 90"/>
                  <a:gd name="T4" fmla="*/ 34 w 34"/>
                  <a:gd name="T5" fmla="*/ 0 h 90"/>
                  <a:gd name="T6" fmla="*/ 0 w 34"/>
                  <a:gd name="T7" fmla="*/ 32 h 90"/>
                  <a:gd name="T8" fmla="*/ 0 w 34"/>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90">
                    <a:moveTo>
                      <a:pt x="0" y="90"/>
                    </a:moveTo>
                    <a:lnTo>
                      <a:pt x="34" y="56"/>
                    </a:lnTo>
                    <a:lnTo>
                      <a:pt x="34" y="0"/>
                    </a:lnTo>
                    <a:lnTo>
                      <a:pt x="0" y="32"/>
                    </a:lnTo>
                    <a:lnTo>
                      <a:pt x="0" y="90"/>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33" name="Freeform 217"/>
              <p:cNvSpPr/>
              <p:nvPr/>
            </p:nvSpPr>
            <p:spPr bwMode="auto">
              <a:xfrm>
                <a:off x="1868" y="3331"/>
                <a:ext cx="33" cy="90"/>
              </a:xfrm>
              <a:custGeom>
                <a:avLst/>
                <a:gdLst>
                  <a:gd name="T0" fmla="*/ 0 w 33"/>
                  <a:gd name="T1" fmla="*/ 90 h 90"/>
                  <a:gd name="T2" fmla="*/ 33 w 33"/>
                  <a:gd name="T3" fmla="*/ 57 h 90"/>
                  <a:gd name="T4" fmla="*/ 33 w 33"/>
                  <a:gd name="T5" fmla="*/ 0 h 90"/>
                  <a:gd name="T6" fmla="*/ 0 w 33"/>
                  <a:gd name="T7" fmla="*/ 32 h 90"/>
                  <a:gd name="T8" fmla="*/ 0 w 33"/>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90">
                    <a:moveTo>
                      <a:pt x="0" y="90"/>
                    </a:moveTo>
                    <a:lnTo>
                      <a:pt x="33" y="57"/>
                    </a:lnTo>
                    <a:lnTo>
                      <a:pt x="33" y="0"/>
                    </a:lnTo>
                    <a:lnTo>
                      <a:pt x="0" y="32"/>
                    </a:lnTo>
                    <a:lnTo>
                      <a:pt x="0" y="90"/>
                    </a:lnTo>
                    <a:close/>
                  </a:path>
                </a:pathLst>
              </a:custGeom>
              <a:solidFill>
                <a:srgbClr val="7A7A5A"/>
              </a:solidFill>
              <a:ln w="2">
                <a:solidFill>
                  <a:srgbClr val="494936"/>
                </a:solidFill>
                <a:prstDash val="solid"/>
                <a:round/>
              </a:ln>
            </p:spPr>
            <p:txBody>
              <a:bodyPr/>
              <a:lstStyle/>
              <a:p>
                <a:endParaRPr lang="zh-CN" altLang="en-US" sz="100"/>
              </a:p>
            </p:txBody>
          </p:sp>
          <p:sp>
            <p:nvSpPr>
              <p:cNvPr id="48434" name="Freeform 218"/>
              <p:cNvSpPr/>
              <p:nvPr/>
            </p:nvSpPr>
            <p:spPr bwMode="auto">
              <a:xfrm>
                <a:off x="1554" y="3409"/>
                <a:ext cx="281" cy="44"/>
              </a:xfrm>
              <a:custGeom>
                <a:avLst/>
                <a:gdLst>
                  <a:gd name="T0" fmla="*/ 0 w 281"/>
                  <a:gd name="T1" fmla="*/ 44 h 44"/>
                  <a:gd name="T2" fmla="*/ 36 w 281"/>
                  <a:gd name="T3" fmla="*/ 0 h 44"/>
                  <a:gd name="T4" fmla="*/ 281 w 281"/>
                  <a:gd name="T5" fmla="*/ 0 h 44"/>
                  <a:gd name="T6" fmla="*/ 245 w 281"/>
                  <a:gd name="T7" fmla="*/ 44 h 44"/>
                  <a:gd name="T8" fmla="*/ 0 w 281"/>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4">
                    <a:moveTo>
                      <a:pt x="0" y="44"/>
                    </a:moveTo>
                    <a:lnTo>
                      <a:pt x="36" y="0"/>
                    </a:lnTo>
                    <a:lnTo>
                      <a:pt x="281" y="0"/>
                    </a:lnTo>
                    <a:lnTo>
                      <a:pt x="245" y="44"/>
                    </a:lnTo>
                    <a:lnTo>
                      <a:pt x="0" y="44"/>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35" name="Freeform 219"/>
              <p:cNvSpPr/>
              <p:nvPr/>
            </p:nvSpPr>
            <p:spPr bwMode="auto">
              <a:xfrm>
                <a:off x="1554" y="3409"/>
                <a:ext cx="281" cy="44"/>
              </a:xfrm>
              <a:custGeom>
                <a:avLst/>
                <a:gdLst>
                  <a:gd name="T0" fmla="*/ 0 w 281"/>
                  <a:gd name="T1" fmla="*/ 44 h 44"/>
                  <a:gd name="T2" fmla="*/ 36 w 281"/>
                  <a:gd name="T3" fmla="*/ 0 h 44"/>
                  <a:gd name="T4" fmla="*/ 281 w 281"/>
                  <a:gd name="T5" fmla="*/ 0 h 44"/>
                  <a:gd name="T6" fmla="*/ 245 w 281"/>
                  <a:gd name="T7" fmla="*/ 44 h 44"/>
                  <a:gd name="T8" fmla="*/ 0 w 281"/>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4">
                    <a:moveTo>
                      <a:pt x="0" y="44"/>
                    </a:moveTo>
                    <a:lnTo>
                      <a:pt x="36" y="0"/>
                    </a:lnTo>
                    <a:lnTo>
                      <a:pt x="281" y="0"/>
                    </a:lnTo>
                    <a:lnTo>
                      <a:pt x="245" y="44"/>
                    </a:lnTo>
                    <a:lnTo>
                      <a:pt x="0" y="44"/>
                    </a:lnTo>
                    <a:close/>
                  </a:path>
                </a:pathLst>
              </a:custGeom>
              <a:solidFill>
                <a:srgbClr val="C9C9B6"/>
              </a:solidFill>
              <a:ln w="2">
                <a:solidFill>
                  <a:srgbClr val="494936"/>
                </a:solidFill>
                <a:prstDash val="solid"/>
                <a:round/>
              </a:ln>
            </p:spPr>
            <p:txBody>
              <a:bodyPr/>
              <a:lstStyle/>
              <a:p>
                <a:endParaRPr lang="zh-CN" altLang="en-US" sz="100"/>
              </a:p>
            </p:txBody>
          </p:sp>
          <p:sp>
            <p:nvSpPr>
              <p:cNvPr id="48436" name="Freeform 220"/>
              <p:cNvSpPr/>
              <p:nvPr/>
            </p:nvSpPr>
            <p:spPr bwMode="auto">
              <a:xfrm>
                <a:off x="1799" y="3409"/>
                <a:ext cx="36" cy="53"/>
              </a:xfrm>
              <a:custGeom>
                <a:avLst/>
                <a:gdLst>
                  <a:gd name="T0" fmla="*/ 0 w 36"/>
                  <a:gd name="T1" fmla="*/ 53 h 53"/>
                  <a:gd name="T2" fmla="*/ 36 w 36"/>
                  <a:gd name="T3" fmla="*/ 16 h 53"/>
                  <a:gd name="T4" fmla="*/ 36 w 36"/>
                  <a:gd name="T5" fmla="*/ 0 h 53"/>
                  <a:gd name="T6" fmla="*/ 0 w 36"/>
                  <a:gd name="T7" fmla="*/ 44 h 53"/>
                  <a:gd name="T8" fmla="*/ 0 w 36"/>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3">
                    <a:moveTo>
                      <a:pt x="0" y="53"/>
                    </a:moveTo>
                    <a:lnTo>
                      <a:pt x="36" y="16"/>
                    </a:lnTo>
                    <a:lnTo>
                      <a:pt x="36" y="0"/>
                    </a:lnTo>
                    <a:lnTo>
                      <a:pt x="0" y="44"/>
                    </a:lnTo>
                    <a:lnTo>
                      <a:pt x="0" y="53"/>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37" name="Freeform 221"/>
              <p:cNvSpPr/>
              <p:nvPr/>
            </p:nvSpPr>
            <p:spPr bwMode="auto">
              <a:xfrm>
                <a:off x="1799" y="3409"/>
                <a:ext cx="36" cy="53"/>
              </a:xfrm>
              <a:custGeom>
                <a:avLst/>
                <a:gdLst>
                  <a:gd name="T0" fmla="*/ 0 w 36"/>
                  <a:gd name="T1" fmla="*/ 53 h 53"/>
                  <a:gd name="T2" fmla="*/ 36 w 36"/>
                  <a:gd name="T3" fmla="*/ 16 h 53"/>
                  <a:gd name="T4" fmla="*/ 36 w 36"/>
                  <a:gd name="T5" fmla="*/ 0 h 53"/>
                  <a:gd name="T6" fmla="*/ 0 w 36"/>
                  <a:gd name="T7" fmla="*/ 44 h 53"/>
                  <a:gd name="T8" fmla="*/ 0 w 36"/>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3">
                    <a:moveTo>
                      <a:pt x="0" y="53"/>
                    </a:moveTo>
                    <a:lnTo>
                      <a:pt x="36" y="16"/>
                    </a:lnTo>
                    <a:lnTo>
                      <a:pt x="36" y="0"/>
                    </a:lnTo>
                    <a:lnTo>
                      <a:pt x="0" y="44"/>
                    </a:lnTo>
                    <a:lnTo>
                      <a:pt x="0" y="53"/>
                    </a:lnTo>
                    <a:close/>
                  </a:path>
                </a:pathLst>
              </a:custGeom>
              <a:solidFill>
                <a:srgbClr val="7A7A5A"/>
              </a:solidFill>
              <a:ln w="2">
                <a:solidFill>
                  <a:srgbClr val="494936"/>
                </a:solidFill>
                <a:prstDash val="solid"/>
                <a:round/>
              </a:ln>
            </p:spPr>
            <p:txBody>
              <a:bodyPr/>
              <a:lstStyle/>
              <a:p>
                <a:endParaRPr lang="zh-CN" altLang="en-US" sz="100"/>
              </a:p>
            </p:txBody>
          </p:sp>
          <p:sp>
            <p:nvSpPr>
              <p:cNvPr id="48438" name="Rectangle 222"/>
              <p:cNvSpPr>
                <a:spLocks noChangeArrowheads="1"/>
              </p:cNvSpPr>
              <p:nvPr/>
            </p:nvSpPr>
            <p:spPr bwMode="auto">
              <a:xfrm>
                <a:off x="1554" y="3453"/>
                <a:ext cx="245" cy="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39" name="Rectangle 223"/>
              <p:cNvSpPr>
                <a:spLocks noChangeArrowheads="1"/>
              </p:cNvSpPr>
              <p:nvPr/>
            </p:nvSpPr>
            <p:spPr bwMode="auto">
              <a:xfrm>
                <a:off x="1554" y="3453"/>
                <a:ext cx="245" cy="9"/>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40" name="Freeform 224"/>
              <p:cNvSpPr/>
              <p:nvPr/>
            </p:nvSpPr>
            <p:spPr bwMode="auto">
              <a:xfrm>
                <a:off x="1600" y="3326"/>
                <a:ext cx="252" cy="25"/>
              </a:xfrm>
              <a:custGeom>
                <a:avLst/>
                <a:gdLst>
                  <a:gd name="T0" fmla="*/ 0 w 252"/>
                  <a:gd name="T1" fmla="*/ 25 h 25"/>
                  <a:gd name="T2" fmla="*/ 27 w 252"/>
                  <a:gd name="T3" fmla="*/ 0 h 25"/>
                  <a:gd name="T4" fmla="*/ 252 w 252"/>
                  <a:gd name="T5" fmla="*/ 0 h 25"/>
                  <a:gd name="T6" fmla="*/ 228 w 252"/>
                  <a:gd name="T7" fmla="*/ 25 h 25"/>
                  <a:gd name="T8" fmla="*/ 0 w 25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
                    <a:moveTo>
                      <a:pt x="0" y="25"/>
                    </a:moveTo>
                    <a:lnTo>
                      <a:pt x="27" y="0"/>
                    </a:lnTo>
                    <a:lnTo>
                      <a:pt x="252" y="0"/>
                    </a:lnTo>
                    <a:lnTo>
                      <a:pt x="228"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41" name="Freeform 225"/>
              <p:cNvSpPr/>
              <p:nvPr/>
            </p:nvSpPr>
            <p:spPr bwMode="auto">
              <a:xfrm>
                <a:off x="1600" y="3326"/>
                <a:ext cx="252" cy="25"/>
              </a:xfrm>
              <a:custGeom>
                <a:avLst/>
                <a:gdLst>
                  <a:gd name="T0" fmla="*/ 0 w 252"/>
                  <a:gd name="T1" fmla="*/ 25 h 25"/>
                  <a:gd name="T2" fmla="*/ 27 w 252"/>
                  <a:gd name="T3" fmla="*/ 0 h 25"/>
                  <a:gd name="T4" fmla="*/ 252 w 252"/>
                  <a:gd name="T5" fmla="*/ 0 h 25"/>
                  <a:gd name="T6" fmla="*/ 228 w 252"/>
                  <a:gd name="T7" fmla="*/ 25 h 25"/>
                  <a:gd name="T8" fmla="*/ 0 w 25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
                    <a:moveTo>
                      <a:pt x="0" y="25"/>
                    </a:moveTo>
                    <a:lnTo>
                      <a:pt x="27" y="0"/>
                    </a:lnTo>
                    <a:lnTo>
                      <a:pt x="252" y="0"/>
                    </a:lnTo>
                    <a:lnTo>
                      <a:pt x="228" y="25"/>
                    </a:lnTo>
                    <a:lnTo>
                      <a:pt x="0" y="25"/>
                    </a:lnTo>
                    <a:close/>
                  </a:path>
                </a:pathLst>
              </a:custGeom>
              <a:solidFill>
                <a:srgbClr val="000000"/>
              </a:solidFill>
              <a:ln w="2">
                <a:solidFill>
                  <a:srgbClr val="000000"/>
                </a:solidFill>
                <a:prstDash val="solid"/>
                <a:round/>
              </a:ln>
            </p:spPr>
            <p:txBody>
              <a:bodyPr/>
              <a:lstStyle/>
              <a:p>
                <a:endParaRPr lang="zh-CN" altLang="en-US" sz="100"/>
              </a:p>
            </p:txBody>
          </p:sp>
          <p:sp>
            <p:nvSpPr>
              <p:cNvPr id="48442" name="Freeform 226"/>
              <p:cNvSpPr/>
              <p:nvPr/>
            </p:nvSpPr>
            <p:spPr bwMode="auto">
              <a:xfrm>
                <a:off x="1598" y="3146"/>
                <a:ext cx="251" cy="23"/>
              </a:xfrm>
              <a:custGeom>
                <a:avLst/>
                <a:gdLst>
                  <a:gd name="T0" fmla="*/ 0 w 251"/>
                  <a:gd name="T1" fmla="*/ 23 h 23"/>
                  <a:gd name="T2" fmla="*/ 25 w 251"/>
                  <a:gd name="T3" fmla="*/ 0 h 23"/>
                  <a:gd name="T4" fmla="*/ 251 w 251"/>
                  <a:gd name="T5" fmla="*/ 0 h 23"/>
                  <a:gd name="T6" fmla="*/ 226 w 251"/>
                  <a:gd name="T7" fmla="*/ 23 h 23"/>
                  <a:gd name="T8" fmla="*/ 0 w 251"/>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3">
                    <a:moveTo>
                      <a:pt x="0" y="23"/>
                    </a:moveTo>
                    <a:lnTo>
                      <a:pt x="25" y="0"/>
                    </a:lnTo>
                    <a:lnTo>
                      <a:pt x="251" y="0"/>
                    </a:lnTo>
                    <a:lnTo>
                      <a:pt x="226" y="23"/>
                    </a:lnTo>
                    <a:lnTo>
                      <a:pt x="0" y="2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43" name="Freeform 227"/>
              <p:cNvSpPr/>
              <p:nvPr/>
            </p:nvSpPr>
            <p:spPr bwMode="auto">
              <a:xfrm>
                <a:off x="1598" y="3146"/>
                <a:ext cx="251" cy="23"/>
              </a:xfrm>
              <a:custGeom>
                <a:avLst/>
                <a:gdLst>
                  <a:gd name="T0" fmla="*/ 0 w 251"/>
                  <a:gd name="T1" fmla="*/ 23 h 23"/>
                  <a:gd name="T2" fmla="*/ 25 w 251"/>
                  <a:gd name="T3" fmla="*/ 0 h 23"/>
                  <a:gd name="T4" fmla="*/ 251 w 251"/>
                  <a:gd name="T5" fmla="*/ 0 h 23"/>
                  <a:gd name="T6" fmla="*/ 226 w 251"/>
                  <a:gd name="T7" fmla="*/ 23 h 23"/>
                  <a:gd name="T8" fmla="*/ 0 w 251"/>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3">
                    <a:moveTo>
                      <a:pt x="0" y="23"/>
                    </a:moveTo>
                    <a:lnTo>
                      <a:pt x="25" y="0"/>
                    </a:lnTo>
                    <a:lnTo>
                      <a:pt x="251" y="0"/>
                    </a:lnTo>
                    <a:lnTo>
                      <a:pt x="226" y="23"/>
                    </a:lnTo>
                    <a:lnTo>
                      <a:pt x="0" y="23"/>
                    </a:lnTo>
                    <a:close/>
                  </a:path>
                </a:pathLst>
              </a:custGeom>
              <a:solidFill>
                <a:srgbClr val="C9C9B6"/>
              </a:solidFill>
              <a:ln w="2">
                <a:solidFill>
                  <a:srgbClr val="494936"/>
                </a:solidFill>
                <a:prstDash val="solid"/>
                <a:round/>
              </a:ln>
            </p:spPr>
            <p:txBody>
              <a:bodyPr/>
              <a:lstStyle/>
              <a:p>
                <a:endParaRPr lang="zh-CN" altLang="en-US" sz="100"/>
              </a:p>
            </p:txBody>
          </p:sp>
          <p:sp>
            <p:nvSpPr>
              <p:cNvPr id="48444" name="Rectangle 228"/>
              <p:cNvSpPr>
                <a:spLocks noChangeArrowheads="1"/>
              </p:cNvSpPr>
              <p:nvPr/>
            </p:nvSpPr>
            <p:spPr bwMode="auto">
              <a:xfrm>
                <a:off x="1598" y="3169"/>
                <a:ext cx="226" cy="176"/>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45" name="Rectangle 229"/>
              <p:cNvSpPr>
                <a:spLocks noChangeArrowheads="1"/>
              </p:cNvSpPr>
              <p:nvPr/>
            </p:nvSpPr>
            <p:spPr bwMode="auto">
              <a:xfrm>
                <a:off x="1618" y="3192"/>
                <a:ext cx="187" cy="136"/>
              </a:xfrm>
              <a:prstGeom prst="rect">
                <a:avLst/>
              </a:prstGeom>
              <a:solidFill>
                <a:srgbClr val="FFFFFF"/>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46" name="Freeform 230"/>
              <p:cNvSpPr/>
              <p:nvPr/>
            </p:nvSpPr>
            <p:spPr bwMode="auto">
              <a:xfrm>
                <a:off x="1824" y="3146"/>
                <a:ext cx="25" cy="199"/>
              </a:xfrm>
              <a:custGeom>
                <a:avLst/>
                <a:gdLst>
                  <a:gd name="T0" fmla="*/ 0 w 25"/>
                  <a:gd name="T1" fmla="*/ 199 h 199"/>
                  <a:gd name="T2" fmla="*/ 25 w 25"/>
                  <a:gd name="T3" fmla="*/ 175 h 199"/>
                  <a:gd name="T4" fmla="*/ 25 w 25"/>
                  <a:gd name="T5" fmla="*/ 0 h 199"/>
                  <a:gd name="T6" fmla="*/ 0 w 25"/>
                  <a:gd name="T7" fmla="*/ 23 h 199"/>
                  <a:gd name="T8" fmla="*/ 0 w 25"/>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9">
                    <a:moveTo>
                      <a:pt x="0" y="199"/>
                    </a:moveTo>
                    <a:lnTo>
                      <a:pt x="25" y="175"/>
                    </a:lnTo>
                    <a:lnTo>
                      <a:pt x="25" y="0"/>
                    </a:lnTo>
                    <a:lnTo>
                      <a:pt x="0" y="23"/>
                    </a:lnTo>
                    <a:lnTo>
                      <a:pt x="0" y="199"/>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47" name="Freeform 231"/>
              <p:cNvSpPr/>
              <p:nvPr/>
            </p:nvSpPr>
            <p:spPr bwMode="auto">
              <a:xfrm>
                <a:off x="1824" y="3146"/>
                <a:ext cx="25" cy="199"/>
              </a:xfrm>
              <a:custGeom>
                <a:avLst/>
                <a:gdLst>
                  <a:gd name="T0" fmla="*/ 0 w 25"/>
                  <a:gd name="T1" fmla="*/ 199 h 199"/>
                  <a:gd name="T2" fmla="*/ 25 w 25"/>
                  <a:gd name="T3" fmla="*/ 175 h 199"/>
                  <a:gd name="T4" fmla="*/ 25 w 25"/>
                  <a:gd name="T5" fmla="*/ 0 h 199"/>
                  <a:gd name="T6" fmla="*/ 0 w 25"/>
                  <a:gd name="T7" fmla="*/ 23 h 199"/>
                  <a:gd name="T8" fmla="*/ 0 w 25"/>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9">
                    <a:moveTo>
                      <a:pt x="0" y="199"/>
                    </a:moveTo>
                    <a:lnTo>
                      <a:pt x="25" y="175"/>
                    </a:lnTo>
                    <a:lnTo>
                      <a:pt x="25" y="0"/>
                    </a:lnTo>
                    <a:lnTo>
                      <a:pt x="0" y="23"/>
                    </a:lnTo>
                    <a:lnTo>
                      <a:pt x="0" y="199"/>
                    </a:lnTo>
                    <a:close/>
                  </a:path>
                </a:pathLst>
              </a:custGeom>
              <a:solidFill>
                <a:srgbClr val="7A7A5A"/>
              </a:solidFill>
              <a:ln w="2">
                <a:solidFill>
                  <a:srgbClr val="494936"/>
                </a:solidFill>
                <a:prstDash val="solid"/>
                <a:round/>
              </a:ln>
            </p:spPr>
            <p:txBody>
              <a:bodyPr/>
              <a:lstStyle/>
              <a:p>
                <a:endParaRPr lang="zh-CN" altLang="en-US" sz="100"/>
              </a:p>
            </p:txBody>
          </p:sp>
        </p:grpSp>
        <p:grpSp>
          <p:nvGrpSpPr>
            <p:cNvPr id="48171" name="Group 254"/>
            <p:cNvGrpSpPr/>
            <p:nvPr/>
          </p:nvGrpSpPr>
          <p:grpSpPr bwMode="auto">
            <a:xfrm>
              <a:off x="2015" y="3146"/>
              <a:ext cx="355" cy="316"/>
              <a:chOff x="2015" y="3146"/>
              <a:chExt cx="355" cy="316"/>
            </a:xfrm>
          </p:grpSpPr>
          <p:sp>
            <p:nvSpPr>
              <p:cNvPr id="48406" name="Rectangle 233"/>
              <p:cNvSpPr>
                <a:spLocks noChangeArrowheads="1"/>
              </p:cNvSpPr>
              <p:nvPr/>
            </p:nvSpPr>
            <p:spPr bwMode="auto">
              <a:xfrm>
                <a:off x="2018" y="3358"/>
                <a:ext cx="31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07" name="Rectangle 234"/>
              <p:cNvSpPr>
                <a:spLocks noChangeArrowheads="1"/>
              </p:cNvSpPr>
              <p:nvPr/>
            </p:nvSpPr>
            <p:spPr bwMode="auto">
              <a:xfrm>
                <a:off x="2015" y="3355"/>
                <a:ext cx="319" cy="58"/>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08" name="Freeform 235"/>
              <p:cNvSpPr/>
              <p:nvPr/>
            </p:nvSpPr>
            <p:spPr bwMode="auto">
              <a:xfrm>
                <a:off x="2018" y="3326"/>
                <a:ext cx="352" cy="32"/>
              </a:xfrm>
              <a:custGeom>
                <a:avLst/>
                <a:gdLst>
                  <a:gd name="T0" fmla="*/ 0 w 352"/>
                  <a:gd name="T1" fmla="*/ 32 h 32"/>
                  <a:gd name="T2" fmla="*/ 34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4" y="0"/>
                    </a:lnTo>
                    <a:lnTo>
                      <a:pt x="352" y="0"/>
                    </a:lnTo>
                    <a:lnTo>
                      <a:pt x="318" y="32"/>
                    </a:lnTo>
                    <a:lnTo>
                      <a:pt x="0" y="3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09" name="Freeform 236"/>
              <p:cNvSpPr/>
              <p:nvPr/>
            </p:nvSpPr>
            <p:spPr bwMode="auto">
              <a:xfrm>
                <a:off x="2018" y="3326"/>
                <a:ext cx="352" cy="32"/>
              </a:xfrm>
              <a:custGeom>
                <a:avLst/>
                <a:gdLst>
                  <a:gd name="T0" fmla="*/ 0 w 352"/>
                  <a:gd name="T1" fmla="*/ 32 h 32"/>
                  <a:gd name="T2" fmla="*/ 34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4" y="0"/>
                    </a:lnTo>
                    <a:lnTo>
                      <a:pt x="352" y="0"/>
                    </a:lnTo>
                    <a:lnTo>
                      <a:pt x="318" y="32"/>
                    </a:lnTo>
                    <a:lnTo>
                      <a:pt x="0" y="32"/>
                    </a:lnTo>
                    <a:close/>
                  </a:path>
                </a:pathLst>
              </a:custGeom>
              <a:solidFill>
                <a:srgbClr val="C9C9B6"/>
              </a:solidFill>
              <a:ln w="2">
                <a:solidFill>
                  <a:srgbClr val="494936"/>
                </a:solidFill>
                <a:prstDash val="solid"/>
                <a:round/>
              </a:ln>
            </p:spPr>
            <p:txBody>
              <a:bodyPr/>
              <a:lstStyle/>
              <a:p>
                <a:endParaRPr lang="zh-CN" altLang="en-US" sz="100"/>
              </a:p>
            </p:txBody>
          </p:sp>
          <p:sp>
            <p:nvSpPr>
              <p:cNvPr id="48410" name="Line 237"/>
              <p:cNvSpPr>
                <a:spLocks noChangeShapeType="1"/>
              </p:cNvSpPr>
              <p:nvPr/>
            </p:nvSpPr>
            <p:spPr bwMode="auto">
              <a:xfrm flipH="1">
                <a:off x="2242" y="3384"/>
                <a:ext cx="76" cy="0"/>
              </a:xfrm>
              <a:prstGeom prst="line">
                <a:avLst/>
              </a:prstGeom>
              <a:noFill/>
              <a:ln w="6">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411" name="Freeform 238"/>
              <p:cNvSpPr/>
              <p:nvPr/>
            </p:nvSpPr>
            <p:spPr bwMode="auto">
              <a:xfrm>
                <a:off x="2336" y="3326"/>
                <a:ext cx="34" cy="90"/>
              </a:xfrm>
              <a:custGeom>
                <a:avLst/>
                <a:gdLst>
                  <a:gd name="T0" fmla="*/ 0 w 34"/>
                  <a:gd name="T1" fmla="*/ 90 h 90"/>
                  <a:gd name="T2" fmla="*/ 34 w 34"/>
                  <a:gd name="T3" fmla="*/ 56 h 90"/>
                  <a:gd name="T4" fmla="*/ 34 w 34"/>
                  <a:gd name="T5" fmla="*/ 0 h 90"/>
                  <a:gd name="T6" fmla="*/ 0 w 34"/>
                  <a:gd name="T7" fmla="*/ 32 h 90"/>
                  <a:gd name="T8" fmla="*/ 0 w 34"/>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90">
                    <a:moveTo>
                      <a:pt x="0" y="90"/>
                    </a:moveTo>
                    <a:lnTo>
                      <a:pt x="34" y="56"/>
                    </a:lnTo>
                    <a:lnTo>
                      <a:pt x="34" y="0"/>
                    </a:lnTo>
                    <a:lnTo>
                      <a:pt x="0" y="32"/>
                    </a:lnTo>
                    <a:lnTo>
                      <a:pt x="0" y="90"/>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12" name="Freeform 239"/>
              <p:cNvSpPr/>
              <p:nvPr/>
            </p:nvSpPr>
            <p:spPr bwMode="auto">
              <a:xfrm>
                <a:off x="2334" y="3331"/>
                <a:ext cx="33" cy="90"/>
              </a:xfrm>
              <a:custGeom>
                <a:avLst/>
                <a:gdLst>
                  <a:gd name="T0" fmla="*/ 0 w 33"/>
                  <a:gd name="T1" fmla="*/ 90 h 90"/>
                  <a:gd name="T2" fmla="*/ 33 w 33"/>
                  <a:gd name="T3" fmla="*/ 57 h 90"/>
                  <a:gd name="T4" fmla="*/ 33 w 33"/>
                  <a:gd name="T5" fmla="*/ 0 h 90"/>
                  <a:gd name="T6" fmla="*/ 0 w 33"/>
                  <a:gd name="T7" fmla="*/ 32 h 90"/>
                  <a:gd name="T8" fmla="*/ 0 w 33"/>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90">
                    <a:moveTo>
                      <a:pt x="0" y="90"/>
                    </a:moveTo>
                    <a:lnTo>
                      <a:pt x="33" y="57"/>
                    </a:lnTo>
                    <a:lnTo>
                      <a:pt x="33" y="0"/>
                    </a:lnTo>
                    <a:lnTo>
                      <a:pt x="0" y="32"/>
                    </a:lnTo>
                    <a:lnTo>
                      <a:pt x="0" y="90"/>
                    </a:lnTo>
                    <a:close/>
                  </a:path>
                </a:pathLst>
              </a:custGeom>
              <a:solidFill>
                <a:srgbClr val="7A7A5A"/>
              </a:solidFill>
              <a:ln w="2">
                <a:solidFill>
                  <a:srgbClr val="494936"/>
                </a:solidFill>
                <a:prstDash val="solid"/>
                <a:round/>
              </a:ln>
            </p:spPr>
            <p:txBody>
              <a:bodyPr/>
              <a:lstStyle/>
              <a:p>
                <a:endParaRPr lang="zh-CN" altLang="en-US" sz="100"/>
              </a:p>
            </p:txBody>
          </p:sp>
          <p:sp>
            <p:nvSpPr>
              <p:cNvPr id="48413" name="Freeform 240"/>
              <p:cNvSpPr/>
              <p:nvPr/>
            </p:nvSpPr>
            <p:spPr bwMode="auto">
              <a:xfrm>
                <a:off x="2020" y="3409"/>
                <a:ext cx="281" cy="44"/>
              </a:xfrm>
              <a:custGeom>
                <a:avLst/>
                <a:gdLst>
                  <a:gd name="T0" fmla="*/ 0 w 281"/>
                  <a:gd name="T1" fmla="*/ 44 h 44"/>
                  <a:gd name="T2" fmla="*/ 36 w 281"/>
                  <a:gd name="T3" fmla="*/ 0 h 44"/>
                  <a:gd name="T4" fmla="*/ 281 w 281"/>
                  <a:gd name="T5" fmla="*/ 0 h 44"/>
                  <a:gd name="T6" fmla="*/ 245 w 281"/>
                  <a:gd name="T7" fmla="*/ 44 h 44"/>
                  <a:gd name="T8" fmla="*/ 0 w 281"/>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4">
                    <a:moveTo>
                      <a:pt x="0" y="44"/>
                    </a:moveTo>
                    <a:lnTo>
                      <a:pt x="36" y="0"/>
                    </a:lnTo>
                    <a:lnTo>
                      <a:pt x="281" y="0"/>
                    </a:lnTo>
                    <a:lnTo>
                      <a:pt x="245" y="44"/>
                    </a:lnTo>
                    <a:lnTo>
                      <a:pt x="0" y="44"/>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14" name="Freeform 241"/>
              <p:cNvSpPr/>
              <p:nvPr/>
            </p:nvSpPr>
            <p:spPr bwMode="auto">
              <a:xfrm>
                <a:off x="2020" y="3409"/>
                <a:ext cx="281" cy="44"/>
              </a:xfrm>
              <a:custGeom>
                <a:avLst/>
                <a:gdLst>
                  <a:gd name="T0" fmla="*/ 0 w 281"/>
                  <a:gd name="T1" fmla="*/ 44 h 44"/>
                  <a:gd name="T2" fmla="*/ 36 w 281"/>
                  <a:gd name="T3" fmla="*/ 0 h 44"/>
                  <a:gd name="T4" fmla="*/ 281 w 281"/>
                  <a:gd name="T5" fmla="*/ 0 h 44"/>
                  <a:gd name="T6" fmla="*/ 245 w 281"/>
                  <a:gd name="T7" fmla="*/ 44 h 44"/>
                  <a:gd name="T8" fmla="*/ 0 w 281"/>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4">
                    <a:moveTo>
                      <a:pt x="0" y="44"/>
                    </a:moveTo>
                    <a:lnTo>
                      <a:pt x="36" y="0"/>
                    </a:lnTo>
                    <a:lnTo>
                      <a:pt x="281" y="0"/>
                    </a:lnTo>
                    <a:lnTo>
                      <a:pt x="245" y="44"/>
                    </a:lnTo>
                    <a:lnTo>
                      <a:pt x="0" y="44"/>
                    </a:lnTo>
                    <a:close/>
                  </a:path>
                </a:pathLst>
              </a:custGeom>
              <a:solidFill>
                <a:srgbClr val="C9C9B6"/>
              </a:solidFill>
              <a:ln w="2">
                <a:solidFill>
                  <a:srgbClr val="494936"/>
                </a:solidFill>
                <a:prstDash val="solid"/>
                <a:round/>
              </a:ln>
            </p:spPr>
            <p:txBody>
              <a:bodyPr/>
              <a:lstStyle/>
              <a:p>
                <a:endParaRPr lang="zh-CN" altLang="en-US" sz="100"/>
              </a:p>
            </p:txBody>
          </p:sp>
          <p:sp>
            <p:nvSpPr>
              <p:cNvPr id="48415" name="Freeform 242"/>
              <p:cNvSpPr/>
              <p:nvPr/>
            </p:nvSpPr>
            <p:spPr bwMode="auto">
              <a:xfrm>
                <a:off x="2265" y="3409"/>
                <a:ext cx="36" cy="53"/>
              </a:xfrm>
              <a:custGeom>
                <a:avLst/>
                <a:gdLst>
                  <a:gd name="T0" fmla="*/ 0 w 36"/>
                  <a:gd name="T1" fmla="*/ 53 h 53"/>
                  <a:gd name="T2" fmla="*/ 36 w 36"/>
                  <a:gd name="T3" fmla="*/ 16 h 53"/>
                  <a:gd name="T4" fmla="*/ 36 w 36"/>
                  <a:gd name="T5" fmla="*/ 0 h 53"/>
                  <a:gd name="T6" fmla="*/ 0 w 36"/>
                  <a:gd name="T7" fmla="*/ 44 h 53"/>
                  <a:gd name="T8" fmla="*/ 0 w 36"/>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3">
                    <a:moveTo>
                      <a:pt x="0" y="53"/>
                    </a:moveTo>
                    <a:lnTo>
                      <a:pt x="36" y="16"/>
                    </a:lnTo>
                    <a:lnTo>
                      <a:pt x="36" y="0"/>
                    </a:lnTo>
                    <a:lnTo>
                      <a:pt x="0" y="44"/>
                    </a:lnTo>
                    <a:lnTo>
                      <a:pt x="0" y="53"/>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16" name="Freeform 243"/>
              <p:cNvSpPr/>
              <p:nvPr/>
            </p:nvSpPr>
            <p:spPr bwMode="auto">
              <a:xfrm>
                <a:off x="2265" y="3409"/>
                <a:ext cx="36" cy="53"/>
              </a:xfrm>
              <a:custGeom>
                <a:avLst/>
                <a:gdLst>
                  <a:gd name="T0" fmla="*/ 0 w 36"/>
                  <a:gd name="T1" fmla="*/ 53 h 53"/>
                  <a:gd name="T2" fmla="*/ 36 w 36"/>
                  <a:gd name="T3" fmla="*/ 16 h 53"/>
                  <a:gd name="T4" fmla="*/ 36 w 36"/>
                  <a:gd name="T5" fmla="*/ 0 h 53"/>
                  <a:gd name="T6" fmla="*/ 0 w 36"/>
                  <a:gd name="T7" fmla="*/ 44 h 53"/>
                  <a:gd name="T8" fmla="*/ 0 w 36"/>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3">
                    <a:moveTo>
                      <a:pt x="0" y="53"/>
                    </a:moveTo>
                    <a:lnTo>
                      <a:pt x="36" y="16"/>
                    </a:lnTo>
                    <a:lnTo>
                      <a:pt x="36" y="0"/>
                    </a:lnTo>
                    <a:lnTo>
                      <a:pt x="0" y="44"/>
                    </a:lnTo>
                    <a:lnTo>
                      <a:pt x="0" y="53"/>
                    </a:lnTo>
                    <a:close/>
                  </a:path>
                </a:pathLst>
              </a:custGeom>
              <a:solidFill>
                <a:srgbClr val="7A7A5A"/>
              </a:solidFill>
              <a:ln w="2">
                <a:solidFill>
                  <a:srgbClr val="494936"/>
                </a:solidFill>
                <a:prstDash val="solid"/>
                <a:round/>
              </a:ln>
            </p:spPr>
            <p:txBody>
              <a:bodyPr/>
              <a:lstStyle/>
              <a:p>
                <a:endParaRPr lang="zh-CN" altLang="en-US" sz="100"/>
              </a:p>
            </p:txBody>
          </p:sp>
          <p:sp>
            <p:nvSpPr>
              <p:cNvPr id="48417" name="Rectangle 244"/>
              <p:cNvSpPr>
                <a:spLocks noChangeArrowheads="1"/>
              </p:cNvSpPr>
              <p:nvPr/>
            </p:nvSpPr>
            <p:spPr bwMode="auto">
              <a:xfrm>
                <a:off x="2020" y="3453"/>
                <a:ext cx="245" cy="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18" name="Rectangle 245"/>
              <p:cNvSpPr>
                <a:spLocks noChangeArrowheads="1"/>
              </p:cNvSpPr>
              <p:nvPr/>
            </p:nvSpPr>
            <p:spPr bwMode="auto">
              <a:xfrm>
                <a:off x="2020" y="3453"/>
                <a:ext cx="245" cy="9"/>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19" name="Freeform 246"/>
              <p:cNvSpPr/>
              <p:nvPr/>
            </p:nvSpPr>
            <p:spPr bwMode="auto">
              <a:xfrm>
                <a:off x="2066" y="3326"/>
                <a:ext cx="252" cy="25"/>
              </a:xfrm>
              <a:custGeom>
                <a:avLst/>
                <a:gdLst>
                  <a:gd name="T0" fmla="*/ 0 w 252"/>
                  <a:gd name="T1" fmla="*/ 25 h 25"/>
                  <a:gd name="T2" fmla="*/ 27 w 252"/>
                  <a:gd name="T3" fmla="*/ 0 h 25"/>
                  <a:gd name="T4" fmla="*/ 252 w 252"/>
                  <a:gd name="T5" fmla="*/ 0 h 25"/>
                  <a:gd name="T6" fmla="*/ 228 w 252"/>
                  <a:gd name="T7" fmla="*/ 25 h 25"/>
                  <a:gd name="T8" fmla="*/ 0 w 25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
                    <a:moveTo>
                      <a:pt x="0" y="25"/>
                    </a:moveTo>
                    <a:lnTo>
                      <a:pt x="27" y="0"/>
                    </a:lnTo>
                    <a:lnTo>
                      <a:pt x="252" y="0"/>
                    </a:lnTo>
                    <a:lnTo>
                      <a:pt x="228"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20" name="Freeform 247"/>
              <p:cNvSpPr/>
              <p:nvPr/>
            </p:nvSpPr>
            <p:spPr bwMode="auto">
              <a:xfrm>
                <a:off x="2066" y="3326"/>
                <a:ext cx="252" cy="25"/>
              </a:xfrm>
              <a:custGeom>
                <a:avLst/>
                <a:gdLst>
                  <a:gd name="T0" fmla="*/ 0 w 252"/>
                  <a:gd name="T1" fmla="*/ 25 h 25"/>
                  <a:gd name="T2" fmla="*/ 27 w 252"/>
                  <a:gd name="T3" fmla="*/ 0 h 25"/>
                  <a:gd name="T4" fmla="*/ 252 w 252"/>
                  <a:gd name="T5" fmla="*/ 0 h 25"/>
                  <a:gd name="T6" fmla="*/ 228 w 252"/>
                  <a:gd name="T7" fmla="*/ 25 h 25"/>
                  <a:gd name="T8" fmla="*/ 0 w 25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
                    <a:moveTo>
                      <a:pt x="0" y="25"/>
                    </a:moveTo>
                    <a:lnTo>
                      <a:pt x="27" y="0"/>
                    </a:lnTo>
                    <a:lnTo>
                      <a:pt x="252" y="0"/>
                    </a:lnTo>
                    <a:lnTo>
                      <a:pt x="228" y="25"/>
                    </a:lnTo>
                    <a:lnTo>
                      <a:pt x="0" y="25"/>
                    </a:lnTo>
                    <a:close/>
                  </a:path>
                </a:pathLst>
              </a:custGeom>
              <a:solidFill>
                <a:srgbClr val="000000"/>
              </a:solidFill>
              <a:ln w="2">
                <a:solidFill>
                  <a:srgbClr val="000000"/>
                </a:solidFill>
                <a:prstDash val="solid"/>
                <a:round/>
              </a:ln>
            </p:spPr>
            <p:txBody>
              <a:bodyPr/>
              <a:lstStyle/>
              <a:p>
                <a:endParaRPr lang="zh-CN" altLang="en-US" sz="100"/>
              </a:p>
            </p:txBody>
          </p:sp>
          <p:sp>
            <p:nvSpPr>
              <p:cNvPr id="48421" name="Freeform 248"/>
              <p:cNvSpPr/>
              <p:nvPr/>
            </p:nvSpPr>
            <p:spPr bwMode="auto">
              <a:xfrm>
                <a:off x="2064" y="3146"/>
                <a:ext cx="251" cy="23"/>
              </a:xfrm>
              <a:custGeom>
                <a:avLst/>
                <a:gdLst>
                  <a:gd name="T0" fmla="*/ 0 w 251"/>
                  <a:gd name="T1" fmla="*/ 23 h 23"/>
                  <a:gd name="T2" fmla="*/ 25 w 251"/>
                  <a:gd name="T3" fmla="*/ 0 h 23"/>
                  <a:gd name="T4" fmla="*/ 251 w 251"/>
                  <a:gd name="T5" fmla="*/ 0 h 23"/>
                  <a:gd name="T6" fmla="*/ 226 w 251"/>
                  <a:gd name="T7" fmla="*/ 23 h 23"/>
                  <a:gd name="T8" fmla="*/ 0 w 251"/>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3">
                    <a:moveTo>
                      <a:pt x="0" y="23"/>
                    </a:moveTo>
                    <a:lnTo>
                      <a:pt x="25" y="0"/>
                    </a:lnTo>
                    <a:lnTo>
                      <a:pt x="251" y="0"/>
                    </a:lnTo>
                    <a:lnTo>
                      <a:pt x="226" y="23"/>
                    </a:lnTo>
                    <a:lnTo>
                      <a:pt x="0" y="2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22" name="Freeform 249"/>
              <p:cNvSpPr/>
              <p:nvPr/>
            </p:nvSpPr>
            <p:spPr bwMode="auto">
              <a:xfrm>
                <a:off x="2064" y="3146"/>
                <a:ext cx="251" cy="23"/>
              </a:xfrm>
              <a:custGeom>
                <a:avLst/>
                <a:gdLst>
                  <a:gd name="T0" fmla="*/ 0 w 251"/>
                  <a:gd name="T1" fmla="*/ 23 h 23"/>
                  <a:gd name="T2" fmla="*/ 25 w 251"/>
                  <a:gd name="T3" fmla="*/ 0 h 23"/>
                  <a:gd name="T4" fmla="*/ 251 w 251"/>
                  <a:gd name="T5" fmla="*/ 0 h 23"/>
                  <a:gd name="T6" fmla="*/ 226 w 251"/>
                  <a:gd name="T7" fmla="*/ 23 h 23"/>
                  <a:gd name="T8" fmla="*/ 0 w 251"/>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3">
                    <a:moveTo>
                      <a:pt x="0" y="23"/>
                    </a:moveTo>
                    <a:lnTo>
                      <a:pt x="25" y="0"/>
                    </a:lnTo>
                    <a:lnTo>
                      <a:pt x="251" y="0"/>
                    </a:lnTo>
                    <a:lnTo>
                      <a:pt x="226" y="23"/>
                    </a:lnTo>
                    <a:lnTo>
                      <a:pt x="0" y="23"/>
                    </a:lnTo>
                    <a:close/>
                  </a:path>
                </a:pathLst>
              </a:custGeom>
              <a:solidFill>
                <a:srgbClr val="C9C9B6"/>
              </a:solidFill>
              <a:ln w="2">
                <a:solidFill>
                  <a:srgbClr val="494936"/>
                </a:solidFill>
                <a:prstDash val="solid"/>
                <a:round/>
              </a:ln>
            </p:spPr>
            <p:txBody>
              <a:bodyPr/>
              <a:lstStyle/>
              <a:p>
                <a:endParaRPr lang="zh-CN" altLang="en-US" sz="100"/>
              </a:p>
            </p:txBody>
          </p:sp>
          <p:sp>
            <p:nvSpPr>
              <p:cNvPr id="48423" name="Rectangle 250"/>
              <p:cNvSpPr>
                <a:spLocks noChangeArrowheads="1"/>
              </p:cNvSpPr>
              <p:nvPr/>
            </p:nvSpPr>
            <p:spPr bwMode="auto">
              <a:xfrm>
                <a:off x="2064" y="3169"/>
                <a:ext cx="226" cy="176"/>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24" name="Rectangle 251"/>
              <p:cNvSpPr>
                <a:spLocks noChangeArrowheads="1"/>
              </p:cNvSpPr>
              <p:nvPr/>
            </p:nvSpPr>
            <p:spPr bwMode="auto">
              <a:xfrm>
                <a:off x="2084" y="3192"/>
                <a:ext cx="187" cy="136"/>
              </a:xfrm>
              <a:prstGeom prst="rect">
                <a:avLst/>
              </a:prstGeom>
              <a:solidFill>
                <a:srgbClr val="FFFFFF"/>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25" name="Freeform 252"/>
              <p:cNvSpPr/>
              <p:nvPr/>
            </p:nvSpPr>
            <p:spPr bwMode="auto">
              <a:xfrm>
                <a:off x="2290" y="3146"/>
                <a:ext cx="25" cy="199"/>
              </a:xfrm>
              <a:custGeom>
                <a:avLst/>
                <a:gdLst>
                  <a:gd name="T0" fmla="*/ 0 w 25"/>
                  <a:gd name="T1" fmla="*/ 199 h 199"/>
                  <a:gd name="T2" fmla="*/ 25 w 25"/>
                  <a:gd name="T3" fmla="*/ 175 h 199"/>
                  <a:gd name="T4" fmla="*/ 25 w 25"/>
                  <a:gd name="T5" fmla="*/ 0 h 199"/>
                  <a:gd name="T6" fmla="*/ 0 w 25"/>
                  <a:gd name="T7" fmla="*/ 23 h 199"/>
                  <a:gd name="T8" fmla="*/ 0 w 25"/>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9">
                    <a:moveTo>
                      <a:pt x="0" y="199"/>
                    </a:moveTo>
                    <a:lnTo>
                      <a:pt x="25" y="175"/>
                    </a:lnTo>
                    <a:lnTo>
                      <a:pt x="25" y="0"/>
                    </a:lnTo>
                    <a:lnTo>
                      <a:pt x="0" y="23"/>
                    </a:lnTo>
                    <a:lnTo>
                      <a:pt x="0" y="199"/>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26" name="Freeform 253"/>
              <p:cNvSpPr/>
              <p:nvPr/>
            </p:nvSpPr>
            <p:spPr bwMode="auto">
              <a:xfrm>
                <a:off x="2290" y="3146"/>
                <a:ext cx="25" cy="199"/>
              </a:xfrm>
              <a:custGeom>
                <a:avLst/>
                <a:gdLst>
                  <a:gd name="T0" fmla="*/ 0 w 25"/>
                  <a:gd name="T1" fmla="*/ 199 h 199"/>
                  <a:gd name="T2" fmla="*/ 25 w 25"/>
                  <a:gd name="T3" fmla="*/ 175 h 199"/>
                  <a:gd name="T4" fmla="*/ 25 w 25"/>
                  <a:gd name="T5" fmla="*/ 0 h 199"/>
                  <a:gd name="T6" fmla="*/ 0 w 25"/>
                  <a:gd name="T7" fmla="*/ 23 h 199"/>
                  <a:gd name="T8" fmla="*/ 0 w 25"/>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9">
                    <a:moveTo>
                      <a:pt x="0" y="199"/>
                    </a:moveTo>
                    <a:lnTo>
                      <a:pt x="25" y="175"/>
                    </a:lnTo>
                    <a:lnTo>
                      <a:pt x="25" y="0"/>
                    </a:lnTo>
                    <a:lnTo>
                      <a:pt x="0" y="23"/>
                    </a:lnTo>
                    <a:lnTo>
                      <a:pt x="0" y="199"/>
                    </a:lnTo>
                    <a:close/>
                  </a:path>
                </a:pathLst>
              </a:custGeom>
              <a:solidFill>
                <a:srgbClr val="7A7A5A"/>
              </a:solidFill>
              <a:ln w="2">
                <a:solidFill>
                  <a:srgbClr val="494936"/>
                </a:solidFill>
                <a:prstDash val="solid"/>
                <a:round/>
              </a:ln>
            </p:spPr>
            <p:txBody>
              <a:bodyPr/>
              <a:lstStyle/>
              <a:p>
                <a:endParaRPr lang="zh-CN" altLang="en-US" sz="100"/>
              </a:p>
            </p:txBody>
          </p:sp>
        </p:grpSp>
        <p:grpSp>
          <p:nvGrpSpPr>
            <p:cNvPr id="48172" name="Group 276"/>
            <p:cNvGrpSpPr/>
            <p:nvPr/>
          </p:nvGrpSpPr>
          <p:grpSpPr bwMode="auto">
            <a:xfrm>
              <a:off x="2513" y="3146"/>
              <a:ext cx="355" cy="316"/>
              <a:chOff x="2513" y="3146"/>
              <a:chExt cx="355" cy="316"/>
            </a:xfrm>
          </p:grpSpPr>
          <p:sp>
            <p:nvSpPr>
              <p:cNvPr id="48385" name="Rectangle 255"/>
              <p:cNvSpPr>
                <a:spLocks noChangeArrowheads="1"/>
              </p:cNvSpPr>
              <p:nvPr/>
            </p:nvSpPr>
            <p:spPr bwMode="auto">
              <a:xfrm>
                <a:off x="2516" y="3358"/>
                <a:ext cx="31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86" name="Rectangle 256"/>
              <p:cNvSpPr>
                <a:spLocks noChangeArrowheads="1"/>
              </p:cNvSpPr>
              <p:nvPr/>
            </p:nvSpPr>
            <p:spPr bwMode="auto">
              <a:xfrm>
                <a:off x="2513" y="3355"/>
                <a:ext cx="318" cy="58"/>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87" name="Freeform 257"/>
              <p:cNvSpPr/>
              <p:nvPr/>
            </p:nvSpPr>
            <p:spPr bwMode="auto">
              <a:xfrm>
                <a:off x="2516" y="3326"/>
                <a:ext cx="352" cy="32"/>
              </a:xfrm>
              <a:custGeom>
                <a:avLst/>
                <a:gdLst>
                  <a:gd name="T0" fmla="*/ 0 w 352"/>
                  <a:gd name="T1" fmla="*/ 32 h 32"/>
                  <a:gd name="T2" fmla="*/ 33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3" y="0"/>
                    </a:lnTo>
                    <a:lnTo>
                      <a:pt x="352" y="0"/>
                    </a:lnTo>
                    <a:lnTo>
                      <a:pt x="318" y="32"/>
                    </a:lnTo>
                    <a:lnTo>
                      <a:pt x="0" y="3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88" name="Freeform 258"/>
              <p:cNvSpPr/>
              <p:nvPr/>
            </p:nvSpPr>
            <p:spPr bwMode="auto">
              <a:xfrm>
                <a:off x="2516" y="3326"/>
                <a:ext cx="352" cy="32"/>
              </a:xfrm>
              <a:custGeom>
                <a:avLst/>
                <a:gdLst>
                  <a:gd name="T0" fmla="*/ 0 w 352"/>
                  <a:gd name="T1" fmla="*/ 32 h 32"/>
                  <a:gd name="T2" fmla="*/ 33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3" y="0"/>
                    </a:lnTo>
                    <a:lnTo>
                      <a:pt x="352" y="0"/>
                    </a:lnTo>
                    <a:lnTo>
                      <a:pt x="318" y="32"/>
                    </a:lnTo>
                    <a:lnTo>
                      <a:pt x="0" y="32"/>
                    </a:lnTo>
                    <a:close/>
                  </a:path>
                </a:pathLst>
              </a:custGeom>
              <a:solidFill>
                <a:srgbClr val="C9C9B6"/>
              </a:solidFill>
              <a:ln w="2">
                <a:solidFill>
                  <a:srgbClr val="494936"/>
                </a:solidFill>
                <a:prstDash val="solid"/>
                <a:round/>
              </a:ln>
            </p:spPr>
            <p:txBody>
              <a:bodyPr/>
              <a:lstStyle/>
              <a:p>
                <a:endParaRPr lang="zh-CN" altLang="en-US" sz="100"/>
              </a:p>
            </p:txBody>
          </p:sp>
          <p:sp>
            <p:nvSpPr>
              <p:cNvPr id="48389" name="Line 259"/>
              <p:cNvSpPr>
                <a:spLocks noChangeShapeType="1"/>
              </p:cNvSpPr>
              <p:nvPr/>
            </p:nvSpPr>
            <p:spPr bwMode="auto">
              <a:xfrm flipH="1">
                <a:off x="2739" y="3384"/>
                <a:ext cx="76" cy="0"/>
              </a:xfrm>
              <a:prstGeom prst="line">
                <a:avLst/>
              </a:prstGeom>
              <a:noFill/>
              <a:ln w="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390" name="Freeform 260"/>
              <p:cNvSpPr/>
              <p:nvPr/>
            </p:nvSpPr>
            <p:spPr bwMode="auto">
              <a:xfrm>
                <a:off x="2834" y="3326"/>
                <a:ext cx="34" cy="90"/>
              </a:xfrm>
              <a:custGeom>
                <a:avLst/>
                <a:gdLst>
                  <a:gd name="T0" fmla="*/ 0 w 34"/>
                  <a:gd name="T1" fmla="*/ 90 h 90"/>
                  <a:gd name="T2" fmla="*/ 34 w 34"/>
                  <a:gd name="T3" fmla="*/ 56 h 90"/>
                  <a:gd name="T4" fmla="*/ 34 w 34"/>
                  <a:gd name="T5" fmla="*/ 0 h 90"/>
                  <a:gd name="T6" fmla="*/ 0 w 34"/>
                  <a:gd name="T7" fmla="*/ 32 h 90"/>
                  <a:gd name="T8" fmla="*/ 0 w 34"/>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90">
                    <a:moveTo>
                      <a:pt x="0" y="90"/>
                    </a:moveTo>
                    <a:lnTo>
                      <a:pt x="34" y="56"/>
                    </a:lnTo>
                    <a:lnTo>
                      <a:pt x="34" y="0"/>
                    </a:lnTo>
                    <a:lnTo>
                      <a:pt x="0" y="32"/>
                    </a:lnTo>
                    <a:lnTo>
                      <a:pt x="0" y="90"/>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91" name="Freeform 261"/>
              <p:cNvSpPr/>
              <p:nvPr/>
            </p:nvSpPr>
            <p:spPr bwMode="auto">
              <a:xfrm>
                <a:off x="2831" y="3331"/>
                <a:ext cx="34" cy="90"/>
              </a:xfrm>
              <a:custGeom>
                <a:avLst/>
                <a:gdLst>
                  <a:gd name="T0" fmla="*/ 0 w 34"/>
                  <a:gd name="T1" fmla="*/ 90 h 90"/>
                  <a:gd name="T2" fmla="*/ 34 w 34"/>
                  <a:gd name="T3" fmla="*/ 57 h 90"/>
                  <a:gd name="T4" fmla="*/ 34 w 34"/>
                  <a:gd name="T5" fmla="*/ 0 h 90"/>
                  <a:gd name="T6" fmla="*/ 0 w 34"/>
                  <a:gd name="T7" fmla="*/ 32 h 90"/>
                  <a:gd name="T8" fmla="*/ 0 w 34"/>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90">
                    <a:moveTo>
                      <a:pt x="0" y="90"/>
                    </a:moveTo>
                    <a:lnTo>
                      <a:pt x="34" y="57"/>
                    </a:lnTo>
                    <a:lnTo>
                      <a:pt x="34" y="0"/>
                    </a:lnTo>
                    <a:lnTo>
                      <a:pt x="0" y="32"/>
                    </a:lnTo>
                    <a:lnTo>
                      <a:pt x="0" y="90"/>
                    </a:lnTo>
                    <a:close/>
                  </a:path>
                </a:pathLst>
              </a:custGeom>
              <a:solidFill>
                <a:srgbClr val="7A7A5A"/>
              </a:solidFill>
              <a:ln w="2">
                <a:solidFill>
                  <a:srgbClr val="494936"/>
                </a:solidFill>
                <a:prstDash val="solid"/>
                <a:round/>
              </a:ln>
            </p:spPr>
            <p:txBody>
              <a:bodyPr/>
              <a:lstStyle/>
              <a:p>
                <a:endParaRPr lang="zh-CN" altLang="en-US" sz="100"/>
              </a:p>
            </p:txBody>
          </p:sp>
          <p:sp>
            <p:nvSpPr>
              <p:cNvPr id="48392" name="Freeform 262"/>
              <p:cNvSpPr/>
              <p:nvPr/>
            </p:nvSpPr>
            <p:spPr bwMode="auto">
              <a:xfrm>
                <a:off x="2517" y="3409"/>
                <a:ext cx="281" cy="44"/>
              </a:xfrm>
              <a:custGeom>
                <a:avLst/>
                <a:gdLst>
                  <a:gd name="T0" fmla="*/ 0 w 281"/>
                  <a:gd name="T1" fmla="*/ 44 h 44"/>
                  <a:gd name="T2" fmla="*/ 36 w 281"/>
                  <a:gd name="T3" fmla="*/ 0 h 44"/>
                  <a:gd name="T4" fmla="*/ 281 w 281"/>
                  <a:gd name="T5" fmla="*/ 0 h 44"/>
                  <a:gd name="T6" fmla="*/ 246 w 281"/>
                  <a:gd name="T7" fmla="*/ 44 h 44"/>
                  <a:gd name="T8" fmla="*/ 0 w 281"/>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4">
                    <a:moveTo>
                      <a:pt x="0" y="44"/>
                    </a:moveTo>
                    <a:lnTo>
                      <a:pt x="36" y="0"/>
                    </a:lnTo>
                    <a:lnTo>
                      <a:pt x="281" y="0"/>
                    </a:lnTo>
                    <a:lnTo>
                      <a:pt x="246" y="44"/>
                    </a:lnTo>
                    <a:lnTo>
                      <a:pt x="0" y="44"/>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93" name="Freeform 263"/>
              <p:cNvSpPr/>
              <p:nvPr/>
            </p:nvSpPr>
            <p:spPr bwMode="auto">
              <a:xfrm>
                <a:off x="2517" y="3409"/>
                <a:ext cx="281" cy="44"/>
              </a:xfrm>
              <a:custGeom>
                <a:avLst/>
                <a:gdLst>
                  <a:gd name="T0" fmla="*/ 0 w 281"/>
                  <a:gd name="T1" fmla="*/ 44 h 44"/>
                  <a:gd name="T2" fmla="*/ 36 w 281"/>
                  <a:gd name="T3" fmla="*/ 0 h 44"/>
                  <a:gd name="T4" fmla="*/ 281 w 281"/>
                  <a:gd name="T5" fmla="*/ 0 h 44"/>
                  <a:gd name="T6" fmla="*/ 246 w 281"/>
                  <a:gd name="T7" fmla="*/ 44 h 44"/>
                  <a:gd name="T8" fmla="*/ 0 w 281"/>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4">
                    <a:moveTo>
                      <a:pt x="0" y="44"/>
                    </a:moveTo>
                    <a:lnTo>
                      <a:pt x="36" y="0"/>
                    </a:lnTo>
                    <a:lnTo>
                      <a:pt x="281" y="0"/>
                    </a:lnTo>
                    <a:lnTo>
                      <a:pt x="246" y="44"/>
                    </a:lnTo>
                    <a:lnTo>
                      <a:pt x="0" y="44"/>
                    </a:lnTo>
                    <a:close/>
                  </a:path>
                </a:pathLst>
              </a:custGeom>
              <a:solidFill>
                <a:srgbClr val="C9C9B6"/>
              </a:solidFill>
              <a:ln w="2">
                <a:solidFill>
                  <a:srgbClr val="494936"/>
                </a:solidFill>
                <a:prstDash val="solid"/>
                <a:round/>
              </a:ln>
            </p:spPr>
            <p:txBody>
              <a:bodyPr/>
              <a:lstStyle/>
              <a:p>
                <a:endParaRPr lang="zh-CN" altLang="en-US" sz="100"/>
              </a:p>
            </p:txBody>
          </p:sp>
          <p:sp>
            <p:nvSpPr>
              <p:cNvPr id="48394" name="Freeform 264"/>
              <p:cNvSpPr/>
              <p:nvPr/>
            </p:nvSpPr>
            <p:spPr bwMode="auto">
              <a:xfrm>
                <a:off x="2763" y="3409"/>
                <a:ext cx="35" cy="53"/>
              </a:xfrm>
              <a:custGeom>
                <a:avLst/>
                <a:gdLst>
                  <a:gd name="T0" fmla="*/ 0 w 35"/>
                  <a:gd name="T1" fmla="*/ 53 h 53"/>
                  <a:gd name="T2" fmla="*/ 35 w 35"/>
                  <a:gd name="T3" fmla="*/ 16 h 53"/>
                  <a:gd name="T4" fmla="*/ 35 w 35"/>
                  <a:gd name="T5" fmla="*/ 0 h 53"/>
                  <a:gd name="T6" fmla="*/ 0 w 35"/>
                  <a:gd name="T7" fmla="*/ 44 h 53"/>
                  <a:gd name="T8" fmla="*/ 0 w 3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3">
                    <a:moveTo>
                      <a:pt x="0" y="53"/>
                    </a:moveTo>
                    <a:lnTo>
                      <a:pt x="35" y="16"/>
                    </a:lnTo>
                    <a:lnTo>
                      <a:pt x="35" y="0"/>
                    </a:lnTo>
                    <a:lnTo>
                      <a:pt x="0" y="44"/>
                    </a:lnTo>
                    <a:lnTo>
                      <a:pt x="0" y="53"/>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95" name="Freeform 265"/>
              <p:cNvSpPr/>
              <p:nvPr/>
            </p:nvSpPr>
            <p:spPr bwMode="auto">
              <a:xfrm>
                <a:off x="2763" y="3409"/>
                <a:ext cx="35" cy="53"/>
              </a:xfrm>
              <a:custGeom>
                <a:avLst/>
                <a:gdLst>
                  <a:gd name="T0" fmla="*/ 0 w 35"/>
                  <a:gd name="T1" fmla="*/ 53 h 53"/>
                  <a:gd name="T2" fmla="*/ 35 w 35"/>
                  <a:gd name="T3" fmla="*/ 16 h 53"/>
                  <a:gd name="T4" fmla="*/ 35 w 35"/>
                  <a:gd name="T5" fmla="*/ 0 h 53"/>
                  <a:gd name="T6" fmla="*/ 0 w 35"/>
                  <a:gd name="T7" fmla="*/ 44 h 53"/>
                  <a:gd name="T8" fmla="*/ 0 w 3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3">
                    <a:moveTo>
                      <a:pt x="0" y="53"/>
                    </a:moveTo>
                    <a:lnTo>
                      <a:pt x="35" y="16"/>
                    </a:lnTo>
                    <a:lnTo>
                      <a:pt x="35" y="0"/>
                    </a:lnTo>
                    <a:lnTo>
                      <a:pt x="0" y="44"/>
                    </a:lnTo>
                    <a:lnTo>
                      <a:pt x="0" y="53"/>
                    </a:lnTo>
                    <a:close/>
                  </a:path>
                </a:pathLst>
              </a:custGeom>
              <a:solidFill>
                <a:srgbClr val="7A7A5A"/>
              </a:solidFill>
              <a:ln w="2">
                <a:solidFill>
                  <a:srgbClr val="494936"/>
                </a:solidFill>
                <a:prstDash val="solid"/>
                <a:round/>
              </a:ln>
            </p:spPr>
            <p:txBody>
              <a:bodyPr/>
              <a:lstStyle/>
              <a:p>
                <a:endParaRPr lang="zh-CN" altLang="en-US" sz="100"/>
              </a:p>
            </p:txBody>
          </p:sp>
          <p:sp>
            <p:nvSpPr>
              <p:cNvPr id="48396" name="Rectangle 266"/>
              <p:cNvSpPr>
                <a:spLocks noChangeArrowheads="1"/>
              </p:cNvSpPr>
              <p:nvPr/>
            </p:nvSpPr>
            <p:spPr bwMode="auto">
              <a:xfrm>
                <a:off x="2517" y="3453"/>
                <a:ext cx="246" cy="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97" name="Rectangle 267"/>
              <p:cNvSpPr>
                <a:spLocks noChangeArrowheads="1"/>
              </p:cNvSpPr>
              <p:nvPr/>
            </p:nvSpPr>
            <p:spPr bwMode="auto">
              <a:xfrm>
                <a:off x="2517" y="3453"/>
                <a:ext cx="246" cy="9"/>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98" name="Freeform 268"/>
              <p:cNvSpPr/>
              <p:nvPr/>
            </p:nvSpPr>
            <p:spPr bwMode="auto">
              <a:xfrm>
                <a:off x="2564" y="3326"/>
                <a:ext cx="252" cy="25"/>
              </a:xfrm>
              <a:custGeom>
                <a:avLst/>
                <a:gdLst>
                  <a:gd name="T0" fmla="*/ 0 w 252"/>
                  <a:gd name="T1" fmla="*/ 25 h 25"/>
                  <a:gd name="T2" fmla="*/ 26 w 252"/>
                  <a:gd name="T3" fmla="*/ 0 h 25"/>
                  <a:gd name="T4" fmla="*/ 252 w 252"/>
                  <a:gd name="T5" fmla="*/ 0 h 25"/>
                  <a:gd name="T6" fmla="*/ 227 w 252"/>
                  <a:gd name="T7" fmla="*/ 25 h 25"/>
                  <a:gd name="T8" fmla="*/ 0 w 25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
                    <a:moveTo>
                      <a:pt x="0" y="25"/>
                    </a:moveTo>
                    <a:lnTo>
                      <a:pt x="26" y="0"/>
                    </a:lnTo>
                    <a:lnTo>
                      <a:pt x="252" y="0"/>
                    </a:lnTo>
                    <a:lnTo>
                      <a:pt x="227"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99" name="Freeform 269"/>
              <p:cNvSpPr/>
              <p:nvPr/>
            </p:nvSpPr>
            <p:spPr bwMode="auto">
              <a:xfrm>
                <a:off x="2564" y="3326"/>
                <a:ext cx="252" cy="25"/>
              </a:xfrm>
              <a:custGeom>
                <a:avLst/>
                <a:gdLst>
                  <a:gd name="T0" fmla="*/ 0 w 252"/>
                  <a:gd name="T1" fmla="*/ 25 h 25"/>
                  <a:gd name="T2" fmla="*/ 26 w 252"/>
                  <a:gd name="T3" fmla="*/ 0 h 25"/>
                  <a:gd name="T4" fmla="*/ 252 w 252"/>
                  <a:gd name="T5" fmla="*/ 0 h 25"/>
                  <a:gd name="T6" fmla="*/ 227 w 252"/>
                  <a:gd name="T7" fmla="*/ 25 h 25"/>
                  <a:gd name="T8" fmla="*/ 0 w 25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
                    <a:moveTo>
                      <a:pt x="0" y="25"/>
                    </a:moveTo>
                    <a:lnTo>
                      <a:pt x="26" y="0"/>
                    </a:lnTo>
                    <a:lnTo>
                      <a:pt x="252" y="0"/>
                    </a:lnTo>
                    <a:lnTo>
                      <a:pt x="227" y="25"/>
                    </a:lnTo>
                    <a:lnTo>
                      <a:pt x="0" y="25"/>
                    </a:lnTo>
                    <a:close/>
                  </a:path>
                </a:pathLst>
              </a:custGeom>
              <a:solidFill>
                <a:srgbClr val="000000"/>
              </a:solidFill>
              <a:ln w="2">
                <a:solidFill>
                  <a:srgbClr val="000000"/>
                </a:solidFill>
                <a:prstDash val="solid"/>
                <a:round/>
              </a:ln>
            </p:spPr>
            <p:txBody>
              <a:bodyPr/>
              <a:lstStyle/>
              <a:p>
                <a:endParaRPr lang="zh-CN" altLang="en-US" sz="100"/>
              </a:p>
            </p:txBody>
          </p:sp>
          <p:sp>
            <p:nvSpPr>
              <p:cNvPr id="48400" name="Freeform 270"/>
              <p:cNvSpPr/>
              <p:nvPr/>
            </p:nvSpPr>
            <p:spPr bwMode="auto">
              <a:xfrm>
                <a:off x="2562" y="3146"/>
                <a:ext cx="250" cy="23"/>
              </a:xfrm>
              <a:custGeom>
                <a:avLst/>
                <a:gdLst>
                  <a:gd name="T0" fmla="*/ 0 w 250"/>
                  <a:gd name="T1" fmla="*/ 23 h 23"/>
                  <a:gd name="T2" fmla="*/ 25 w 250"/>
                  <a:gd name="T3" fmla="*/ 0 h 23"/>
                  <a:gd name="T4" fmla="*/ 250 w 250"/>
                  <a:gd name="T5" fmla="*/ 0 h 23"/>
                  <a:gd name="T6" fmla="*/ 226 w 250"/>
                  <a:gd name="T7" fmla="*/ 23 h 23"/>
                  <a:gd name="T8" fmla="*/ 0 w 250"/>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3">
                    <a:moveTo>
                      <a:pt x="0" y="23"/>
                    </a:moveTo>
                    <a:lnTo>
                      <a:pt x="25" y="0"/>
                    </a:lnTo>
                    <a:lnTo>
                      <a:pt x="250" y="0"/>
                    </a:lnTo>
                    <a:lnTo>
                      <a:pt x="226" y="23"/>
                    </a:lnTo>
                    <a:lnTo>
                      <a:pt x="0" y="2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01" name="Freeform 271"/>
              <p:cNvSpPr/>
              <p:nvPr/>
            </p:nvSpPr>
            <p:spPr bwMode="auto">
              <a:xfrm>
                <a:off x="2562" y="3146"/>
                <a:ext cx="250" cy="23"/>
              </a:xfrm>
              <a:custGeom>
                <a:avLst/>
                <a:gdLst>
                  <a:gd name="T0" fmla="*/ 0 w 250"/>
                  <a:gd name="T1" fmla="*/ 23 h 23"/>
                  <a:gd name="T2" fmla="*/ 25 w 250"/>
                  <a:gd name="T3" fmla="*/ 0 h 23"/>
                  <a:gd name="T4" fmla="*/ 250 w 250"/>
                  <a:gd name="T5" fmla="*/ 0 h 23"/>
                  <a:gd name="T6" fmla="*/ 226 w 250"/>
                  <a:gd name="T7" fmla="*/ 23 h 23"/>
                  <a:gd name="T8" fmla="*/ 0 w 250"/>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3">
                    <a:moveTo>
                      <a:pt x="0" y="23"/>
                    </a:moveTo>
                    <a:lnTo>
                      <a:pt x="25" y="0"/>
                    </a:lnTo>
                    <a:lnTo>
                      <a:pt x="250" y="0"/>
                    </a:lnTo>
                    <a:lnTo>
                      <a:pt x="226" y="23"/>
                    </a:lnTo>
                    <a:lnTo>
                      <a:pt x="0" y="23"/>
                    </a:lnTo>
                    <a:close/>
                  </a:path>
                </a:pathLst>
              </a:custGeom>
              <a:solidFill>
                <a:srgbClr val="C9C9B6"/>
              </a:solidFill>
              <a:ln w="2">
                <a:solidFill>
                  <a:srgbClr val="494936"/>
                </a:solidFill>
                <a:prstDash val="solid"/>
                <a:round/>
              </a:ln>
            </p:spPr>
            <p:txBody>
              <a:bodyPr/>
              <a:lstStyle/>
              <a:p>
                <a:endParaRPr lang="zh-CN" altLang="en-US" sz="100"/>
              </a:p>
            </p:txBody>
          </p:sp>
          <p:sp>
            <p:nvSpPr>
              <p:cNvPr id="48402" name="Rectangle 272"/>
              <p:cNvSpPr>
                <a:spLocks noChangeArrowheads="1"/>
              </p:cNvSpPr>
              <p:nvPr/>
            </p:nvSpPr>
            <p:spPr bwMode="auto">
              <a:xfrm>
                <a:off x="2562" y="3169"/>
                <a:ext cx="226" cy="176"/>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03" name="Rectangle 273"/>
              <p:cNvSpPr>
                <a:spLocks noChangeArrowheads="1"/>
              </p:cNvSpPr>
              <p:nvPr/>
            </p:nvSpPr>
            <p:spPr bwMode="auto">
              <a:xfrm>
                <a:off x="2581" y="3192"/>
                <a:ext cx="187" cy="136"/>
              </a:xfrm>
              <a:prstGeom prst="rect">
                <a:avLst/>
              </a:prstGeom>
              <a:solidFill>
                <a:srgbClr val="FFFFFF"/>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404" name="Freeform 274"/>
              <p:cNvSpPr/>
              <p:nvPr/>
            </p:nvSpPr>
            <p:spPr bwMode="auto">
              <a:xfrm>
                <a:off x="2788" y="3146"/>
                <a:ext cx="24" cy="199"/>
              </a:xfrm>
              <a:custGeom>
                <a:avLst/>
                <a:gdLst>
                  <a:gd name="T0" fmla="*/ 0 w 24"/>
                  <a:gd name="T1" fmla="*/ 199 h 199"/>
                  <a:gd name="T2" fmla="*/ 24 w 24"/>
                  <a:gd name="T3" fmla="*/ 175 h 199"/>
                  <a:gd name="T4" fmla="*/ 24 w 24"/>
                  <a:gd name="T5" fmla="*/ 0 h 199"/>
                  <a:gd name="T6" fmla="*/ 0 w 24"/>
                  <a:gd name="T7" fmla="*/ 23 h 199"/>
                  <a:gd name="T8" fmla="*/ 0 w 24"/>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9">
                    <a:moveTo>
                      <a:pt x="0" y="199"/>
                    </a:moveTo>
                    <a:lnTo>
                      <a:pt x="24" y="175"/>
                    </a:lnTo>
                    <a:lnTo>
                      <a:pt x="24" y="0"/>
                    </a:lnTo>
                    <a:lnTo>
                      <a:pt x="0" y="23"/>
                    </a:lnTo>
                    <a:lnTo>
                      <a:pt x="0" y="199"/>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405" name="Freeform 275"/>
              <p:cNvSpPr/>
              <p:nvPr/>
            </p:nvSpPr>
            <p:spPr bwMode="auto">
              <a:xfrm>
                <a:off x="2788" y="3146"/>
                <a:ext cx="24" cy="199"/>
              </a:xfrm>
              <a:custGeom>
                <a:avLst/>
                <a:gdLst>
                  <a:gd name="T0" fmla="*/ 0 w 24"/>
                  <a:gd name="T1" fmla="*/ 199 h 199"/>
                  <a:gd name="T2" fmla="*/ 24 w 24"/>
                  <a:gd name="T3" fmla="*/ 175 h 199"/>
                  <a:gd name="T4" fmla="*/ 24 w 24"/>
                  <a:gd name="T5" fmla="*/ 0 h 199"/>
                  <a:gd name="T6" fmla="*/ 0 w 24"/>
                  <a:gd name="T7" fmla="*/ 23 h 199"/>
                  <a:gd name="T8" fmla="*/ 0 w 24"/>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9">
                    <a:moveTo>
                      <a:pt x="0" y="199"/>
                    </a:moveTo>
                    <a:lnTo>
                      <a:pt x="24" y="175"/>
                    </a:lnTo>
                    <a:lnTo>
                      <a:pt x="24" y="0"/>
                    </a:lnTo>
                    <a:lnTo>
                      <a:pt x="0" y="23"/>
                    </a:lnTo>
                    <a:lnTo>
                      <a:pt x="0" y="199"/>
                    </a:lnTo>
                    <a:close/>
                  </a:path>
                </a:pathLst>
              </a:custGeom>
              <a:solidFill>
                <a:srgbClr val="7A7A5A"/>
              </a:solidFill>
              <a:ln w="2">
                <a:solidFill>
                  <a:srgbClr val="494936"/>
                </a:solidFill>
                <a:prstDash val="solid"/>
                <a:round/>
              </a:ln>
            </p:spPr>
            <p:txBody>
              <a:bodyPr/>
              <a:lstStyle/>
              <a:p>
                <a:endParaRPr lang="zh-CN" altLang="en-US" sz="100"/>
              </a:p>
            </p:txBody>
          </p:sp>
        </p:grpSp>
        <p:grpSp>
          <p:nvGrpSpPr>
            <p:cNvPr id="48173" name="Group 298"/>
            <p:cNvGrpSpPr/>
            <p:nvPr/>
          </p:nvGrpSpPr>
          <p:grpSpPr bwMode="auto">
            <a:xfrm>
              <a:off x="2995" y="3146"/>
              <a:ext cx="354" cy="316"/>
              <a:chOff x="2995" y="3146"/>
              <a:chExt cx="354" cy="316"/>
            </a:xfrm>
          </p:grpSpPr>
          <p:sp>
            <p:nvSpPr>
              <p:cNvPr id="48364" name="Rectangle 277"/>
              <p:cNvSpPr>
                <a:spLocks noChangeArrowheads="1"/>
              </p:cNvSpPr>
              <p:nvPr/>
            </p:nvSpPr>
            <p:spPr bwMode="auto">
              <a:xfrm>
                <a:off x="2997" y="3358"/>
                <a:ext cx="31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65" name="Rectangle 278"/>
              <p:cNvSpPr>
                <a:spLocks noChangeArrowheads="1"/>
              </p:cNvSpPr>
              <p:nvPr/>
            </p:nvSpPr>
            <p:spPr bwMode="auto">
              <a:xfrm>
                <a:off x="2995" y="3355"/>
                <a:ext cx="318" cy="58"/>
              </a:xfrm>
              <a:prstGeom prst="rect">
                <a:avLst/>
              </a:prstGeom>
              <a:solidFill>
                <a:srgbClr val="B7B79D"/>
              </a:solidFill>
              <a:ln w="1">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66" name="Freeform 279"/>
              <p:cNvSpPr/>
              <p:nvPr/>
            </p:nvSpPr>
            <p:spPr bwMode="auto">
              <a:xfrm>
                <a:off x="2997" y="3326"/>
                <a:ext cx="352" cy="32"/>
              </a:xfrm>
              <a:custGeom>
                <a:avLst/>
                <a:gdLst>
                  <a:gd name="T0" fmla="*/ 0 w 352"/>
                  <a:gd name="T1" fmla="*/ 32 h 32"/>
                  <a:gd name="T2" fmla="*/ 34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4" y="0"/>
                    </a:lnTo>
                    <a:lnTo>
                      <a:pt x="352" y="0"/>
                    </a:lnTo>
                    <a:lnTo>
                      <a:pt x="318" y="32"/>
                    </a:lnTo>
                    <a:lnTo>
                      <a:pt x="0" y="3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67" name="Freeform 280"/>
              <p:cNvSpPr/>
              <p:nvPr/>
            </p:nvSpPr>
            <p:spPr bwMode="auto">
              <a:xfrm>
                <a:off x="2997" y="3326"/>
                <a:ext cx="352" cy="32"/>
              </a:xfrm>
              <a:custGeom>
                <a:avLst/>
                <a:gdLst>
                  <a:gd name="T0" fmla="*/ 0 w 352"/>
                  <a:gd name="T1" fmla="*/ 32 h 32"/>
                  <a:gd name="T2" fmla="*/ 34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4" y="0"/>
                    </a:lnTo>
                    <a:lnTo>
                      <a:pt x="352" y="0"/>
                    </a:lnTo>
                    <a:lnTo>
                      <a:pt x="318" y="32"/>
                    </a:lnTo>
                    <a:lnTo>
                      <a:pt x="0" y="32"/>
                    </a:lnTo>
                    <a:close/>
                  </a:path>
                </a:pathLst>
              </a:custGeom>
              <a:solidFill>
                <a:srgbClr val="C9C9B6"/>
              </a:solidFill>
              <a:ln w="1">
                <a:solidFill>
                  <a:srgbClr val="494936"/>
                </a:solidFill>
                <a:prstDash val="solid"/>
                <a:round/>
              </a:ln>
            </p:spPr>
            <p:txBody>
              <a:bodyPr/>
              <a:lstStyle/>
              <a:p>
                <a:endParaRPr lang="zh-CN" altLang="en-US" sz="100"/>
              </a:p>
            </p:txBody>
          </p:sp>
          <p:sp>
            <p:nvSpPr>
              <p:cNvPr id="48368" name="Line 281"/>
              <p:cNvSpPr>
                <a:spLocks noChangeShapeType="1"/>
              </p:cNvSpPr>
              <p:nvPr/>
            </p:nvSpPr>
            <p:spPr bwMode="auto">
              <a:xfrm flipH="1">
                <a:off x="3221" y="3384"/>
                <a:ext cx="76" cy="0"/>
              </a:xfrm>
              <a:prstGeom prst="line">
                <a:avLst/>
              </a:prstGeom>
              <a:noFill/>
              <a:ln w="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369" name="Freeform 282"/>
              <p:cNvSpPr/>
              <p:nvPr/>
            </p:nvSpPr>
            <p:spPr bwMode="auto">
              <a:xfrm>
                <a:off x="3315" y="3326"/>
                <a:ext cx="34" cy="90"/>
              </a:xfrm>
              <a:custGeom>
                <a:avLst/>
                <a:gdLst>
                  <a:gd name="T0" fmla="*/ 0 w 34"/>
                  <a:gd name="T1" fmla="*/ 90 h 90"/>
                  <a:gd name="T2" fmla="*/ 34 w 34"/>
                  <a:gd name="T3" fmla="*/ 56 h 90"/>
                  <a:gd name="T4" fmla="*/ 34 w 34"/>
                  <a:gd name="T5" fmla="*/ 0 h 90"/>
                  <a:gd name="T6" fmla="*/ 0 w 34"/>
                  <a:gd name="T7" fmla="*/ 32 h 90"/>
                  <a:gd name="T8" fmla="*/ 0 w 34"/>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90">
                    <a:moveTo>
                      <a:pt x="0" y="90"/>
                    </a:moveTo>
                    <a:lnTo>
                      <a:pt x="34" y="56"/>
                    </a:lnTo>
                    <a:lnTo>
                      <a:pt x="34" y="0"/>
                    </a:lnTo>
                    <a:lnTo>
                      <a:pt x="0" y="32"/>
                    </a:lnTo>
                    <a:lnTo>
                      <a:pt x="0" y="90"/>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70" name="Freeform 283"/>
              <p:cNvSpPr/>
              <p:nvPr/>
            </p:nvSpPr>
            <p:spPr bwMode="auto">
              <a:xfrm>
                <a:off x="3313" y="3331"/>
                <a:ext cx="34" cy="90"/>
              </a:xfrm>
              <a:custGeom>
                <a:avLst/>
                <a:gdLst>
                  <a:gd name="T0" fmla="*/ 0 w 34"/>
                  <a:gd name="T1" fmla="*/ 90 h 90"/>
                  <a:gd name="T2" fmla="*/ 34 w 34"/>
                  <a:gd name="T3" fmla="*/ 57 h 90"/>
                  <a:gd name="T4" fmla="*/ 34 w 34"/>
                  <a:gd name="T5" fmla="*/ 0 h 90"/>
                  <a:gd name="T6" fmla="*/ 0 w 34"/>
                  <a:gd name="T7" fmla="*/ 32 h 90"/>
                  <a:gd name="T8" fmla="*/ 0 w 34"/>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90">
                    <a:moveTo>
                      <a:pt x="0" y="90"/>
                    </a:moveTo>
                    <a:lnTo>
                      <a:pt x="34" y="57"/>
                    </a:lnTo>
                    <a:lnTo>
                      <a:pt x="34" y="0"/>
                    </a:lnTo>
                    <a:lnTo>
                      <a:pt x="0" y="32"/>
                    </a:lnTo>
                    <a:lnTo>
                      <a:pt x="0" y="90"/>
                    </a:lnTo>
                    <a:close/>
                  </a:path>
                </a:pathLst>
              </a:custGeom>
              <a:solidFill>
                <a:srgbClr val="7A7A5A"/>
              </a:solidFill>
              <a:ln w="1">
                <a:solidFill>
                  <a:srgbClr val="494936"/>
                </a:solidFill>
                <a:prstDash val="solid"/>
                <a:round/>
              </a:ln>
            </p:spPr>
            <p:txBody>
              <a:bodyPr/>
              <a:lstStyle/>
              <a:p>
                <a:endParaRPr lang="zh-CN" altLang="en-US" sz="100"/>
              </a:p>
            </p:txBody>
          </p:sp>
          <p:sp>
            <p:nvSpPr>
              <p:cNvPr id="48371" name="Freeform 284"/>
              <p:cNvSpPr/>
              <p:nvPr/>
            </p:nvSpPr>
            <p:spPr bwMode="auto">
              <a:xfrm>
                <a:off x="2999" y="3409"/>
                <a:ext cx="281" cy="44"/>
              </a:xfrm>
              <a:custGeom>
                <a:avLst/>
                <a:gdLst>
                  <a:gd name="T0" fmla="*/ 0 w 281"/>
                  <a:gd name="T1" fmla="*/ 44 h 44"/>
                  <a:gd name="T2" fmla="*/ 36 w 281"/>
                  <a:gd name="T3" fmla="*/ 0 h 44"/>
                  <a:gd name="T4" fmla="*/ 281 w 281"/>
                  <a:gd name="T5" fmla="*/ 0 h 44"/>
                  <a:gd name="T6" fmla="*/ 245 w 281"/>
                  <a:gd name="T7" fmla="*/ 44 h 44"/>
                  <a:gd name="T8" fmla="*/ 0 w 281"/>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4">
                    <a:moveTo>
                      <a:pt x="0" y="44"/>
                    </a:moveTo>
                    <a:lnTo>
                      <a:pt x="36" y="0"/>
                    </a:lnTo>
                    <a:lnTo>
                      <a:pt x="281" y="0"/>
                    </a:lnTo>
                    <a:lnTo>
                      <a:pt x="245" y="44"/>
                    </a:lnTo>
                    <a:lnTo>
                      <a:pt x="0" y="44"/>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72" name="Freeform 285"/>
              <p:cNvSpPr/>
              <p:nvPr/>
            </p:nvSpPr>
            <p:spPr bwMode="auto">
              <a:xfrm>
                <a:off x="2999" y="3409"/>
                <a:ext cx="281" cy="44"/>
              </a:xfrm>
              <a:custGeom>
                <a:avLst/>
                <a:gdLst>
                  <a:gd name="T0" fmla="*/ 0 w 281"/>
                  <a:gd name="T1" fmla="*/ 44 h 44"/>
                  <a:gd name="T2" fmla="*/ 36 w 281"/>
                  <a:gd name="T3" fmla="*/ 0 h 44"/>
                  <a:gd name="T4" fmla="*/ 281 w 281"/>
                  <a:gd name="T5" fmla="*/ 0 h 44"/>
                  <a:gd name="T6" fmla="*/ 245 w 281"/>
                  <a:gd name="T7" fmla="*/ 44 h 44"/>
                  <a:gd name="T8" fmla="*/ 0 w 281"/>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4">
                    <a:moveTo>
                      <a:pt x="0" y="44"/>
                    </a:moveTo>
                    <a:lnTo>
                      <a:pt x="36" y="0"/>
                    </a:lnTo>
                    <a:lnTo>
                      <a:pt x="281" y="0"/>
                    </a:lnTo>
                    <a:lnTo>
                      <a:pt x="245" y="44"/>
                    </a:lnTo>
                    <a:lnTo>
                      <a:pt x="0" y="44"/>
                    </a:lnTo>
                    <a:close/>
                  </a:path>
                </a:pathLst>
              </a:custGeom>
              <a:solidFill>
                <a:srgbClr val="C9C9B6"/>
              </a:solidFill>
              <a:ln w="1">
                <a:solidFill>
                  <a:srgbClr val="494936"/>
                </a:solidFill>
                <a:prstDash val="solid"/>
                <a:round/>
              </a:ln>
            </p:spPr>
            <p:txBody>
              <a:bodyPr/>
              <a:lstStyle/>
              <a:p>
                <a:endParaRPr lang="zh-CN" altLang="en-US" sz="100"/>
              </a:p>
            </p:txBody>
          </p:sp>
          <p:sp>
            <p:nvSpPr>
              <p:cNvPr id="48373" name="Freeform 286"/>
              <p:cNvSpPr/>
              <p:nvPr/>
            </p:nvSpPr>
            <p:spPr bwMode="auto">
              <a:xfrm>
                <a:off x="3244" y="3409"/>
                <a:ext cx="36" cy="53"/>
              </a:xfrm>
              <a:custGeom>
                <a:avLst/>
                <a:gdLst>
                  <a:gd name="T0" fmla="*/ 0 w 36"/>
                  <a:gd name="T1" fmla="*/ 53 h 53"/>
                  <a:gd name="T2" fmla="*/ 36 w 36"/>
                  <a:gd name="T3" fmla="*/ 16 h 53"/>
                  <a:gd name="T4" fmla="*/ 36 w 36"/>
                  <a:gd name="T5" fmla="*/ 0 h 53"/>
                  <a:gd name="T6" fmla="*/ 0 w 36"/>
                  <a:gd name="T7" fmla="*/ 44 h 53"/>
                  <a:gd name="T8" fmla="*/ 0 w 36"/>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3">
                    <a:moveTo>
                      <a:pt x="0" y="53"/>
                    </a:moveTo>
                    <a:lnTo>
                      <a:pt x="36" y="16"/>
                    </a:lnTo>
                    <a:lnTo>
                      <a:pt x="36" y="0"/>
                    </a:lnTo>
                    <a:lnTo>
                      <a:pt x="0" y="44"/>
                    </a:lnTo>
                    <a:lnTo>
                      <a:pt x="0" y="53"/>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74" name="Freeform 287"/>
              <p:cNvSpPr/>
              <p:nvPr/>
            </p:nvSpPr>
            <p:spPr bwMode="auto">
              <a:xfrm>
                <a:off x="3244" y="3409"/>
                <a:ext cx="36" cy="53"/>
              </a:xfrm>
              <a:custGeom>
                <a:avLst/>
                <a:gdLst>
                  <a:gd name="T0" fmla="*/ 0 w 36"/>
                  <a:gd name="T1" fmla="*/ 53 h 53"/>
                  <a:gd name="T2" fmla="*/ 36 w 36"/>
                  <a:gd name="T3" fmla="*/ 16 h 53"/>
                  <a:gd name="T4" fmla="*/ 36 w 36"/>
                  <a:gd name="T5" fmla="*/ 0 h 53"/>
                  <a:gd name="T6" fmla="*/ 0 w 36"/>
                  <a:gd name="T7" fmla="*/ 44 h 53"/>
                  <a:gd name="T8" fmla="*/ 0 w 36"/>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3">
                    <a:moveTo>
                      <a:pt x="0" y="53"/>
                    </a:moveTo>
                    <a:lnTo>
                      <a:pt x="36" y="16"/>
                    </a:lnTo>
                    <a:lnTo>
                      <a:pt x="36" y="0"/>
                    </a:lnTo>
                    <a:lnTo>
                      <a:pt x="0" y="44"/>
                    </a:lnTo>
                    <a:lnTo>
                      <a:pt x="0" y="53"/>
                    </a:lnTo>
                    <a:close/>
                  </a:path>
                </a:pathLst>
              </a:custGeom>
              <a:solidFill>
                <a:srgbClr val="7A7A5A"/>
              </a:solidFill>
              <a:ln w="1">
                <a:solidFill>
                  <a:srgbClr val="494936"/>
                </a:solidFill>
                <a:prstDash val="solid"/>
                <a:round/>
              </a:ln>
            </p:spPr>
            <p:txBody>
              <a:bodyPr/>
              <a:lstStyle/>
              <a:p>
                <a:endParaRPr lang="zh-CN" altLang="en-US" sz="100"/>
              </a:p>
            </p:txBody>
          </p:sp>
          <p:sp>
            <p:nvSpPr>
              <p:cNvPr id="48375" name="Rectangle 288"/>
              <p:cNvSpPr>
                <a:spLocks noChangeArrowheads="1"/>
              </p:cNvSpPr>
              <p:nvPr/>
            </p:nvSpPr>
            <p:spPr bwMode="auto">
              <a:xfrm>
                <a:off x="2999" y="3453"/>
                <a:ext cx="245" cy="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76" name="Rectangle 289"/>
              <p:cNvSpPr>
                <a:spLocks noChangeArrowheads="1"/>
              </p:cNvSpPr>
              <p:nvPr/>
            </p:nvSpPr>
            <p:spPr bwMode="auto">
              <a:xfrm>
                <a:off x="2999" y="3453"/>
                <a:ext cx="245" cy="9"/>
              </a:xfrm>
              <a:prstGeom prst="rect">
                <a:avLst/>
              </a:prstGeom>
              <a:solidFill>
                <a:srgbClr val="B7B79D"/>
              </a:solidFill>
              <a:ln w="1">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77" name="Freeform 290"/>
              <p:cNvSpPr/>
              <p:nvPr/>
            </p:nvSpPr>
            <p:spPr bwMode="auto">
              <a:xfrm>
                <a:off x="3045" y="3326"/>
                <a:ext cx="253" cy="25"/>
              </a:xfrm>
              <a:custGeom>
                <a:avLst/>
                <a:gdLst>
                  <a:gd name="T0" fmla="*/ 0 w 253"/>
                  <a:gd name="T1" fmla="*/ 25 h 25"/>
                  <a:gd name="T2" fmla="*/ 27 w 253"/>
                  <a:gd name="T3" fmla="*/ 0 h 25"/>
                  <a:gd name="T4" fmla="*/ 253 w 253"/>
                  <a:gd name="T5" fmla="*/ 0 h 25"/>
                  <a:gd name="T6" fmla="*/ 228 w 253"/>
                  <a:gd name="T7" fmla="*/ 25 h 25"/>
                  <a:gd name="T8" fmla="*/ 0 w 253"/>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25">
                    <a:moveTo>
                      <a:pt x="0" y="25"/>
                    </a:moveTo>
                    <a:lnTo>
                      <a:pt x="27" y="0"/>
                    </a:lnTo>
                    <a:lnTo>
                      <a:pt x="253" y="0"/>
                    </a:lnTo>
                    <a:lnTo>
                      <a:pt x="228"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78" name="Freeform 291"/>
              <p:cNvSpPr/>
              <p:nvPr/>
            </p:nvSpPr>
            <p:spPr bwMode="auto">
              <a:xfrm>
                <a:off x="3045" y="3326"/>
                <a:ext cx="253" cy="25"/>
              </a:xfrm>
              <a:custGeom>
                <a:avLst/>
                <a:gdLst>
                  <a:gd name="T0" fmla="*/ 0 w 253"/>
                  <a:gd name="T1" fmla="*/ 25 h 25"/>
                  <a:gd name="T2" fmla="*/ 27 w 253"/>
                  <a:gd name="T3" fmla="*/ 0 h 25"/>
                  <a:gd name="T4" fmla="*/ 253 w 253"/>
                  <a:gd name="T5" fmla="*/ 0 h 25"/>
                  <a:gd name="T6" fmla="*/ 228 w 253"/>
                  <a:gd name="T7" fmla="*/ 25 h 25"/>
                  <a:gd name="T8" fmla="*/ 0 w 253"/>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25">
                    <a:moveTo>
                      <a:pt x="0" y="25"/>
                    </a:moveTo>
                    <a:lnTo>
                      <a:pt x="27" y="0"/>
                    </a:lnTo>
                    <a:lnTo>
                      <a:pt x="253" y="0"/>
                    </a:lnTo>
                    <a:lnTo>
                      <a:pt x="228" y="25"/>
                    </a:lnTo>
                    <a:lnTo>
                      <a:pt x="0" y="25"/>
                    </a:lnTo>
                    <a:close/>
                  </a:path>
                </a:pathLst>
              </a:custGeom>
              <a:solidFill>
                <a:srgbClr val="000000"/>
              </a:solidFill>
              <a:ln w="1">
                <a:solidFill>
                  <a:srgbClr val="000000"/>
                </a:solidFill>
                <a:prstDash val="solid"/>
                <a:round/>
              </a:ln>
            </p:spPr>
            <p:txBody>
              <a:bodyPr/>
              <a:lstStyle/>
              <a:p>
                <a:endParaRPr lang="zh-CN" altLang="en-US" sz="100"/>
              </a:p>
            </p:txBody>
          </p:sp>
          <p:sp>
            <p:nvSpPr>
              <p:cNvPr id="48379" name="Freeform 292"/>
              <p:cNvSpPr/>
              <p:nvPr/>
            </p:nvSpPr>
            <p:spPr bwMode="auto">
              <a:xfrm>
                <a:off x="3044" y="3146"/>
                <a:ext cx="250" cy="23"/>
              </a:xfrm>
              <a:custGeom>
                <a:avLst/>
                <a:gdLst>
                  <a:gd name="T0" fmla="*/ 0 w 250"/>
                  <a:gd name="T1" fmla="*/ 23 h 23"/>
                  <a:gd name="T2" fmla="*/ 24 w 250"/>
                  <a:gd name="T3" fmla="*/ 0 h 23"/>
                  <a:gd name="T4" fmla="*/ 250 w 250"/>
                  <a:gd name="T5" fmla="*/ 0 h 23"/>
                  <a:gd name="T6" fmla="*/ 225 w 250"/>
                  <a:gd name="T7" fmla="*/ 23 h 23"/>
                  <a:gd name="T8" fmla="*/ 0 w 250"/>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3">
                    <a:moveTo>
                      <a:pt x="0" y="23"/>
                    </a:moveTo>
                    <a:lnTo>
                      <a:pt x="24" y="0"/>
                    </a:lnTo>
                    <a:lnTo>
                      <a:pt x="250" y="0"/>
                    </a:lnTo>
                    <a:lnTo>
                      <a:pt x="225" y="23"/>
                    </a:lnTo>
                    <a:lnTo>
                      <a:pt x="0" y="2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80" name="Freeform 293"/>
              <p:cNvSpPr/>
              <p:nvPr/>
            </p:nvSpPr>
            <p:spPr bwMode="auto">
              <a:xfrm>
                <a:off x="3044" y="3146"/>
                <a:ext cx="250" cy="23"/>
              </a:xfrm>
              <a:custGeom>
                <a:avLst/>
                <a:gdLst>
                  <a:gd name="T0" fmla="*/ 0 w 250"/>
                  <a:gd name="T1" fmla="*/ 23 h 23"/>
                  <a:gd name="T2" fmla="*/ 24 w 250"/>
                  <a:gd name="T3" fmla="*/ 0 h 23"/>
                  <a:gd name="T4" fmla="*/ 250 w 250"/>
                  <a:gd name="T5" fmla="*/ 0 h 23"/>
                  <a:gd name="T6" fmla="*/ 225 w 250"/>
                  <a:gd name="T7" fmla="*/ 23 h 23"/>
                  <a:gd name="T8" fmla="*/ 0 w 250"/>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3">
                    <a:moveTo>
                      <a:pt x="0" y="23"/>
                    </a:moveTo>
                    <a:lnTo>
                      <a:pt x="24" y="0"/>
                    </a:lnTo>
                    <a:lnTo>
                      <a:pt x="250" y="0"/>
                    </a:lnTo>
                    <a:lnTo>
                      <a:pt x="225" y="23"/>
                    </a:lnTo>
                    <a:lnTo>
                      <a:pt x="0" y="23"/>
                    </a:lnTo>
                    <a:close/>
                  </a:path>
                </a:pathLst>
              </a:custGeom>
              <a:solidFill>
                <a:srgbClr val="C9C9B6"/>
              </a:solidFill>
              <a:ln w="1">
                <a:solidFill>
                  <a:srgbClr val="494936"/>
                </a:solidFill>
                <a:prstDash val="solid"/>
                <a:round/>
              </a:ln>
            </p:spPr>
            <p:txBody>
              <a:bodyPr/>
              <a:lstStyle/>
              <a:p>
                <a:endParaRPr lang="zh-CN" altLang="en-US" sz="100"/>
              </a:p>
            </p:txBody>
          </p:sp>
          <p:sp>
            <p:nvSpPr>
              <p:cNvPr id="48381" name="Rectangle 294"/>
              <p:cNvSpPr>
                <a:spLocks noChangeArrowheads="1"/>
              </p:cNvSpPr>
              <p:nvPr/>
            </p:nvSpPr>
            <p:spPr bwMode="auto">
              <a:xfrm>
                <a:off x="3044" y="3169"/>
                <a:ext cx="225" cy="176"/>
              </a:xfrm>
              <a:prstGeom prst="rect">
                <a:avLst/>
              </a:prstGeom>
              <a:solidFill>
                <a:srgbClr val="B7B79D"/>
              </a:solidFill>
              <a:ln w="1">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82" name="Rectangle 295"/>
              <p:cNvSpPr>
                <a:spLocks noChangeArrowheads="1"/>
              </p:cNvSpPr>
              <p:nvPr/>
            </p:nvSpPr>
            <p:spPr bwMode="auto">
              <a:xfrm>
                <a:off x="3063" y="3192"/>
                <a:ext cx="187" cy="136"/>
              </a:xfrm>
              <a:prstGeom prst="rect">
                <a:avLst/>
              </a:prstGeom>
              <a:solidFill>
                <a:srgbClr val="FFFFFF"/>
              </a:solidFill>
              <a:ln w="1">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83" name="Freeform 296"/>
              <p:cNvSpPr/>
              <p:nvPr/>
            </p:nvSpPr>
            <p:spPr bwMode="auto">
              <a:xfrm>
                <a:off x="3269" y="3146"/>
                <a:ext cx="25" cy="199"/>
              </a:xfrm>
              <a:custGeom>
                <a:avLst/>
                <a:gdLst>
                  <a:gd name="T0" fmla="*/ 0 w 25"/>
                  <a:gd name="T1" fmla="*/ 199 h 199"/>
                  <a:gd name="T2" fmla="*/ 25 w 25"/>
                  <a:gd name="T3" fmla="*/ 175 h 199"/>
                  <a:gd name="T4" fmla="*/ 25 w 25"/>
                  <a:gd name="T5" fmla="*/ 0 h 199"/>
                  <a:gd name="T6" fmla="*/ 0 w 25"/>
                  <a:gd name="T7" fmla="*/ 23 h 199"/>
                  <a:gd name="T8" fmla="*/ 0 w 25"/>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9">
                    <a:moveTo>
                      <a:pt x="0" y="199"/>
                    </a:moveTo>
                    <a:lnTo>
                      <a:pt x="25" y="175"/>
                    </a:lnTo>
                    <a:lnTo>
                      <a:pt x="25" y="0"/>
                    </a:lnTo>
                    <a:lnTo>
                      <a:pt x="0" y="23"/>
                    </a:lnTo>
                    <a:lnTo>
                      <a:pt x="0" y="199"/>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84" name="Freeform 297"/>
              <p:cNvSpPr/>
              <p:nvPr/>
            </p:nvSpPr>
            <p:spPr bwMode="auto">
              <a:xfrm>
                <a:off x="3269" y="3146"/>
                <a:ext cx="25" cy="199"/>
              </a:xfrm>
              <a:custGeom>
                <a:avLst/>
                <a:gdLst>
                  <a:gd name="T0" fmla="*/ 0 w 25"/>
                  <a:gd name="T1" fmla="*/ 199 h 199"/>
                  <a:gd name="T2" fmla="*/ 25 w 25"/>
                  <a:gd name="T3" fmla="*/ 175 h 199"/>
                  <a:gd name="T4" fmla="*/ 25 w 25"/>
                  <a:gd name="T5" fmla="*/ 0 h 199"/>
                  <a:gd name="T6" fmla="*/ 0 w 25"/>
                  <a:gd name="T7" fmla="*/ 23 h 199"/>
                  <a:gd name="T8" fmla="*/ 0 w 25"/>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9">
                    <a:moveTo>
                      <a:pt x="0" y="199"/>
                    </a:moveTo>
                    <a:lnTo>
                      <a:pt x="25" y="175"/>
                    </a:lnTo>
                    <a:lnTo>
                      <a:pt x="25" y="0"/>
                    </a:lnTo>
                    <a:lnTo>
                      <a:pt x="0" y="23"/>
                    </a:lnTo>
                    <a:lnTo>
                      <a:pt x="0" y="199"/>
                    </a:lnTo>
                    <a:close/>
                  </a:path>
                </a:pathLst>
              </a:custGeom>
              <a:solidFill>
                <a:srgbClr val="7A7A5A"/>
              </a:solidFill>
              <a:ln w="1">
                <a:solidFill>
                  <a:srgbClr val="494936"/>
                </a:solidFill>
                <a:prstDash val="solid"/>
                <a:round/>
              </a:ln>
            </p:spPr>
            <p:txBody>
              <a:bodyPr/>
              <a:lstStyle/>
              <a:p>
                <a:endParaRPr lang="zh-CN" altLang="en-US" sz="100"/>
              </a:p>
            </p:txBody>
          </p:sp>
        </p:grpSp>
        <p:grpSp>
          <p:nvGrpSpPr>
            <p:cNvPr id="48174" name="Group 320"/>
            <p:cNvGrpSpPr/>
            <p:nvPr/>
          </p:nvGrpSpPr>
          <p:grpSpPr bwMode="auto">
            <a:xfrm>
              <a:off x="3476" y="3146"/>
              <a:ext cx="355" cy="316"/>
              <a:chOff x="3476" y="3146"/>
              <a:chExt cx="355" cy="316"/>
            </a:xfrm>
          </p:grpSpPr>
          <p:sp>
            <p:nvSpPr>
              <p:cNvPr id="48343" name="Rectangle 299"/>
              <p:cNvSpPr>
                <a:spLocks noChangeArrowheads="1"/>
              </p:cNvSpPr>
              <p:nvPr/>
            </p:nvSpPr>
            <p:spPr bwMode="auto">
              <a:xfrm>
                <a:off x="3479" y="3358"/>
                <a:ext cx="31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44" name="Rectangle 300"/>
              <p:cNvSpPr>
                <a:spLocks noChangeArrowheads="1"/>
              </p:cNvSpPr>
              <p:nvPr/>
            </p:nvSpPr>
            <p:spPr bwMode="auto">
              <a:xfrm>
                <a:off x="3476" y="3355"/>
                <a:ext cx="318" cy="58"/>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45" name="Freeform 301"/>
              <p:cNvSpPr/>
              <p:nvPr/>
            </p:nvSpPr>
            <p:spPr bwMode="auto">
              <a:xfrm>
                <a:off x="3479" y="3326"/>
                <a:ext cx="352" cy="32"/>
              </a:xfrm>
              <a:custGeom>
                <a:avLst/>
                <a:gdLst>
                  <a:gd name="T0" fmla="*/ 0 w 352"/>
                  <a:gd name="T1" fmla="*/ 32 h 32"/>
                  <a:gd name="T2" fmla="*/ 34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4" y="0"/>
                    </a:lnTo>
                    <a:lnTo>
                      <a:pt x="352" y="0"/>
                    </a:lnTo>
                    <a:lnTo>
                      <a:pt x="318" y="32"/>
                    </a:lnTo>
                    <a:lnTo>
                      <a:pt x="0" y="3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46" name="Freeform 302"/>
              <p:cNvSpPr/>
              <p:nvPr/>
            </p:nvSpPr>
            <p:spPr bwMode="auto">
              <a:xfrm>
                <a:off x="3479" y="3326"/>
                <a:ext cx="352" cy="32"/>
              </a:xfrm>
              <a:custGeom>
                <a:avLst/>
                <a:gdLst>
                  <a:gd name="T0" fmla="*/ 0 w 352"/>
                  <a:gd name="T1" fmla="*/ 32 h 32"/>
                  <a:gd name="T2" fmla="*/ 34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4" y="0"/>
                    </a:lnTo>
                    <a:lnTo>
                      <a:pt x="352" y="0"/>
                    </a:lnTo>
                    <a:lnTo>
                      <a:pt x="318" y="32"/>
                    </a:lnTo>
                    <a:lnTo>
                      <a:pt x="0" y="32"/>
                    </a:lnTo>
                    <a:close/>
                  </a:path>
                </a:pathLst>
              </a:custGeom>
              <a:solidFill>
                <a:srgbClr val="C9C9B6"/>
              </a:solidFill>
              <a:ln w="2">
                <a:solidFill>
                  <a:srgbClr val="494936"/>
                </a:solidFill>
                <a:prstDash val="solid"/>
                <a:round/>
              </a:ln>
            </p:spPr>
            <p:txBody>
              <a:bodyPr/>
              <a:lstStyle/>
              <a:p>
                <a:endParaRPr lang="zh-CN" altLang="en-US" sz="100"/>
              </a:p>
            </p:txBody>
          </p:sp>
          <p:sp>
            <p:nvSpPr>
              <p:cNvPr id="48347" name="Line 303"/>
              <p:cNvSpPr>
                <a:spLocks noChangeShapeType="1"/>
              </p:cNvSpPr>
              <p:nvPr/>
            </p:nvSpPr>
            <p:spPr bwMode="auto">
              <a:xfrm flipH="1">
                <a:off x="3703" y="3384"/>
                <a:ext cx="76" cy="0"/>
              </a:xfrm>
              <a:prstGeom prst="line">
                <a:avLst/>
              </a:prstGeom>
              <a:noFill/>
              <a:ln w="6">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348" name="Freeform 304"/>
              <p:cNvSpPr/>
              <p:nvPr/>
            </p:nvSpPr>
            <p:spPr bwMode="auto">
              <a:xfrm>
                <a:off x="3797" y="3326"/>
                <a:ext cx="34" cy="90"/>
              </a:xfrm>
              <a:custGeom>
                <a:avLst/>
                <a:gdLst>
                  <a:gd name="T0" fmla="*/ 0 w 34"/>
                  <a:gd name="T1" fmla="*/ 90 h 90"/>
                  <a:gd name="T2" fmla="*/ 34 w 34"/>
                  <a:gd name="T3" fmla="*/ 56 h 90"/>
                  <a:gd name="T4" fmla="*/ 34 w 34"/>
                  <a:gd name="T5" fmla="*/ 0 h 90"/>
                  <a:gd name="T6" fmla="*/ 0 w 34"/>
                  <a:gd name="T7" fmla="*/ 32 h 90"/>
                  <a:gd name="T8" fmla="*/ 0 w 34"/>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90">
                    <a:moveTo>
                      <a:pt x="0" y="90"/>
                    </a:moveTo>
                    <a:lnTo>
                      <a:pt x="34" y="56"/>
                    </a:lnTo>
                    <a:lnTo>
                      <a:pt x="34" y="0"/>
                    </a:lnTo>
                    <a:lnTo>
                      <a:pt x="0" y="32"/>
                    </a:lnTo>
                    <a:lnTo>
                      <a:pt x="0" y="90"/>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49" name="Freeform 305"/>
              <p:cNvSpPr/>
              <p:nvPr/>
            </p:nvSpPr>
            <p:spPr bwMode="auto">
              <a:xfrm>
                <a:off x="3794" y="3331"/>
                <a:ext cx="34" cy="90"/>
              </a:xfrm>
              <a:custGeom>
                <a:avLst/>
                <a:gdLst>
                  <a:gd name="T0" fmla="*/ 0 w 34"/>
                  <a:gd name="T1" fmla="*/ 90 h 90"/>
                  <a:gd name="T2" fmla="*/ 34 w 34"/>
                  <a:gd name="T3" fmla="*/ 57 h 90"/>
                  <a:gd name="T4" fmla="*/ 34 w 34"/>
                  <a:gd name="T5" fmla="*/ 0 h 90"/>
                  <a:gd name="T6" fmla="*/ 0 w 34"/>
                  <a:gd name="T7" fmla="*/ 32 h 90"/>
                  <a:gd name="T8" fmla="*/ 0 w 34"/>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90">
                    <a:moveTo>
                      <a:pt x="0" y="90"/>
                    </a:moveTo>
                    <a:lnTo>
                      <a:pt x="34" y="57"/>
                    </a:lnTo>
                    <a:lnTo>
                      <a:pt x="34" y="0"/>
                    </a:lnTo>
                    <a:lnTo>
                      <a:pt x="0" y="32"/>
                    </a:lnTo>
                    <a:lnTo>
                      <a:pt x="0" y="90"/>
                    </a:lnTo>
                    <a:close/>
                  </a:path>
                </a:pathLst>
              </a:custGeom>
              <a:solidFill>
                <a:srgbClr val="7A7A5A"/>
              </a:solidFill>
              <a:ln w="2">
                <a:solidFill>
                  <a:srgbClr val="494936"/>
                </a:solidFill>
                <a:prstDash val="solid"/>
                <a:round/>
              </a:ln>
            </p:spPr>
            <p:txBody>
              <a:bodyPr/>
              <a:lstStyle/>
              <a:p>
                <a:endParaRPr lang="zh-CN" altLang="en-US" sz="100"/>
              </a:p>
            </p:txBody>
          </p:sp>
          <p:sp>
            <p:nvSpPr>
              <p:cNvPr id="48350" name="Freeform 306"/>
              <p:cNvSpPr/>
              <p:nvPr/>
            </p:nvSpPr>
            <p:spPr bwMode="auto">
              <a:xfrm>
                <a:off x="3481" y="3409"/>
                <a:ext cx="281" cy="44"/>
              </a:xfrm>
              <a:custGeom>
                <a:avLst/>
                <a:gdLst>
                  <a:gd name="T0" fmla="*/ 0 w 281"/>
                  <a:gd name="T1" fmla="*/ 44 h 44"/>
                  <a:gd name="T2" fmla="*/ 35 w 281"/>
                  <a:gd name="T3" fmla="*/ 0 h 44"/>
                  <a:gd name="T4" fmla="*/ 281 w 281"/>
                  <a:gd name="T5" fmla="*/ 0 h 44"/>
                  <a:gd name="T6" fmla="*/ 245 w 281"/>
                  <a:gd name="T7" fmla="*/ 44 h 44"/>
                  <a:gd name="T8" fmla="*/ 0 w 281"/>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4">
                    <a:moveTo>
                      <a:pt x="0" y="44"/>
                    </a:moveTo>
                    <a:lnTo>
                      <a:pt x="35" y="0"/>
                    </a:lnTo>
                    <a:lnTo>
                      <a:pt x="281" y="0"/>
                    </a:lnTo>
                    <a:lnTo>
                      <a:pt x="245" y="44"/>
                    </a:lnTo>
                    <a:lnTo>
                      <a:pt x="0" y="44"/>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51" name="Freeform 307"/>
              <p:cNvSpPr/>
              <p:nvPr/>
            </p:nvSpPr>
            <p:spPr bwMode="auto">
              <a:xfrm>
                <a:off x="3481" y="3409"/>
                <a:ext cx="281" cy="44"/>
              </a:xfrm>
              <a:custGeom>
                <a:avLst/>
                <a:gdLst>
                  <a:gd name="T0" fmla="*/ 0 w 281"/>
                  <a:gd name="T1" fmla="*/ 44 h 44"/>
                  <a:gd name="T2" fmla="*/ 35 w 281"/>
                  <a:gd name="T3" fmla="*/ 0 h 44"/>
                  <a:gd name="T4" fmla="*/ 281 w 281"/>
                  <a:gd name="T5" fmla="*/ 0 h 44"/>
                  <a:gd name="T6" fmla="*/ 245 w 281"/>
                  <a:gd name="T7" fmla="*/ 44 h 44"/>
                  <a:gd name="T8" fmla="*/ 0 w 281"/>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4">
                    <a:moveTo>
                      <a:pt x="0" y="44"/>
                    </a:moveTo>
                    <a:lnTo>
                      <a:pt x="35" y="0"/>
                    </a:lnTo>
                    <a:lnTo>
                      <a:pt x="281" y="0"/>
                    </a:lnTo>
                    <a:lnTo>
                      <a:pt x="245" y="44"/>
                    </a:lnTo>
                    <a:lnTo>
                      <a:pt x="0" y="44"/>
                    </a:lnTo>
                    <a:close/>
                  </a:path>
                </a:pathLst>
              </a:custGeom>
              <a:solidFill>
                <a:srgbClr val="C9C9B6"/>
              </a:solidFill>
              <a:ln w="2">
                <a:solidFill>
                  <a:srgbClr val="494936"/>
                </a:solidFill>
                <a:prstDash val="solid"/>
                <a:round/>
              </a:ln>
            </p:spPr>
            <p:txBody>
              <a:bodyPr/>
              <a:lstStyle/>
              <a:p>
                <a:endParaRPr lang="zh-CN" altLang="en-US" sz="100"/>
              </a:p>
            </p:txBody>
          </p:sp>
          <p:sp>
            <p:nvSpPr>
              <p:cNvPr id="48352" name="Freeform 308"/>
              <p:cNvSpPr/>
              <p:nvPr/>
            </p:nvSpPr>
            <p:spPr bwMode="auto">
              <a:xfrm>
                <a:off x="3726" y="3409"/>
                <a:ext cx="36" cy="53"/>
              </a:xfrm>
              <a:custGeom>
                <a:avLst/>
                <a:gdLst>
                  <a:gd name="T0" fmla="*/ 0 w 36"/>
                  <a:gd name="T1" fmla="*/ 53 h 53"/>
                  <a:gd name="T2" fmla="*/ 36 w 36"/>
                  <a:gd name="T3" fmla="*/ 16 h 53"/>
                  <a:gd name="T4" fmla="*/ 36 w 36"/>
                  <a:gd name="T5" fmla="*/ 0 h 53"/>
                  <a:gd name="T6" fmla="*/ 0 w 36"/>
                  <a:gd name="T7" fmla="*/ 44 h 53"/>
                  <a:gd name="T8" fmla="*/ 0 w 36"/>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3">
                    <a:moveTo>
                      <a:pt x="0" y="53"/>
                    </a:moveTo>
                    <a:lnTo>
                      <a:pt x="36" y="16"/>
                    </a:lnTo>
                    <a:lnTo>
                      <a:pt x="36" y="0"/>
                    </a:lnTo>
                    <a:lnTo>
                      <a:pt x="0" y="44"/>
                    </a:lnTo>
                    <a:lnTo>
                      <a:pt x="0" y="53"/>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53" name="Freeform 309"/>
              <p:cNvSpPr/>
              <p:nvPr/>
            </p:nvSpPr>
            <p:spPr bwMode="auto">
              <a:xfrm>
                <a:off x="3726" y="3409"/>
                <a:ext cx="36" cy="53"/>
              </a:xfrm>
              <a:custGeom>
                <a:avLst/>
                <a:gdLst>
                  <a:gd name="T0" fmla="*/ 0 w 36"/>
                  <a:gd name="T1" fmla="*/ 53 h 53"/>
                  <a:gd name="T2" fmla="*/ 36 w 36"/>
                  <a:gd name="T3" fmla="*/ 16 h 53"/>
                  <a:gd name="T4" fmla="*/ 36 w 36"/>
                  <a:gd name="T5" fmla="*/ 0 h 53"/>
                  <a:gd name="T6" fmla="*/ 0 w 36"/>
                  <a:gd name="T7" fmla="*/ 44 h 53"/>
                  <a:gd name="T8" fmla="*/ 0 w 36"/>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3">
                    <a:moveTo>
                      <a:pt x="0" y="53"/>
                    </a:moveTo>
                    <a:lnTo>
                      <a:pt x="36" y="16"/>
                    </a:lnTo>
                    <a:lnTo>
                      <a:pt x="36" y="0"/>
                    </a:lnTo>
                    <a:lnTo>
                      <a:pt x="0" y="44"/>
                    </a:lnTo>
                    <a:lnTo>
                      <a:pt x="0" y="53"/>
                    </a:lnTo>
                    <a:close/>
                  </a:path>
                </a:pathLst>
              </a:custGeom>
              <a:solidFill>
                <a:srgbClr val="7A7A5A"/>
              </a:solidFill>
              <a:ln w="2">
                <a:solidFill>
                  <a:srgbClr val="494936"/>
                </a:solidFill>
                <a:prstDash val="solid"/>
                <a:round/>
              </a:ln>
            </p:spPr>
            <p:txBody>
              <a:bodyPr/>
              <a:lstStyle/>
              <a:p>
                <a:endParaRPr lang="zh-CN" altLang="en-US" sz="100"/>
              </a:p>
            </p:txBody>
          </p:sp>
          <p:sp>
            <p:nvSpPr>
              <p:cNvPr id="48354" name="Rectangle 310"/>
              <p:cNvSpPr>
                <a:spLocks noChangeArrowheads="1"/>
              </p:cNvSpPr>
              <p:nvPr/>
            </p:nvSpPr>
            <p:spPr bwMode="auto">
              <a:xfrm>
                <a:off x="3481" y="3453"/>
                <a:ext cx="245" cy="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55" name="Rectangle 311"/>
              <p:cNvSpPr>
                <a:spLocks noChangeArrowheads="1"/>
              </p:cNvSpPr>
              <p:nvPr/>
            </p:nvSpPr>
            <p:spPr bwMode="auto">
              <a:xfrm>
                <a:off x="3481" y="3453"/>
                <a:ext cx="245" cy="9"/>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56" name="Freeform 312"/>
              <p:cNvSpPr/>
              <p:nvPr/>
            </p:nvSpPr>
            <p:spPr bwMode="auto">
              <a:xfrm>
                <a:off x="3527" y="3326"/>
                <a:ext cx="252" cy="25"/>
              </a:xfrm>
              <a:custGeom>
                <a:avLst/>
                <a:gdLst>
                  <a:gd name="T0" fmla="*/ 0 w 252"/>
                  <a:gd name="T1" fmla="*/ 25 h 25"/>
                  <a:gd name="T2" fmla="*/ 27 w 252"/>
                  <a:gd name="T3" fmla="*/ 0 h 25"/>
                  <a:gd name="T4" fmla="*/ 252 w 252"/>
                  <a:gd name="T5" fmla="*/ 0 h 25"/>
                  <a:gd name="T6" fmla="*/ 228 w 252"/>
                  <a:gd name="T7" fmla="*/ 25 h 25"/>
                  <a:gd name="T8" fmla="*/ 0 w 25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
                    <a:moveTo>
                      <a:pt x="0" y="25"/>
                    </a:moveTo>
                    <a:lnTo>
                      <a:pt x="27" y="0"/>
                    </a:lnTo>
                    <a:lnTo>
                      <a:pt x="252" y="0"/>
                    </a:lnTo>
                    <a:lnTo>
                      <a:pt x="228"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57" name="Freeform 313"/>
              <p:cNvSpPr/>
              <p:nvPr/>
            </p:nvSpPr>
            <p:spPr bwMode="auto">
              <a:xfrm>
                <a:off x="3527" y="3326"/>
                <a:ext cx="252" cy="25"/>
              </a:xfrm>
              <a:custGeom>
                <a:avLst/>
                <a:gdLst>
                  <a:gd name="T0" fmla="*/ 0 w 252"/>
                  <a:gd name="T1" fmla="*/ 25 h 25"/>
                  <a:gd name="T2" fmla="*/ 27 w 252"/>
                  <a:gd name="T3" fmla="*/ 0 h 25"/>
                  <a:gd name="T4" fmla="*/ 252 w 252"/>
                  <a:gd name="T5" fmla="*/ 0 h 25"/>
                  <a:gd name="T6" fmla="*/ 228 w 252"/>
                  <a:gd name="T7" fmla="*/ 25 h 25"/>
                  <a:gd name="T8" fmla="*/ 0 w 25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
                    <a:moveTo>
                      <a:pt x="0" y="25"/>
                    </a:moveTo>
                    <a:lnTo>
                      <a:pt x="27" y="0"/>
                    </a:lnTo>
                    <a:lnTo>
                      <a:pt x="252" y="0"/>
                    </a:lnTo>
                    <a:lnTo>
                      <a:pt x="228" y="25"/>
                    </a:lnTo>
                    <a:lnTo>
                      <a:pt x="0" y="25"/>
                    </a:lnTo>
                    <a:close/>
                  </a:path>
                </a:pathLst>
              </a:custGeom>
              <a:solidFill>
                <a:srgbClr val="000000"/>
              </a:solidFill>
              <a:ln w="2">
                <a:solidFill>
                  <a:srgbClr val="000000"/>
                </a:solidFill>
                <a:prstDash val="solid"/>
                <a:round/>
              </a:ln>
            </p:spPr>
            <p:txBody>
              <a:bodyPr/>
              <a:lstStyle/>
              <a:p>
                <a:endParaRPr lang="zh-CN" altLang="en-US" sz="100"/>
              </a:p>
            </p:txBody>
          </p:sp>
          <p:sp>
            <p:nvSpPr>
              <p:cNvPr id="48358" name="Freeform 314"/>
              <p:cNvSpPr/>
              <p:nvPr/>
            </p:nvSpPr>
            <p:spPr bwMode="auto">
              <a:xfrm>
                <a:off x="3525" y="3146"/>
                <a:ext cx="251" cy="23"/>
              </a:xfrm>
              <a:custGeom>
                <a:avLst/>
                <a:gdLst>
                  <a:gd name="T0" fmla="*/ 0 w 251"/>
                  <a:gd name="T1" fmla="*/ 23 h 23"/>
                  <a:gd name="T2" fmla="*/ 25 w 251"/>
                  <a:gd name="T3" fmla="*/ 0 h 23"/>
                  <a:gd name="T4" fmla="*/ 251 w 251"/>
                  <a:gd name="T5" fmla="*/ 0 h 23"/>
                  <a:gd name="T6" fmla="*/ 226 w 251"/>
                  <a:gd name="T7" fmla="*/ 23 h 23"/>
                  <a:gd name="T8" fmla="*/ 0 w 251"/>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3">
                    <a:moveTo>
                      <a:pt x="0" y="23"/>
                    </a:moveTo>
                    <a:lnTo>
                      <a:pt x="25" y="0"/>
                    </a:lnTo>
                    <a:lnTo>
                      <a:pt x="251" y="0"/>
                    </a:lnTo>
                    <a:lnTo>
                      <a:pt x="226" y="23"/>
                    </a:lnTo>
                    <a:lnTo>
                      <a:pt x="0" y="2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59" name="Freeform 315"/>
              <p:cNvSpPr/>
              <p:nvPr/>
            </p:nvSpPr>
            <p:spPr bwMode="auto">
              <a:xfrm>
                <a:off x="3525" y="3146"/>
                <a:ext cx="251" cy="23"/>
              </a:xfrm>
              <a:custGeom>
                <a:avLst/>
                <a:gdLst>
                  <a:gd name="T0" fmla="*/ 0 w 251"/>
                  <a:gd name="T1" fmla="*/ 23 h 23"/>
                  <a:gd name="T2" fmla="*/ 25 w 251"/>
                  <a:gd name="T3" fmla="*/ 0 h 23"/>
                  <a:gd name="T4" fmla="*/ 251 w 251"/>
                  <a:gd name="T5" fmla="*/ 0 h 23"/>
                  <a:gd name="T6" fmla="*/ 226 w 251"/>
                  <a:gd name="T7" fmla="*/ 23 h 23"/>
                  <a:gd name="T8" fmla="*/ 0 w 251"/>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3">
                    <a:moveTo>
                      <a:pt x="0" y="23"/>
                    </a:moveTo>
                    <a:lnTo>
                      <a:pt x="25" y="0"/>
                    </a:lnTo>
                    <a:lnTo>
                      <a:pt x="251" y="0"/>
                    </a:lnTo>
                    <a:lnTo>
                      <a:pt x="226" y="23"/>
                    </a:lnTo>
                    <a:lnTo>
                      <a:pt x="0" y="23"/>
                    </a:lnTo>
                    <a:close/>
                  </a:path>
                </a:pathLst>
              </a:custGeom>
              <a:solidFill>
                <a:srgbClr val="C9C9B6"/>
              </a:solidFill>
              <a:ln w="2">
                <a:solidFill>
                  <a:srgbClr val="494936"/>
                </a:solidFill>
                <a:prstDash val="solid"/>
                <a:round/>
              </a:ln>
            </p:spPr>
            <p:txBody>
              <a:bodyPr/>
              <a:lstStyle/>
              <a:p>
                <a:endParaRPr lang="zh-CN" altLang="en-US" sz="100"/>
              </a:p>
            </p:txBody>
          </p:sp>
          <p:sp>
            <p:nvSpPr>
              <p:cNvPr id="48360" name="Rectangle 316"/>
              <p:cNvSpPr>
                <a:spLocks noChangeArrowheads="1"/>
              </p:cNvSpPr>
              <p:nvPr/>
            </p:nvSpPr>
            <p:spPr bwMode="auto">
              <a:xfrm>
                <a:off x="3525" y="3169"/>
                <a:ext cx="226" cy="176"/>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61" name="Rectangle 317"/>
              <p:cNvSpPr>
                <a:spLocks noChangeArrowheads="1"/>
              </p:cNvSpPr>
              <p:nvPr/>
            </p:nvSpPr>
            <p:spPr bwMode="auto">
              <a:xfrm>
                <a:off x="3545" y="3192"/>
                <a:ext cx="186" cy="136"/>
              </a:xfrm>
              <a:prstGeom prst="rect">
                <a:avLst/>
              </a:prstGeom>
              <a:solidFill>
                <a:srgbClr val="FFFFFF"/>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62" name="Freeform 318"/>
              <p:cNvSpPr/>
              <p:nvPr/>
            </p:nvSpPr>
            <p:spPr bwMode="auto">
              <a:xfrm>
                <a:off x="3751" y="3146"/>
                <a:ext cx="25" cy="199"/>
              </a:xfrm>
              <a:custGeom>
                <a:avLst/>
                <a:gdLst>
                  <a:gd name="T0" fmla="*/ 0 w 25"/>
                  <a:gd name="T1" fmla="*/ 199 h 199"/>
                  <a:gd name="T2" fmla="*/ 25 w 25"/>
                  <a:gd name="T3" fmla="*/ 175 h 199"/>
                  <a:gd name="T4" fmla="*/ 25 w 25"/>
                  <a:gd name="T5" fmla="*/ 0 h 199"/>
                  <a:gd name="T6" fmla="*/ 0 w 25"/>
                  <a:gd name="T7" fmla="*/ 23 h 199"/>
                  <a:gd name="T8" fmla="*/ 0 w 25"/>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9">
                    <a:moveTo>
                      <a:pt x="0" y="199"/>
                    </a:moveTo>
                    <a:lnTo>
                      <a:pt x="25" y="175"/>
                    </a:lnTo>
                    <a:lnTo>
                      <a:pt x="25" y="0"/>
                    </a:lnTo>
                    <a:lnTo>
                      <a:pt x="0" y="23"/>
                    </a:lnTo>
                    <a:lnTo>
                      <a:pt x="0" y="199"/>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63" name="Freeform 319"/>
              <p:cNvSpPr/>
              <p:nvPr/>
            </p:nvSpPr>
            <p:spPr bwMode="auto">
              <a:xfrm>
                <a:off x="3751" y="3146"/>
                <a:ext cx="25" cy="199"/>
              </a:xfrm>
              <a:custGeom>
                <a:avLst/>
                <a:gdLst>
                  <a:gd name="T0" fmla="*/ 0 w 25"/>
                  <a:gd name="T1" fmla="*/ 199 h 199"/>
                  <a:gd name="T2" fmla="*/ 25 w 25"/>
                  <a:gd name="T3" fmla="*/ 175 h 199"/>
                  <a:gd name="T4" fmla="*/ 25 w 25"/>
                  <a:gd name="T5" fmla="*/ 0 h 199"/>
                  <a:gd name="T6" fmla="*/ 0 w 25"/>
                  <a:gd name="T7" fmla="*/ 23 h 199"/>
                  <a:gd name="T8" fmla="*/ 0 w 25"/>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9">
                    <a:moveTo>
                      <a:pt x="0" y="199"/>
                    </a:moveTo>
                    <a:lnTo>
                      <a:pt x="25" y="175"/>
                    </a:lnTo>
                    <a:lnTo>
                      <a:pt x="25" y="0"/>
                    </a:lnTo>
                    <a:lnTo>
                      <a:pt x="0" y="23"/>
                    </a:lnTo>
                    <a:lnTo>
                      <a:pt x="0" y="199"/>
                    </a:lnTo>
                    <a:close/>
                  </a:path>
                </a:pathLst>
              </a:custGeom>
              <a:solidFill>
                <a:srgbClr val="7A7A5A"/>
              </a:solidFill>
              <a:ln w="2">
                <a:solidFill>
                  <a:srgbClr val="494936"/>
                </a:solidFill>
                <a:prstDash val="solid"/>
                <a:round/>
              </a:ln>
            </p:spPr>
            <p:txBody>
              <a:bodyPr/>
              <a:lstStyle/>
              <a:p>
                <a:endParaRPr lang="zh-CN" altLang="en-US" sz="100"/>
              </a:p>
            </p:txBody>
          </p:sp>
        </p:grpSp>
        <p:grpSp>
          <p:nvGrpSpPr>
            <p:cNvPr id="48175" name="Group 342"/>
            <p:cNvGrpSpPr/>
            <p:nvPr/>
          </p:nvGrpSpPr>
          <p:grpSpPr bwMode="auto">
            <a:xfrm>
              <a:off x="4056" y="3146"/>
              <a:ext cx="355" cy="316"/>
              <a:chOff x="4056" y="3146"/>
              <a:chExt cx="355" cy="316"/>
            </a:xfrm>
          </p:grpSpPr>
          <p:sp>
            <p:nvSpPr>
              <p:cNvPr id="48322" name="Rectangle 321"/>
              <p:cNvSpPr>
                <a:spLocks noChangeArrowheads="1"/>
              </p:cNvSpPr>
              <p:nvPr/>
            </p:nvSpPr>
            <p:spPr bwMode="auto">
              <a:xfrm>
                <a:off x="4059" y="3358"/>
                <a:ext cx="318" cy="58"/>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23" name="Rectangle 322"/>
              <p:cNvSpPr>
                <a:spLocks noChangeArrowheads="1"/>
              </p:cNvSpPr>
              <p:nvPr/>
            </p:nvSpPr>
            <p:spPr bwMode="auto">
              <a:xfrm>
                <a:off x="4056" y="3355"/>
                <a:ext cx="318" cy="58"/>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24" name="Freeform 323"/>
              <p:cNvSpPr/>
              <p:nvPr/>
            </p:nvSpPr>
            <p:spPr bwMode="auto">
              <a:xfrm>
                <a:off x="4059" y="3326"/>
                <a:ext cx="352" cy="32"/>
              </a:xfrm>
              <a:custGeom>
                <a:avLst/>
                <a:gdLst>
                  <a:gd name="T0" fmla="*/ 0 w 352"/>
                  <a:gd name="T1" fmla="*/ 32 h 32"/>
                  <a:gd name="T2" fmla="*/ 34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4" y="0"/>
                    </a:lnTo>
                    <a:lnTo>
                      <a:pt x="352" y="0"/>
                    </a:lnTo>
                    <a:lnTo>
                      <a:pt x="318" y="32"/>
                    </a:lnTo>
                    <a:lnTo>
                      <a:pt x="0" y="32"/>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25" name="Freeform 324"/>
              <p:cNvSpPr/>
              <p:nvPr/>
            </p:nvSpPr>
            <p:spPr bwMode="auto">
              <a:xfrm>
                <a:off x="4059" y="3326"/>
                <a:ext cx="352" cy="32"/>
              </a:xfrm>
              <a:custGeom>
                <a:avLst/>
                <a:gdLst>
                  <a:gd name="T0" fmla="*/ 0 w 352"/>
                  <a:gd name="T1" fmla="*/ 32 h 32"/>
                  <a:gd name="T2" fmla="*/ 34 w 352"/>
                  <a:gd name="T3" fmla="*/ 0 h 32"/>
                  <a:gd name="T4" fmla="*/ 352 w 352"/>
                  <a:gd name="T5" fmla="*/ 0 h 32"/>
                  <a:gd name="T6" fmla="*/ 318 w 352"/>
                  <a:gd name="T7" fmla="*/ 32 h 32"/>
                  <a:gd name="T8" fmla="*/ 0 w 352"/>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
                    <a:moveTo>
                      <a:pt x="0" y="32"/>
                    </a:moveTo>
                    <a:lnTo>
                      <a:pt x="34" y="0"/>
                    </a:lnTo>
                    <a:lnTo>
                      <a:pt x="352" y="0"/>
                    </a:lnTo>
                    <a:lnTo>
                      <a:pt x="318" y="32"/>
                    </a:lnTo>
                    <a:lnTo>
                      <a:pt x="0" y="32"/>
                    </a:lnTo>
                    <a:close/>
                  </a:path>
                </a:pathLst>
              </a:custGeom>
              <a:solidFill>
                <a:srgbClr val="C9C9B6"/>
              </a:solidFill>
              <a:ln w="2">
                <a:solidFill>
                  <a:srgbClr val="494936"/>
                </a:solidFill>
                <a:prstDash val="solid"/>
                <a:round/>
              </a:ln>
            </p:spPr>
            <p:txBody>
              <a:bodyPr/>
              <a:lstStyle/>
              <a:p>
                <a:endParaRPr lang="zh-CN" altLang="en-US" sz="100"/>
              </a:p>
            </p:txBody>
          </p:sp>
          <p:sp>
            <p:nvSpPr>
              <p:cNvPr id="48326" name="Line 325"/>
              <p:cNvSpPr>
                <a:spLocks noChangeShapeType="1"/>
              </p:cNvSpPr>
              <p:nvPr/>
            </p:nvSpPr>
            <p:spPr bwMode="auto">
              <a:xfrm flipH="1">
                <a:off x="4283" y="3384"/>
                <a:ext cx="75" cy="0"/>
              </a:xfrm>
              <a:prstGeom prst="line">
                <a:avLst/>
              </a:prstGeom>
              <a:noFill/>
              <a:ln w="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48327" name="Freeform 326"/>
              <p:cNvSpPr/>
              <p:nvPr/>
            </p:nvSpPr>
            <p:spPr bwMode="auto">
              <a:xfrm>
                <a:off x="4377" y="3326"/>
                <a:ext cx="34" cy="90"/>
              </a:xfrm>
              <a:custGeom>
                <a:avLst/>
                <a:gdLst>
                  <a:gd name="T0" fmla="*/ 0 w 34"/>
                  <a:gd name="T1" fmla="*/ 90 h 90"/>
                  <a:gd name="T2" fmla="*/ 34 w 34"/>
                  <a:gd name="T3" fmla="*/ 56 h 90"/>
                  <a:gd name="T4" fmla="*/ 34 w 34"/>
                  <a:gd name="T5" fmla="*/ 0 h 90"/>
                  <a:gd name="T6" fmla="*/ 0 w 34"/>
                  <a:gd name="T7" fmla="*/ 32 h 90"/>
                  <a:gd name="T8" fmla="*/ 0 w 34"/>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90">
                    <a:moveTo>
                      <a:pt x="0" y="90"/>
                    </a:moveTo>
                    <a:lnTo>
                      <a:pt x="34" y="56"/>
                    </a:lnTo>
                    <a:lnTo>
                      <a:pt x="34" y="0"/>
                    </a:lnTo>
                    <a:lnTo>
                      <a:pt x="0" y="32"/>
                    </a:lnTo>
                    <a:lnTo>
                      <a:pt x="0" y="90"/>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28" name="Freeform 327"/>
              <p:cNvSpPr/>
              <p:nvPr/>
            </p:nvSpPr>
            <p:spPr bwMode="auto">
              <a:xfrm>
                <a:off x="4374" y="3331"/>
                <a:ext cx="34" cy="90"/>
              </a:xfrm>
              <a:custGeom>
                <a:avLst/>
                <a:gdLst>
                  <a:gd name="T0" fmla="*/ 0 w 34"/>
                  <a:gd name="T1" fmla="*/ 90 h 90"/>
                  <a:gd name="T2" fmla="*/ 34 w 34"/>
                  <a:gd name="T3" fmla="*/ 57 h 90"/>
                  <a:gd name="T4" fmla="*/ 34 w 34"/>
                  <a:gd name="T5" fmla="*/ 0 h 90"/>
                  <a:gd name="T6" fmla="*/ 0 w 34"/>
                  <a:gd name="T7" fmla="*/ 32 h 90"/>
                  <a:gd name="T8" fmla="*/ 0 w 34"/>
                  <a:gd name="T9" fmla="*/ 9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90">
                    <a:moveTo>
                      <a:pt x="0" y="90"/>
                    </a:moveTo>
                    <a:lnTo>
                      <a:pt x="34" y="57"/>
                    </a:lnTo>
                    <a:lnTo>
                      <a:pt x="34" y="0"/>
                    </a:lnTo>
                    <a:lnTo>
                      <a:pt x="0" y="32"/>
                    </a:lnTo>
                    <a:lnTo>
                      <a:pt x="0" y="90"/>
                    </a:lnTo>
                    <a:close/>
                  </a:path>
                </a:pathLst>
              </a:custGeom>
              <a:solidFill>
                <a:srgbClr val="7A7A5A"/>
              </a:solidFill>
              <a:ln w="2">
                <a:solidFill>
                  <a:srgbClr val="494936"/>
                </a:solidFill>
                <a:prstDash val="solid"/>
                <a:round/>
              </a:ln>
            </p:spPr>
            <p:txBody>
              <a:bodyPr/>
              <a:lstStyle/>
              <a:p>
                <a:endParaRPr lang="zh-CN" altLang="en-US" sz="100"/>
              </a:p>
            </p:txBody>
          </p:sp>
          <p:sp>
            <p:nvSpPr>
              <p:cNvPr id="48329" name="Freeform 328"/>
              <p:cNvSpPr/>
              <p:nvPr/>
            </p:nvSpPr>
            <p:spPr bwMode="auto">
              <a:xfrm>
                <a:off x="4061" y="3409"/>
                <a:ext cx="280" cy="44"/>
              </a:xfrm>
              <a:custGeom>
                <a:avLst/>
                <a:gdLst>
                  <a:gd name="T0" fmla="*/ 0 w 280"/>
                  <a:gd name="T1" fmla="*/ 44 h 44"/>
                  <a:gd name="T2" fmla="*/ 35 w 280"/>
                  <a:gd name="T3" fmla="*/ 0 h 44"/>
                  <a:gd name="T4" fmla="*/ 280 w 280"/>
                  <a:gd name="T5" fmla="*/ 0 h 44"/>
                  <a:gd name="T6" fmla="*/ 245 w 280"/>
                  <a:gd name="T7" fmla="*/ 44 h 44"/>
                  <a:gd name="T8" fmla="*/ 0 w 280"/>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44">
                    <a:moveTo>
                      <a:pt x="0" y="44"/>
                    </a:moveTo>
                    <a:lnTo>
                      <a:pt x="35" y="0"/>
                    </a:lnTo>
                    <a:lnTo>
                      <a:pt x="280" y="0"/>
                    </a:lnTo>
                    <a:lnTo>
                      <a:pt x="245" y="44"/>
                    </a:lnTo>
                    <a:lnTo>
                      <a:pt x="0" y="44"/>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30" name="Freeform 329"/>
              <p:cNvSpPr/>
              <p:nvPr/>
            </p:nvSpPr>
            <p:spPr bwMode="auto">
              <a:xfrm>
                <a:off x="4061" y="3409"/>
                <a:ext cx="280" cy="44"/>
              </a:xfrm>
              <a:custGeom>
                <a:avLst/>
                <a:gdLst>
                  <a:gd name="T0" fmla="*/ 0 w 280"/>
                  <a:gd name="T1" fmla="*/ 44 h 44"/>
                  <a:gd name="T2" fmla="*/ 35 w 280"/>
                  <a:gd name="T3" fmla="*/ 0 h 44"/>
                  <a:gd name="T4" fmla="*/ 280 w 280"/>
                  <a:gd name="T5" fmla="*/ 0 h 44"/>
                  <a:gd name="T6" fmla="*/ 245 w 280"/>
                  <a:gd name="T7" fmla="*/ 44 h 44"/>
                  <a:gd name="T8" fmla="*/ 0 w 280"/>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44">
                    <a:moveTo>
                      <a:pt x="0" y="44"/>
                    </a:moveTo>
                    <a:lnTo>
                      <a:pt x="35" y="0"/>
                    </a:lnTo>
                    <a:lnTo>
                      <a:pt x="280" y="0"/>
                    </a:lnTo>
                    <a:lnTo>
                      <a:pt x="245" y="44"/>
                    </a:lnTo>
                    <a:lnTo>
                      <a:pt x="0" y="44"/>
                    </a:lnTo>
                    <a:close/>
                  </a:path>
                </a:pathLst>
              </a:custGeom>
              <a:solidFill>
                <a:srgbClr val="C9C9B6"/>
              </a:solidFill>
              <a:ln w="2">
                <a:solidFill>
                  <a:srgbClr val="494936"/>
                </a:solidFill>
                <a:prstDash val="solid"/>
                <a:round/>
              </a:ln>
            </p:spPr>
            <p:txBody>
              <a:bodyPr/>
              <a:lstStyle/>
              <a:p>
                <a:endParaRPr lang="zh-CN" altLang="en-US" sz="100"/>
              </a:p>
            </p:txBody>
          </p:sp>
          <p:sp>
            <p:nvSpPr>
              <p:cNvPr id="48331" name="Freeform 330"/>
              <p:cNvSpPr/>
              <p:nvPr/>
            </p:nvSpPr>
            <p:spPr bwMode="auto">
              <a:xfrm>
                <a:off x="4306" y="3409"/>
                <a:ext cx="35" cy="53"/>
              </a:xfrm>
              <a:custGeom>
                <a:avLst/>
                <a:gdLst>
                  <a:gd name="T0" fmla="*/ 0 w 35"/>
                  <a:gd name="T1" fmla="*/ 53 h 53"/>
                  <a:gd name="T2" fmla="*/ 35 w 35"/>
                  <a:gd name="T3" fmla="*/ 16 h 53"/>
                  <a:gd name="T4" fmla="*/ 35 w 35"/>
                  <a:gd name="T5" fmla="*/ 0 h 53"/>
                  <a:gd name="T6" fmla="*/ 0 w 35"/>
                  <a:gd name="T7" fmla="*/ 44 h 53"/>
                  <a:gd name="T8" fmla="*/ 0 w 3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3">
                    <a:moveTo>
                      <a:pt x="0" y="53"/>
                    </a:moveTo>
                    <a:lnTo>
                      <a:pt x="35" y="16"/>
                    </a:lnTo>
                    <a:lnTo>
                      <a:pt x="35" y="0"/>
                    </a:lnTo>
                    <a:lnTo>
                      <a:pt x="0" y="44"/>
                    </a:lnTo>
                    <a:lnTo>
                      <a:pt x="0" y="53"/>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32" name="Freeform 331"/>
              <p:cNvSpPr/>
              <p:nvPr/>
            </p:nvSpPr>
            <p:spPr bwMode="auto">
              <a:xfrm>
                <a:off x="4306" y="3409"/>
                <a:ext cx="35" cy="53"/>
              </a:xfrm>
              <a:custGeom>
                <a:avLst/>
                <a:gdLst>
                  <a:gd name="T0" fmla="*/ 0 w 35"/>
                  <a:gd name="T1" fmla="*/ 53 h 53"/>
                  <a:gd name="T2" fmla="*/ 35 w 35"/>
                  <a:gd name="T3" fmla="*/ 16 h 53"/>
                  <a:gd name="T4" fmla="*/ 35 w 35"/>
                  <a:gd name="T5" fmla="*/ 0 h 53"/>
                  <a:gd name="T6" fmla="*/ 0 w 35"/>
                  <a:gd name="T7" fmla="*/ 44 h 53"/>
                  <a:gd name="T8" fmla="*/ 0 w 3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3">
                    <a:moveTo>
                      <a:pt x="0" y="53"/>
                    </a:moveTo>
                    <a:lnTo>
                      <a:pt x="35" y="16"/>
                    </a:lnTo>
                    <a:lnTo>
                      <a:pt x="35" y="0"/>
                    </a:lnTo>
                    <a:lnTo>
                      <a:pt x="0" y="44"/>
                    </a:lnTo>
                    <a:lnTo>
                      <a:pt x="0" y="53"/>
                    </a:lnTo>
                    <a:close/>
                  </a:path>
                </a:pathLst>
              </a:custGeom>
              <a:solidFill>
                <a:srgbClr val="7A7A5A"/>
              </a:solidFill>
              <a:ln w="2">
                <a:solidFill>
                  <a:srgbClr val="494936"/>
                </a:solidFill>
                <a:prstDash val="solid"/>
                <a:round/>
              </a:ln>
            </p:spPr>
            <p:txBody>
              <a:bodyPr/>
              <a:lstStyle/>
              <a:p>
                <a:endParaRPr lang="zh-CN" altLang="en-US" sz="100"/>
              </a:p>
            </p:txBody>
          </p:sp>
          <p:sp>
            <p:nvSpPr>
              <p:cNvPr id="48333" name="Rectangle 332"/>
              <p:cNvSpPr>
                <a:spLocks noChangeArrowheads="1"/>
              </p:cNvSpPr>
              <p:nvPr/>
            </p:nvSpPr>
            <p:spPr bwMode="auto">
              <a:xfrm>
                <a:off x="4061" y="3453"/>
                <a:ext cx="245" cy="9"/>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34" name="Rectangle 333"/>
              <p:cNvSpPr>
                <a:spLocks noChangeArrowheads="1"/>
              </p:cNvSpPr>
              <p:nvPr/>
            </p:nvSpPr>
            <p:spPr bwMode="auto">
              <a:xfrm>
                <a:off x="4061" y="3453"/>
                <a:ext cx="245" cy="9"/>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35" name="Freeform 334"/>
              <p:cNvSpPr/>
              <p:nvPr/>
            </p:nvSpPr>
            <p:spPr bwMode="auto">
              <a:xfrm>
                <a:off x="4107" y="3326"/>
                <a:ext cx="252" cy="25"/>
              </a:xfrm>
              <a:custGeom>
                <a:avLst/>
                <a:gdLst>
                  <a:gd name="T0" fmla="*/ 0 w 252"/>
                  <a:gd name="T1" fmla="*/ 25 h 25"/>
                  <a:gd name="T2" fmla="*/ 26 w 252"/>
                  <a:gd name="T3" fmla="*/ 0 h 25"/>
                  <a:gd name="T4" fmla="*/ 252 w 252"/>
                  <a:gd name="T5" fmla="*/ 0 h 25"/>
                  <a:gd name="T6" fmla="*/ 227 w 252"/>
                  <a:gd name="T7" fmla="*/ 25 h 25"/>
                  <a:gd name="T8" fmla="*/ 0 w 25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
                    <a:moveTo>
                      <a:pt x="0" y="25"/>
                    </a:moveTo>
                    <a:lnTo>
                      <a:pt x="26" y="0"/>
                    </a:lnTo>
                    <a:lnTo>
                      <a:pt x="252" y="0"/>
                    </a:lnTo>
                    <a:lnTo>
                      <a:pt x="227" y="25"/>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36" name="Freeform 335"/>
              <p:cNvSpPr/>
              <p:nvPr/>
            </p:nvSpPr>
            <p:spPr bwMode="auto">
              <a:xfrm>
                <a:off x="4107" y="3326"/>
                <a:ext cx="252" cy="25"/>
              </a:xfrm>
              <a:custGeom>
                <a:avLst/>
                <a:gdLst>
                  <a:gd name="T0" fmla="*/ 0 w 252"/>
                  <a:gd name="T1" fmla="*/ 25 h 25"/>
                  <a:gd name="T2" fmla="*/ 26 w 252"/>
                  <a:gd name="T3" fmla="*/ 0 h 25"/>
                  <a:gd name="T4" fmla="*/ 252 w 252"/>
                  <a:gd name="T5" fmla="*/ 0 h 25"/>
                  <a:gd name="T6" fmla="*/ 227 w 252"/>
                  <a:gd name="T7" fmla="*/ 25 h 25"/>
                  <a:gd name="T8" fmla="*/ 0 w 252"/>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25">
                    <a:moveTo>
                      <a:pt x="0" y="25"/>
                    </a:moveTo>
                    <a:lnTo>
                      <a:pt x="26" y="0"/>
                    </a:lnTo>
                    <a:lnTo>
                      <a:pt x="252" y="0"/>
                    </a:lnTo>
                    <a:lnTo>
                      <a:pt x="227" y="25"/>
                    </a:lnTo>
                    <a:lnTo>
                      <a:pt x="0" y="25"/>
                    </a:lnTo>
                    <a:close/>
                  </a:path>
                </a:pathLst>
              </a:custGeom>
              <a:solidFill>
                <a:srgbClr val="000000"/>
              </a:solidFill>
              <a:ln w="2">
                <a:solidFill>
                  <a:srgbClr val="000000"/>
                </a:solidFill>
                <a:prstDash val="solid"/>
                <a:round/>
              </a:ln>
            </p:spPr>
            <p:txBody>
              <a:bodyPr/>
              <a:lstStyle/>
              <a:p>
                <a:endParaRPr lang="zh-CN" altLang="en-US" sz="100"/>
              </a:p>
            </p:txBody>
          </p:sp>
          <p:sp>
            <p:nvSpPr>
              <p:cNvPr id="48337" name="Freeform 336"/>
              <p:cNvSpPr/>
              <p:nvPr/>
            </p:nvSpPr>
            <p:spPr bwMode="auto">
              <a:xfrm>
                <a:off x="4105" y="3146"/>
                <a:ext cx="250" cy="23"/>
              </a:xfrm>
              <a:custGeom>
                <a:avLst/>
                <a:gdLst>
                  <a:gd name="T0" fmla="*/ 0 w 250"/>
                  <a:gd name="T1" fmla="*/ 23 h 23"/>
                  <a:gd name="T2" fmla="*/ 25 w 250"/>
                  <a:gd name="T3" fmla="*/ 0 h 23"/>
                  <a:gd name="T4" fmla="*/ 250 w 250"/>
                  <a:gd name="T5" fmla="*/ 0 h 23"/>
                  <a:gd name="T6" fmla="*/ 226 w 250"/>
                  <a:gd name="T7" fmla="*/ 23 h 23"/>
                  <a:gd name="T8" fmla="*/ 0 w 250"/>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3">
                    <a:moveTo>
                      <a:pt x="0" y="23"/>
                    </a:moveTo>
                    <a:lnTo>
                      <a:pt x="25" y="0"/>
                    </a:lnTo>
                    <a:lnTo>
                      <a:pt x="250" y="0"/>
                    </a:lnTo>
                    <a:lnTo>
                      <a:pt x="226" y="23"/>
                    </a:lnTo>
                    <a:lnTo>
                      <a:pt x="0" y="23"/>
                    </a:lnTo>
                    <a:close/>
                  </a:path>
                </a:pathLst>
              </a:custGeom>
              <a:solidFill>
                <a:srgbClr val="C9C9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38" name="Freeform 337"/>
              <p:cNvSpPr/>
              <p:nvPr/>
            </p:nvSpPr>
            <p:spPr bwMode="auto">
              <a:xfrm>
                <a:off x="4105" y="3146"/>
                <a:ext cx="250" cy="23"/>
              </a:xfrm>
              <a:custGeom>
                <a:avLst/>
                <a:gdLst>
                  <a:gd name="T0" fmla="*/ 0 w 250"/>
                  <a:gd name="T1" fmla="*/ 23 h 23"/>
                  <a:gd name="T2" fmla="*/ 25 w 250"/>
                  <a:gd name="T3" fmla="*/ 0 h 23"/>
                  <a:gd name="T4" fmla="*/ 250 w 250"/>
                  <a:gd name="T5" fmla="*/ 0 h 23"/>
                  <a:gd name="T6" fmla="*/ 226 w 250"/>
                  <a:gd name="T7" fmla="*/ 23 h 23"/>
                  <a:gd name="T8" fmla="*/ 0 w 250"/>
                  <a:gd name="T9" fmla="*/ 2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3">
                    <a:moveTo>
                      <a:pt x="0" y="23"/>
                    </a:moveTo>
                    <a:lnTo>
                      <a:pt x="25" y="0"/>
                    </a:lnTo>
                    <a:lnTo>
                      <a:pt x="250" y="0"/>
                    </a:lnTo>
                    <a:lnTo>
                      <a:pt x="226" y="23"/>
                    </a:lnTo>
                    <a:lnTo>
                      <a:pt x="0" y="23"/>
                    </a:lnTo>
                    <a:close/>
                  </a:path>
                </a:pathLst>
              </a:custGeom>
              <a:solidFill>
                <a:srgbClr val="C9C9B6"/>
              </a:solidFill>
              <a:ln w="2">
                <a:solidFill>
                  <a:srgbClr val="494936"/>
                </a:solidFill>
                <a:prstDash val="solid"/>
                <a:round/>
              </a:ln>
            </p:spPr>
            <p:txBody>
              <a:bodyPr/>
              <a:lstStyle/>
              <a:p>
                <a:endParaRPr lang="zh-CN" altLang="en-US" sz="100"/>
              </a:p>
            </p:txBody>
          </p:sp>
          <p:sp>
            <p:nvSpPr>
              <p:cNvPr id="48339" name="Rectangle 338"/>
              <p:cNvSpPr>
                <a:spLocks noChangeArrowheads="1"/>
              </p:cNvSpPr>
              <p:nvPr/>
            </p:nvSpPr>
            <p:spPr bwMode="auto">
              <a:xfrm>
                <a:off x="4105" y="3169"/>
                <a:ext cx="226" cy="176"/>
              </a:xfrm>
              <a:prstGeom prst="rect">
                <a:avLst/>
              </a:prstGeom>
              <a:solidFill>
                <a:srgbClr val="B7B79D"/>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40" name="Rectangle 339"/>
              <p:cNvSpPr>
                <a:spLocks noChangeArrowheads="1"/>
              </p:cNvSpPr>
              <p:nvPr/>
            </p:nvSpPr>
            <p:spPr bwMode="auto">
              <a:xfrm>
                <a:off x="4125" y="3192"/>
                <a:ext cx="186" cy="136"/>
              </a:xfrm>
              <a:prstGeom prst="rect">
                <a:avLst/>
              </a:prstGeom>
              <a:solidFill>
                <a:srgbClr val="FFFFFF"/>
              </a:solidFill>
              <a:ln w="2">
                <a:solidFill>
                  <a:srgbClr val="494936"/>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41" name="Freeform 340"/>
              <p:cNvSpPr/>
              <p:nvPr/>
            </p:nvSpPr>
            <p:spPr bwMode="auto">
              <a:xfrm>
                <a:off x="4331" y="3146"/>
                <a:ext cx="24" cy="199"/>
              </a:xfrm>
              <a:custGeom>
                <a:avLst/>
                <a:gdLst>
                  <a:gd name="T0" fmla="*/ 0 w 24"/>
                  <a:gd name="T1" fmla="*/ 199 h 199"/>
                  <a:gd name="T2" fmla="*/ 24 w 24"/>
                  <a:gd name="T3" fmla="*/ 175 h 199"/>
                  <a:gd name="T4" fmla="*/ 24 w 24"/>
                  <a:gd name="T5" fmla="*/ 0 h 199"/>
                  <a:gd name="T6" fmla="*/ 0 w 24"/>
                  <a:gd name="T7" fmla="*/ 23 h 199"/>
                  <a:gd name="T8" fmla="*/ 0 w 24"/>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9">
                    <a:moveTo>
                      <a:pt x="0" y="199"/>
                    </a:moveTo>
                    <a:lnTo>
                      <a:pt x="24" y="175"/>
                    </a:lnTo>
                    <a:lnTo>
                      <a:pt x="24" y="0"/>
                    </a:lnTo>
                    <a:lnTo>
                      <a:pt x="0" y="23"/>
                    </a:lnTo>
                    <a:lnTo>
                      <a:pt x="0" y="199"/>
                    </a:lnTo>
                    <a:close/>
                  </a:path>
                </a:pathLst>
              </a:custGeom>
              <a:solidFill>
                <a:srgbClr val="7A7A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42" name="Freeform 341"/>
              <p:cNvSpPr/>
              <p:nvPr/>
            </p:nvSpPr>
            <p:spPr bwMode="auto">
              <a:xfrm>
                <a:off x="4331" y="3146"/>
                <a:ext cx="24" cy="199"/>
              </a:xfrm>
              <a:custGeom>
                <a:avLst/>
                <a:gdLst>
                  <a:gd name="T0" fmla="*/ 0 w 24"/>
                  <a:gd name="T1" fmla="*/ 199 h 199"/>
                  <a:gd name="T2" fmla="*/ 24 w 24"/>
                  <a:gd name="T3" fmla="*/ 175 h 199"/>
                  <a:gd name="T4" fmla="*/ 24 w 24"/>
                  <a:gd name="T5" fmla="*/ 0 h 199"/>
                  <a:gd name="T6" fmla="*/ 0 w 24"/>
                  <a:gd name="T7" fmla="*/ 23 h 199"/>
                  <a:gd name="T8" fmla="*/ 0 w 24"/>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9">
                    <a:moveTo>
                      <a:pt x="0" y="199"/>
                    </a:moveTo>
                    <a:lnTo>
                      <a:pt x="24" y="175"/>
                    </a:lnTo>
                    <a:lnTo>
                      <a:pt x="24" y="0"/>
                    </a:lnTo>
                    <a:lnTo>
                      <a:pt x="0" y="23"/>
                    </a:lnTo>
                    <a:lnTo>
                      <a:pt x="0" y="199"/>
                    </a:lnTo>
                    <a:close/>
                  </a:path>
                </a:pathLst>
              </a:custGeom>
              <a:solidFill>
                <a:srgbClr val="7A7A5A"/>
              </a:solidFill>
              <a:ln w="2">
                <a:solidFill>
                  <a:srgbClr val="494936"/>
                </a:solidFill>
                <a:prstDash val="solid"/>
                <a:round/>
              </a:ln>
            </p:spPr>
            <p:txBody>
              <a:bodyPr/>
              <a:lstStyle/>
              <a:p>
                <a:endParaRPr lang="zh-CN" altLang="en-US" sz="100"/>
              </a:p>
            </p:txBody>
          </p:sp>
        </p:grpSp>
        <p:grpSp>
          <p:nvGrpSpPr>
            <p:cNvPr id="48176" name="Group 365"/>
            <p:cNvGrpSpPr/>
            <p:nvPr/>
          </p:nvGrpSpPr>
          <p:grpSpPr bwMode="auto">
            <a:xfrm>
              <a:off x="2255" y="2743"/>
              <a:ext cx="415" cy="174"/>
              <a:chOff x="2255" y="2743"/>
              <a:chExt cx="415" cy="174"/>
            </a:xfrm>
          </p:grpSpPr>
          <p:sp>
            <p:nvSpPr>
              <p:cNvPr id="48300" name="Rectangle 343"/>
              <p:cNvSpPr>
                <a:spLocks noChangeArrowheads="1"/>
              </p:cNvSpPr>
              <p:nvPr/>
            </p:nvSpPr>
            <p:spPr bwMode="auto">
              <a:xfrm>
                <a:off x="2255" y="2838"/>
                <a:ext cx="317" cy="79"/>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01" name="Rectangle 344"/>
              <p:cNvSpPr>
                <a:spLocks noChangeArrowheads="1"/>
              </p:cNvSpPr>
              <p:nvPr/>
            </p:nvSpPr>
            <p:spPr bwMode="auto">
              <a:xfrm>
                <a:off x="2255" y="2838"/>
                <a:ext cx="317" cy="79"/>
              </a:xfrm>
              <a:prstGeom prst="rect">
                <a:avLst/>
              </a:prstGeom>
              <a:solidFill>
                <a:srgbClr val="0096D5"/>
              </a:solidFill>
              <a:ln w="3">
                <a:solidFill>
                  <a:srgbClr val="AAE6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302" name="Freeform 345"/>
              <p:cNvSpPr/>
              <p:nvPr/>
            </p:nvSpPr>
            <p:spPr bwMode="auto">
              <a:xfrm>
                <a:off x="2572" y="2743"/>
                <a:ext cx="98" cy="174"/>
              </a:xfrm>
              <a:custGeom>
                <a:avLst/>
                <a:gdLst>
                  <a:gd name="T0" fmla="*/ 0 w 98"/>
                  <a:gd name="T1" fmla="*/ 95 h 174"/>
                  <a:gd name="T2" fmla="*/ 98 w 98"/>
                  <a:gd name="T3" fmla="*/ 0 h 174"/>
                  <a:gd name="T4" fmla="*/ 98 w 98"/>
                  <a:gd name="T5" fmla="*/ 80 h 174"/>
                  <a:gd name="T6" fmla="*/ 0 w 98"/>
                  <a:gd name="T7" fmla="*/ 174 h 174"/>
                  <a:gd name="T8" fmla="*/ 0 w 98"/>
                  <a:gd name="T9" fmla="*/ 95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74">
                    <a:moveTo>
                      <a:pt x="0" y="95"/>
                    </a:moveTo>
                    <a:lnTo>
                      <a:pt x="98" y="0"/>
                    </a:lnTo>
                    <a:lnTo>
                      <a:pt x="98" y="80"/>
                    </a:lnTo>
                    <a:lnTo>
                      <a:pt x="0" y="174"/>
                    </a:lnTo>
                    <a:lnTo>
                      <a:pt x="0" y="95"/>
                    </a:lnTo>
                    <a:close/>
                  </a:path>
                </a:pathLst>
              </a:custGeom>
              <a:solidFill>
                <a:srgbClr val="005A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03" name="Freeform 346"/>
              <p:cNvSpPr/>
              <p:nvPr/>
            </p:nvSpPr>
            <p:spPr bwMode="auto">
              <a:xfrm>
                <a:off x="2572" y="2743"/>
                <a:ext cx="98" cy="174"/>
              </a:xfrm>
              <a:custGeom>
                <a:avLst/>
                <a:gdLst>
                  <a:gd name="T0" fmla="*/ 0 w 98"/>
                  <a:gd name="T1" fmla="*/ 95 h 174"/>
                  <a:gd name="T2" fmla="*/ 98 w 98"/>
                  <a:gd name="T3" fmla="*/ 0 h 174"/>
                  <a:gd name="T4" fmla="*/ 98 w 98"/>
                  <a:gd name="T5" fmla="*/ 80 h 174"/>
                  <a:gd name="T6" fmla="*/ 0 w 98"/>
                  <a:gd name="T7" fmla="*/ 174 h 174"/>
                  <a:gd name="T8" fmla="*/ 0 w 98"/>
                  <a:gd name="T9" fmla="*/ 95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74">
                    <a:moveTo>
                      <a:pt x="0" y="95"/>
                    </a:moveTo>
                    <a:lnTo>
                      <a:pt x="98" y="0"/>
                    </a:lnTo>
                    <a:lnTo>
                      <a:pt x="98" y="80"/>
                    </a:lnTo>
                    <a:lnTo>
                      <a:pt x="0" y="174"/>
                    </a:lnTo>
                    <a:lnTo>
                      <a:pt x="0" y="95"/>
                    </a:lnTo>
                    <a:close/>
                  </a:path>
                </a:pathLst>
              </a:custGeom>
              <a:solidFill>
                <a:srgbClr val="005A80"/>
              </a:solidFill>
              <a:ln w="3">
                <a:solidFill>
                  <a:srgbClr val="AAE6FF"/>
                </a:solidFill>
                <a:prstDash val="solid"/>
                <a:round/>
              </a:ln>
            </p:spPr>
            <p:txBody>
              <a:bodyPr/>
              <a:lstStyle/>
              <a:p>
                <a:endParaRPr lang="zh-CN" altLang="en-US" sz="100"/>
              </a:p>
            </p:txBody>
          </p:sp>
          <p:sp>
            <p:nvSpPr>
              <p:cNvPr id="48304" name="Freeform 347"/>
              <p:cNvSpPr/>
              <p:nvPr/>
            </p:nvSpPr>
            <p:spPr bwMode="auto">
              <a:xfrm>
                <a:off x="2255" y="2743"/>
                <a:ext cx="415" cy="95"/>
              </a:xfrm>
              <a:custGeom>
                <a:avLst/>
                <a:gdLst>
                  <a:gd name="T0" fmla="*/ 317 w 415"/>
                  <a:gd name="T1" fmla="*/ 95 h 95"/>
                  <a:gd name="T2" fmla="*/ 415 w 415"/>
                  <a:gd name="T3" fmla="*/ 0 h 95"/>
                  <a:gd name="T4" fmla="*/ 98 w 415"/>
                  <a:gd name="T5" fmla="*/ 0 h 95"/>
                  <a:gd name="T6" fmla="*/ 0 w 415"/>
                  <a:gd name="T7" fmla="*/ 95 h 95"/>
                  <a:gd name="T8" fmla="*/ 317 w 415"/>
                  <a:gd name="T9" fmla="*/ 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5" h="95">
                    <a:moveTo>
                      <a:pt x="317" y="95"/>
                    </a:moveTo>
                    <a:lnTo>
                      <a:pt x="415" y="0"/>
                    </a:lnTo>
                    <a:lnTo>
                      <a:pt x="98" y="0"/>
                    </a:lnTo>
                    <a:lnTo>
                      <a:pt x="0" y="95"/>
                    </a:lnTo>
                    <a:lnTo>
                      <a:pt x="317" y="95"/>
                    </a:lnTo>
                    <a:close/>
                  </a:path>
                </a:pathLst>
              </a:custGeom>
              <a:solidFill>
                <a:srgbClr val="00B4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05" name="Freeform 348"/>
              <p:cNvSpPr/>
              <p:nvPr/>
            </p:nvSpPr>
            <p:spPr bwMode="auto">
              <a:xfrm>
                <a:off x="2255" y="2743"/>
                <a:ext cx="415" cy="95"/>
              </a:xfrm>
              <a:custGeom>
                <a:avLst/>
                <a:gdLst>
                  <a:gd name="T0" fmla="*/ 317 w 415"/>
                  <a:gd name="T1" fmla="*/ 95 h 95"/>
                  <a:gd name="T2" fmla="*/ 415 w 415"/>
                  <a:gd name="T3" fmla="*/ 0 h 95"/>
                  <a:gd name="T4" fmla="*/ 98 w 415"/>
                  <a:gd name="T5" fmla="*/ 0 h 95"/>
                  <a:gd name="T6" fmla="*/ 0 w 415"/>
                  <a:gd name="T7" fmla="*/ 95 h 95"/>
                  <a:gd name="T8" fmla="*/ 317 w 415"/>
                  <a:gd name="T9" fmla="*/ 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5" h="95">
                    <a:moveTo>
                      <a:pt x="317" y="95"/>
                    </a:moveTo>
                    <a:lnTo>
                      <a:pt x="415" y="0"/>
                    </a:lnTo>
                    <a:lnTo>
                      <a:pt x="98" y="0"/>
                    </a:lnTo>
                    <a:lnTo>
                      <a:pt x="0" y="95"/>
                    </a:lnTo>
                    <a:lnTo>
                      <a:pt x="317" y="95"/>
                    </a:lnTo>
                    <a:close/>
                  </a:path>
                </a:pathLst>
              </a:custGeom>
              <a:solidFill>
                <a:srgbClr val="00B4FF"/>
              </a:solidFill>
              <a:ln w="3">
                <a:solidFill>
                  <a:srgbClr val="AAE6FF"/>
                </a:solidFill>
                <a:prstDash val="solid"/>
                <a:round/>
              </a:ln>
            </p:spPr>
            <p:txBody>
              <a:bodyPr/>
              <a:lstStyle/>
              <a:p>
                <a:endParaRPr lang="zh-CN" altLang="en-US" sz="100"/>
              </a:p>
            </p:txBody>
          </p:sp>
          <p:sp>
            <p:nvSpPr>
              <p:cNvPr id="48306" name="Freeform 349"/>
              <p:cNvSpPr/>
              <p:nvPr/>
            </p:nvSpPr>
            <p:spPr bwMode="auto">
              <a:xfrm>
                <a:off x="2442" y="2786"/>
                <a:ext cx="136" cy="32"/>
              </a:xfrm>
              <a:custGeom>
                <a:avLst/>
                <a:gdLst>
                  <a:gd name="T0" fmla="*/ 12 w 136"/>
                  <a:gd name="T1" fmla="*/ 6 h 32"/>
                  <a:gd name="T2" fmla="*/ 0 w 136"/>
                  <a:gd name="T3" fmla="*/ 17 h 32"/>
                  <a:gd name="T4" fmla="*/ 81 w 136"/>
                  <a:gd name="T5" fmla="*/ 17 h 32"/>
                  <a:gd name="T6" fmla="*/ 70 w 136"/>
                  <a:gd name="T7" fmla="*/ 32 h 32"/>
                  <a:gd name="T8" fmla="*/ 136 w 136"/>
                  <a:gd name="T9" fmla="*/ 14 h 32"/>
                  <a:gd name="T10" fmla="*/ 101 w 136"/>
                  <a:gd name="T11" fmla="*/ 0 h 32"/>
                  <a:gd name="T12" fmla="*/ 93 w 136"/>
                  <a:gd name="T13" fmla="*/ 6 h 32"/>
                  <a:gd name="T14" fmla="*/ 12 w 136"/>
                  <a:gd name="T15" fmla="*/ 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 y="6"/>
                    </a:moveTo>
                    <a:lnTo>
                      <a:pt x="0" y="17"/>
                    </a:lnTo>
                    <a:lnTo>
                      <a:pt x="81" y="17"/>
                    </a:lnTo>
                    <a:lnTo>
                      <a:pt x="70" y="32"/>
                    </a:lnTo>
                    <a:lnTo>
                      <a:pt x="136" y="14"/>
                    </a:lnTo>
                    <a:lnTo>
                      <a:pt x="101" y="0"/>
                    </a:lnTo>
                    <a:lnTo>
                      <a:pt x="93" y="6"/>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07" name="Freeform 350"/>
              <p:cNvSpPr/>
              <p:nvPr/>
            </p:nvSpPr>
            <p:spPr bwMode="auto">
              <a:xfrm>
                <a:off x="2442" y="2786"/>
                <a:ext cx="136" cy="32"/>
              </a:xfrm>
              <a:custGeom>
                <a:avLst/>
                <a:gdLst>
                  <a:gd name="T0" fmla="*/ 12 w 136"/>
                  <a:gd name="T1" fmla="*/ 6 h 32"/>
                  <a:gd name="T2" fmla="*/ 0 w 136"/>
                  <a:gd name="T3" fmla="*/ 17 h 32"/>
                  <a:gd name="T4" fmla="*/ 81 w 136"/>
                  <a:gd name="T5" fmla="*/ 17 h 32"/>
                  <a:gd name="T6" fmla="*/ 70 w 136"/>
                  <a:gd name="T7" fmla="*/ 32 h 32"/>
                  <a:gd name="T8" fmla="*/ 136 w 136"/>
                  <a:gd name="T9" fmla="*/ 14 h 32"/>
                  <a:gd name="T10" fmla="*/ 101 w 136"/>
                  <a:gd name="T11" fmla="*/ 0 h 32"/>
                  <a:gd name="T12" fmla="*/ 93 w 136"/>
                  <a:gd name="T13" fmla="*/ 6 h 32"/>
                  <a:gd name="T14" fmla="*/ 12 w 136"/>
                  <a:gd name="T15" fmla="*/ 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 y="6"/>
                    </a:moveTo>
                    <a:lnTo>
                      <a:pt x="0" y="17"/>
                    </a:lnTo>
                    <a:lnTo>
                      <a:pt x="81" y="17"/>
                    </a:lnTo>
                    <a:lnTo>
                      <a:pt x="70" y="32"/>
                    </a:lnTo>
                    <a:lnTo>
                      <a:pt x="136" y="14"/>
                    </a:lnTo>
                    <a:lnTo>
                      <a:pt x="101" y="0"/>
                    </a:lnTo>
                    <a:lnTo>
                      <a:pt x="93" y="6"/>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08" name="Freeform 351"/>
              <p:cNvSpPr/>
              <p:nvPr/>
            </p:nvSpPr>
            <p:spPr bwMode="auto">
              <a:xfrm>
                <a:off x="2483" y="2746"/>
                <a:ext cx="135" cy="35"/>
              </a:xfrm>
              <a:custGeom>
                <a:avLst/>
                <a:gdLst>
                  <a:gd name="T0" fmla="*/ 11 w 135"/>
                  <a:gd name="T1" fmla="*/ 9 h 35"/>
                  <a:gd name="T2" fmla="*/ 0 w 135"/>
                  <a:gd name="T3" fmla="*/ 20 h 35"/>
                  <a:gd name="T4" fmla="*/ 80 w 135"/>
                  <a:gd name="T5" fmla="*/ 20 h 35"/>
                  <a:gd name="T6" fmla="*/ 66 w 135"/>
                  <a:gd name="T7" fmla="*/ 35 h 35"/>
                  <a:gd name="T8" fmla="*/ 135 w 135"/>
                  <a:gd name="T9" fmla="*/ 15 h 35"/>
                  <a:gd name="T10" fmla="*/ 98 w 135"/>
                  <a:gd name="T11" fmla="*/ 0 h 35"/>
                  <a:gd name="T12" fmla="*/ 92 w 135"/>
                  <a:gd name="T13" fmla="*/ 9 h 35"/>
                  <a:gd name="T14" fmla="*/ 11 w 135"/>
                  <a:gd name="T15" fmla="*/ 9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35">
                    <a:moveTo>
                      <a:pt x="11" y="9"/>
                    </a:moveTo>
                    <a:lnTo>
                      <a:pt x="0" y="20"/>
                    </a:lnTo>
                    <a:lnTo>
                      <a:pt x="80" y="20"/>
                    </a:lnTo>
                    <a:lnTo>
                      <a:pt x="66" y="35"/>
                    </a:lnTo>
                    <a:lnTo>
                      <a:pt x="135" y="15"/>
                    </a:lnTo>
                    <a:lnTo>
                      <a:pt x="98" y="0"/>
                    </a:lnTo>
                    <a:lnTo>
                      <a:pt x="92" y="9"/>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09" name="Freeform 352"/>
              <p:cNvSpPr/>
              <p:nvPr/>
            </p:nvSpPr>
            <p:spPr bwMode="auto">
              <a:xfrm>
                <a:off x="2483" y="2746"/>
                <a:ext cx="135" cy="35"/>
              </a:xfrm>
              <a:custGeom>
                <a:avLst/>
                <a:gdLst>
                  <a:gd name="T0" fmla="*/ 11 w 135"/>
                  <a:gd name="T1" fmla="*/ 9 h 35"/>
                  <a:gd name="T2" fmla="*/ 0 w 135"/>
                  <a:gd name="T3" fmla="*/ 20 h 35"/>
                  <a:gd name="T4" fmla="*/ 80 w 135"/>
                  <a:gd name="T5" fmla="*/ 20 h 35"/>
                  <a:gd name="T6" fmla="*/ 66 w 135"/>
                  <a:gd name="T7" fmla="*/ 35 h 35"/>
                  <a:gd name="T8" fmla="*/ 135 w 135"/>
                  <a:gd name="T9" fmla="*/ 15 h 35"/>
                  <a:gd name="T10" fmla="*/ 98 w 135"/>
                  <a:gd name="T11" fmla="*/ 0 h 35"/>
                  <a:gd name="T12" fmla="*/ 92 w 135"/>
                  <a:gd name="T13" fmla="*/ 9 h 35"/>
                  <a:gd name="T14" fmla="*/ 11 w 135"/>
                  <a:gd name="T15" fmla="*/ 9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35">
                    <a:moveTo>
                      <a:pt x="11" y="9"/>
                    </a:moveTo>
                    <a:lnTo>
                      <a:pt x="0" y="20"/>
                    </a:lnTo>
                    <a:lnTo>
                      <a:pt x="80" y="20"/>
                    </a:lnTo>
                    <a:lnTo>
                      <a:pt x="66" y="35"/>
                    </a:lnTo>
                    <a:lnTo>
                      <a:pt x="135" y="15"/>
                    </a:lnTo>
                    <a:lnTo>
                      <a:pt x="98" y="0"/>
                    </a:lnTo>
                    <a:lnTo>
                      <a:pt x="92" y="9"/>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10" name="Freeform 353"/>
              <p:cNvSpPr/>
              <p:nvPr/>
            </p:nvSpPr>
            <p:spPr bwMode="auto">
              <a:xfrm>
                <a:off x="2301" y="2798"/>
                <a:ext cx="135" cy="31"/>
              </a:xfrm>
              <a:custGeom>
                <a:avLst/>
                <a:gdLst>
                  <a:gd name="T0" fmla="*/ 124 w 135"/>
                  <a:gd name="T1" fmla="*/ 25 h 31"/>
                  <a:gd name="T2" fmla="*/ 135 w 135"/>
                  <a:gd name="T3" fmla="*/ 14 h 31"/>
                  <a:gd name="T4" fmla="*/ 52 w 135"/>
                  <a:gd name="T5" fmla="*/ 14 h 31"/>
                  <a:gd name="T6" fmla="*/ 66 w 135"/>
                  <a:gd name="T7" fmla="*/ 0 h 31"/>
                  <a:gd name="T8" fmla="*/ 0 w 135"/>
                  <a:gd name="T9" fmla="*/ 17 h 31"/>
                  <a:gd name="T10" fmla="*/ 34 w 135"/>
                  <a:gd name="T11" fmla="*/ 31 h 31"/>
                  <a:gd name="T12" fmla="*/ 40 w 135"/>
                  <a:gd name="T13" fmla="*/ 25 h 31"/>
                  <a:gd name="T14" fmla="*/ 124 w 135"/>
                  <a:gd name="T15" fmla="*/ 2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31">
                    <a:moveTo>
                      <a:pt x="124" y="25"/>
                    </a:moveTo>
                    <a:lnTo>
                      <a:pt x="135" y="14"/>
                    </a:lnTo>
                    <a:lnTo>
                      <a:pt x="52" y="14"/>
                    </a:lnTo>
                    <a:lnTo>
                      <a:pt x="66" y="0"/>
                    </a:lnTo>
                    <a:lnTo>
                      <a:pt x="0" y="17"/>
                    </a:lnTo>
                    <a:lnTo>
                      <a:pt x="34" y="31"/>
                    </a:lnTo>
                    <a:lnTo>
                      <a:pt x="40" y="25"/>
                    </a:lnTo>
                    <a:lnTo>
                      <a:pt x="124"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11" name="Freeform 354"/>
              <p:cNvSpPr/>
              <p:nvPr/>
            </p:nvSpPr>
            <p:spPr bwMode="auto">
              <a:xfrm>
                <a:off x="2301" y="2798"/>
                <a:ext cx="135" cy="31"/>
              </a:xfrm>
              <a:custGeom>
                <a:avLst/>
                <a:gdLst>
                  <a:gd name="T0" fmla="*/ 124 w 135"/>
                  <a:gd name="T1" fmla="*/ 25 h 31"/>
                  <a:gd name="T2" fmla="*/ 135 w 135"/>
                  <a:gd name="T3" fmla="*/ 14 h 31"/>
                  <a:gd name="T4" fmla="*/ 52 w 135"/>
                  <a:gd name="T5" fmla="*/ 14 h 31"/>
                  <a:gd name="T6" fmla="*/ 66 w 135"/>
                  <a:gd name="T7" fmla="*/ 0 h 31"/>
                  <a:gd name="T8" fmla="*/ 0 w 135"/>
                  <a:gd name="T9" fmla="*/ 17 h 31"/>
                  <a:gd name="T10" fmla="*/ 34 w 135"/>
                  <a:gd name="T11" fmla="*/ 31 h 31"/>
                  <a:gd name="T12" fmla="*/ 40 w 135"/>
                  <a:gd name="T13" fmla="*/ 25 h 31"/>
                  <a:gd name="T14" fmla="*/ 124 w 135"/>
                  <a:gd name="T15" fmla="*/ 2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31">
                    <a:moveTo>
                      <a:pt x="124" y="25"/>
                    </a:moveTo>
                    <a:lnTo>
                      <a:pt x="135" y="14"/>
                    </a:lnTo>
                    <a:lnTo>
                      <a:pt x="52" y="14"/>
                    </a:lnTo>
                    <a:lnTo>
                      <a:pt x="66" y="0"/>
                    </a:lnTo>
                    <a:lnTo>
                      <a:pt x="0" y="17"/>
                    </a:lnTo>
                    <a:lnTo>
                      <a:pt x="34" y="31"/>
                    </a:lnTo>
                    <a:lnTo>
                      <a:pt x="40" y="25"/>
                    </a:lnTo>
                    <a:lnTo>
                      <a:pt x="124"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12" name="Freeform 355"/>
              <p:cNvSpPr/>
              <p:nvPr/>
            </p:nvSpPr>
            <p:spPr bwMode="auto">
              <a:xfrm>
                <a:off x="2338" y="2758"/>
                <a:ext cx="136" cy="34"/>
              </a:xfrm>
              <a:custGeom>
                <a:avLst/>
                <a:gdLst>
                  <a:gd name="T0" fmla="*/ 124 w 136"/>
                  <a:gd name="T1" fmla="*/ 25 h 34"/>
                  <a:gd name="T2" fmla="*/ 136 w 136"/>
                  <a:gd name="T3" fmla="*/ 14 h 34"/>
                  <a:gd name="T4" fmla="*/ 55 w 136"/>
                  <a:gd name="T5" fmla="*/ 14 h 34"/>
                  <a:gd name="T6" fmla="*/ 70 w 136"/>
                  <a:gd name="T7" fmla="*/ 0 h 34"/>
                  <a:gd name="T8" fmla="*/ 0 w 136"/>
                  <a:gd name="T9" fmla="*/ 20 h 34"/>
                  <a:gd name="T10" fmla="*/ 38 w 136"/>
                  <a:gd name="T11" fmla="*/ 34 h 34"/>
                  <a:gd name="T12" fmla="*/ 44 w 136"/>
                  <a:gd name="T13" fmla="*/ 25 h 34"/>
                  <a:gd name="T14" fmla="*/ 124 w 136"/>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4" y="25"/>
                    </a:moveTo>
                    <a:lnTo>
                      <a:pt x="136" y="14"/>
                    </a:lnTo>
                    <a:lnTo>
                      <a:pt x="55" y="14"/>
                    </a:lnTo>
                    <a:lnTo>
                      <a:pt x="70" y="0"/>
                    </a:lnTo>
                    <a:lnTo>
                      <a:pt x="0" y="20"/>
                    </a:lnTo>
                    <a:lnTo>
                      <a:pt x="38" y="34"/>
                    </a:lnTo>
                    <a:lnTo>
                      <a:pt x="44" y="25"/>
                    </a:lnTo>
                    <a:lnTo>
                      <a:pt x="124"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13" name="Freeform 356"/>
              <p:cNvSpPr/>
              <p:nvPr/>
            </p:nvSpPr>
            <p:spPr bwMode="auto">
              <a:xfrm>
                <a:off x="2338" y="2758"/>
                <a:ext cx="136" cy="34"/>
              </a:xfrm>
              <a:custGeom>
                <a:avLst/>
                <a:gdLst>
                  <a:gd name="T0" fmla="*/ 124 w 136"/>
                  <a:gd name="T1" fmla="*/ 25 h 34"/>
                  <a:gd name="T2" fmla="*/ 136 w 136"/>
                  <a:gd name="T3" fmla="*/ 14 h 34"/>
                  <a:gd name="T4" fmla="*/ 55 w 136"/>
                  <a:gd name="T5" fmla="*/ 14 h 34"/>
                  <a:gd name="T6" fmla="*/ 70 w 136"/>
                  <a:gd name="T7" fmla="*/ 0 h 34"/>
                  <a:gd name="T8" fmla="*/ 0 w 136"/>
                  <a:gd name="T9" fmla="*/ 20 h 34"/>
                  <a:gd name="T10" fmla="*/ 38 w 136"/>
                  <a:gd name="T11" fmla="*/ 34 h 34"/>
                  <a:gd name="T12" fmla="*/ 44 w 136"/>
                  <a:gd name="T13" fmla="*/ 25 h 34"/>
                  <a:gd name="T14" fmla="*/ 124 w 136"/>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4" y="25"/>
                    </a:moveTo>
                    <a:lnTo>
                      <a:pt x="136" y="14"/>
                    </a:lnTo>
                    <a:lnTo>
                      <a:pt x="55" y="14"/>
                    </a:lnTo>
                    <a:lnTo>
                      <a:pt x="70" y="0"/>
                    </a:lnTo>
                    <a:lnTo>
                      <a:pt x="0" y="20"/>
                    </a:lnTo>
                    <a:lnTo>
                      <a:pt x="38" y="34"/>
                    </a:lnTo>
                    <a:lnTo>
                      <a:pt x="44" y="25"/>
                    </a:lnTo>
                    <a:lnTo>
                      <a:pt x="124"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14" name="Freeform 357"/>
              <p:cNvSpPr/>
              <p:nvPr/>
            </p:nvSpPr>
            <p:spPr bwMode="auto">
              <a:xfrm>
                <a:off x="2445" y="2789"/>
                <a:ext cx="136" cy="31"/>
              </a:xfrm>
              <a:custGeom>
                <a:avLst/>
                <a:gdLst>
                  <a:gd name="T0" fmla="*/ 12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2 w 136"/>
                  <a:gd name="T13" fmla="*/ 6 h 31"/>
                  <a:gd name="T14" fmla="*/ 12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2" y="6"/>
                    </a:moveTo>
                    <a:lnTo>
                      <a:pt x="0" y="17"/>
                    </a:lnTo>
                    <a:lnTo>
                      <a:pt x="81" y="17"/>
                    </a:lnTo>
                    <a:lnTo>
                      <a:pt x="69" y="31"/>
                    </a:lnTo>
                    <a:lnTo>
                      <a:pt x="136" y="14"/>
                    </a:lnTo>
                    <a:lnTo>
                      <a:pt x="101" y="0"/>
                    </a:lnTo>
                    <a:lnTo>
                      <a:pt x="92" y="6"/>
                    </a:lnTo>
                    <a:lnTo>
                      <a:pt x="12"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15" name="Freeform 358"/>
              <p:cNvSpPr/>
              <p:nvPr/>
            </p:nvSpPr>
            <p:spPr bwMode="auto">
              <a:xfrm>
                <a:off x="2445" y="2789"/>
                <a:ext cx="136" cy="31"/>
              </a:xfrm>
              <a:custGeom>
                <a:avLst/>
                <a:gdLst>
                  <a:gd name="T0" fmla="*/ 12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2 w 136"/>
                  <a:gd name="T13" fmla="*/ 6 h 31"/>
                  <a:gd name="T14" fmla="*/ 12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2" y="6"/>
                    </a:moveTo>
                    <a:lnTo>
                      <a:pt x="0" y="17"/>
                    </a:lnTo>
                    <a:lnTo>
                      <a:pt x="81" y="17"/>
                    </a:lnTo>
                    <a:lnTo>
                      <a:pt x="69" y="31"/>
                    </a:lnTo>
                    <a:lnTo>
                      <a:pt x="136" y="14"/>
                    </a:lnTo>
                    <a:lnTo>
                      <a:pt x="101" y="0"/>
                    </a:lnTo>
                    <a:lnTo>
                      <a:pt x="92" y="6"/>
                    </a:lnTo>
                    <a:lnTo>
                      <a:pt x="12"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16" name="Freeform 359"/>
              <p:cNvSpPr/>
              <p:nvPr/>
            </p:nvSpPr>
            <p:spPr bwMode="auto">
              <a:xfrm>
                <a:off x="2486" y="2749"/>
                <a:ext cx="135" cy="34"/>
              </a:xfrm>
              <a:custGeom>
                <a:avLst/>
                <a:gdLst>
                  <a:gd name="T0" fmla="*/ 11 w 135"/>
                  <a:gd name="T1" fmla="*/ 9 h 34"/>
                  <a:gd name="T2" fmla="*/ 0 w 135"/>
                  <a:gd name="T3" fmla="*/ 20 h 34"/>
                  <a:gd name="T4" fmla="*/ 80 w 135"/>
                  <a:gd name="T5" fmla="*/ 20 h 34"/>
                  <a:gd name="T6" fmla="*/ 66 w 135"/>
                  <a:gd name="T7" fmla="*/ 34 h 34"/>
                  <a:gd name="T8" fmla="*/ 135 w 135"/>
                  <a:gd name="T9" fmla="*/ 14 h 34"/>
                  <a:gd name="T10" fmla="*/ 98 w 135"/>
                  <a:gd name="T11" fmla="*/ 0 h 34"/>
                  <a:gd name="T12" fmla="*/ 92 w 135"/>
                  <a:gd name="T13" fmla="*/ 9 h 34"/>
                  <a:gd name="T14" fmla="*/ 11 w 135"/>
                  <a:gd name="T15" fmla="*/ 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34">
                    <a:moveTo>
                      <a:pt x="11" y="9"/>
                    </a:moveTo>
                    <a:lnTo>
                      <a:pt x="0" y="20"/>
                    </a:lnTo>
                    <a:lnTo>
                      <a:pt x="80" y="20"/>
                    </a:lnTo>
                    <a:lnTo>
                      <a:pt x="66" y="34"/>
                    </a:lnTo>
                    <a:lnTo>
                      <a:pt x="135" y="14"/>
                    </a:lnTo>
                    <a:lnTo>
                      <a:pt x="98" y="0"/>
                    </a:lnTo>
                    <a:lnTo>
                      <a:pt x="92" y="9"/>
                    </a:ln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17" name="Freeform 360"/>
              <p:cNvSpPr/>
              <p:nvPr/>
            </p:nvSpPr>
            <p:spPr bwMode="auto">
              <a:xfrm>
                <a:off x="2486" y="2749"/>
                <a:ext cx="135" cy="34"/>
              </a:xfrm>
              <a:custGeom>
                <a:avLst/>
                <a:gdLst>
                  <a:gd name="T0" fmla="*/ 11 w 135"/>
                  <a:gd name="T1" fmla="*/ 9 h 34"/>
                  <a:gd name="T2" fmla="*/ 0 w 135"/>
                  <a:gd name="T3" fmla="*/ 20 h 34"/>
                  <a:gd name="T4" fmla="*/ 80 w 135"/>
                  <a:gd name="T5" fmla="*/ 20 h 34"/>
                  <a:gd name="T6" fmla="*/ 66 w 135"/>
                  <a:gd name="T7" fmla="*/ 34 h 34"/>
                  <a:gd name="T8" fmla="*/ 135 w 135"/>
                  <a:gd name="T9" fmla="*/ 14 h 34"/>
                  <a:gd name="T10" fmla="*/ 98 w 135"/>
                  <a:gd name="T11" fmla="*/ 0 h 34"/>
                  <a:gd name="T12" fmla="*/ 92 w 135"/>
                  <a:gd name="T13" fmla="*/ 9 h 34"/>
                  <a:gd name="T14" fmla="*/ 11 w 135"/>
                  <a:gd name="T15" fmla="*/ 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34">
                    <a:moveTo>
                      <a:pt x="11" y="9"/>
                    </a:moveTo>
                    <a:lnTo>
                      <a:pt x="0" y="20"/>
                    </a:lnTo>
                    <a:lnTo>
                      <a:pt x="80" y="20"/>
                    </a:lnTo>
                    <a:lnTo>
                      <a:pt x="66" y="34"/>
                    </a:lnTo>
                    <a:lnTo>
                      <a:pt x="135" y="14"/>
                    </a:lnTo>
                    <a:lnTo>
                      <a:pt x="98" y="0"/>
                    </a:lnTo>
                    <a:lnTo>
                      <a:pt x="92" y="9"/>
                    </a:ln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18" name="Freeform 361"/>
              <p:cNvSpPr/>
              <p:nvPr/>
            </p:nvSpPr>
            <p:spPr bwMode="auto">
              <a:xfrm>
                <a:off x="2304" y="2800"/>
                <a:ext cx="135" cy="32"/>
              </a:xfrm>
              <a:custGeom>
                <a:avLst/>
                <a:gdLst>
                  <a:gd name="T0" fmla="*/ 124 w 135"/>
                  <a:gd name="T1" fmla="*/ 26 h 32"/>
                  <a:gd name="T2" fmla="*/ 135 w 135"/>
                  <a:gd name="T3" fmla="*/ 15 h 32"/>
                  <a:gd name="T4" fmla="*/ 52 w 135"/>
                  <a:gd name="T5" fmla="*/ 15 h 32"/>
                  <a:gd name="T6" fmla="*/ 66 w 135"/>
                  <a:gd name="T7" fmla="*/ 0 h 32"/>
                  <a:gd name="T8" fmla="*/ 0 w 135"/>
                  <a:gd name="T9" fmla="*/ 18 h 32"/>
                  <a:gd name="T10" fmla="*/ 34 w 135"/>
                  <a:gd name="T11" fmla="*/ 32 h 32"/>
                  <a:gd name="T12" fmla="*/ 40 w 135"/>
                  <a:gd name="T13" fmla="*/ 26 h 32"/>
                  <a:gd name="T14" fmla="*/ 124 w 135"/>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32">
                    <a:moveTo>
                      <a:pt x="124" y="26"/>
                    </a:moveTo>
                    <a:lnTo>
                      <a:pt x="135" y="15"/>
                    </a:lnTo>
                    <a:lnTo>
                      <a:pt x="52" y="15"/>
                    </a:lnTo>
                    <a:lnTo>
                      <a:pt x="66" y="0"/>
                    </a:lnTo>
                    <a:lnTo>
                      <a:pt x="0" y="18"/>
                    </a:lnTo>
                    <a:lnTo>
                      <a:pt x="34" y="32"/>
                    </a:lnTo>
                    <a:lnTo>
                      <a:pt x="40" y="26"/>
                    </a:lnTo>
                    <a:lnTo>
                      <a:pt x="124"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19" name="Freeform 362"/>
              <p:cNvSpPr/>
              <p:nvPr/>
            </p:nvSpPr>
            <p:spPr bwMode="auto">
              <a:xfrm>
                <a:off x="2304" y="2800"/>
                <a:ext cx="135" cy="32"/>
              </a:xfrm>
              <a:custGeom>
                <a:avLst/>
                <a:gdLst>
                  <a:gd name="T0" fmla="*/ 124 w 135"/>
                  <a:gd name="T1" fmla="*/ 26 h 32"/>
                  <a:gd name="T2" fmla="*/ 135 w 135"/>
                  <a:gd name="T3" fmla="*/ 15 h 32"/>
                  <a:gd name="T4" fmla="*/ 52 w 135"/>
                  <a:gd name="T5" fmla="*/ 15 h 32"/>
                  <a:gd name="T6" fmla="*/ 66 w 135"/>
                  <a:gd name="T7" fmla="*/ 0 h 32"/>
                  <a:gd name="T8" fmla="*/ 0 w 135"/>
                  <a:gd name="T9" fmla="*/ 18 h 32"/>
                  <a:gd name="T10" fmla="*/ 34 w 135"/>
                  <a:gd name="T11" fmla="*/ 32 h 32"/>
                  <a:gd name="T12" fmla="*/ 40 w 135"/>
                  <a:gd name="T13" fmla="*/ 26 h 32"/>
                  <a:gd name="T14" fmla="*/ 124 w 135"/>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32">
                    <a:moveTo>
                      <a:pt x="124" y="26"/>
                    </a:moveTo>
                    <a:lnTo>
                      <a:pt x="135" y="15"/>
                    </a:lnTo>
                    <a:lnTo>
                      <a:pt x="52" y="15"/>
                    </a:lnTo>
                    <a:lnTo>
                      <a:pt x="66" y="0"/>
                    </a:lnTo>
                    <a:lnTo>
                      <a:pt x="0" y="18"/>
                    </a:lnTo>
                    <a:lnTo>
                      <a:pt x="34" y="32"/>
                    </a:lnTo>
                    <a:lnTo>
                      <a:pt x="40" y="26"/>
                    </a:lnTo>
                    <a:lnTo>
                      <a:pt x="124"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20" name="Freeform 363"/>
              <p:cNvSpPr/>
              <p:nvPr/>
            </p:nvSpPr>
            <p:spPr bwMode="auto">
              <a:xfrm>
                <a:off x="2341" y="2761"/>
                <a:ext cx="136" cy="34"/>
              </a:xfrm>
              <a:custGeom>
                <a:avLst/>
                <a:gdLst>
                  <a:gd name="T0" fmla="*/ 124 w 136"/>
                  <a:gd name="T1" fmla="*/ 25 h 34"/>
                  <a:gd name="T2" fmla="*/ 136 w 136"/>
                  <a:gd name="T3" fmla="*/ 14 h 34"/>
                  <a:gd name="T4" fmla="*/ 55 w 136"/>
                  <a:gd name="T5" fmla="*/ 14 h 34"/>
                  <a:gd name="T6" fmla="*/ 69 w 136"/>
                  <a:gd name="T7" fmla="*/ 0 h 34"/>
                  <a:gd name="T8" fmla="*/ 0 w 136"/>
                  <a:gd name="T9" fmla="*/ 20 h 34"/>
                  <a:gd name="T10" fmla="*/ 38 w 136"/>
                  <a:gd name="T11" fmla="*/ 34 h 34"/>
                  <a:gd name="T12" fmla="*/ 43 w 136"/>
                  <a:gd name="T13" fmla="*/ 25 h 34"/>
                  <a:gd name="T14" fmla="*/ 124 w 136"/>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4" y="25"/>
                    </a:moveTo>
                    <a:lnTo>
                      <a:pt x="136" y="14"/>
                    </a:lnTo>
                    <a:lnTo>
                      <a:pt x="55" y="14"/>
                    </a:lnTo>
                    <a:lnTo>
                      <a:pt x="69" y="0"/>
                    </a:lnTo>
                    <a:lnTo>
                      <a:pt x="0" y="20"/>
                    </a:lnTo>
                    <a:lnTo>
                      <a:pt x="38" y="34"/>
                    </a:lnTo>
                    <a:lnTo>
                      <a:pt x="43" y="25"/>
                    </a:lnTo>
                    <a:lnTo>
                      <a:pt x="12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321" name="Freeform 364"/>
              <p:cNvSpPr/>
              <p:nvPr/>
            </p:nvSpPr>
            <p:spPr bwMode="auto">
              <a:xfrm>
                <a:off x="2341" y="2761"/>
                <a:ext cx="136" cy="34"/>
              </a:xfrm>
              <a:custGeom>
                <a:avLst/>
                <a:gdLst>
                  <a:gd name="T0" fmla="*/ 124 w 136"/>
                  <a:gd name="T1" fmla="*/ 25 h 34"/>
                  <a:gd name="T2" fmla="*/ 136 w 136"/>
                  <a:gd name="T3" fmla="*/ 14 h 34"/>
                  <a:gd name="T4" fmla="*/ 55 w 136"/>
                  <a:gd name="T5" fmla="*/ 14 h 34"/>
                  <a:gd name="T6" fmla="*/ 69 w 136"/>
                  <a:gd name="T7" fmla="*/ 0 h 34"/>
                  <a:gd name="T8" fmla="*/ 0 w 136"/>
                  <a:gd name="T9" fmla="*/ 20 h 34"/>
                  <a:gd name="T10" fmla="*/ 38 w 136"/>
                  <a:gd name="T11" fmla="*/ 34 h 34"/>
                  <a:gd name="T12" fmla="*/ 43 w 136"/>
                  <a:gd name="T13" fmla="*/ 25 h 34"/>
                  <a:gd name="T14" fmla="*/ 124 w 136"/>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4" y="25"/>
                    </a:moveTo>
                    <a:lnTo>
                      <a:pt x="136" y="14"/>
                    </a:lnTo>
                    <a:lnTo>
                      <a:pt x="55" y="14"/>
                    </a:lnTo>
                    <a:lnTo>
                      <a:pt x="69" y="0"/>
                    </a:lnTo>
                    <a:lnTo>
                      <a:pt x="0" y="20"/>
                    </a:lnTo>
                    <a:lnTo>
                      <a:pt x="38" y="34"/>
                    </a:lnTo>
                    <a:lnTo>
                      <a:pt x="43" y="25"/>
                    </a:lnTo>
                    <a:lnTo>
                      <a:pt x="12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grpSp>
        <p:grpSp>
          <p:nvGrpSpPr>
            <p:cNvPr id="48177" name="Group 388"/>
            <p:cNvGrpSpPr/>
            <p:nvPr/>
          </p:nvGrpSpPr>
          <p:grpSpPr bwMode="auto">
            <a:xfrm>
              <a:off x="2819" y="2743"/>
              <a:ext cx="417" cy="174"/>
              <a:chOff x="2819" y="2743"/>
              <a:chExt cx="417" cy="174"/>
            </a:xfrm>
          </p:grpSpPr>
          <p:sp>
            <p:nvSpPr>
              <p:cNvPr id="48278" name="Rectangle 366"/>
              <p:cNvSpPr>
                <a:spLocks noChangeArrowheads="1"/>
              </p:cNvSpPr>
              <p:nvPr/>
            </p:nvSpPr>
            <p:spPr bwMode="auto">
              <a:xfrm>
                <a:off x="2819" y="2838"/>
                <a:ext cx="319" cy="79"/>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279" name="Rectangle 367"/>
              <p:cNvSpPr>
                <a:spLocks noChangeArrowheads="1"/>
              </p:cNvSpPr>
              <p:nvPr/>
            </p:nvSpPr>
            <p:spPr bwMode="auto">
              <a:xfrm>
                <a:off x="2819" y="2838"/>
                <a:ext cx="319" cy="79"/>
              </a:xfrm>
              <a:prstGeom prst="rect">
                <a:avLst/>
              </a:prstGeom>
              <a:solidFill>
                <a:srgbClr val="0096D5"/>
              </a:solidFill>
              <a:ln w="3">
                <a:solidFill>
                  <a:srgbClr val="AAE6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280" name="Freeform 368"/>
              <p:cNvSpPr/>
              <p:nvPr/>
            </p:nvSpPr>
            <p:spPr bwMode="auto">
              <a:xfrm>
                <a:off x="3138" y="2743"/>
                <a:ext cx="98" cy="174"/>
              </a:xfrm>
              <a:custGeom>
                <a:avLst/>
                <a:gdLst>
                  <a:gd name="T0" fmla="*/ 0 w 98"/>
                  <a:gd name="T1" fmla="*/ 95 h 174"/>
                  <a:gd name="T2" fmla="*/ 98 w 98"/>
                  <a:gd name="T3" fmla="*/ 0 h 174"/>
                  <a:gd name="T4" fmla="*/ 98 w 98"/>
                  <a:gd name="T5" fmla="*/ 80 h 174"/>
                  <a:gd name="T6" fmla="*/ 0 w 98"/>
                  <a:gd name="T7" fmla="*/ 174 h 174"/>
                  <a:gd name="T8" fmla="*/ 0 w 98"/>
                  <a:gd name="T9" fmla="*/ 95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74">
                    <a:moveTo>
                      <a:pt x="0" y="95"/>
                    </a:moveTo>
                    <a:lnTo>
                      <a:pt x="98" y="0"/>
                    </a:lnTo>
                    <a:lnTo>
                      <a:pt x="98" y="80"/>
                    </a:lnTo>
                    <a:lnTo>
                      <a:pt x="0" y="174"/>
                    </a:lnTo>
                    <a:lnTo>
                      <a:pt x="0" y="95"/>
                    </a:lnTo>
                    <a:close/>
                  </a:path>
                </a:pathLst>
              </a:custGeom>
              <a:solidFill>
                <a:srgbClr val="005A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81" name="Freeform 369"/>
              <p:cNvSpPr/>
              <p:nvPr/>
            </p:nvSpPr>
            <p:spPr bwMode="auto">
              <a:xfrm>
                <a:off x="3138" y="2743"/>
                <a:ext cx="98" cy="174"/>
              </a:xfrm>
              <a:custGeom>
                <a:avLst/>
                <a:gdLst>
                  <a:gd name="T0" fmla="*/ 0 w 98"/>
                  <a:gd name="T1" fmla="*/ 95 h 174"/>
                  <a:gd name="T2" fmla="*/ 98 w 98"/>
                  <a:gd name="T3" fmla="*/ 0 h 174"/>
                  <a:gd name="T4" fmla="*/ 98 w 98"/>
                  <a:gd name="T5" fmla="*/ 80 h 174"/>
                  <a:gd name="T6" fmla="*/ 0 w 98"/>
                  <a:gd name="T7" fmla="*/ 174 h 174"/>
                  <a:gd name="T8" fmla="*/ 0 w 98"/>
                  <a:gd name="T9" fmla="*/ 95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74">
                    <a:moveTo>
                      <a:pt x="0" y="95"/>
                    </a:moveTo>
                    <a:lnTo>
                      <a:pt x="98" y="0"/>
                    </a:lnTo>
                    <a:lnTo>
                      <a:pt x="98" y="80"/>
                    </a:lnTo>
                    <a:lnTo>
                      <a:pt x="0" y="174"/>
                    </a:lnTo>
                    <a:lnTo>
                      <a:pt x="0" y="95"/>
                    </a:lnTo>
                    <a:close/>
                  </a:path>
                </a:pathLst>
              </a:custGeom>
              <a:solidFill>
                <a:srgbClr val="005A80"/>
              </a:solidFill>
              <a:ln w="3">
                <a:solidFill>
                  <a:srgbClr val="AAE6FF"/>
                </a:solidFill>
                <a:prstDash val="solid"/>
                <a:round/>
              </a:ln>
            </p:spPr>
            <p:txBody>
              <a:bodyPr/>
              <a:lstStyle/>
              <a:p>
                <a:endParaRPr lang="zh-CN" altLang="en-US" sz="100"/>
              </a:p>
            </p:txBody>
          </p:sp>
          <p:sp>
            <p:nvSpPr>
              <p:cNvPr id="48282" name="Freeform 370"/>
              <p:cNvSpPr/>
              <p:nvPr/>
            </p:nvSpPr>
            <p:spPr bwMode="auto">
              <a:xfrm>
                <a:off x="2819" y="2743"/>
                <a:ext cx="417" cy="95"/>
              </a:xfrm>
              <a:custGeom>
                <a:avLst/>
                <a:gdLst>
                  <a:gd name="T0" fmla="*/ 319 w 417"/>
                  <a:gd name="T1" fmla="*/ 95 h 95"/>
                  <a:gd name="T2" fmla="*/ 417 w 417"/>
                  <a:gd name="T3" fmla="*/ 0 h 95"/>
                  <a:gd name="T4" fmla="*/ 98 w 417"/>
                  <a:gd name="T5" fmla="*/ 0 h 95"/>
                  <a:gd name="T6" fmla="*/ 0 w 417"/>
                  <a:gd name="T7" fmla="*/ 95 h 95"/>
                  <a:gd name="T8" fmla="*/ 319 w 417"/>
                  <a:gd name="T9" fmla="*/ 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 h="95">
                    <a:moveTo>
                      <a:pt x="319" y="95"/>
                    </a:moveTo>
                    <a:lnTo>
                      <a:pt x="417" y="0"/>
                    </a:lnTo>
                    <a:lnTo>
                      <a:pt x="98" y="0"/>
                    </a:lnTo>
                    <a:lnTo>
                      <a:pt x="0" y="95"/>
                    </a:lnTo>
                    <a:lnTo>
                      <a:pt x="319" y="95"/>
                    </a:lnTo>
                    <a:close/>
                  </a:path>
                </a:pathLst>
              </a:custGeom>
              <a:solidFill>
                <a:srgbClr val="00B4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83" name="Freeform 371"/>
              <p:cNvSpPr/>
              <p:nvPr/>
            </p:nvSpPr>
            <p:spPr bwMode="auto">
              <a:xfrm>
                <a:off x="2819" y="2743"/>
                <a:ext cx="417" cy="95"/>
              </a:xfrm>
              <a:custGeom>
                <a:avLst/>
                <a:gdLst>
                  <a:gd name="T0" fmla="*/ 319 w 417"/>
                  <a:gd name="T1" fmla="*/ 95 h 95"/>
                  <a:gd name="T2" fmla="*/ 417 w 417"/>
                  <a:gd name="T3" fmla="*/ 0 h 95"/>
                  <a:gd name="T4" fmla="*/ 98 w 417"/>
                  <a:gd name="T5" fmla="*/ 0 h 95"/>
                  <a:gd name="T6" fmla="*/ 0 w 417"/>
                  <a:gd name="T7" fmla="*/ 95 h 95"/>
                  <a:gd name="T8" fmla="*/ 319 w 417"/>
                  <a:gd name="T9" fmla="*/ 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 h="95">
                    <a:moveTo>
                      <a:pt x="319" y="95"/>
                    </a:moveTo>
                    <a:lnTo>
                      <a:pt x="417" y="0"/>
                    </a:lnTo>
                    <a:lnTo>
                      <a:pt x="98" y="0"/>
                    </a:lnTo>
                    <a:lnTo>
                      <a:pt x="0" y="95"/>
                    </a:lnTo>
                    <a:lnTo>
                      <a:pt x="319" y="95"/>
                    </a:lnTo>
                    <a:close/>
                  </a:path>
                </a:pathLst>
              </a:custGeom>
              <a:solidFill>
                <a:srgbClr val="00B4FF"/>
              </a:solidFill>
              <a:ln w="3">
                <a:solidFill>
                  <a:srgbClr val="AAE6FF"/>
                </a:solidFill>
                <a:prstDash val="solid"/>
                <a:round/>
              </a:ln>
            </p:spPr>
            <p:txBody>
              <a:bodyPr/>
              <a:lstStyle/>
              <a:p>
                <a:endParaRPr lang="zh-CN" altLang="en-US" sz="100"/>
              </a:p>
            </p:txBody>
          </p:sp>
          <p:sp>
            <p:nvSpPr>
              <p:cNvPr id="48284" name="Freeform 372"/>
              <p:cNvSpPr/>
              <p:nvPr/>
            </p:nvSpPr>
            <p:spPr bwMode="auto">
              <a:xfrm>
                <a:off x="3007" y="2786"/>
                <a:ext cx="136" cy="32"/>
              </a:xfrm>
              <a:custGeom>
                <a:avLst/>
                <a:gdLst>
                  <a:gd name="T0" fmla="*/ 12 w 136"/>
                  <a:gd name="T1" fmla="*/ 6 h 32"/>
                  <a:gd name="T2" fmla="*/ 0 w 136"/>
                  <a:gd name="T3" fmla="*/ 17 h 32"/>
                  <a:gd name="T4" fmla="*/ 81 w 136"/>
                  <a:gd name="T5" fmla="*/ 17 h 32"/>
                  <a:gd name="T6" fmla="*/ 70 w 136"/>
                  <a:gd name="T7" fmla="*/ 32 h 32"/>
                  <a:gd name="T8" fmla="*/ 136 w 136"/>
                  <a:gd name="T9" fmla="*/ 14 h 32"/>
                  <a:gd name="T10" fmla="*/ 102 w 136"/>
                  <a:gd name="T11" fmla="*/ 0 h 32"/>
                  <a:gd name="T12" fmla="*/ 93 w 136"/>
                  <a:gd name="T13" fmla="*/ 6 h 32"/>
                  <a:gd name="T14" fmla="*/ 12 w 136"/>
                  <a:gd name="T15" fmla="*/ 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 y="6"/>
                    </a:moveTo>
                    <a:lnTo>
                      <a:pt x="0" y="17"/>
                    </a:lnTo>
                    <a:lnTo>
                      <a:pt x="81" y="17"/>
                    </a:lnTo>
                    <a:lnTo>
                      <a:pt x="70" y="32"/>
                    </a:lnTo>
                    <a:lnTo>
                      <a:pt x="136" y="14"/>
                    </a:lnTo>
                    <a:lnTo>
                      <a:pt x="102" y="0"/>
                    </a:lnTo>
                    <a:lnTo>
                      <a:pt x="93" y="6"/>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85" name="Freeform 373"/>
              <p:cNvSpPr/>
              <p:nvPr/>
            </p:nvSpPr>
            <p:spPr bwMode="auto">
              <a:xfrm>
                <a:off x="3007" y="2786"/>
                <a:ext cx="136" cy="32"/>
              </a:xfrm>
              <a:custGeom>
                <a:avLst/>
                <a:gdLst>
                  <a:gd name="T0" fmla="*/ 12 w 136"/>
                  <a:gd name="T1" fmla="*/ 6 h 32"/>
                  <a:gd name="T2" fmla="*/ 0 w 136"/>
                  <a:gd name="T3" fmla="*/ 17 h 32"/>
                  <a:gd name="T4" fmla="*/ 81 w 136"/>
                  <a:gd name="T5" fmla="*/ 17 h 32"/>
                  <a:gd name="T6" fmla="*/ 70 w 136"/>
                  <a:gd name="T7" fmla="*/ 32 h 32"/>
                  <a:gd name="T8" fmla="*/ 136 w 136"/>
                  <a:gd name="T9" fmla="*/ 14 h 32"/>
                  <a:gd name="T10" fmla="*/ 102 w 136"/>
                  <a:gd name="T11" fmla="*/ 0 h 32"/>
                  <a:gd name="T12" fmla="*/ 93 w 136"/>
                  <a:gd name="T13" fmla="*/ 6 h 32"/>
                  <a:gd name="T14" fmla="*/ 12 w 136"/>
                  <a:gd name="T15" fmla="*/ 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 y="6"/>
                    </a:moveTo>
                    <a:lnTo>
                      <a:pt x="0" y="17"/>
                    </a:lnTo>
                    <a:lnTo>
                      <a:pt x="81" y="17"/>
                    </a:lnTo>
                    <a:lnTo>
                      <a:pt x="70" y="32"/>
                    </a:lnTo>
                    <a:lnTo>
                      <a:pt x="136" y="14"/>
                    </a:lnTo>
                    <a:lnTo>
                      <a:pt x="102" y="0"/>
                    </a:lnTo>
                    <a:lnTo>
                      <a:pt x="93" y="6"/>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86" name="Freeform 374"/>
              <p:cNvSpPr/>
              <p:nvPr/>
            </p:nvSpPr>
            <p:spPr bwMode="auto">
              <a:xfrm>
                <a:off x="3048" y="2746"/>
                <a:ext cx="136" cy="35"/>
              </a:xfrm>
              <a:custGeom>
                <a:avLst/>
                <a:gdLst>
                  <a:gd name="T0" fmla="*/ 11 w 136"/>
                  <a:gd name="T1" fmla="*/ 9 h 35"/>
                  <a:gd name="T2" fmla="*/ 0 w 136"/>
                  <a:gd name="T3" fmla="*/ 20 h 35"/>
                  <a:gd name="T4" fmla="*/ 81 w 136"/>
                  <a:gd name="T5" fmla="*/ 20 h 35"/>
                  <a:gd name="T6" fmla="*/ 66 w 136"/>
                  <a:gd name="T7" fmla="*/ 35 h 35"/>
                  <a:gd name="T8" fmla="*/ 136 w 136"/>
                  <a:gd name="T9" fmla="*/ 15 h 35"/>
                  <a:gd name="T10" fmla="*/ 98 w 136"/>
                  <a:gd name="T11" fmla="*/ 0 h 35"/>
                  <a:gd name="T12" fmla="*/ 92 w 136"/>
                  <a:gd name="T13" fmla="*/ 9 h 35"/>
                  <a:gd name="T14" fmla="*/ 11 w 136"/>
                  <a:gd name="T15" fmla="*/ 9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5">
                    <a:moveTo>
                      <a:pt x="11" y="9"/>
                    </a:moveTo>
                    <a:lnTo>
                      <a:pt x="0" y="20"/>
                    </a:lnTo>
                    <a:lnTo>
                      <a:pt x="81" y="20"/>
                    </a:lnTo>
                    <a:lnTo>
                      <a:pt x="66" y="35"/>
                    </a:lnTo>
                    <a:lnTo>
                      <a:pt x="136" y="15"/>
                    </a:lnTo>
                    <a:lnTo>
                      <a:pt x="98" y="0"/>
                    </a:lnTo>
                    <a:lnTo>
                      <a:pt x="92" y="9"/>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87" name="Freeform 375"/>
              <p:cNvSpPr/>
              <p:nvPr/>
            </p:nvSpPr>
            <p:spPr bwMode="auto">
              <a:xfrm>
                <a:off x="3048" y="2746"/>
                <a:ext cx="136" cy="35"/>
              </a:xfrm>
              <a:custGeom>
                <a:avLst/>
                <a:gdLst>
                  <a:gd name="T0" fmla="*/ 11 w 136"/>
                  <a:gd name="T1" fmla="*/ 9 h 35"/>
                  <a:gd name="T2" fmla="*/ 0 w 136"/>
                  <a:gd name="T3" fmla="*/ 20 h 35"/>
                  <a:gd name="T4" fmla="*/ 81 w 136"/>
                  <a:gd name="T5" fmla="*/ 20 h 35"/>
                  <a:gd name="T6" fmla="*/ 66 w 136"/>
                  <a:gd name="T7" fmla="*/ 35 h 35"/>
                  <a:gd name="T8" fmla="*/ 136 w 136"/>
                  <a:gd name="T9" fmla="*/ 15 h 35"/>
                  <a:gd name="T10" fmla="*/ 98 w 136"/>
                  <a:gd name="T11" fmla="*/ 0 h 35"/>
                  <a:gd name="T12" fmla="*/ 92 w 136"/>
                  <a:gd name="T13" fmla="*/ 9 h 35"/>
                  <a:gd name="T14" fmla="*/ 11 w 136"/>
                  <a:gd name="T15" fmla="*/ 9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5">
                    <a:moveTo>
                      <a:pt x="11" y="9"/>
                    </a:moveTo>
                    <a:lnTo>
                      <a:pt x="0" y="20"/>
                    </a:lnTo>
                    <a:lnTo>
                      <a:pt x="81" y="20"/>
                    </a:lnTo>
                    <a:lnTo>
                      <a:pt x="66" y="35"/>
                    </a:lnTo>
                    <a:lnTo>
                      <a:pt x="136" y="15"/>
                    </a:lnTo>
                    <a:lnTo>
                      <a:pt x="98" y="0"/>
                    </a:lnTo>
                    <a:lnTo>
                      <a:pt x="92" y="9"/>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88" name="Freeform 376"/>
              <p:cNvSpPr/>
              <p:nvPr/>
            </p:nvSpPr>
            <p:spPr bwMode="auto">
              <a:xfrm>
                <a:off x="2865" y="2798"/>
                <a:ext cx="136" cy="31"/>
              </a:xfrm>
              <a:custGeom>
                <a:avLst/>
                <a:gdLst>
                  <a:gd name="T0" fmla="*/ 125 w 136"/>
                  <a:gd name="T1" fmla="*/ 25 h 31"/>
                  <a:gd name="T2" fmla="*/ 136 w 136"/>
                  <a:gd name="T3" fmla="*/ 14 h 31"/>
                  <a:gd name="T4" fmla="*/ 52 w 136"/>
                  <a:gd name="T5" fmla="*/ 14 h 31"/>
                  <a:gd name="T6" fmla="*/ 67 w 136"/>
                  <a:gd name="T7" fmla="*/ 0 h 31"/>
                  <a:gd name="T8" fmla="*/ 0 w 136"/>
                  <a:gd name="T9" fmla="*/ 17 h 31"/>
                  <a:gd name="T10" fmla="*/ 35 w 136"/>
                  <a:gd name="T11" fmla="*/ 31 h 31"/>
                  <a:gd name="T12" fmla="*/ 41 w 136"/>
                  <a:gd name="T13" fmla="*/ 25 h 31"/>
                  <a:gd name="T14" fmla="*/ 125 w 136"/>
                  <a:gd name="T15" fmla="*/ 2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25" y="25"/>
                    </a:moveTo>
                    <a:lnTo>
                      <a:pt x="136" y="14"/>
                    </a:lnTo>
                    <a:lnTo>
                      <a:pt x="52" y="14"/>
                    </a:lnTo>
                    <a:lnTo>
                      <a:pt x="67" y="0"/>
                    </a:lnTo>
                    <a:lnTo>
                      <a:pt x="0" y="17"/>
                    </a:lnTo>
                    <a:lnTo>
                      <a:pt x="35" y="31"/>
                    </a:lnTo>
                    <a:lnTo>
                      <a:pt x="41" y="25"/>
                    </a:lnTo>
                    <a:lnTo>
                      <a:pt x="125"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89" name="Freeform 377"/>
              <p:cNvSpPr/>
              <p:nvPr/>
            </p:nvSpPr>
            <p:spPr bwMode="auto">
              <a:xfrm>
                <a:off x="2865" y="2798"/>
                <a:ext cx="136" cy="31"/>
              </a:xfrm>
              <a:custGeom>
                <a:avLst/>
                <a:gdLst>
                  <a:gd name="T0" fmla="*/ 125 w 136"/>
                  <a:gd name="T1" fmla="*/ 25 h 31"/>
                  <a:gd name="T2" fmla="*/ 136 w 136"/>
                  <a:gd name="T3" fmla="*/ 14 h 31"/>
                  <a:gd name="T4" fmla="*/ 52 w 136"/>
                  <a:gd name="T5" fmla="*/ 14 h 31"/>
                  <a:gd name="T6" fmla="*/ 67 w 136"/>
                  <a:gd name="T7" fmla="*/ 0 h 31"/>
                  <a:gd name="T8" fmla="*/ 0 w 136"/>
                  <a:gd name="T9" fmla="*/ 17 h 31"/>
                  <a:gd name="T10" fmla="*/ 35 w 136"/>
                  <a:gd name="T11" fmla="*/ 31 h 31"/>
                  <a:gd name="T12" fmla="*/ 41 w 136"/>
                  <a:gd name="T13" fmla="*/ 25 h 31"/>
                  <a:gd name="T14" fmla="*/ 125 w 136"/>
                  <a:gd name="T15" fmla="*/ 2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25" y="25"/>
                    </a:moveTo>
                    <a:lnTo>
                      <a:pt x="136" y="14"/>
                    </a:lnTo>
                    <a:lnTo>
                      <a:pt x="52" y="14"/>
                    </a:lnTo>
                    <a:lnTo>
                      <a:pt x="67" y="0"/>
                    </a:lnTo>
                    <a:lnTo>
                      <a:pt x="0" y="17"/>
                    </a:lnTo>
                    <a:lnTo>
                      <a:pt x="35" y="31"/>
                    </a:lnTo>
                    <a:lnTo>
                      <a:pt x="41" y="25"/>
                    </a:lnTo>
                    <a:lnTo>
                      <a:pt x="125"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90" name="Freeform 378"/>
              <p:cNvSpPr/>
              <p:nvPr/>
            </p:nvSpPr>
            <p:spPr bwMode="auto">
              <a:xfrm>
                <a:off x="2903" y="2758"/>
                <a:ext cx="136" cy="34"/>
              </a:xfrm>
              <a:custGeom>
                <a:avLst/>
                <a:gdLst>
                  <a:gd name="T0" fmla="*/ 124 w 136"/>
                  <a:gd name="T1" fmla="*/ 25 h 34"/>
                  <a:gd name="T2" fmla="*/ 136 w 136"/>
                  <a:gd name="T3" fmla="*/ 14 h 34"/>
                  <a:gd name="T4" fmla="*/ 55 w 136"/>
                  <a:gd name="T5" fmla="*/ 14 h 34"/>
                  <a:gd name="T6" fmla="*/ 69 w 136"/>
                  <a:gd name="T7" fmla="*/ 0 h 34"/>
                  <a:gd name="T8" fmla="*/ 0 w 136"/>
                  <a:gd name="T9" fmla="*/ 20 h 34"/>
                  <a:gd name="T10" fmla="*/ 37 w 136"/>
                  <a:gd name="T11" fmla="*/ 34 h 34"/>
                  <a:gd name="T12" fmla="*/ 43 w 136"/>
                  <a:gd name="T13" fmla="*/ 25 h 34"/>
                  <a:gd name="T14" fmla="*/ 124 w 136"/>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4" y="25"/>
                    </a:moveTo>
                    <a:lnTo>
                      <a:pt x="136" y="14"/>
                    </a:lnTo>
                    <a:lnTo>
                      <a:pt x="55" y="14"/>
                    </a:lnTo>
                    <a:lnTo>
                      <a:pt x="69" y="0"/>
                    </a:lnTo>
                    <a:lnTo>
                      <a:pt x="0" y="20"/>
                    </a:lnTo>
                    <a:lnTo>
                      <a:pt x="37" y="34"/>
                    </a:lnTo>
                    <a:lnTo>
                      <a:pt x="43" y="25"/>
                    </a:lnTo>
                    <a:lnTo>
                      <a:pt x="124"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91" name="Freeform 379"/>
              <p:cNvSpPr/>
              <p:nvPr/>
            </p:nvSpPr>
            <p:spPr bwMode="auto">
              <a:xfrm>
                <a:off x="2903" y="2758"/>
                <a:ext cx="136" cy="34"/>
              </a:xfrm>
              <a:custGeom>
                <a:avLst/>
                <a:gdLst>
                  <a:gd name="T0" fmla="*/ 124 w 136"/>
                  <a:gd name="T1" fmla="*/ 25 h 34"/>
                  <a:gd name="T2" fmla="*/ 136 w 136"/>
                  <a:gd name="T3" fmla="*/ 14 h 34"/>
                  <a:gd name="T4" fmla="*/ 55 w 136"/>
                  <a:gd name="T5" fmla="*/ 14 h 34"/>
                  <a:gd name="T6" fmla="*/ 69 w 136"/>
                  <a:gd name="T7" fmla="*/ 0 h 34"/>
                  <a:gd name="T8" fmla="*/ 0 w 136"/>
                  <a:gd name="T9" fmla="*/ 20 h 34"/>
                  <a:gd name="T10" fmla="*/ 37 w 136"/>
                  <a:gd name="T11" fmla="*/ 34 h 34"/>
                  <a:gd name="T12" fmla="*/ 43 w 136"/>
                  <a:gd name="T13" fmla="*/ 25 h 34"/>
                  <a:gd name="T14" fmla="*/ 124 w 136"/>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4" y="25"/>
                    </a:moveTo>
                    <a:lnTo>
                      <a:pt x="136" y="14"/>
                    </a:lnTo>
                    <a:lnTo>
                      <a:pt x="55" y="14"/>
                    </a:lnTo>
                    <a:lnTo>
                      <a:pt x="69" y="0"/>
                    </a:lnTo>
                    <a:lnTo>
                      <a:pt x="0" y="20"/>
                    </a:lnTo>
                    <a:lnTo>
                      <a:pt x="37" y="34"/>
                    </a:lnTo>
                    <a:lnTo>
                      <a:pt x="43" y="25"/>
                    </a:lnTo>
                    <a:lnTo>
                      <a:pt x="124"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92" name="Freeform 380"/>
              <p:cNvSpPr/>
              <p:nvPr/>
            </p:nvSpPr>
            <p:spPr bwMode="auto">
              <a:xfrm>
                <a:off x="3010" y="2789"/>
                <a:ext cx="136" cy="31"/>
              </a:xfrm>
              <a:custGeom>
                <a:avLst/>
                <a:gdLst>
                  <a:gd name="T0" fmla="*/ 12 w 136"/>
                  <a:gd name="T1" fmla="*/ 6 h 31"/>
                  <a:gd name="T2" fmla="*/ 0 w 136"/>
                  <a:gd name="T3" fmla="*/ 17 h 31"/>
                  <a:gd name="T4" fmla="*/ 81 w 136"/>
                  <a:gd name="T5" fmla="*/ 17 h 31"/>
                  <a:gd name="T6" fmla="*/ 70 w 136"/>
                  <a:gd name="T7" fmla="*/ 31 h 31"/>
                  <a:gd name="T8" fmla="*/ 136 w 136"/>
                  <a:gd name="T9" fmla="*/ 14 h 31"/>
                  <a:gd name="T10" fmla="*/ 101 w 136"/>
                  <a:gd name="T11" fmla="*/ 0 h 31"/>
                  <a:gd name="T12" fmla="*/ 93 w 136"/>
                  <a:gd name="T13" fmla="*/ 6 h 31"/>
                  <a:gd name="T14" fmla="*/ 12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2" y="6"/>
                    </a:moveTo>
                    <a:lnTo>
                      <a:pt x="0" y="17"/>
                    </a:lnTo>
                    <a:lnTo>
                      <a:pt x="81" y="17"/>
                    </a:lnTo>
                    <a:lnTo>
                      <a:pt x="70" y="31"/>
                    </a:lnTo>
                    <a:lnTo>
                      <a:pt x="136" y="14"/>
                    </a:lnTo>
                    <a:lnTo>
                      <a:pt x="101" y="0"/>
                    </a:lnTo>
                    <a:lnTo>
                      <a:pt x="93" y="6"/>
                    </a:lnTo>
                    <a:lnTo>
                      <a:pt x="12"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93" name="Freeform 381"/>
              <p:cNvSpPr/>
              <p:nvPr/>
            </p:nvSpPr>
            <p:spPr bwMode="auto">
              <a:xfrm>
                <a:off x="3010" y="2789"/>
                <a:ext cx="136" cy="31"/>
              </a:xfrm>
              <a:custGeom>
                <a:avLst/>
                <a:gdLst>
                  <a:gd name="T0" fmla="*/ 12 w 136"/>
                  <a:gd name="T1" fmla="*/ 6 h 31"/>
                  <a:gd name="T2" fmla="*/ 0 w 136"/>
                  <a:gd name="T3" fmla="*/ 17 h 31"/>
                  <a:gd name="T4" fmla="*/ 81 w 136"/>
                  <a:gd name="T5" fmla="*/ 17 h 31"/>
                  <a:gd name="T6" fmla="*/ 70 w 136"/>
                  <a:gd name="T7" fmla="*/ 31 h 31"/>
                  <a:gd name="T8" fmla="*/ 136 w 136"/>
                  <a:gd name="T9" fmla="*/ 14 h 31"/>
                  <a:gd name="T10" fmla="*/ 101 w 136"/>
                  <a:gd name="T11" fmla="*/ 0 h 31"/>
                  <a:gd name="T12" fmla="*/ 93 w 136"/>
                  <a:gd name="T13" fmla="*/ 6 h 31"/>
                  <a:gd name="T14" fmla="*/ 12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2" y="6"/>
                    </a:moveTo>
                    <a:lnTo>
                      <a:pt x="0" y="17"/>
                    </a:lnTo>
                    <a:lnTo>
                      <a:pt x="81" y="17"/>
                    </a:lnTo>
                    <a:lnTo>
                      <a:pt x="70" y="31"/>
                    </a:lnTo>
                    <a:lnTo>
                      <a:pt x="136" y="14"/>
                    </a:lnTo>
                    <a:lnTo>
                      <a:pt x="101" y="0"/>
                    </a:lnTo>
                    <a:lnTo>
                      <a:pt x="93" y="6"/>
                    </a:lnTo>
                    <a:lnTo>
                      <a:pt x="12"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94" name="Freeform 382"/>
              <p:cNvSpPr/>
              <p:nvPr/>
            </p:nvSpPr>
            <p:spPr bwMode="auto">
              <a:xfrm>
                <a:off x="3051" y="2749"/>
                <a:ext cx="136" cy="34"/>
              </a:xfrm>
              <a:custGeom>
                <a:avLst/>
                <a:gdLst>
                  <a:gd name="T0" fmla="*/ 11 w 136"/>
                  <a:gd name="T1" fmla="*/ 9 h 34"/>
                  <a:gd name="T2" fmla="*/ 0 w 136"/>
                  <a:gd name="T3" fmla="*/ 20 h 34"/>
                  <a:gd name="T4" fmla="*/ 81 w 136"/>
                  <a:gd name="T5" fmla="*/ 20 h 34"/>
                  <a:gd name="T6" fmla="*/ 66 w 136"/>
                  <a:gd name="T7" fmla="*/ 34 h 34"/>
                  <a:gd name="T8" fmla="*/ 136 w 136"/>
                  <a:gd name="T9" fmla="*/ 14 h 34"/>
                  <a:gd name="T10" fmla="*/ 98 w 136"/>
                  <a:gd name="T11" fmla="*/ 0 h 34"/>
                  <a:gd name="T12" fmla="*/ 92 w 136"/>
                  <a:gd name="T13" fmla="*/ 9 h 34"/>
                  <a:gd name="T14" fmla="*/ 11 w 136"/>
                  <a:gd name="T15" fmla="*/ 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1" y="9"/>
                    </a:moveTo>
                    <a:lnTo>
                      <a:pt x="0" y="20"/>
                    </a:lnTo>
                    <a:lnTo>
                      <a:pt x="81" y="20"/>
                    </a:lnTo>
                    <a:lnTo>
                      <a:pt x="66" y="34"/>
                    </a:lnTo>
                    <a:lnTo>
                      <a:pt x="136" y="14"/>
                    </a:lnTo>
                    <a:lnTo>
                      <a:pt x="98" y="0"/>
                    </a:lnTo>
                    <a:lnTo>
                      <a:pt x="92" y="9"/>
                    </a:ln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95" name="Freeform 383"/>
              <p:cNvSpPr/>
              <p:nvPr/>
            </p:nvSpPr>
            <p:spPr bwMode="auto">
              <a:xfrm>
                <a:off x="3051" y="2749"/>
                <a:ext cx="136" cy="34"/>
              </a:xfrm>
              <a:custGeom>
                <a:avLst/>
                <a:gdLst>
                  <a:gd name="T0" fmla="*/ 11 w 136"/>
                  <a:gd name="T1" fmla="*/ 9 h 34"/>
                  <a:gd name="T2" fmla="*/ 0 w 136"/>
                  <a:gd name="T3" fmla="*/ 20 h 34"/>
                  <a:gd name="T4" fmla="*/ 81 w 136"/>
                  <a:gd name="T5" fmla="*/ 20 h 34"/>
                  <a:gd name="T6" fmla="*/ 66 w 136"/>
                  <a:gd name="T7" fmla="*/ 34 h 34"/>
                  <a:gd name="T8" fmla="*/ 136 w 136"/>
                  <a:gd name="T9" fmla="*/ 14 h 34"/>
                  <a:gd name="T10" fmla="*/ 98 w 136"/>
                  <a:gd name="T11" fmla="*/ 0 h 34"/>
                  <a:gd name="T12" fmla="*/ 92 w 136"/>
                  <a:gd name="T13" fmla="*/ 9 h 34"/>
                  <a:gd name="T14" fmla="*/ 11 w 136"/>
                  <a:gd name="T15" fmla="*/ 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1" y="9"/>
                    </a:moveTo>
                    <a:lnTo>
                      <a:pt x="0" y="20"/>
                    </a:lnTo>
                    <a:lnTo>
                      <a:pt x="81" y="20"/>
                    </a:lnTo>
                    <a:lnTo>
                      <a:pt x="66" y="34"/>
                    </a:lnTo>
                    <a:lnTo>
                      <a:pt x="136" y="14"/>
                    </a:lnTo>
                    <a:lnTo>
                      <a:pt x="98" y="0"/>
                    </a:lnTo>
                    <a:lnTo>
                      <a:pt x="92" y="9"/>
                    </a:ln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96" name="Freeform 384"/>
              <p:cNvSpPr/>
              <p:nvPr/>
            </p:nvSpPr>
            <p:spPr bwMode="auto">
              <a:xfrm>
                <a:off x="2868" y="2800"/>
                <a:ext cx="136" cy="32"/>
              </a:xfrm>
              <a:custGeom>
                <a:avLst/>
                <a:gdLst>
                  <a:gd name="T0" fmla="*/ 125 w 136"/>
                  <a:gd name="T1" fmla="*/ 26 h 32"/>
                  <a:gd name="T2" fmla="*/ 136 w 136"/>
                  <a:gd name="T3" fmla="*/ 15 h 32"/>
                  <a:gd name="T4" fmla="*/ 52 w 136"/>
                  <a:gd name="T5" fmla="*/ 15 h 32"/>
                  <a:gd name="T6" fmla="*/ 67 w 136"/>
                  <a:gd name="T7" fmla="*/ 0 h 32"/>
                  <a:gd name="T8" fmla="*/ 0 w 136"/>
                  <a:gd name="T9" fmla="*/ 18 h 32"/>
                  <a:gd name="T10" fmla="*/ 35 w 136"/>
                  <a:gd name="T11" fmla="*/ 32 h 32"/>
                  <a:gd name="T12" fmla="*/ 40 w 136"/>
                  <a:gd name="T13" fmla="*/ 26 h 32"/>
                  <a:gd name="T14" fmla="*/ 125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5" y="26"/>
                    </a:moveTo>
                    <a:lnTo>
                      <a:pt x="136" y="15"/>
                    </a:lnTo>
                    <a:lnTo>
                      <a:pt x="52" y="15"/>
                    </a:lnTo>
                    <a:lnTo>
                      <a:pt x="67" y="0"/>
                    </a:lnTo>
                    <a:lnTo>
                      <a:pt x="0" y="18"/>
                    </a:lnTo>
                    <a:lnTo>
                      <a:pt x="35" y="32"/>
                    </a:lnTo>
                    <a:lnTo>
                      <a:pt x="40" y="26"/>
                    </a:lnTo>
                    <a:lnTo>
                      <a:pt x="125"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97" name="Freeform 385"/>
              <p:cNvSpPr/>
              <p:nvPr/>
            </p:nvSpPr>
            <p:spPr bwMode="auto">
              <a:xfrm>
                <a:off x="2868" y="2800"/>
                <a:ext cx="136" cy="32"/>
              </a:xfrm>
              <a:custGeom>
                <a:avLst/>
                <a:gdLst>
                  <a:gd name="T0" fmla="*/ 125 w 136"/>
                  <a:gd name="T1" fmla="*/ 26 h 32"/>
                  <a:gd name="T2" fmla="*/ 136 w 136"/>
                  <a:gd name="T3" fmla="*/ 15 h 32"/>
                  <a:gd name="T4" fmla="*/ 52 w 136"/>
                  <a:gd name="T5" fmla="*/ 15 h 32"/>
                  <a:gd name="T6" fmla="*/ 67 w 136"/>
                  <a:gd name="T7" fmla="*/ 0 h 32"/>
                  <a:gd name="T8" fmla="*/ 0 w 136"/>
                  <a:gd name="T9" fmla="*/ 18 h 32"/>
                  <a:gd name="T10" fmla="*/ 35 w 136"/>
                  <a:gd name="T11" fmla="*/ 32 h 32"/>
                  <a:gd name="T12" fmla="*/ 40 w 136"/>
                  <a:gd name="T13" fmla="*/ 26 h 32"/>
                  <a:gd name="T14" fmla="*/ 125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5" y="26"/>
                    </a:moveTo>
                    <a:lnTo>
                      <a:pt x="136" y="15"/>
                    </a:lnTo>
                    <a:lnTo>
                      <a:pt x="52" y="15"/>
                    </a:lnTo>
                    <a:lnTo>
                      <a:pt x="67" y="0"/>
                    </a:lnTo>
                    <a:lnTo>
                      <a:pt x="0" y="18"/>
                    </a:lnTo>
                    <a:lnTo>
                      <a:pt x="35" y="32"/>
                    </a:lnTo>
                    <a:lnTo>
                      <a:pt x="40" y="26"/>
                    </a:lnTo>
                    <a:lnTo>
                      <a:pt x="125"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98" name="Freeform 386"/>
              <p:cNvSpPr/>
              <p:nvPr/>
            </p:nvSpPr>
            <p:spPr bwMode="auto">
              <a:xfrm>
                <a:off x="2906" y="2761"/>
                <a:ext cx="136" cy="34"/>
              </a:xfrm>
              <a:custGeom>
                <a:avLst/>
                <a:gdLst>
                  <a:gd name="T0" fmla="*/ 124 w 136"/>
                  <a:gd name="T1" fmla="*/ 25 h 34"/>
                  <a:gd name="T2" fmla="*/ 136 w 136"/>
                  <a:gd name="T3" fmla="*/ 14 h 34"/>
                  <a:gd name="T4" fmla="*/ 55 w 136"/>
                  <a:gd name="T5" fmla="*/ 14 h 34"/>
                  <a:gd name="T6" fmla="*/ 69 w 136"/>
                  <a:gd name="T7" fmla="*/ 0 h 34"/>
                  <a:gd name="T8" fmla="*/ 0 w 136"/>
                  <a:gd name="T9" fmla="*/ 20 h 34"/>
                  <a:gd name="T10" fmla="*/ 37 w 136"/>
                  <a:gd name="T11" fmla="*/ 34 h 34"/>
                  <a:gd name="T12" fmla="*/ 43 w 136"/>
                  <a:gd name="T13" fmla="*/ 25 h 34"/>
                  <a:gd name="T14" fmla="*/ 124 w 136"/>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4" y="25"/>
                    </a:moveTo>
                    <a:lnTo>
                      <a:pt x="136" y="14"/>
                    </a:lnTo>
                    <a:lnTo>
                      <a:pt x="55" y="14"/>
                    </a:lnTo>
                    <a:lnTo>
                      <a:pt x="69" y="0"/>
                    </a:lnTo>
                    <a:lnTo>
                      <a:pt x="0" y="20"/>
                    </a:lnTo>
                    <a:lnTo>
                      <a:pt x="37" y="34"/>
                    </a:lnTo>
                    <a:lnTo>
                      <a:pt x="43" y="25"/>
                    </a:lnTo>
                    <a:lnTo>
                      <a:pt x="12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99" name="Freeform 387"/>
              <p:cNvSpPr/>
              <p:nvPr/>
            </p:nvSpPr>
            <p:spPr bwMode="auto">
              <a:xfrm>
                <a:off x="2906" y="2761"/>
                <a:ext cx="136" cy="34"/>
              </a:xfrm>
              <a:custGeom>
                <a:avLst/>
                <a:gdLst>
                  <a:gd name="T0" fmla="*/ 124 w 136"/>
                  <a:gd name="T1" fmla="*/ 25 h 34"/>
                  <a:gd name="T2" fmla="*/ 136 w 136"/>
                  <a:gd name="T3" fmla="*/ 14 h 34"/>
                  <a:gd name="T4" fmla="*/ 55 w 136"/>
                  <a:gd name="T5" fmla="*/ 14 h 34"/>
                  <a:gd name="T6" fmla="*/ 69 w 136"/>
                  <a:gd name="T7" fmla="*/ 0 h 34"/>
                  <a:gd name="T8" fmla="*/ 0 w 136"/>
                  <a:gd name="T9" fmla="*/ 20 h 34"/>
                  <a:gd name="T10" fmla="*/ 37 w 136"/>
                  <a:gd name="T11" fmla="*/ 34 h 34"/>
                  <a:gd name="T12" fmla="*/ 43 w 136"/>
                  <a:gd name="T13" fmla="*/ 25 h 34"/>
                  <a:gd name="T14" fmla="*/ 124 w 136"/>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4" y="25"/>
                    </a:moveTo>
                    <a:lnTo>
                      <a:pt x="136" y="14"/>
                    </a:lnTo>
                    <a:lnTo>
                      <a:pt x="55" y="14"/>
                    </a:lnTo>
                    <a:lnTo>
                      <a:pt x="69" y="0"/>
                    </a:lnTo>
                    <a:lnTo>
                      <a:pt x="0" y="20"/>
                    </a:lnTo>
                    <a:lnTo>
                      <a:pt x="37" y="34"/>
                    </a:lnTo>
                    <a:lnTo>
                      <a:pt x="43" y="25"/>
                    </a:lnTo>
                    <a:lnTo>
                      <a:pt x="12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grpSp>
        <p:grpSp>
          <p:nvGrpSpPr>
            <p:cNvPr id="48178" name="Group 411"/>
            <p:cNvGrpSpPr/>
            <p:nvPr/>
          </p:nvGrpSpPr>
          <p:grpSpPr bwMode="auto">
            <a:xfrm>
              <a:off x="3321" y="2743"/>
              <a:ext cx="418" cy="174"/>
              <a:chOff x="3321" y="2743"/>
              <a:chExt cx="418" cy="174"/>
            </a:xfrm>
          </p:grpSpPr>
          <p:sp>
            <p:nvSpPr>
              <p:cNvPr id="48256" name="Rectangle 389"/>
              <p:cNvSpPr>
                <a:spLocks noChangeArrowheads="1"/>
              </p:cNvSpPr>
              <p:nvPr/>
            </p:nvSpPr>
            <p:spPr bwMode="auto">
              <a:xfrm>
                <a:off x="3321" y="2838"/>
                <a:ext cx="319" cy="79"/>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257" name="Rectangle 390"/>
              <p:cNvSpPr>
                <a:spLocks noChangeArrowheads="1"/>
              </p:cNvSpPr>
              <p:nvPr/>
            </p:nvSpPr>
            <p:spPr bwMode="auto">
              <a:xfrm>
                <a:off x="3321" y="2838"/>
                <a:ext cx="319" cy="79"/>
              </a:xfrm>
              <a:prstGeom prst="rect">
                <a:avLst/>
              </a:prstGeom>
              <a:solidFill>
                <a:srgbClr val="0096D5"/>
              </a:solidFill>
              <a:ln w="3">
                <a:solidFill>
                  <a:srgbClr val="AAE6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258" name="Freeform 391"/>
              <p:cNvSpPr/>
              <p:nvPr/>
            </p:nvSpPr>
            <p:spPr bwMode="auto">
              <a:xfrm>
                <a:off x="3640" y="2743"/>
                <a:ext cx="99" cy="174"/>
              </a:xfrm>
              <a:custGeom>
                <a:avLst/>
                <a:gdLst>
                  <a:gd name="T0" fmla="*/ 0 w 99"/>
                  <a:gd name="T1" fmla="*/ 95 h 174"/>
                  <a:gd name="T2" fmla="*/ 99 w 99"/>
                  <a:gd name="T3" fmla="*/ 0 h 174"/>
                  <a:gd name="T4" fmla="*/ 99 w 99"/>
                  <a:gd name="T5" fmla="*/ 80 h 174"/>
                  <a:gd name="T6" fmla="*/ 0 w 99"/>
                  <a:gd name="T7" fmla="*/ 174 h 174"/>
                  <a:gd name="T8" fmla="*/ 0 w 99"/>
                  <a:gd name="T9" fmla="*/ 95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174">
                    <a:moveTo>
                      <a:pt x="0" y="95"/>
                    </a:moveTo>
                    <a:lnTo>
                      <a:pt x="99" y="0"/>
                    </a:lnTo>
                    <a:lnTo>
                      <a:pt x="99" y="80"/>
                    </a:lnTo>
                    <a:lnTo>
                      <a:pt x="0" y="174"/>
                    </a:lnTo>
                    <a:lnTo>
                      <a:pt x="0" y="95"/>
                    </a:lnTo>
                    <a:close/>
                  </a:path>
                </a:pathLst>
              </a:custGeom>
              <a:solidFill>
                <a:srgbClr val="005A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59" name="Freeform 392"/>
              <p:cNvSpPr/>
              <p:nvPr/>
            </p:nvSpPr>
            <p:spPr bwMode="auto">
              <a:xfrm>
                <a:off x="3640" y="2743"/>
                <a:ext cx="99" cy="174"/>
              </a:xfrm>
              <a:custGeom>
                <a:avLst/>
                <a:gdLst>
                  <a:gd name="T0" fmla="*/ 0 w 99"/>
                  <a:gd name="T1" fmla="*/ 95 h 174"/>
                  <a:gd name="T2" fmla="*/ 99 w 99"/>
                  <a:gd name="T3" fmla="*/ 0 h 174"/>
                  <a:gd name="T4" fmla="*/ 99 w 99"/>
                  <a:gd name="T5" fmla="*/ 80 h 174"/>
                  <a:gd name="T6" fmla="*/ 0 w 99"/>
                  <a:gd name="T7" fmla="*/ 174 h 174"/>
                  <a:gd name="T8" fmla="*/ 0 w 99"/>
                  <a:gd name="T9" fmla="*/ 95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174">
                    <a:moveTo>
                      <a:pt x="0" y="95"/>
                    </a:moveTo>
                    <a:lnTo>
                      <a:pt x="99" y="0"/>
                    </a:lnTo>
                    <a:lnTo>
                      <a:pt x="99" y="80"/>
                    </a:lnTo>
                    <a:lnTo>
                      <a:pt x="0" y="174"/>
                    </a:lnTo>
                    <a:lnTo>
                      <a:pt x="0" y="95"/>
                    </a:lnTo>
                    <a:close/>
                  </a:path>
                </a:pathLst>
              </a:custGeom>
              <a:solidFill>
                <a:srgbClr val="005A80"/>
              </a:solidFill>
              <a:ln w="3">
                <a:solidFill>
                  <a:srgbClr val="AAE6FF"/>
                </a:solidFill>
                <a:prstDash val="solid"/>
                <a:round/>
              </a:ln>
            </p:spPr>
            <p:txBody>
              <a:bodyPr/>
              <a:lstStyle/>
              <a:p>
                <a:endParaRPr lang="zh-CN" altLang="en-US" sz="100"/>
              </a:p>
            </p:txBody>
          </p:sp>
          <p:sp>
            <p:nvSpPr>
              <p:cNvPr id="48260" name="Freeform 393"/>
              <p:cNvSpPr/>
              <p:nvPr/>
            </p:nvSpPr>
            <p:spPr bwMode="auto">
              <a:xfrm>
                <a:off x="3321" y="2743"/>
                <a:ext cx="418" cy="95"/>
              </a:xfrm>
              <a:custGeom>
                <a:avLst/>
                <a:gdLst>
                  <a:gd name="T0" fmla="*/ 319 w 418"/>
                  <a:gd name="T1" fmla="*/ 95 h 95"/>
                  <a:gd name="T2" fmla="*/ 418 w 418"/>
                  <a:gd name="T3" fmla="*/ 0 h 95"/>
                  <a:gd name="T4" fmla="*/ 99 w 418"/>
                  <a:gd name="T5" fmla="*/ 0 h 95"/>
                  <a:gd name="T6" fmla="*/ 0 w 418"/>
                  <a:gd name="T7" fmla="*/ 95 h 95"/>
                  <a:gd name="T8" fmla="*/ 319 w 418"/>
                  <a:gd name="T9" fmla="*/ 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95">
                    <a:moveTo>
                      <a:pt x="319" y="95"/>
                    </a:moveTo>
                    <a:lnTo>
                      <a:pt x="418" y="0"/>
                    </a:lnTo>
                    <a:lnTo>
                      <a:pt x="99" y="0"/>
                    </a:lnTo>
                    <a:lnTo>
                      <a:pt x="0" y="95"/>
                    </a:lnTo>
                    <a:lnTo>
                      <a:pt x="319" y="95"/>
                    </a:lnTo>
                    <a:close/>
                  </a:path>
                </a:pathLst>
              </a:custGeom>
              <a:solidFill>
                <a:srgbClr val="00B4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61" name="Freeform 394"/>
              <p:cNvSpPr/>
              <p:nvPr/>
            </p:nvSpPr>
            <p:spPr bwMode="auto">
              <a:xfrm>
                <a:off x="3321" y="2743"/>
                <a:ext cx="418" cy="95"/>
              </a:xfrm>
              <a:custGeom>
                <a:avLst/>
                <a:gdLst>
                  <a:gd name="T0" fmla="*/ 319 w 418"/>
                  <a:gd name="T1" fmla="*/ 95 h 95"/>
                  <a:gd name="T2" fmla="*/ 418 w 418"/>
                  <a:gd name="T3" fmla="*/ 0 h 95"/>
                  <a:gd name="T4" fmla="*/ 99 w 418"/>
                  <a:gd name="T5" fmla="*/ 0 h 95"/>
                  <a:gd name="T6" fmla="*/ 0 w 418"/>
                  <a:gd name="T7" fmla="*/ 95 h 95"/>
                  <a:gd name="T8" fmla="*/ 319 w 418"/>
                  <a:gd name="T9" fmla="*/ 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95">
                    <a:moveTo>
                      <a:pt x="319" y="95"/>
                    </a:moveTo>
                    <a:lnTo>
                      <a:pt x="418" y="0"/>
                    </a:lnTo>
                    <a:lnTo>
                      <a:pt x="99" y="0"/>
                    </a:lnTo>
                    <a:lnTo>
                      <a:pt x="0" y="95"/>
                    </a:lnTo>
                    <a:lnTo>
                      <a:pt x="319" y="95"/>
                    </a:lnTo>
                    <a:close/>
                  </a:path>
                </a:pathLst>
              </a:custGeom>
              <a:solidFill>
                <a:srgbClr val="00B4FF"/>
              </a:solidFill>
              <a:ln w="3">
                <a:solidFill>
                  <a:srgbClr val="AAE6FF"/>
                </a:solidFill>
                <a:prstDash val="solid"/>
                <a:round/>
              </a:ln>
            </p:spPr>
            <p:txBody>
              <a:bodyPr/>
              <a:lstStyle/>
              <a:p>
                <a:endParaRPr lang="zh-CN" altLang="en-US" sz="100"/>
              </a:p>
            </p:txBody>
          </p:sp>
          <p:sp>
            <p:nvSpPr>
              <p:cNvPr id="48262" name="Freeform 395"/>
              <p:cNvSpPr/>
              <p:nvPr/>
            </p:nvSpPr>
            <p:spPr bwMode="auto">
              <a:xfrm>
                <a:off x="3510" y="2786"/>
                <a:ext cx="136" cy="32"/>
              </a:xfrm>
              <a:custGeom>
                <a:avLst/>
                <a:gdLst>
                  <a:gd name="T0" fmla="*/ 11 w 136"/>
                  <a:gd name="T1" fmla="*/ 6 h 32"/>
                  <a:gd name="T2" fmla="*/ 0 w 136"/>
                  <a:gd name="T3" fmla="*/ 17 h 32"/>
                  <a:gd name="T4" fmla="*/ 81 w 136"/>
                  <a:gd name="T5" fmla="*/ 17 h 32"/>
                  <a:gd name="T6" fmla="*/ 69 w 136"/>
                  <a:gd name="T7" fmla="*/ 32 h 32"/>
                  <a:gd name="T8" fmla="*/ 136 w 136"/>
                  <a:gd name="T9" fmla="*/ 14 h 32"/>
                  <a:gd name="T10" fmla="*/ 101 w 136"/>
                  <a:gd name="T11" fmla="*/ 0 h 32"/>
                  <a:gd name="T12" fmla="*/ 93 w 136"/>
                  <a:gd name="T13" fmla="*/ 6 h 32"/>
                  <a:gd name="T14" fmla="*/ 11 w 136"/>
                  <a:gd name="T15" fmla="*/ 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1" y="6"/>
                    </a:moveTo>
                    <a:lnTo>
                      <a:pt x="0" y="17"/>
                    </a:lnTo>
                    <a:lnTo>
                      <a:pt x="81" y="17"/>
                    </a:lnTo>
                    <a:lnTo>
                      <a:pt x="69" y="32"/>
                    </a:lnTo>
                    <a:lnTo>
                      <a:pt x="136" y="14"/>
                    </a:lnTo>
                    <a:lnTo>
                      <a:pt x="101" y="0"/>
                    </a:lnTo>
                    <a:lnTo>
                      <a:pt x="93" y="6"/>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63" name="Freeform 396"/>
              <p:cNvSpPr/>
              <p:nvPr/>
            </p:nvSpPr>
            <p:spPr bwMode="auto">
              <a:xfrm>
                <a:off x="3510" y="2786"/>
                <a:ext cx="136" cy="32"/>
              </a:xfrm>
              <a:custGeom>
                <a:avLst/>
                <a:gdLst>
                  <a:gd name="T0" fmla="*/ 11 w 136"/>
                  <a:gd name="T1" fmla="*/ 6 h 32"/>
                  <a:gd name="T2" fmla="*/ 0 w 136"/>
                  <a:gd name="T3" fmla="*/ 17 h 32"/>
                  <a:gd name="T4" fmla="*/ 81 w 136"/>
                  <a:gd name="T5" fmla="*/ 17 h 32"/>
                  <a:gd name="T6" fmla="*/ 69 w 136"/>
                  <a:gd name="T7" fmla="*/ 32 h 32"/>
                  <a:gd name="T8" fmla="*/ 136 w 136"/>
                  <a:gd name="T9" fmla="*/ 14 h 32"/>
                  <a:gd name="T10" fmla="*/ 101 w 136"/>
                  <a:gd name="T11" fmla="*/ 0 h 32"/>
                  <a:gd name="T12" fmla="*/ 93 w 136"/>
                  <a:gd name="T13" fmla="*/ 6 h 32"/>
                  <a:gd name="T14" fmla="*/ 11 w 136"/>
                  <a:gd name="T15" fmla="*/ 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1" y="6"/>
                    </a:moveTo>
                    <a:lnTo>
                      <a:pt x="0" y="17"/>
                    </a:lnTo>
                    <a:lnTo>
                      <a:pt x="81" y="17"/>
                    </a:lnTo>
                    <a:lnTo>
                      <a:pt x="69" y="32"/>
                    </a:lnTo>
                    <a:lnTo>
                      <a:pt x="136" y="14"/>
                    </a:lnTo>
                    <a:lnTo>
                      <a:pt x="101" y="0"/>
                    </a:lnTo>
                    <a:lnTo>
                      <a:pt x="93" y="6"/>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64" name="Freeform 397"/>
              <p:cNvSpPr/>
              <p:nvPr/>
            </p:nvSpPr>
            <p:spPr bwMode="auto">
              <a:xfrm>
                <a:off x="3550" y="2746"/>
                <a:ext cx="137" cy="35"/>
              </a:xfrm>
              <a:custGeom>
                <a:avLst/>
                <a:gdLst>
                  <a:gd name="T0" fmla="*/ 12 w 137"/>
                  <a:gd name="T1" fmla="*/ 9 h 35"/>
                  <a:gd name="T2" fmla="*/ 0 w 137"/>
                  <a:gd name="T3" fmla="*/ 20 h 35"/>
                  <a:gd name="T4" fmla="*/ 82 w 137"/>
                  <a:gd name="T5" fmla="*/ 20 h 35"/>
                  <a:gd name="T6" fmla="*/ 67 w 137"/>
                  <a:gd name="T7" fmla="*/ 35 h 35"/>
                  <a:gd name="T8" fmla="*/ 137 w 137"/>
                  <a:gd name="T9" fmla="*/ 15 h 35"/>
                  <a:gd name="T10" fmla="*/ 99 w 137"/>
                  <a:gd name="T11" fmla="*/ 0 h 35"/>
                  <a:gd name="T12" fmla="*/ 93 w 137"/>
                  <a:gd name="T13" fmla="*/ 9 h 35"/>
                  <a:gd name="T14" fmla="*/ 12 w 137"/>
                  <a:gd name="T15" fmla="*/ 9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5">
                    <a:moveTo>
                      <a:pt x="12" y="9"/>
                    </a:moveTo>
                    <a:lnTo>
                      <a:pt x="0" y="20"/>
                    </a:lnTo>
                    <a:lnTo>
                      <a:pt x="82" y="20"/>
                    </a:lnTo>
                    <a:lnTo>
                      <a:pt x="67" y="35"/>
                    </a:lnTo>
                    <a:lnTo>
                      <a:pt x="137" y="15"/>
                    </a:lnTo>
                    <a:lnTo>
                      <a:pt x="99" y="0"/>
                    </a:lnTo>
                    <a:lnTo>
                      <a:pt x="93" y="9"/>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65" name="Freeform 398"/>
              <p:cNvSpPr/>
              <p:nvPr/>
            </p:nvSpPr>
            <p:spPr bwMode="auto">
              <a:xfrm>
                <a:off x="3550" y="2746"/>
                <a:ext cx="137" cy="35"/>
              </a:xfrm>
              <a:custGeom>
                <a:avLst/>
                <a:gdLst>
                  <a:gd name="T0" fmla="*/ 12 w 137"/>
                  <a:gd name="T1" fmla="*/ 9 h 35"/>
                  <a:gd name="T2" fmla="*/ 0 w 137"/>
                  <a:gd name="T3" fmla="*/ 20 h 35"/>
                  <a:gd name="T4" fmla="*/ 82 w 137"/>
                  <a:gd name="T5" fmla="*/ 20 h 35"/>
                  <a:gd name="T6" fmla="*/ 67 w 137"/>
                  <a:gd name="T7" fmla="*/ 35 h 35"/>
                  <a:gd name="T8" fmla="*/ 137 w 137"/>
                  <a:gd name="T9" fmla="*/ 15 h 35"/>
                  <a:gd name="T10" fmla="*/ 99 w 137"/>
                  <a:gd name="T11" fmla="*/ 0 h 35"/>
                  <a:gd name="T12" fmla="*/ 93 w 137"/>
                  <a:gd name="T13" fmla="*/ 9 h 35"/>
                  <a:gd name="T14" fmla="*/ 12 w 137"/>
                  <a:gd name="T15" fmla="*/ 9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5">
                    <a:moveTo>
                      <a:pt x="12" y="9"/>
                    </a:moveTo>
                    <a:lnTo>
                      <a:pt x="0" y="20"/>
                    </a:lnTo>
                    <a:lnTo>
                      <a:pt x="82" y="20"/>
                    </a:lnTo>
                    <a:lnTo>
                      <a:pt x="67" y="35"/>
                    </a:lnTo>
                    <a:lnTo>
                      <a:pt x="137" y="15"/>
                    </a:lnTo>
                    <a:lnTo>
                      <a:pt x="99" y="0"/>
                    </a:lnTo>
                    <a:lnTo>
                      <a:pt x="93" y="9"/>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66" name="Freeform 399"/>
              <p:cNvSpPr/>
              <p:nvPr/>
            </p:nvSpPr>
            <p:spPr bwMode="auto">
              <a:xfrm>
                <a:off x="3368" y="2798"/>
                <a:ext cx="136" cy="31"/>
              </a:xfrm>
              <a:custGeom>
                <a:avLst/>
                <a:gdLst>
                  <a:gd name="T0" fmla="*/ 124 w 136"/>
                  <a:gd name="T1" fmla="*/ 25 h 31"/>
                  <a:gd name="T2" fmla="*/ 136 w 136"/>
                  <a:gd name="T3" fmla="*/ 14 h 31"/>
                  <a:gd name="T4" fmla="*/ 52 w 136"/>
                  <a:gd name="T5" fmla="*/ 14 h 31"/>
                  <a:gd name="T6" fmla="*/ 66 w 136"/>
                  <a:gd name="T7" fmla="*/ 0 h 31"/>
                  <a:gd name="T8" fmla="*/ 0 w 136"/>
                  <a:gd name="T9" fmla="*/ 17 h 31"/>
                  <a:gd name="T10" fmla="*/ 35 w 136"/>
                  <a:gd name="T11" fmla="*/ 31 h 31"/>
                  <a:gd name="T12" fmla="*/ 40 w 136"/>
                  <a:gd name="T13" fmla="*/ 25 h 31"/>
                  <a:gd name="T14" fmla="*/ 124 w 136"/>
                  <a:gd name="T15" fmla="*/ 2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24" y="25"/>
                    </a:moveTo>
                    <a:lnTo>
                      <a:pt x="136" y="14"/>
                    </a:lnTo>
                    <a:lnTo>
                      <a:pt x="52" y="14"/>
                    </a:lnTo>
                    <a:lnTo>
                      <a:pt x="66" y="0"/>
                    </a:lnTo>
                    <a:lnTo>
                      <a:pt x="0" y="17"/>
                    </a:lnTo>
                    <a:lnTo>
                      <a:pt x="35" y="31"/>
                    </a:lnTo>
                    <a:lnTo>
                      <a:pt x="40" y="25"/>
                    </a:lnTo>
                    <a:lnTo>
                      <a:pt x="124"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67" name="Freeform 400"/>
              <p:cNvSpPr/>
              <p:nvPr/>
            </p:nvSpPr>
            <p:spPr bwMode="auto">
              <a:xfrm>
                <a:off x="3368" y="2798"/>
                <a:ext cx="136" cy="31"/>
              </a:xfrm>
              <a:custGeom>
                <a:avLst/>
                <a:gdLst>
                  <a:gd name="T0" fmla="*/ 124 w 136"/>
                  <a:gd name="T1" fmla="*/ 25 h 31"/>
                  <a:gd name="T2" fmla="*/ 136 w 136"/>
                  <a:gd name="T3" fmla="*/ 14 h 31"/>
                  <a:gd name="T4" fmla="*/ 52 w 136"/>
                  <a:gd name="T5" fmla="*/ 14 h 31"/>
                  <a:gd name="T6" fmla="*/ 66 w 136"/>
                  <a:gd name="T7" fmla="*/ 0 h 31"/>
                  <a:gd name="T8" fmla="*/ 0 w 136"/>
                  <a:gd name="T9" fmla="*/ 17 h 31"/>
                  <a:gd name="T10" fmla="*/ 35 w 136"/>
                  <a:gd name="T11" fmla="*/ 31 h 31"/>
                  <a:gd name="T12" fmla="*/ 40 w 136"/>
                  <a:gd name="T13" fmla="*/ 25 h 31"/>
                  <a:gd name="T14" fmla="*/ 124 w 136"/>
                  <a:gd name="T15" fmla="*/ 2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24" y="25"/>
                    </a:moveTo>
                    <a:lnTo>
                      <a:pt x="136" y="14"/>
                    </a:lnTo>
                    <a:lnTo>
                      <a:pt x="52" y="14"/>
                    </a:lnTo>
                    <a:lnTo>
                      <a:pt x="66" y="0"/>
                    </a:lnTo>
                    <a:lnTo>
                      <a:pt x="0" y="17"/>
                    </a:lnTo>
                    <a:lnTo>
                      <a:pt x="35" y="31"/>
                    </a:lnTo>
                    <a:lnTo>
                      <a:pt x="40" y="25"/>
                    </a:lnTo>
                    <a:lnTo>
                      <a:pt x="124"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68" name="Freeform 401"/>
              <p:cNvSpPr/>
              <p:nvPr/>
            </p:nvSpPr>
            <p:spPr bwMode="auto">
              <a:xfrm>
                <a:off x="3405" y="2758"/>
                <a:ext cx="137" cy="34"/>
              </a:xfrm>
              <a:custGeom>
                <a:avLst/>
                <a:gdLst>
                  <a:gd name="T0" fmla="*/ 125 w 137"/>
                  <a:gd name="T1" fmla="*/ 25 h 34"/>
                  <a:gd name="T2" fmla="*/ 137 w 137"/>
                  <a:gd name="T3" fmla="*/ 14 h 34"/>
                  <a:gd name="T4" fmla="*/ 56 w 137"/>
                  <a:gd name="T5" fmla="*/ 14 h 34"/>
                  <a:gd name="T6" fmla="*/ 70 w 137"/>
                  <a:gd name="T7" fmla="*/ 0 h 34"/>
                  <a:gd name="T8" fmla="*/ 0 w 137"/>
                  <a:gd name="T9" fmla="*/ 20 h 34"/>
                  <a:gd name="T10" fmla="*/ 38 w 137"/>
                  <a:gd name="T11" fmla="*/ 34 h 34"/>
                  <a:gd name="T12" fmla="*/ 44 w 137"/>
                  <a:gd name="T13" fmla="*/ 25 h 34"/>
                  <a:gd name="T14" fmla="*/ 125 w 137"/>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4">
                    <a:moveTo>
                      <a:pt x="125" y="25"/>
                    </a:moveTo>
                    <a:lnTo>
                      <a:pt x="137" y="14"/>
                    </a:lnTo>
                    <a:lnTo>
                      <a:pt x="56" y="14"/>
                    </a:lnTo>
                    <a:lnTo>
                      <a:pt x="70" y="0"/>
                    </a:lnTo>
                    <a:lnTo>
                      <a:pt x="0" y="20"/>
                    </a:lnTo>
                    <a:lnTo>
                      <a:pt x="38" y="34"/>
                    </a:lnTo>
                    <a:lnTo>
                      <a:pt x="44" y="25"/>
                    </a:lnTo>
                    <a:lnTo>
                      <a:pt x="125"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69" name="Freeform 402"/>
              <p:cNvSpPr/>
              <p:nvPr/>
            </p:nvSpPr>
            <p:spPr bwMode="auto">
              <a:xfrm>
                <a:off x="3405" y="2758"/>
                <a:ext cx="137" cy="34"/>
              </a:xfrm>
              <a:custGeom>
                <a:avLst/>
                <a:gdLst>
                  <a:gd name="T0" fmla="*/ 125 w 137"/>
                  <a:gd name="T1" fmla="*/ 25 h 34"/>
                  <a:gd name="T2" fmla="*/ 137 w 137"/>
                  <a:gd name="T3" fmla="*/ 14 h 34"/>
                  <a:gd name="T4" fmla="*/ 56 w 137"/>
                  <a:gd name="T5" fmla="*/ 14 h 34"/>
                  <a:gd name="T6" fmla="*/ 70 w 137"/>
                  <a:gd name="T7" fmla="*/ 0 h 34"/>
                  <a:gd name="T8" fmla="*/ 0 w 137"/>
                  <a:gd name="T9" fmla="*/ 20 h 34"/>
                  <a:gd name="T10" fmla="*/ 38 w 137"/>
                  <a:gd name="T11" fmla="*/ 34 h 34"/>
                  <a:gd name="T12" fmla="*/ 44 w 137"/>
                  <a:gd name="T13" fmla="*/ 25 h 34"/>
                  <a:gd name="T14" fmla="*/ 125 w 137"/>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4">
                    <a:moveTo>
                      <a:pt x="125" y="25"/>
                    </a:moveTo>
                    <a:lnTo>
                      <a:pt x="137" y="14"/>
                    </a:lnTo>
                    <a:lnTo>
                      <a:pt x="56" y="14"/>
                    </a:lnTo>
                    <a:lnTo>
                      <a:pt x="70" y="0"/>
                    </a:lnTo>
                    <a:lnTo>
                      <a:pt x="0" y="20"/>
                    </a:lnTo>
                    <a:lnTo>
                      <a:pt x="38" y="34"/>
                    </a:lnTo>
                    <a:lnTo>
                      <a:pt x="44" y="25"/>
                    </a:lnTo>
                    <a:lnTo>
                      <a:pt x="125"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70" name="Freeform 403"/>
              <p:cNvSpPr/>
              <p:nvPr/>
            </p:nvSpPr>
            <p:spPr bwMode="auto">
              <a:xfrm>
                <a:off x="3513" y="2789"/>
                <a:ext cx="136" cy="31"/>
              </a:xfrm>
              <a:custGeom>
                <a:avLst/>
                <a:gdLst>
                  <a:gd name="T0" fmla="*/ 11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2 w 136"/>
                  <a:gd name="T13" fmla="*/ 6 h 31"/>
                  <a:gd name="T14" fmla="*/ 11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1" y="6"/>
                    </a:moveTo>
                    <a:lnTo>
                      <a:pt x="0" y="17"/>
                    </a:lnTo>
                    <a:lnTo>
                      <a:pt x="81" y="17"/>
                    </a:lnTo>
                    <a:lnTo>
                      <a:pt x="69" y="31"/>
                    </a:lnTo>
                    <a:lnTo>
                      <a:pt x="136" y="14"/>
                    </a:lnTo>
                    <a:lnTo>
                      <a:pt x="101" y="0"/>
                    </a:lnTo>
                    <a:lnTo>
                      <a:pt x="92" y="6"/>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71" name="Freeform 404"/>
              <p:cNvSpPr/>
              <p:nvPr/>
            </p:nvSpPr>
            <p:spPr bwMode="auto">
              <a:xfrm>
                <a:off x="3513" y="2789"/>
                <a:ext cx="136" cy="31"/>
              </a:xfrm>
              <a:custGeom>
                <a:avLst/>
                <a:gdLst>
                  <a:gd name="T0" fmla="*/ 11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2 w 136"/>
                  <a:gd name="T13" fmla="*/ 6 h 31"/>
                  <a:gd name="T14" fmla="*/ 11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1" y="6"/>
                    </a:moveTo>
                    <a:lnTo>
                      <a:pt x="0" y="17"/>
                    </a:lnTo>
                    <a:lnTo>
                      <a:pt x="81" y="17"/>
                    </a:lnTo>
                    <a:lnTo>
                      <a:pt x="69" y="31"/>
                    </a:lnTo>
                    <a:lnTo>
                      <a:pt x="136" y="14"/>
                    </a:lnTo>
                    <a:lnTo>
                      <a:pt x="101" y="0"/>
                    </a:lnTo>
                    <a:lnTo>
                      <a:pt x="92" y="6"/>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72" name="Freeform 405"/>
              <p:cNvSpPr/>
              <p:nvPr/>
            </p:nvSpPr>
            <p:spPr bwMode="auto">
              <a:xfrm>
                <a:off x="3553" y="2749"/>
                <a:ext cx="137" cy="34"/>
              </a:xfrm>
              <a:custGeom>
                <a:avLst/>
                <a:gdLst>
                  <a:gd name="T0" fmla="*/ 12 w 137"/>
                  <a:gd name="T1" fmla="*/ 9 h 34"/>
                  <a:gd name="T2" fmla="*/ 0 w 137"/>
                  <a:gd name="T3" fmla="*/ 20 h 34"/>
                  <a:gd name="T4" fmla="*/ 81 w 137"/>
                  <a:gd name="T5" fmla="*/ 20 h 34"/>
                  <a:gd name="T6" fmla="*/ 67 w 137"/>
                  <a:gd name="T7" fmla="*/ 34 h 34"/>
                  <a:gd name="T8" fmla="*/ 137 w 137"/>
                  <a:gd name="T9" fmla="*/ 14 h 34"/>
                  <a:gd name="T10" fmla="*/ 99 w 137"/>
                  <a:gd name="T11" fmla="*/ 0 h 34"/>
                  <a:gd name="T12" fmla="*/ 93 w 137"/>
                  <a:gd name="T13" fmla="*/ 9 h 34"/>
                  <a:gd name="T14" fmla="*/ 12 w 137"/>
                  <a:gd name="T15" fmla="*/ 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4">
                    <a:moveTo>
                      <a:pt x="12" y="9"/>
                    </a:moveTo>
                    <a:lnTo>
                      <a:pt x="0" y="20"/>
                    </a:lnTo>
                    <a:lnTo>
                      <a:pt x="81" y="20"/>
                    </a:lnTo>
                    <a:lnTo>
                      <a:pt x="67" y="34"/>
                    </a:lnTo>
                    <a:lnTo>
                      <a:pt x="137" y="14"/>
                    </a:lnTo>
                    <a:lnTo>
                      <a:pt x="99" y="0"/>
                    </a:lnTo>
                    <a:lnTo>
                      <a:pt x="93" y="9"/>
                    </a:ln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73" name="Freeform 406"/>
              <p:cNvSpPr/>
              <p:nvPr/>
            </p:nvSpPr>
            <p:spPr bwMode="auto">
              <a:xfrm>
                <a:off x="3553" y="2749"/>
                <a:ext cx="137" cy="34"/>
              </a:xfrm>
              <a:custGeom>
                <a:avLst/>
                <a:gdLst>
                  <a:gd name="T0" fmla="*/ 12 w 137"/>
                  <a:gd name="T1" fmla="*/ 9 h 34"/>
                  <a:gd name="T2" fmla="*/ 0 w 137"/>
                  <a:gd name="T3" fmla="*/ 20 h 34"/>
                  <a:gd name="T4" fmla="*/ 81 w 137"/>
                  <a:gd name="T5" fmla="*/ 20 h 34"/>
                  <a:gd name="T6" fmla="*/ 67 w 137"/>
                  <a:gd name="T7" fmla="*/ 34 h 34"/>
                  <a:gd name="T8" fmla="*/ 137 w 137"/>
                  <a:gd name="T9" fmla="*/ 14 h 34"/>
                  <a:gd name="T10" fmla="*/ 99 w 137"/>
                  <a:gd name="T11" fmla="*/ 0 h 34"/>
                  <a:gd name="T12" fmla="*/ 93 w 137"/>
                  <a:gd name="T13" fmla="*/ 9 h 34"/>
                  <a:gd name="T14" fmla="*/ 12 w 137"/>
                  <a:gd name="T15" fmla="*/ 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4">
                    <a:moveTo>
                      <a:pt x="12" y="9"/>
                    </a:moveTo>
                    <a:lnTo>
                      <a:pt x="0" y="20"/>
                    </a:lnTo>
                    <a:lnTo>
                      <a:pt x="81" y="20"/>
                    </a:lnTo>
                    <a:lnTo>
                      <a:pt x="67" y="34"/>
                    </a:lnTo>
                    <a:lnTo>
                      <a:pt x="137" y="14"/>
                    </a:lnTo>
                    <a:lnTo>
                      <a:pt x="99" y="0"/>
                    </a:lnTo>
                    <a:lnTo>
                      <a:pt x="93" y="9"/>
                    </a:ln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74" name="Freeform 407"/>
              <p:cNvSpPr/>
              <p:nvPr/>
            </p:nvSpPr>
            <p:spPr bwMode="auto">
              <a:xfrm>
                <a:off x="3371" y="2800"/>
                <a:ext cx="136" cy="32"/>
              </a:xfrm>
              <a:custGeom>
                <a:avLst/>
                <a:gdLst>
                  <a:gd name="T0" fmla="*/ 124 w 136"/>
                  <a:gd name="T1" fmla="*/ 26 h 32"/>
                  <a:gd name="T2" fmla="*/ 136 w 136"/>
                  <a:gd name="T3" fmla="*/ 15 h 32"/>
                  <a:gd name="T4" fmla="*/ 52 w 136"/>
                  <a:gd name="T5" fmla="*/ 15 h 32"/>
                  <a:gd name="T6" fmla="*/ 66 w 136"/>
                  <a:gd name="T7" fmla="*/ 0 h 32"/>
                  <a:gd name="T8" fmla="*/ 0 w 136"/>
                  <a:gd name="T9" fmla="*/ 18 h 32"/>
                  <a:gd name="T10" fmla="*/ 34 w 136"/>
                  <a:gd name="T11" fmla="*/ 32 h 32"/>
                  <a:gd name="T12" fmla="*/ 40 w 136"/>
                  <a:gd name="T13" fmla="*/ 26 h 32"/>
                  <a:gd name="T14" fmla="*/ 124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4" y="26"/>
                    </a:moveTo>
                    <a:lnTo>
                      <a:pt x="136" y="15"/>
                    </a:lnTo>
                    <a:lnTo>
                      <a:pt x="52" y="15"/>
                    </a:lnTo>
                    <a:lnTo>
                      <a:pt x="66" y="0"/>
                    </a:lnTo>
                    <a:lnTo>
                      <a:pt x="0" y="18"/>
                    </a:lnTo>
                    <a:lnTo>
                      <a:pt x="34" y="32"/>
                    </a:lnTo>
                    <a:lnTo>
                      <a:pt x="40" y="26"/>
                    </a:lnTo>
                    <a:lnTo>
                      <a:pt x="124"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75" name="Freeform 408"/>
              <p:cNvSpPr/>
              <p:nvPr/>
            </p:nvSpPr>
            <p:spPr bwMode="auto">
              <a:xfrm>
                <a:off x="3371" y="2800"/>
                <a:ext cx="136" cy="32"/>
              </a:xfrm>
              <a:custGeom>
                <a:avLst/>
                <a:gdLst>
                  <a:gd name="T0" fmla="*/ 124 w 136"/>
                  <a:gd name="T1" fmla="*/ 26 h 32"/>
                  <a:gd name="T2" fmla="*/ 136 w 136"/>
                  <a:gd name="T3" fmla="*/ 15 h 32"/>
                  <a:gd name="T4" fmla="*/ 52 w 136"/>
                  <a:gd name="T5" fmla="*/ 15 h 32"/>
                  <a:gd name="T6" fmla="*/ 66 w 136"/>
                  <a:gd name="T7" fmla="*/ 0 h 32"/>
                  <a:gd name="T8" fmla="*/ 0 w 136"/>
                  <a:gd name="T9" fmla="*/ 18 h 32"/>
                  <a:gd name="T10" fmla="*/ 34 w 136"/>
                  <a:gd name="T11" fmla="*/ 32 h 32"/>
                  <a:gd name="T12" fmla="*/ 40 w 136"/>
                  <a:gd name="T13" fmla="*/ 26 h 32"/>
                  <a:gd name="T14" fmla="*/ 124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4" y="26"/>
                    </a:moveTo>
                    <a:lnTo>
                      <a:pt x="136" y="15"/>
                    </a:lnTo>
                    <a:lnTo>
                      <a:pt x="52" y="15"/>
                    </a:lnTo>
                    <a:lnTo>
                      <a:pt x="66" y="0"/>
                    </a:lnTo>
                    <a:lnTo>
                      <a:pt x="0" y="18"/>
                    </a:lnTo>
                    <a:lnTo>
                      <a:pt x="34" y="32"/>
                    </a:lnTo>
                    <a:lnTo>
                      <a:pt x="40" y="26"/>
                    </a:lnTo>
                    <a:lnTo>
                      <a:pt x="124"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76" name="Freeform 409"/>
              <p:cNvSpPr/>
              <p:nvPr/>
            </p:nvSpPr>
            <p:spPr bwMode="auto">
              <a:xfrm>
                <a:off x="3408" y="2761"/>
                <a:ext cx="137" cy="34"/>
              </a:xfrm>
              <a:custGeom>
                <a:avLst/>
                <a:gdLst>
                  <a:gd name="T0" fmla="*/ 125 w 137"/>
                  <a:gd name="T1" fmla="*/ 25 h 34"/>
                  <a:gd name="T2" fmla="*/ 137 w 137"/>
                  <a:gd name="T3" fmla="*/ 14 h 34"/>
                  <a:gd name="T4" fmla="*/ 55 w 137"/>
                  <a:gd name="T5" fmla="*/ 14 h 34"/>
                  <a:gd name="T6" fmla="*/ 70 w 137"/>
                  <a:gd name="T7" fmla="*/ 0 h 34"/>
                  <a:gd name="T8" fmla="*/ 0 w 137"/>
                  <a:gd name="T9" fmla="*/ 20 h 34"/>
                  <a:gd name="T10" fmla="*/ 38 w 137"/>
                  <a:gd name="T11" fmla="*/ 34 h 34"/>
                  <a:gd name="T12" fmla="*/ 44 w 137"/>
                  <a:gd name="T13" fmla="*/ 25 h 34"/>
                  <a:gd name="T14" fmla="*/ 125 w 137"/>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4">
                    <a:moveTo>
                      <a:pt x="125" y="25"/>
                    </a:moveTo>
                    <a:lnTo>
                      <a:pt x="137" y="14"/>
                    </a:lnTo>
                    <a:lnTo>
                      <a:pt x="55" y="14"/>
                    </a:lnTo>
                    <a:lnTo>
                      <a:pt x="70" y="0"/>
                    </a:lnTo>
                    <a:lnTo>
                      <a:pt x="0" y="20"/>
                    </a:lnTo>
                    <a:lnTo>
                      <a:pt x="38" y="34"/>
                    </a:lnTo>
                    <a:lnTo>
                      <a:pt x="44" y="25"/>
                    </a:lnTo>
                    <a:lnTo>
                      <a:pt x="125"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77" name="Freeform 410"/>
              <p:cNvSpPr/>
              <p:nvPr/>
            </p:nvSpPr>
            <p:spPr bwMode="auto">
              <a:xfrm>
                <a:off x="3408" y="2761"/>
                <a:ext cx="137" cy="34"/>
              </a:xfrm>
              <a:custGeom>
                <a:avLst/>
                <a:gdLst>
                  <a:gd name="T0" fmla="*/ 125 w 137"/>
                  <a:gd name="T1" fmla="*/ 25 h 34"/>
                  <a:gd name="T2" fmla="*/ 137 w 137"/>
                  <a:gd name="T3" fmla="*/ 14 h 34"/>
                  <a:gd name="T4" fmla="*/ 55 w 137"/>
                  <a:gd name="T5" fmla="*/ 14 h 34"/>
                  <a:gd name="T6" fmla="*/ 70 w 137"/>
                  <a:gd name="T7" fmla="*/ 0 h 34"/>
                  <a:gd name="T8" fmla="*/ 0 w 137"/>
                  <a:gd name="T9" fmla="*/ 20 h 34"/>
                  <a:gd name="T10" fmla="*/ 38 w 137"/>
                  <a:gd name="T11" fmla="*/ 34 h 34"/>
                  <a:gd name="T12" fmla="*/ 44 w 137"/>
                  <a:gd name="T13" fmla="*/ 25 h 34"/>
                  <a:gd name="T14" fmla="*/ 125 w 137"/>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4">
                    <a:moveTo>
                      <a:pt x="125" y="25"/>
                    </a:moveTo>
                    <a:lnTo>
                      <a:pt x="137" y="14"/>
                    </a:lnTo>
                    <a:lnTo>
                      <a:pt x="55" y="14"/>
                    </a:lnTo>
                    <a:lnTo>
                      <a:pt x="70" y="0"/>
                    </a:lnTo>
                    <a:lnTo>
                      <a:pt x="0" y="20"/>
                    </a:lnTo>
                    <a:lnTo>
                      <a:pt x="38" y="34"/>
                    </a:lnTo>
                    <a:lnTo>
                      <a:pt x="44" y="25"/>
                    </a:lnTo>
                    <a:lnTo>
                      <a:pt x="125"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grpSp>
        <p:grpSp>
          <p:nvGrpSpPr>
            <p:cNvPr id="48179" name="Group 434"/>
            <p:cNvGrpSpPr/>
            <p:nvPr/>
          </p:nvGrpSpPr>
          <p:grpSpPr bwMode="auto">
            <a:xfrm>
              <a:off x="3871" y="2743"/>
              <a:ext cx="416" cy="174"/>
              <a:chOff x="3871" y="2743"/>
              <a:chExt cx="416" cy="174"/>
            </a:xfrm>
          </p:grpSpPr>
          <p:sp>
            <p:nvSpPr>
              <p:cNvPr id="48234" name="Rectangle 412"/>
              <p:cNvSpPr>
                <a:spLocks noChangeArrowheads="1"/>
              </p:cNvSpPr>
              <p:nvPr/>
            </p:nvSpPr>
            <p:spPr bwMode="auto">
              <a:xfrm>
                <a:off x="3871" y="2838"/>
                <a:ext cx="318" cy="79"/>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235" name="Rectangle 413"/>
              <p:cNvSpPr>
                <a:spLocks noChangeArrowheads="1"/>
              </p:cNvSpPr>
              <p:nvPr/>
            </p:nvSpPr>
            <p:spPr bwMode="auto">
              <a:xfrm>
                <a:off x="3871" y="2838"/>
                <a:ext cx="318" cy="79"/>
              </a:xfrm>
              <a:prstGeom prst="rect">
                <a:avLst/>
              </a:prstGeom>
              <a:solidFill>
                <a:srgbClr val="0096D5"/>
              </a:solidFill>
              <a:ln w="3">
                <a:solidFill>
                  <a:srgbClr val="AAE6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236" name="Freeform 414"/>
              <p:cNvSpPr/>
              <p:nvPr/>
            </p:nvSpPr>
            <p:spPr bwMode="auto">
              <a:xfrm>
                <a:off x="4189" y="2743"/>
                <a:ext cx="98" cy="174"/>
              </a:xfrm>
              <a:custGeom>
                <a:avLst/>
                <a:gdLst>
                  <a:gd name="T0" fmla="*/ 0 w 98"/>
                  <a:gd name="T1" fmla="*/ 95 h 174"/>
                  <a:gd name="T2" fmla="*/ 98 w 98"/>
                  <a:gd name="T3" fmla="*/ 0 h 174"/>
                  <a:gd name="T4" fmla="*/ 98 w 98"/>
                  <a:gd name="T5" fmla="*/ 80 h 174"/>
                  <a:gd name="T6" fmla="*/ 0 w 98"/>
                  <a:gd name="T7" fmla="*/ 174 h 174"/>
                  <a:gd name="T8" fmla="*/ 0 w 98"/>
                  <a:gd name="T9" fmla="*/ 95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74">
                    <a:moveTo>
                      <a:pt x="0" y="95"/>
                    </a:moveTo>
                    <a:lnTo>
                      <a:pt x="98" y="0"/>
                    </a:lnTo>
                    <a:lnTo>
                      <a:pt x="98" y="80"/>
                    </a:lnTo>
                    <a:lnTo>
                      <a:pt x="0" y="174"/>
                    </a:lnTo>
                    <a:lnTo>
                      <a:pt x="0" y="95"/>
                    </a:lnTo>
                    <a:close/>
                  </a:path>
                </a:pathLst>
              </a:custGeom>
              <a:solidFill>
                <a:srgbClr val="005A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37" name="Freeform 415"/>
              <p:cNvSpPr/>
              <p:nvPr/>
            </p:nvSpPr>
            <p:spPr bwMode="auto">
              <a:xfrm>
                <a:off x="4189" y="2743"/>
                <a:ext cx="98" cy="174"/>
              </a:xfrm>
              <a:custGeom>
                <a:avLst/>
                <a:gdLst>
                  <a:gd name="T0" fmla="*/ 0 w 98"/>
                  <a:gd name="T1" fmla="*/ 95 h 174"/>
                  <a:gd name="T2" fmla="*/ 98 w 98"/>
                  <a:gd name="T3" fmla="*/ 0 h 174"/>
                  <a:gd name="T4" fmla="*/ 98 w 98"/>
                  <a:gd name="T5" fmla="*/ 80 h 174"/>
                  <a:gd name="T6" fmla="*/ 0 w 98"/>
                  <a:gd name="T7" fmla="*/ 174 h 174"/>
                  <a:gd name="T8" fmla="*/ 0 w 98"/>
                  <a:gd name="T9" fmla="*/ 95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74">
                    <a:moveTo>
                      <a:pt x="0" y="95"/>
                    </a:moveTo>
                    <a:lnTo>
                      <a:pt x="98" y="0"/>
                    </a:lnTo>
                    <a:lnTo>
                      <a:pt x="98" y="80"/>
                    </a:lnTo>
                    <a:lnTo>
                      <a:pt x="0" y="174"/>
                    </a:lnTo>
                    <a:lnTo>
                      <a:pt x="0" y="95"/>
                    </a:lnTo>
                    <a:close/>
                  </a:path>
                </a:pathLst>
              </a:custGeom>
              <a:solidFill>
                <a:srgbClr val="005A80"/>
              </a:solidFill>
              <a:ln w="3">
                <a:solidFill>
                  <a:srgbClr val="AAE6FF"/>
                </a:solidFill>
                <a:prstDash val="solid"/>
                <a:round/>
              </a:ln>
            </p:spPr>
            <p:txBody>
              <a:bodyPr/>
              <a:lstStyle/>
              <a:p>
                <a:endParaRPr lang="zh-CN" altLang="en-US" sz="100"/>
              </a:p>
            </p:txBody>
          </p:sp>
          <p:sp>
            <p:nvSpPr>
              <p:cNvPr id="48238" name="Freeform 416"/>
              <p:cNvSpPr/>
              <p:nvPr/>
            </p:nvSpPr>
            <p:spPr bwMode="auto">
              <a:xfrm>
                <a:off x="3871" y="2743"/>
                <a:ext cx="416" cy="95"/>
              </a:xfrm>
              <a:custGeom>
                <a:avLst/>
                <a:gdLst>
                  <a:gd name="T0" fmla="*/ 318 w 416"/>
                  <a:gd name="T1" fmla="*/ 95 h 95"/>
                  <a:gd name="T2" fmla="*/ 416 w 416"/>
                  <a:gd name="T3" fmla="*/ 0 h 95"/>
                  <a:gd name="T4" fmla="*/ 99 w 416"/>
                  <a:gd name="T5" fmla="*/ 0 h 95"/>
                  <a:gd name="T6" fmla="*/ 0 w 416"/>
                  <a:gd name="T7" fmla="*/ 95 h 95"/>
                  <a:gd name="T8" fmla="*/ 318 w 416"/>
                  <a:gd name="T9" fmla="*/ 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6" h="95">
                    <a:moveTo>
                      <a:pt x="318" y="95"/>
                    </a:moveTo>
                    <a:lnTo>
                      <a:pt x="416" y="0"/>
                    </a:lnTo>
                    <a:lnTo>
                      <a:pt x="99" y="0"/>
                    </a:lnTo>
                    <a:lnTo>
                      <a:pt x="0" y="95"/>
                    </a:lnTo>
                    <a:lnTo>
                      <a:pt x="318" y="95"/>
                    </a:lnTo>
                    <a:close/>
                  </a:path>
                </a:pathLst>
              </a:custGeom>
              <a:solidFill>
                <a:srgbClr val="00B4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39" name="Freeform 417"/>
              <p:cNvSpPr/>
              <p:nvPr/>
            </p:nvSpPr>
            <p:spPr bwMode="auto">
              <a:xfrm>
                <a:off x="3871" y="2743"/>
                <a:ext cx="416" cy="95"/>
              </a:xfrm>
              <a:custGeom>
                <a:avLst/>
                <a:gdLst>
                  <a:gd name="T0" fmla="*/ 318 w 416"/>
                  <a:gd name="T1" fmla="*/ 95 h 95"/>
                  <a:gd name="T2" fmla="*/ 416 w 416"/>
                  <a:gd name="T3" fmla="*/ 0 h 95"/>
                  <a:gd name="T4" fmla="*/ 99 w 416"/>
                  <a:gd name="T5" fmla="*/ 0 h 95"/>
                  <a:gd name="T6" fmla="*/ 0 w 416"/>
                  <a:gd name="T7" fmla="*/ 95 h 95"/>
                  <a:gd name="T8" fmla="*/ 318 w 416"/>
                  <a:gd name="T9" fmla="*/ 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6" h="95">
                    <a:moveTo>
                      <a:pt x="318" y="95"/>
                    </a:moveTo>
                    <a:lnTo>
                      <a:pt x="416" y="0"/>
                    </a:lnTo>
                    <a:lnTo>
                      <a:pt x="99" y="0"/>
                    </a:lnTo>
                    <a:lnTo>
                      <a:pt x="0" y="95"/>
                    </a:lnTo>
                    <a:lnTo>
                      <a:pt x="318" y="95"/>
                    </a:lnTo>
                    <a:close/>
                  </a:path>
                </a:pathLst>
              </a:custGeom>
              <a:solidFill>
                <a:srgbClr val="00B4FF"/>
              </a:solidFill>
              <a:ln w="3">
                <a:solidFill>
                  <a:srgbClr val="AAE6FF"/>
                </a:solidFill>
                <a:prstDash val="solid"/>
                <a:round/>
              </a:ln>
            </p:spPr>
            <p:txBody>
              <a:bodyPr/>
              <a:lstStyle/>
              <a:p>
                <a:endParaRPr lang="zh-CN" altLang="en-US" sz="100"/>
              </a:p>
            </p:txBody>
          </p:sp>
          <p:sp>
            <p:nvSpPr>
              <p:cNvPr id="48240" name="Freeform 418"/>
              <p:cNvSpPr/>
              <p:nvPr/>
            </p:nvSpPr>
            <p:spPr bwMode="auto">
              <a:xfrm>
                <a:off x="4059" y="2786"/>
                <a:ext cx="136" cy="32"/>
              </a:xfrm>
              <a:custGeom>
                <a:avLst/>
                <a:gdLst>
                  <a:gd name="T0" fmla="*/ 12 w 136"/>
                  <a:gd name="T1" fmla="*/ 6 h 32"/>
                  <a:gd name="T2" fmla="*/ 0 w 136"/>
                  <a:gd name="T3" fmla="*/ 17 h 32"/>
                  <a:gd name="T4" fmla="*/ 81 w 136"/>
                  <a:gd name="T5" fmla="*/ 17 h 32"/>
                  <a:gd name="T6" fmla="*/ 69 w 136"/>
                  <a:gd name="T7" fmla="*/ 32 h 32"/>
                  <a:gd name="T8" fmla="*/ 136 w 136"/>
                  <a:gd name="T9" fmla="*/ 14 h 32"/>
                  <a:gd name="T10" fmla="*/ 101 w 136"/>
                  <a:gd name="T11" fmla="*/ 0 h 32"/>
                  <a:gd name="T12" fmla="*/ 92 w 136"/>
                  <a:gd name="T13" fmla="*/ 6 h 32"/>
                  <a:gd name="T14" fmla="*/ 12 w 136"/>
                  <a:gd name="T15" fmla="*/ 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 y="6"/>
                    </a:moveTo>
                    <a:lnTo>
                      <a:pt x="0" y="17"/>
                    </a:lnTo>
                    <a:lnTo>
                      <a:pt x="81" y="17"/>
                    </a:lnTo>
                    <a:lnTo>
                      <a:pt x="69" y="32"/>
                    </a:lnTo>
                    <a:lnTo>
                      <a:pt x="136" y="14"/>
                    </a:lnTo>
                    <a:lnTo>
                      <a:pt x="101" y="0"/>
                    </a:lnTo>
                    <a:lnTo>
                      <a:pt x="92" y="6"/>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41" name="Freeform 419"/>
              <p:cNvSpPr/>
              <p:nvPr/>
            </p:nvSpPr>
            <p:spPr bwMode="auto">
              <a:xfrm>
                <a:off x="4059" y="2786"/>
                <a:ext cx="136" cy="32"/>
              </a:xfrm>
              <a:custGeom>
                <a:avLst/>
                <a:gdLst>
                  <a:gd name="T0" fmla="*/ 12 w 136"/>
                  <a:gd name="T1" fmla="*/ 6 h 32"/>
                  <a:gd name="T2" fmla="*/ 0 w 136"/>
                  <a:gd name="T3" fmla="*/ 17 h 32"/>
                  <a:gd name="T4" fmla="*/ 81 w 136"/>
                  <a:gd name="T5" fmla="*/ 17 h 32"/>
                  <a:gd name="T6" fmla="*/ 69 w 136"/>
                  <a:gd name="T7" fmla="*/ 32 h 32"/>
                  <a:gd name="T8" fmla="*/ 136 w 136"/>
                  <a:gd name="T9" fmla="*/ 14 h 32"/>
                  <a:gd name="T10" fmla="*/ 101 w 136"/>
                  <a:gd name="T11" fmla="*/ 0 h 32"/>
                  <a:gd name="T12" fmla="*/ 92 w 136"/>
                  <a:gd name="T13" fmla="*/ 6 h 32"/>
                  <a:gd name="T14" fmla="*/ 12 w 136"/>
                  <a:gd name="T15" fmla="*/ 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 y="6"/>
                    </a:moveTo>
                    <a:lnTo>
                      <a:pt x="0" y="17"/>
                    </a:lnTo>
                    <a:lnTo>
                      <a:pt x="81" y="17"/>
                    </a:lnTo>
                    <a:lnTo>
                      <a:pt x="69" y="32"/>
                    </a:lnTo>
                    <a:lnTo>
                      <a:pt x="136" y="14"/>
                    </a:lnTo>
                    <a:lnTo>
                      <a:pt x="101" y="0"/>
                    </a:lnTo>
                    <a:lnTo>
                      <a:pt x="92" y="6"/>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42" name="Freeform 420"/>
              <p:cNvSpPr/>
              <p:nvPr/>
            </p:nvSpPr>
            <p:spPr bwMode="auto">
              <a:xfrm>
                <a:off x="4099" y="2746"/>
                <a:ext cx="136" cy="35"/>
              </a:xfrm>
              <a:custGeom>
                <a:avLst/>
                <a:gdLst>
                  <a:gd name="T0" fmla="*/ 12 w 136"/>
                  <a:gd name="T1" fmla="*/ 9 h 35"/>
                  <a:gd name="T2" fmla="*/ 0 w 136"/>
                  <a:gd name="T3" fmla="*/ 20 h 35"/>
                  <a:gd name="T4" fmla="*/ 81 w 136"/>
                  <a:gd name="T5" fmla="*/ 20 h 35"/>
                  <a:gd name="T6" fmla="*/ 67 w 136"/>
                  <a:gd name="T7" fmla="*/ 35 h 35"/>
                  <a:gd name="T8" fmla="*/ 136 w 136"/>
                  <a:gd name="T9" fmla="*/ 15 h 35"/>
                  <a:gd name="T10" fmla="*/ 99 w 136"/>
                  <a:gd name="T11" fmla="*/ 0 h 35"/>
                  <a:gd name="T12" fmla="*/ 93 w 136"/>
                  <a:gd name="T13" fmla="*/ 9 h 35"/>
                  <a:gd name="T14" fmla="*/ 12 w 136"/>
                  <a:gd name="T15" fmla="*/ 9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5">
                    <a:moveTo>
                      <a:pt x="12" y="9"/>
                    </a:moveTo>
                    <a:lnTo>
                      <a:pt x="0" y="20"/>
                    </a:lnTo>
                    <a:lnTo>
                      <a:pt x="81" y="20"/>
                    </a:lnTo>
                    <a:lnTo>
                      <a:pt x="67" y="35"/>
                    </a:lnTo>
                    <a:lnTo>
                      <a:pt x="136" y="15"/>
                    </a:lnTo>
                    <a:lnTo>
                      <a:pt x="99" y="0"/>
                    </a:lnTo>
                    <a:lnTo>
                      <a:pt x="93" y="9"/>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43" name="Freeform 421"/>
              <p:cNvSpPr/>
              <p:nvPr/>
            </p:nvSpPr>
            <p:spPr bwMode="auto">
              <a:xfrm>
                <a:off x="4099" y="2746"/>
                <a:ext cx="136" cy="35"/>
              </a:xfrm>
              <a:custGeom>
                <a:avLst/>
                <a:gdLst>
                  <a:gd name="T0" fmla="*/ 12 w 136"/>
                  <a:gd name="T1" fmla="*/ 9 h 35"/>
                  <a:gd name="T2" fmla="*/ 0 w 136"/>
                  <a:gd name="T3" fmla="*/ 20 h 35"/>
                  <a:gd name="T4" fmla="*/ 81 w 136"/>
                  <a:gd name="T5" fmla="*/ 20 h 35"/>
                  <a:gd name="T6" fmla="*/ 67 w 136"/>
                  <a:gd name="T7" fmla="*/ 35 h 35"/>
                  <a:gd name="T8" fmla="*/ 136 w 136"/>
                  <a:gd name="T9" fmla="*/ 15 h 35"/>
                  <a:gd name="T10" fmla="*/ 99 w 136"/>
                  <a:gd name="T11" fmla="*/ 0 h 35"/>
                  <a:gd name="T12" fmla="*/ 93 w 136"/>
                  <a:gd name="T13" fmla="*/ 9 h 35"/>
                  <a:gd name="T14" fmla="*/ 12 w 136"/>
                  <a:gd name="T15" fmla="*/ 9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5">
                    <a:moveTo>
                      <a:pt x="12" y="9"/>
                    </a:moveTo>
                    <a:lnTo>
                      <a:pt x="0" y="20"/>
                    </a:lnTo>
                    <a:lnTo>
                      <a:pt x="81" y="20"/>
                    </a:lnTo>
                    <a:lnTo>
                      <a:pt x="67" y="35"/>
                    </a:lnTo>
                    <a:lnTo>
                      <a:pt x="136" y="15"/>
                    </a:lnTo>
                    <a:lnTo>
                      <a:pt x="99" y="0"/>
                    </a:lnTo>
                    <a:lnTo>
                      <a:pt x="93" y="9"/>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44" name="Freeform 422"/>
              <p:cNvSpPr/>
              <p:nvPr/>
            </p:nvSpPr>
            <p:spPr bwMode="auto">
              <a:xfrm>
                <a:off x="3918" y="2798"/>
                <a:ext cx="135" cy="31"/>
              </a:xfrm>
              <a:custGeom>
                <a:avLst/>
                <a:gdLst>
                  <a:gd name="T0" fmla="*/ 124 w 135"/>
                  <a:gd name="T1" fmla="*/ 25 h 31"/>
                  <a:gd name="T2" fmla="*/ 135 w 135"/>
                  <a:gd name="T3" fmla="*/ 14 h 31"/>
                  <a:gd name="T4" fmla="*/ 52 w 135"/>
                  <a:gd name="T5" fmla="*/ 14 h 31"/>
                  <a:gd name="T6" fmla="*/ 66 w 135"/>
                  <a:gd name="T7" fmla="*/ 0 h 31"/>
                  <a:gd name="T8" fmla="*/ 0 w 135"/>
                  <a:gd name="T9" fmla="*/ 17 h 31"/>
                  <a:gd name="T10" fmla="*/ 34 w 135"/>
                  <a:gd name="T11" fmla="*/ 31 h 31"/>
                  <a:gd name="T12" fmla="*/ 40 w 135"/>
                  <a:gd name="T13" fmla="*/ 25 h 31"/>
                  <a:gd name="T14" fmla="*/ 124 w 135"/>
                  <a:gd name="T15" fmla="*/ 2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31">
                    <a:moveTo>
                      <a:pt x="124" y="25"/>
                    </a:moveTo>
                    <a:lnTo>
                      <a:pt x="135" y="14"/>
                    </a:lnTo>
                    <a:lnTo>
                      <a:pt x="52" y="14"/>
                    </a:lnTo>
                    <a:lnTo>
                      <a:pt x="66" y="0"/>
                    </a:lnTo>
                    <a:lnTo>
                      <a:pt x="0" y="17"/>
                    </a:lnTo>
                    <a:lnTo>
                      <a:pt x="34" y="31"/>
                    </a:lnTo>
                    <a:lnTo>
                      <a:pt x="40" y="25"/>
                    </a:lnTo>
                    <a:lnTo>
                      <a:pt x="124"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45" name="Freeform 423"/>
              <p:cNvSpPr/>
              <p:nvPr/>
            </p:nvSpPr>
            <p:spPr bwMode="auto">
              <a:xfrm>
                <a:off x="3918" y="2798"/>
                <a:ext cx="135" cy="31"/>
              </a:xfrm>
              <a:custGeom>
                <a:avLst/>
                <a:gdLst>
                  <a:gd name="T0" fmla="*/ 124 w 135"/>
                  <a:gd name="T1" fmla="*/ 25 h 31"/>
                  <a:gd name="T2" fmla="*/ 135 w 135"/>
                  <a:gd name="T3" fmla="*/ 14 h 31"/>
                  <a:gd name="T4" fmla="*/ 52 w 135"/>
                  <a:gd name="T5" fmla="*/ 14 h 31"/>
                  <a:gd name="T6" fmla="*/ 66 w 135"/>
                  <a:gd name="T7" fmla="*/ 0 h 31"/>
                  <a:gd name="T8" fmla="*/ 0 w 135"/>
                  <a:gd name="T9" fmla="*/ 17 h 31"/>
                  <a:gd name="T10" fmla="*/ 34 w 135"/>
                  <a:gd name="T11" fmla="*/ 31 h 31"/>
                  <a:gd name="T12" fmla="*/ 40 w 135"/>
                  <a:gd name="T13" fmla="*/ 25 h 31"/>
                  <a:gd name="T14" fmla="*/ 124 w 135"/>
                  <a:gd name="T15" fmla="*/ 2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31">
                    <a:moveTo>
                      <a:pt x="124" y="25"/>
                    </a:moveTo>
                    <a:lnTo>
                      <a:pt x="135" y="14"/>
                    </a:lnTo>
                    <a:lnTo>
                      <a:pt x="52" y="14"/>
                    </a:lnTo>
                    <a:lnTo>
                      <a:pt x="66" y="0"/>
                    </a:lnTo>
                    <a:lnTo>
                      <a:pt x="0" y="17"/>
                    </a:lnTo>
                    <a:lnTo>
                      <a:pt x="34" y="31"/>
                    </a:lnTo>
                    <a:lnTo>
                      <a:pt x="40" y="25"/>
                    </a:lnTo>
                    <a:lnTo>
                      <a:pt x="124"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46" name="Freeform 424"/>
              <p:cNvSpPr/>
              <p:nvPr/>
            </p:nvSpPr>
            <p:spPr bwMode="auto">
              <a:xfrm>
                <a:off x="3955" y="2758"/>
                <a:ext cx="136" cy="34"/>
              </a:xfrm>
              <a:custGeom>
                <a:avLst/>
                <a:gdLst>
                  <a:gd name="T0" fmla="*/ 124 w 136"/>
                  <a:gd name="T1" fmla="*/ 25 h 34"/>
                  <a:gd name="T2" fmla="*/ 136 w 136"/>
                  <a:gd name="T3" fmla="*/ 14 h 34"/>
                  <a:gd name="T4" fmla="*/ 55 w 136"/>
                  <a:gd name="T5" fmla="*/ 14 h 34"/>
                  <a:gd name="T6" fmla="*/ 69 w 136"/>
                  <a:gd name="T7" fmla="*/ 0 h 34"/>
                  <a:gd name="T8" fmla="*/ 0 w 136"/>
                  <a:gd name="T9" fmla="*/ 20 h 34"/>
                  <a:gd name="T10" fmla="*/ 38 w 136"/>
                  <a:gd name="T11" fmla="*/ 34 h 34"/>
                  <a:gd name="T12" fmla="*/ 43 w 136"/>
                  <a:gd name="T13" fmla="*/ 25 h 34"/>
                  <a:gd name="T14" fmla="*/ 124 w 136"/>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4" y="25"/>
                    </a:moveTo>
                    <a:lnTo>
                      <a:pt x="136" y="14"/>
                    </a:lnTo>
                    <a:lnTo>
                      <a:pt x="55" y="14"/>
                    </a:lnTo>
                    <a:lnTo>
                      <a:pt x="69" y="0"/>
                    </a:lnTo>
                    <a:lnTo>
                      <a:pt x="0" y="20"/>
                    </a:lnTo>
                    <a:lnTo>
                      <a:pt x="38" y="34"/>
                    </a:lnTo>
                    <a:lnTo>
                      <a:pt x="43" y="25"/>
                    </a:lnTo>
                    <a:lnTo>
                      <a:pt x="124"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47" name="Freeform 425"/>
              <p:cNvSpPr/>
              <p:nvPr/>
            </p:nvSpPr>
            <p:spPr bwMode="auto">
              <a:xfrm>
                <a:off x="3955" y="2758"/>
                <a:ext cx="136" cy="34"/>
              </a:xfrm>
              <a:custGeom>
                <a:avLst/>
                <a:gdLst>
                  <a:gd name="T0" fmla="*/ 124 w 136"/>
                  <a:gd name="T1" fmla="*/ 25 h 34"/>
                  <a:gd name="T2" fmla="*/ 136 w 136"/>
                  <a:gd name="T3" fmla="*/ 14 h 34"/>
                  <a:gd name="T4" fmla="*/ 55 w 136"/>
                  <a:gd name="T5" fmla="*/ 14 h 34"/>
                  <a:gd name="T6" fmla="*/ 69 w 136"/>
                  <a:gd name="T7" fmla="*/ 0 h 34"/>
                  <a:gd name="T8" fmla="*/ 0 w 136"/>
                  <a:gd name="T9" fmla="*/ 20 h 34"/>
                  <a:gd name="T10" fmla="*/ 38 w 136"/>
                  <a:gd name="T11" fmla="*/ 34 h 34"/>
                  <a:gd name="T12" fmla="*/ 43 w 136"/>
                  <a:gd name="T13" fmla="*/ 25 h 34"/>
                  <a:gd name="T14" fmla="*/ 124 w 136"/>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4" y="25"/>
                    </a:moveTo>
                    <a:lnTo>
                      <a:pt x="136" y="14"/>
                    </a:lnTo>
                    <a:lnTo>
                      <a:pt x="55" y="14"/>
                    </a:lnTo>
                    <a:lnTo>
                      <a:pt x="69" y="0"/>
                    </a:lnTo>
                    <a:lnTo>
                      <a:pt x="0" y="20"/>
                    </a:lnTo>
                    <a:lnTo>
                      <a:pt x="38" y="34"/>
                    </a:lnTo>
                    <a:lnTo>
                      <a:pt x="43" y="25"/>
                    </a:lnTo>
                    <a:lnTo>
                      <a:pt x="124"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48" name="Freeform 426"/>
              <p:cNvSpPr/>
              <p:nvPr/>
            </p:nvSpPr>
            <p:spPr bwMode="auto">
              <a:xfrm>
                <a:off x="4062" y="2789"/>
                <a:ext cx="136" cy="31"/>
              </a:xfrm>
              <a:custGeom>
                <a:avLst/>
                <a:gdLst>
                  <a:gd name="T0" fmla="*/ 11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2 w 136"/>
                  <a:gd name="T13" fmla="*/ 6 h 31"/>
                  <a:gd name="T14" fmla="*/ 11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1" y="6"/>
                    </a:moveTo>
                    <a:lnTo>
                      <a:pt x="0" y="17"/>
                    </a:lnTo>
                    <a:lnTo>
                      <a:pt x="81" y="17"/>
                    </a:lnTo>
                    <a:lnTo>
                      <a:pt x="69" y="31"/>
                    </a:lnTo>
                    <a:lnTo>
                      <a:pt x="136" y="14"/>
                    </a:lnTo>
                    <a:lnTo>
                      <a:pt x="101" y="0"/>
                    </a:lnTo>
                    <a:lnTo>
                      <a:pt x="92" y="6"/>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49" name="Freeform 427"/>
              <p:cNvSpPr/>
              <p:nvPr/>
            </p:nvSpPr>
            <p:spPr bwMode="auto">
              <a:xfrm>
                <a:off x="4062" y="2789"/>
                <a:ext cx="136" cy="31"/>
              </a:xfrm>
              <a:custGeom>
                <a:avLst/>
                <a:gdLst>
                  <a:gd name="T0" fmla="*/ 11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2 w 136"/>
                  <a:gd name="T13" fmla="*/ 6 h 31"/>
                  <a:gd name="T14" fmla="*/ 11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1" y="6"/>
                    </a:moveTo>
                    <a:lnTo>
                      <a:pt x="0" y="17"/>
                    </a:lnTo>
                    <a:lnTo>
                      <a:pt x="81" y="17"/>
                    </a:lnTo>
                    <a:lnTo>
                      <a:pt x="69" y="31"/>
                    </a:lnTo>
                    <a:lnTo>
                      <a:pt x="136" y="14"/>
                    </a:lnTo>
                    <a:lnTo>
                      <a:pt x="101" y="0"/>
                    </a:lnTo>
                    <a:lnTo>
                      <a:pt x="92" y="6"/>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50" name="Freeform 428"/>
              <p:cNvSpPr/>
              <p:nvPr/>
            </p:nvSpPr>
            <p:spPr bwMode="auto">
              <a:xfrm>
                <a:off x="4102" y="2749"/>
                <a:ext cx="136" cy="34"/>
              </a:xfrm>
              <a:custGeom>
                <a:avLst/>
                <a:gdLst>
                  <a:gd name="T0" fmla="*/ 12 w 136"/>
                  <a:gd name="T1" fmla="*/ 9 h 34"/>
                  <a:gd name="T2" fmla="*/ 0 w 136"/>
                  <a:gd name="T3" fmla="*/ 20 h 34"/>
                  <a:gd name="T4" fmla="*/ 81 w 136"/>
                  <a:gd name="T5" fmla="*/ 20 h 34"/>
                  <a:gd name="T6" fmla="*/ 67 w 136"/>
                  <a:gd name="T7" fmla="*/ 34 h 34"/>
                  <a:gd name="T8" fmla="*/ 136 w 136"/>
                  <a:gd name="T9" fmla="*/ 14 h 34"/>
                  <a:gd name="T10" fmla="*/ 99 w 136"/>
                  <a:gd name="T11" fmla="*/ 0 h 34"/>
                  <a:gd name="T12" fmla="*/ 93 w 136"/>
                  <a:gd name="T13" fmla="*/ 9 h 34"/>
                  <a:gd name="T14" fmla="*/ 12 w 136"/>
                  <a:gd name="T15" fmla="*/ 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 y="9"/>
                    </a:moveTo>
                    <a:lnTo>
                      <a:pt x="0" y="20"/>
                    </a:lnTo>
                    <a:lnTo>
                      <a:pt x="81" y="20"/>
                    </a:lnTo>
                    <a:lnTo>
                      <a:pt x="67" y="34"/>
                    </a:lnTo>
                    <a:lnTo>
                      <a:pt x="136" y="14"/>
                    </a:lnTo>
                    <a:lnTo>
                      <a:pt x="99" y="0"/>
                    </a:lnTo>
                    <a:lnTo>
                      <a:pt x="93" y="9"/>
                    </a:ln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51" name="Freeform 429"/>
              <p:cNvSpPr/>
              <p:nvPr/>
            </p:nvSpPr>
            <p:spPr bwMode="auto">
              <a:xfrm>
                <a:off x="4102" y="2749"/>
                <a:ext cx="136" cy="34"/>
              </a:xfrm>
              <a:custGeom>
                <a:avLst/>
                <a:gdLst>
                  <a:gd name="T0" fmla="*/ 12 w 136"/>
                  <a:gd name="T1" fmla="*/ 9 h 34"/>
                  <a:gd name="T2" fmla="*/ 0 w 136"/>
                  <a:gd name="T3" fmla="*/ 20 h 34"/>
                  <a:gd name="T4" fmla="*/ 81 w 136"/>
                  <a:gd name="T5" fmla="*/ 20 h 34"/>
                  <a:gd name="T6" fmla="*/ 67 w 136"/>
                  <a:gd name="T7" fmla="*/ 34 h 34"/>
                  <a:gd name="T8" fmla="*/ 136 w 136"/>
                  <a:gd name="T9" fmla="*/ 14 h 34"/>
                  <a:gd name="T10" fmla="*/ 99 w 136"/>
                  <a:gd name="T11" fmla="*/ 0 h 34"/>
                  <a:gd name="T12" fmla="*/ 93 w 136"/>
                  <a:gd name="T13" fmla="*/ 9 h 34"/>
                  <a:gd name="T14" fmla="*/ 12 w 136"/>
                  <a:gd name="T15" fmla="*/ 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 y="9"/>
                    </a:moveTo>
                    <a:lnTo>
                      <a:pt x="0" y="20"/>
                    </a:lnTo>
                    <a:lnTo>
                      <a:pt x="81" y="20"/>
                    </a:lnTo>
                    <a:lnTo>
                      <a:pt x="67" y="34"/>
                    </a:lnTo>
                    <a:lnTo>
                      <a:pt x="136" y="14"/>
                    </a:lnTo>
                    <a:lnTo>
                      <a:pt x="99" y="0"/>
                    </a:lnTo>
                    <a:lnTo>
                      <a:pt x="93" y="9"/>
                    </a:ln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52" name="Freeform 430"/>
              <p:cNvSpPr/>
              <p:nvPr/>
            </p:nvSpPr>
            <p:spPr bwMode="auto">
              <a:xfrm>
                <a:off x="3920" y="2800"/>
                <a:ext cx="136" cy="32"/>
              </a:xfrm>
              <a:custGeom>
                <a:avLst/>
                <a:gdLst>
                  <a:gd name="T0" fmla="*/ 125 w 136"/>
                  <a:gd name="T1" fmla="*/ 26 h 32"/>
                  <a:gd name="T2" fmla="*/ 136 w 136"/>
                  <a:gd name="T3" fmla="*/ 15 h 32"/>
                  <a:gd name="T4" fmla="*/ 52 w 136"/>
                  <a:gd name="T5" fmla="*/ 15 h 32"/>
                  <a:gd name="T6" fmla="*/ 67 w 136"/>
                  <a:gd name="T7" fmla="*/ 0 h 32"/>
                  <a:gd name="T8" fmla="*/ 0 w 136"/>
                  <a:gd name="T9" fmla="*/ 18 h 32"/>
                  <a:gd name="T10" fmla="*/ 35 w 136"/>
                  <a:gd name="T11" fmla="*/ 32 h 32"/>
                  <a:gd name="T12" fmla="*/ 41 w 136"/>
                  <a:gd name="T13" fmla="*/ 26 h 32"/>
                  <a:gd name="T14" fmla="*/ 125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5" y="26"/>
                    </a:moveTo>
                    <a:lnTo>
                      <a:pt x="136" y="15"/>
                    </a:lnTo>
                    <a:lnTo>
                      <a:pt x="52" y="15"/>
                    </a:lnTo>
                    <a:lnTo>
                      <a:pt x="67" y="0"/>
                    </a:lnTo>
                    <a:lnTo>
                      <a:pt x="0" y="18"/>
                    </a:lnTo>
                    <a:lnTo>
                      <a:pt x="35" y="32"/>
                    </a:lnTo>
                    <a:lnTo>
                      <a:pt x="41" y="26"/>
                    </a:lnTo>
                    <a:lnTo>
                      <a:pt x="125"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53" name="Freeform 431"/>
              <p:cNvSpPr/>
              <p:nvPr/>
            </p:nvSpPr>
            <p:spPr bwMode="auto">
              <a:xfrm>
                <a:off x="3920" y="2800"/>
                <a:ext cx="136" cy="32"/>
              </a:xfrm>
              <a:custGeom>
                <a:avLst/>
                <a:gdLst>
                  <a:gd name="T0" fmla="*/ 125 w 136"/>
                  <a:gd name="T1" fmla="*/ 26 h 32"/>
                  <a:gd name="T2" fmla="*/ 136 w 136"/>
                  <a:gd name="T3" fmla="*/ 15 h 32"/>
                  <a:gd name="T4" fmla="*/ 52 w 136"/>
                  <a:gd name="T5" fmla="*/ 15 h 32"/>
                  <a:gd name="T6" fmla="*/ 67 w 136"/>
                  <a:gd name="T7" fmla="*/ 0 h 32"/>
                  <a:gd name="T8" fmla="*/ 0 w 136"/>
                  <a:gd name="T9" fmla="*/ 18 h 32"/>
                  <a:gd name="T10" fmla="*/ 35 w 136"/>
                  <a:gd name="T11" fmla="*/ 32 h 32"/>
                  <a:gd name="T12" fmla="*/ 41 w 136"/>
                  <a:gd name="T13" fmla="*/ 26 h 32"/>
                  <a:gd name="T14" fmla="*/ 125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5" y="26"/>
                    </a:moveTo>
                    <a:lnTo>
                      <a:pt x="136" y="15"/>
                    </a:lnTo>
                    <a:lnTo>
                      <a:pt x="52" y="15"/>
                    </a:lnTo>
                    <a:lnTo>
                      <a:pt x="67" y="0"/>
                    </a:lnTo>
                    <a:lnTo>
                      <a:pt x="0" y="18"/>
                    </a:lnTo>
                    <a:lnTo>
                      <a:pt x="35" y="32"/>
                    </a:lnTo>
                    <a:lnTo>
                      <a:pt x="41" y="26"/>
                    </a:lnTo>
                    <a:lnTo>
                      <a:pt x="125"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54" name="Freeform 432"/>
              <p:cNvSpPr/>
              <p:nvPr/>
            </p:nvSpPr>
            <p:spPr bwMode="auto">
              <a:xfrm>
                <a:off x="3958" y="2761"/>
                <a:ext cx="136" cy="34"/>
              </a:xfrm>
              <a:custGeom>
                <a:avLst/>
                <a:gdLst>
                  <a:gd name="T0" fmla="*/ 124 w 136"/>
                  <a:gd name="T1" fmla="*/ 25 h 34"/>
                  <a:gd name="T2" fmla="*/ 136 w 136"/>
                  <a:gd name="T3" fmla="*/ 14 h 34"/>
                  <a:gd name="T4" fmla="*/ 55 w 136"/>
                  <a:gd name="T5" fmla="*/ 14 h 34"/>
                  <a:gd name="T6" fmla="*/ 69 w 136"/>
                  <a:gd name="T7" fmla="*/ 0 h 34"/>
                  <a:gd name="T8" fmla="*/ 0 w 136"/>
                  <a:gd name="T9" fmla="*/ 20 h 34"/>
                  <a:gd name="T10" fmla="*/ 38 w 136"/>
                  <a:gd name="T11" fmla="*/ 34 h 34"/>
                  <a:gd name="T12" fmla="*/ 43 w 136"/>
                  <a:gd name="T13" fmla="*/ 25 h 34"/>
                  <a:gd name="T14" fmla="*/ 124 w 136"/>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4" y="25"/>
                    </a:moveTo>
                    <a:lnTo>
                      <a:pt x="136" y="14"/>
                    </a:lnTo>
                    <a:lnTo>
                      <a:pt x="55" y="14"/>
                    </a:lnTo>
                    <a:lnTo>
                      <a:pt x="69" y="0"/>
                    </a:lnTo>
                    <a:lnTo>
                      <a:pt x="0" y="20"/>
                    </a:lnTo>
                    <a:lnTo>
                      <a:pt x="38" y="34"/>
                    </a:lnTo>
                    <a:lnTo>
                      <a:pt x="43" y="25"/>
                    </a:lnTo>
                    <a:lnTo>
                      <a:pt x="12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55" name="Freeform 433"/>
              <p:cNvSpPr/>
              <p:nvPr/>
            </p:nvSpPr>
            <p:spPr bwMode="auto">
              <a:xfrm>
                <a:off x="3958" y="2761"/>
                <a:ext cx="136" cy="34"/>
              </a:xfrm>
              <a:custGeom>
                <a:avLst/>
                <a:gdLst>
                  <a:gd name="T0" fmla="*/ 124 w 136"/>
                  <a:gd name="T1" fmla="*/ 25 h 34"/>
                  <a:gd name="T2" fmla="*/ 136 w 136"/>
                  <a:gd name="T3" fmla="*/ 14 h 34"/>
                  <a:gd name="T4" fmla="*/ 55 w 136"/>
                  <a:gd name="T5" fmla="*/ 14 h 34"/>
                  <a:gd name="T6" fmla="*/ 69 w 136"/>
                  <a:gd name="T7" fmla="*/ 0 h 34"/>
                  <a:gd name="T8" fmla="*/ 0 w 136"/>
                  <a:gd name="T9" fmla="*/ 20 h 34"/>
                  <a:gd name="T10" fmla="*/ 38 w 136"/>
                  <a:gd name="T11" fmla="*/ 34 h 34"/>
                  <a:gd name="T12" fmla="*/ 43 w 136"/>
                  <a:gd name="T13" fmla="*/ 25 h 34"/>
                  <a:gd name="T14" fmla="*/ 124 w 136"/>
                  <a:gd name="T15" fmla="*/ 2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4" y="25"/>
                    </a:moveTo>
                    <a:lnTo>
                      <a:pt x="136" y="14"/>
                    </a:lnTo>
                    <a:lnTo>
                      <a:pt x="55" y="14"/>
                    </a:lnTo>
                    <a:lnTo>
                      <a:pt x="69" y="0"/>
                    </a:lnTo>
                    <a:lnTo>
                      <a:pt x="0" y="20"/>
                    </a:lnTo>
                    <a:lnTo>
                      <a:pt x="38" y="34"/>
                    </a:lnTo>
                    <a:lnTo>
                      <a:pt x="43" y="25"/>
                    </a:lnTo>
                    <a:lnTo>
                      <a:pt x="12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grpSp>
        <p:grpSp>
          <p:nvGrpSpPr>
            <p:cNvPr id="48180" name="Group 457"/>
            <p:cNvGrpSpPr/>
            <p:nvPr/>
          </p:nvGrpSpPr>
          <p:grpSpPr bwMode="auto">
            <a:xfrm>
              <a:off x="1247" y="2717"/>
              <a:ext cx="416" cy="174"/>
              <a:chOff x="1247" y="2717"/>
              <a:chExt cx="416" cy="174"/>
            </a:xfrm>
          </p:grpSpPr>
          <p:sp>
            <p:nvSpPr>
              <p:cNvPr id="48212" name="Rectangle 435"/>
              <p:cNvSpPr>
                <a:spLocks noChangeArrowheads="1"/>
              </p:cNvSpPr>
              <p:nvPr/>
            </p:nvSpPr>
            <p:spPr bwMode="auto">
              <a:xfrm>
                <a:off x="1247" y="2811"/>
                <a:ext cx="318" cy="80"/>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213" name="Rectangle 436"/>
              <p:cNvSpPr>
                <a:spLocks noChangeArrowheads="1"/>
              </p:cNvSpPr>
              <p:nvPr/>
            </p:nvSpPr>
            <p:spPr bwMode="auto">
              <a:xfrm>
                <a:off x="1247" y="2811"/>
                <a:ext cx="318" cy="80"/>
              </a:xfrm>
              <a:prstGeom prst="rect">
                <a:avLst/>
              </a:prstGeom>
              <a:solidFill>
                <a:srgbClr val="0096D5"/>
              </a:solidFill>
              <a:ln w="3">
                <a:solidFill>
                  <a:srgbClr val="AAE6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214" name="Freeform 437"/>
              <p:cNvSpPr/>
              <p:nvPr/>
            </p:nvSpPr>
            <p:spPr bwMode="auto">
              <a:xfrm>
                <a:off x="1565" y="2717"/>
                <a:ext cx="98" cy="174"/>
              </a:xfrm>
              <a:custGeom>
                <a:avLst/>
                <a:gdLst>
                  <a:gd name="T0" fmla="*/ 0 w 98"/>
                  <a:gd name="T1" fmla="*/ 94 h 174"/>
                  <a:gd name="T2" fmla="*/ 98 w 98"/>
                  <a:gd name="T3" fmla="*/ 0 h 174"/>
                  <a:gd name="T4" fmla="*/ 98 w 98"/>
                  <a:gd name="T5" fmla="*/ 80 h 174"/>
                  <a:gd name="T6" fmla="*/ 0 w 98"/>
                  <a:gd name="T7" fmla="*/ 174 h 174"/>
                  <a:gd name="T8" fmla="*/ 0 w 98"/>
                  <a:gd name="T9" fmla="*/ 94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74">
                    <a:moveTo>
                      <a:pt x="0" y="94"/>
                    </a:moveTo>
                    <a:lnTo>
                      <a:pt x="98" y="0"/>
                    </a:lnTo>
                    <a:lnTo>
                      <a:pt x="98" y="80"/>
                    </a:lnTo>
                    <a:lnTo>
                      <a:pt x="0" y="174"/>
                    </a:lnTo>
                    <a:lnTo>
                      <a:pt x="0" y="94"/>
                    </a:lnTo>
                    <a:close/>
                  </a:path>
                </a:pathLst>
              </a:custGeom>
              <a:solidFill>
                <a:srgbClr val="005A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15" name="Freeform 438"/>
              <p:cNvSpPr/>
              <p:nvPr/>
            </p:nvSpPr>
            <p:spPr bwMode="auto">
              <a:xfrm>
                <a:off x="1565" y="2717"/>
                <a:ext cx="98" cy="174"/>
              </a:xfrm>
              <a:custGeom>
                <a:avLst/>
                <a:gdLst>
                  <a:gd name="T0" fmla="*/ 0 w 98"/>
                  <a:gd name="T1" fmla="*/ 94 h 174"/>
                  <a:gd name="T2" fmla="*/ 98 w 98"/>
                  <a:gd name="T3" fmla="*/ 0 h 174"/>
                  <a:gd name="T4" fmla="*/ 98 w 98"/>
                  <a:gd name="T5" fmla="*/ 80 h 174"/>
                  <a:gd name="T6" fmla="*/ 0 w 98"/>
                  <a:gd name="T7" fmla="*/ 174 h 174"/>
                  <a:gd name="T8" fmla="*/ 0 w 98"/>
                  <a:gd name="T9" fmla="*/ 94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74">
                    <a:moveTo>
                      <a:pt x="0" y="94"/>
                    </a:moveTo>
                    <a:lnTo>
                      <a:pt x="98" y="0"/>
                    </a:lnTo>
                    <a:lnTo>
                      <a:pt x="98" y="80"/>
                    </a:lnTo>
                    <a:lnTo>
                      <a:pt x="0" y="174"/>
                    </a:lnTo>
                    <a:lnTo>
                      <a:pt x="0" y="94"/>
                    </a:lnTo>
                    <a:close/>
                  </a:path>
                </a:pathLst>
              </a:custGeom>
              <a:solidFill>
                <a:srgbClr val="005A80"/>
              </a:solidFill>
              <a:ln w="3">
                <a:solidFill>
                  <a:srgbClr val="AAE6FF"/>
                </a:solidFill>
                <a:prstDash val="solid"/>
                <a:round/>
              </a:ln>
            </p:spPr>
            <p:txBody>
              <a:bodyPr/>
              <a:lstStyle/>
              <a:p>
                <a:endParaRPr lang="zh-CN" altLang="en-US" sz="100"/>
              </a:p>
            </p:txBody>
          </p:sp>
          <p:sp>
            <p:nvSpPr>
              <p:cNvPr id="48216" name="Freeform 439"/>
              <p:cNvSpPr/>
              <p:nvPr/>
            </p:nvSpPr>
            <p:spPr bwMode="auto">
              <a:xfrm>
                <a:off x="1247" y="2717"/>
                <a:ext cx="416" cy="94"/>
              </a:xfrm>
              <a:custGeom>
                <a:avLst/>
                <a:gdLst>
                  <a:gd name="T0" fmla="*/ 318 w 416"/>
                  <a:gd name="T1" fmla="*/ 94 h 94"/>
                  <a:gd name="T2" fmla="*/ 416 w 416"/>
                  <a:gd name="T3" fmla="*/ 0 h 94"/>
                  <a:gd name="T4" fmla="*/ 98 w 416"/>
                  <a:gd name="T5" fmla="*/ 0 h 94"/>
                  <a:gd name="T6" fmla="*/ 0 w 416"/>
                  <a:gd name="T7" fmla="*/ 94 h 94"/>
                  <a:gd name="T8" fmla="*/ 318 w 416"/>
                  <a:gd name="T9" fmla="*/ 9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6" h="94">
                    <a:moveTo>
                      <a:pt x="318" y="94"/>
                    </a:moveTo>
                    <a:lnTo>
                      <a:pt x="416" y="0"/>
                    </a:lnTo>
                    <a:lnTo>
                      <a:pt x="98" y="0"/>
                    </a:lnTo>
                    <a:lnTo>
                      <a:pt x="0" y="94"/>
                    </a:lnTo>
                    <a:lnTo>
                      <a:pt x="318" y="94"/>
                    </a:lnTo>
                    <a:close/>
                  </a:path>
                </a:pathLst>
              </a:custGeom>
              <a:solidFill>
                <a:srgbClr val="00B4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17" name="Freeform 440"/>
              <p:cNvSpPr/>
              <p:nvPr/>
            </p:nvSpPr>
            <p:spPr bwMode="auto">
              <a:xfrm>
                <a:off x="1247" y="2717"/>
                <a:ext cx="416" cy="94"/>
              </a:xfrm>
              <a:custGeom>
                <a:avLst/>
                <a:gdLst>
                  <a:gd name="T0" fmla="*/ 318 w 416"/>
                  <a:gd name="T1" fmla="*/ 94 h 94"/>
                  <a:gd name="T2" fmla="*/ 416 w 416"/>
                  <a:gd name="T3" fmla="*/ 0 h 94"/>
                  <a:gd name="T4" fmla="*/ 98 w 416"/>
                  <a:gd name="T5" fmla="*/ 0 h 94"/>
                  <a:gd name="T6" fmla="*/ 0 w 416"/>
                  <a:gd name="T7" fmla="*/ 94 h 94"/>
                  <a:gd name="T8" fmla="*/ 318 w 416"/>
                  <a:gd name="T9" fmla="*/ 9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6" h="94">
                    <a:moveTo>
                      <a:pt x="318" y="94"/>
                    </a:moveTo>
                    <a:lnTo>
                      <a:pt x="416" y="0"/>
                    </a:lnTo>
                    <a:lnTo>
                      <a:pt x="98" y="0"/>
                    </a:lnTo>
                    <a:lnTo>
                      <a:pt x="0" y="94"/>
                    </a:lnTo>
                    <a:lnTo>
                      <a:pt x="318" y="94"/>
                    </a:lnTo>
                    <a:close/>
                  </a:path>
                </a:pathLst>
              </a:custGeom>
              <a:solidFill>
                <a:srgbClr val="00B4FF"/>
              </a:solidFill>
              <a:ln w="3">
                <a:solidFill>
                  <a:srgbClr val="AAE6FF"/>
                </a:solidFill>
                <a:prstDash val="solid"/>
                <a:round/>
              </a:ln>
            </p:spPr>
            <p:txBody>
              <a:bodyPr/>
              <a:lstStyle/>
              <a:p>
                <a:endParaRPr lang="zh-CN" altLang="en-US" sz="100"/>
              </a:p>
            </p:txBody>
          </p:sp>
          <p:sp>
            <p:nvSpPr>
              <p:cNvPr id="48218" name="Freeform 441"/>
              <p:cNvSpPr/>
              <p:nvPr/>
            </p:nvSpPr>
            <p:spPr bwMode="auto">
              <a:xfrm>
                <a:off x="1435" y="2760"/>
                <a:ext cx="136" cy="31"/>
              </a:xfrm>
              <a:custGeom>
                <a:avLst/>
                <a:gdLst>
                  <a:gd name="T0" fmla="*/ 12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2 w 136"/>
                  <a:gd name="T13" fmla="*/ 6 h 31"/>
                  <a:gd name="T14" fmla="*/ 12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2" y="6"/>
                    </a:moveTo>
                    <a:lnTo>
                      <a:pt x="0" y="17"/>
                    </a:lnTo>
                    <a:lnTo>
                      <a:pt x="81" y="17"/>
                    </a:lnTo>
                    <a:lnTo>
                      <a:pt x="69" y="31"/>
                    </a:lnTo>
                    <a:lnTo>
                      <a:pt x="136" y="14"/>
                    </a:lnTo>
                    <a:lnTo>
                      <a:pt x="101" y="0"/>
                    </a:lnTo>
                    <a:lnTo>
                      <a:pt x="92" y="6"/>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19" name="Freeform 442"/>
              <p:cNvSpPr/>
              <p:nvPr/>
            </p:nvSpPr>
            <p:spPr bwMode="auto">
              <a:xfrm>
                <a:off x="1435" y="2760"/>
                <a:ext cx="136" cy="31"/>
              </a:xfrm>
              <a:custGeom>
                <a:avLst/>
                <a:gdLst>
                  <a:gd name="T0" fmla="*/ 12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2 w 136"/>
                  <a:gd name="T13" fmla="*/ 6 h 31"/>
                  <a:gd name="T14" fmla="*/ 12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2" y="6"/>
                    </a:moveTo>
                    <a:lnTo>
                      <a:pt x="0" y="17"/>
                    </a:lnTo>
                    <a:lnTo>
                      <a:pt x="81" y="17"/>
                    </a:lnTo>
                    <a:lnTo>
                      <a:pt x="69" y="31"/>
                    </a:lnTo>
                    <a:lnTo>
                      <a:pt x="136" y="14"/>
                    </a:lnTo>
                    <a:lnTo>
                      <a:pt x="101" y="0"/>
                    </a:lnTo>
                    <a:lnTo>
                      <a:pt x="92" y="6"/>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20" name="Freeform 443"/>
              <p:cNvSpPr/>
              <p:nvPr/>
            </p:nvSpPr>
            <p:spPr bwMode="auto">
              <a:xfrm>
                <a:off x="1475" y="2720"/>
                <a:ext cx="136" cy="34"/>
              </a:xfrm>
              <a:custGeom>
                <a:avLst/>
                <a:gdLst>
                  <a:gd name="T0" fmla="*/ 12 w 136"/>
                  <a:gd name="T1" fmla="*/ 9 h 34"/>
                  <a:gd name="T2" fmla="*/ 0 w 136"/>
                  <a:gd name="T3" fmla="*/ 20 h 34"/>
                  <a:gd name="T4" fmla="*/ 81 w 136"/>
                  <a:gd name="T5" fmla="*/ 20 h 34"/>
                  <a:gd name="T6" fmla="*/ 67 w 136"/>
                  <a:gd name="T7" fmla="*/ 34 h 34"/>
                  <a:gd name="T8" fmla="*/ 136 w 136"/>
                  <a:gd name="T9" fmla="*/ 14 h 34"/>
                  <a:gd name="T10" fmla="*/ 99 w 136"/>
                  <a:gd name="T11" fmla="*/ 0 h 34"/>
                  <a:gd name="T12" fmla="*/ 93 w 136"/>
                  <a:gd name="T13" fmla="*/ 9 h 34"/>
                  <a:gd name="T14" fmla="*/ 12 w 136"/>
                  <a:gd name="T15" fmla="*/ 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 y="9"/>
                    </a:moveTo>
                    <a:lnTo>
                      <a:pt x="0" y="20"/>
                    </a:lnTo>
                    <a:lnTo>
                      <a:pt x="81" y="20"/>
                    </a:lnTo>
                    <a:lnTo>
                      <a:pt x="67" y="34"/>
                    </a:lnTo>
                    <a:lnTo>
                      <a:pt x="136" y="14"/>
                    </a:lnTo>
                    <a:lnTo>
                      <a:pt x="99" y="0"/>
                    </a:lnTo>
                    <a:lnTo>
                      <a:pt x="93" y="9"/>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21" name="Freeform 444"/>
              <p:cNvSpPr/>
              <p:nvPr/>
            </p:nvSpPr>
            <p:spPr bwMode="auto">
              <a:xfrm>
                <a:off x="1475" y="2720"/>
                <a:ext cx="136" cy="34"/>
              </a:xfrm>
              <a:custGeom>
                <a:avLst/>
                <a:gdLst>
                  <a:gd name="T0" fmla="*/ 12 w 136"/>
                  <a:gd name="T1" fmla="*/ 9 h 34"/>
                  <a:gd name="T2" fmla="*/ 0 w 136"/>
                  <a:gd name="T3" fmla="*/ 20 h 34"/>
                  <a:gd name="T4" fmla="*/ 81 w 136"/>
                  <a:gd name="T5" fmla="*/ 20 h 34"/>
                  <a:gd name="T6" fmla="*/ 67 w 136"/>
                  <a:gd name="T7" fmla="*/ 34 h 34"/>
                  <a:gd name="T8" fmla="*/ 136 w 136"/>
                  <a:gd name="T9" fmla="*/ 14 h 34"/>
                  <a:gd name="T10" fmla="*/ 99 w 136"/>
                  <a:gd name="T11" fmla="*/ 0 h 34"/>
                  <a:gd name="T12" fmla="*/ 93 w 136"/>
                  <a:gd name="T13" fmla="*/ 9 h 34"/>
                  <a:gd name="T14" fmla="*/ 12 w 136"/>
                  <a:gd name="T15" fmla="*/ 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 y="9"/>
                    </a:moveTo>
                    <a:lnTo>
                      <a:pt x="0" y="20"/>
                    </a:lnTo>
                    <a:lnTo>
                      <a:pt x="81" y="20"/>
                    </a:lnTo>
                    <a:lnTo>
                      <a:pt x="67" y="34"/>
                    </a:lnTo>
                    <a:lnTo>
                      <a:pt x="136" y="14"/>
                    </a:lnTo>
                    <a:lnTo>
                      <a:pt x="99" y="0"/>
                    </a:lnTo>
                    <a:lnTo>
                      <a:pt x="93" y="9"/>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22" name="Freeform 445"/>
              <p:cNvSpPr/>
              <p:nvPr/>
            </p:nvSpPr>
            <p:spPr bwMode="auto">
              <a:xfrm>
                <a:off x="1293" y="2771"/>
                <a:ext cx="136" cy="32"/>
              </a:xfrm>
              <a:custGeom>
                <a:avLst/>
                <a:gdLst>
                  <a:gd name="T0" fmla="*/ 125 w 136"/>
                  <a:gd name="T1" fmla="*/ 26 h 32"/>
                  <a:gd name="T2" fmla="*/ 136 w 136"/>
                  <a:gd name="T3" fmla="*/ 15 h 32"/>
                  <a:gd name="T4" fmla="*/ 52 w 136"/>
                  <a:gd name="T5" fmla="*/ 15 h 32"/>
                  <a:gd name="T6" fmla="*/ 67 w 136"/>
                  <a:gd name="T7" fmla="*/ 0 h 32"/>
                  <a:gd name="T8" fmla="*/ 0 w 136"/>
                  <a:gd name="T9" fmla="*/ 18 h 32"/>
                  <a:gd name="T10" fmla="*/ 35 w 136"/>
                  <a:gd name="T11" fmla="*/ 32 h 32"/>
                  <a:gd name="T12" fmla="*/ 41 w 136"/>
                  <a:gd name="T13" fmla="*/ 26 h 32"/>
                  <a:gd name="T14" fmla="*/ 125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5" y="26"/>
                    </a:moveTo>
                    <a:lnTo>
                      <a:pt x="136" y="15"/>
                    </a:lnTo>
                    <a:lnTo>
                      <a:pt x="52" y="15"/>
                    </a:lnTo>
                    <a:lnTo>
                      <a:pt x="67" y="0"/>
                    </a:lnTo>
                    <a:lnTo>
                      <a:pt x="0" y="18"/>
                    </a:lnTo>
                    <a:lnTo>
                      <a:pt x="35" y="32"/>
                    </a:lnTo>
                    <a:lnTo>
                      <a:pt x="41" y="26"/>
                    </a:lnTo>
                    <a:lnTo>
                      <a:pt x="125"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23" name="Freeform 446"/>
              <p:cNvSpPr/>
              <p:nvPr/>
            </p:nvSpPr>
            <p:spPr bwMode="auto">
              <a:xfrm>
                <a:off x="1293" y="2771"/>
                <a:ext cx="136" cy="32"/>
              </a:xfrm>
              <a:custGeom>
                <a:avLst/>
                <a:gdLst>
                  <a:gd name="T0" fmla="*/ 125 w 136"/>
                  <a:gd name="T1" fmla="*/ 26 h 32"/>
                  <a:gd name="T2" fmla="*/ 136 w 136"/>
                  <a:gd name="T3" fmla="*/ 15 h 32"/>
                  <a:gd name="T4" fmla="*/ 52 w 136"/>
                  <a:gd name="T5" fmla="*/ 15 h 32"/>
                  <a:gd name="T6" fmla="*/ 67 w 136"/>
                  <a:gd name="T7" fmla="*/ 0 h 32"/>
                  <a:gd name="T8" fmla="*/ 0 w 136"/>
                  <a:gd name="T9" fmla="*/ 18 h 32"/>
                  <a:gd name="T10" fmla="*/ 35 w 136"/>
                  <a:gd name="T11" fmla="*/ 32 h 32"/>
                  <a:gd name="T12" fmla="*/ 41 w 136"/>
                  <a:gd name="T13" fmla="*/ 26 h 32"/>
                  <a:gd name="T14" fmla="*/ 125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5" y="26"/>
                    </a:moveTo>
                    <a:lnTo>
                      <a:pt x="136" y="15"/>
                    </a:lnTo>
                    <a:lnTo>
                      <a:pt x="52" y="15"/>
                    </a:lnTo>
                    <a:lnTo>
                      <a:pt x="67" y="0"/>
                    </a:lnTo>
                    <a:lnTo>
                      <a:pt x="0" y="18"/>
                    </a:lnTo>
                    <a:lnTo>
                      <a:pt x="35" y="32"/>
                    </a:lnTo>
                    <a:lnTo>
                      <a:pt x="41" y="26"/>
                    </a:lnTo>
                    <a:lnTo>
                      <a:pt x="125"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24" name="Freeform 447"/>
              <p:cNvSpPr/>
              <p:nvPr/>
            </p:nvSpPr>
            <p:spPr bwMode="auto">
              <a:xfrm>
                <a:off x="1331" y="2731"/>
                <a:ext cx="136" cy="35"/>
              </a:xfrm>
              <a:custGeom>
                <a:avLst/>
                <a:gdLst>
                  <a:gd name="T0" fmla="*/ 124 w 136"/>
                  <a:gd name="T1" fmla="*/ 26 h 35"/>
                  <a:gd name="T2" fmla="*/ 136 w 136"/>
                  <a:gd name="T3" fmla="*/ 15 h 35"/>
                  <a:gd name="T4" fmla="*/ 55 w 136"/>
                  <a:gd name="T5" fmla="*/ 15 h 35"/>
                  <a:gd name="T6" fmla="*/ 69 w 136"/>
                  <a:gd name="T7" fmla="*/ 0 h 35"/>
                  <a:gd name="T8" fmla="*/ 0 w 136"/>
                  <a:gd name="T9" fmla="*/ 20 h 35"/>
                  <a:gd name="T10" fmla="*/ 38 w 136"/>
                  <a:gd name="T11" fmla="*/ 35 h 35"/>
                  <a:gd name="T12" fmla="*/ 43 w 136"/>
                  <a:gd name="T13" fmla="*/ 26 h 35"/>
                  <a:gd name="T14" fmla="*/ 124 w 136"/>
                  <a:gd name="T15" fmla="*/ 26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5">
                    <a:moveTo>
                      <a:pt x="124" y="26"/>
                    </a:moveTo>
                    <a:lnTo>
                      <a:pt x="136" y="15"/>
                    </a:lnTo>
                    <a:lnTo>
                      <a:pt x="55" y="15"/>
                    </a:lnTo>
                    <a:lnTo>
                      <a:pt x="69" y="0"/>
                    </a:lnTo>
                    <a:lnTo>
                      <a:pt x="0" y="20"/>
                    </a:lnTo>
                    <a:lnTo>
                      <a:pt x="38" y="35"/>
                    </a:lnTo>
                    <a:lnTo>
                      <a:pt x="43" y="26"/>
                    </a:lnTo>
                    <a:lnTo>
                      <a:pt x="124"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25" name="Freeform 448"/>
              <p:cNvSpPr/>
              <p:nvPr/>
            </p:nvSpPr>
            <p:spPr bwMode="auto">
              <a:xfrm>
                <a:off x="1331" y="2731"/>
                <a:ext cx="136" cy="35"/>
              </a:xfrm>
              <a:custGeom>
                <a:avLst/>
                <a:gdLst>
                  <a:gd name="T0" fmla="*/ 124 w 136"/>
                  <a:gd name="T1" fmla="*/ 26 h 35"/>
                  <a:gd name="T2" fmla="*/ 136 w 136"/>
                  <a:gd name="T3" fmla="*/ 15 h 35"/>
                  <a:gd name="T4" fmla="*/ 55 w 136"/>
                  <a:gd name="T5" fmla="*/ 15 h 35"/>
                  <a:gd name="T6" fmla="*/ 69 w 136"/>
                  <a:gd name="T7" fmla="*/ 0 h 35"/>
                  <a:gd name="T8" fmla="*/ 0 w 136"/>
                  <a:gd name="T9" fmla="*/ 20 h 35"/>
                  <a:gd name="T10" fmla="*/ 38 w 136"/>
                  <a:gd name="T11" fmla="*/ 35 h 35"/>
                  <a:gd name="T12" fmla="*/ 43 w 136"/>
                  <a:gd name="T13" fmla="*/ 26 h 35"/>
                  <a:gd name="T14" fmla="*/ 124 w 136"/>
                  <a:gd name="T15" fmla="*/ 26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5">
                    <a:moveTo>
                      <a:pt x="124" y="26"/>
                    </a:moveTo>
                    <a:lnTo>
                      <a:pt x="136" y="15"/>
                    </a:lnTo>
                    <a:lnTo>
                      <a:pt x="55" y="15"/>
                    </a:lnTo>
                    <a:lnTo>
                      <a:pt x="69" y="0"/>
                    </a:lnTo>
                    <a:lnTo>
                      <a:pt x="0" y="20"/>
                    </a:lnTo>
                    <a:lnTo>
                      <a:pt x="38" y="35"/>
                    </a:lnTo>
                    <a:lnTo>
                      <a:pt x="43" y="26"/>
                    </a:lnTo>
                    <a:lnTo>
                      <a:pt x="124"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26" name="Freeform 449"/>
              <p:cNvSpPr/>
              <p:nvPr/>
            </p:nvSpPr>
            <p:spPr bwMode="auto">
              <a:xfrm>
                <a:off x="1438" y="2763"/>
                <a:ext cx="136" cy="31"/>
              </a:xfrm>
              <a:custGeom>
                <a:avLst/>
                <a:gdLst>
                  <a:gd name="T0" fmla="*/ 11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2 w 136"/>
                  <a:gd name="T13" fmla="*/ 6 h 31"/>
                  <a:gd name="T14" fmla="*/ 11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1" y="6"/>
                    </a:moveTo>
                    <a:lnTo>
                      <a:pt x="0" y="17"/>
                    </a:lnTo>
                    <a:lnTo>
                      <a:pt x="81" y="17"/>
                    </a:lnTo>
                    <a:lnTo>
                      <a:pt x="69" y="31"/>
                    </a:lnTo>
                    <a:lnTo>
                      <a:pt x="136" y="14"/>
                    </a:lnTo>
                    <a:lnTo>
                      <a:pt x="101" y="0"/>
                    </a:lnTo>
                    <a:lnTo>
                      <a:pt x="92" y="6"/>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27" name="Freeform 450"/>
              <p:cNvSpPr/>
              <p:nvPr/>
            </p:nvSpPr>
            <p:spPr bwMode="auto">
              <a:xfrm>
                <a:off x="1438" y="2763"/>
                <a:ext cx="136" cy="31"/>
              </a:xfrm>
              <a:custGeom>
                <a:avLst/>
                <a:gdLst>
                  <a:gd name="T0" fmla="*/ 11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2 w 136"/>
                  <a:gd name="T13" fmla="*/ 6 h 31"/>
                  <a:gd name="T14" fmla="*/ 11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1" y="6"/>
                    </a:moveTo>
                    <a:lnTo>
                      <a:pt x="0" y="17"/>
                    </a:lnTo>
                    <a:lnTo>
                      <a:pt x="81" y="17"/>
                    </a:lnTo>
                    <a:lnTo>
                      <a:pt x="69" y="31"/>
                    </a:lnTo>
                    <a:lnTo>
                      <a:pt x="136" y="14"/>
                    </a:lnTo>
                    <a:lnTo>
                      <a:pt x="101" y="0"/>
                    </a:lnTo>
                    <a:lnTo>
                      <a:pt x="92" y="6"/>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28" name="Freeform 451"/>
              <p:cNvSpPr/>
              <p:nvPr/>
            </p:nvSpPr>
            <p:spPr bwMode="auto">
              <a:xfrm>
                <a:off x="1478" y="2723"/>
                <a:ext cx="136" cy="34"/>
              </a:xfrm>
              <a:custGeom>
                <a:avLst/>
                <a:gdLst>
                  <a:gd name="T0" fmla="*/ 12 w 136"/>
                  <a:gd name="T1" fmla="*/ 8 h 34"/>
                  <a:gd name="T2" fmla="*/ 0 w 136"/>
                  <a:gd name="T3" fmla="*/ 20 h 34"/>
                  <a:gd name="T4" fmla="*/ 81 w 136"/>
                  <a:gd name="T5" fmla="*/ 20 h 34"/>
                  <a:gd name="T6" fmla="*/ 67 w 136"/>
                  <a:gd name="T7" fmla="*/ 34 h 34"/>
                  <a:gd name="T8" fmla="*/ 136 w 136"/>
                  <a:gd name="T9" fmla="*/ 14 h 34"/>
                  <a:gd name="T10" fmla="*/ 98 w 136"/>
                  <a:gd name="T11" fmla="*/ 0 h 34"/>
                  <a:gd name="T12" fmla="*/ 93 w 136"/>
                  <a:gd name="T13" fmla="*/ 8 h 34"/>
                  <a:gd name="T14" fmla="*/ 12 w 136"/>
                  <a:gd name="T15" fmla="*/ 8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 y="8"/>
                    </a:moveTo>
                    <a:lnTo>
                      <a:pt x="0" y="20"/>
                    </a:lnTo>
                    <a:lnTo>
                      <a:pt x="81" y="20"/>
                    </a:lnTo>
                    <a:lnTo>
                      <a:pt x="67" y="34"/>
                    </a:lnTo>
                    <a:lnTo>
                      <a:pt x="136" y="14"/>
                    </a:lnTo>
                    <a:lnTo>
                      <a:pt x="98" y="0"/>
                    </a:lnTo>
                    <a:lnTo>
                      <a:pt x="93" y="8"/>
                    </a:lnTo>
                    <a:lnTo>
                      <a:pt x="12"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29" name="Freeform 452"/>
              <p:cNvSpPr/>
              <p:nvPr/>
            </p:nvSpPr>
            <p:spPr bwMode="auto">
              <a:xfrm>
                <a:off x="1478" y="2723"/>
                <a:ext cx="136" cy="34"/>
              </a:xfrm>
              <a:custGeom>
                <a:avLst/>
                <a:gdLst>
                  <a:gd name="T0" fmla="*/ 12 w 136"/>
                  <a:gd name="T1" fmla="*/ 8 h 34"/>
                  <a:gd name="T2" fmla="*/ 0 w 136"/>
                  <a:gd name="T3" fmla="*/ 20 h 34"/>
                  <a:gd name="T4" fmla="*/ 81 w 136"/>
                  <a:gd name="T5" fmla="*/ 20 h 34"/>
                  <a:gd name="T6" fmla="*/ 67 w 136"/>
                  <a:gd name="T7" fmla="*/ 34 h 34"/>
                  <a:gd name="T8" fmla="*/ 136 w 136"/>
                  <a:gd name="T9" fmla="*/ 14 h 34"/>
                  <a:gd name="T10" fmla="*/ 98 w 136"/>
                  <a:gd name="T11" fmla="*/ 0 h 34"/>
                  <a:gd name="T12" fmla="*/ 93 w 136"/>
                  <a:gd name="T13" fmla="*/ 8 h 34"/>
                  <a:gd name="T14" fmla="*/ 12 w 136"/>
                  <a:gd name="T15" fmla="*/ 8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4">
                    <a:moveTo>
                      <a:pt x="12" y="8"/>
                    </a:moveTo>
                    <a:lnTo>
                      <a:pt x="0" y="20"/>
                    </a:lnTo>
                    <a:lnTo>
                      <a:pt x="81" y="20"/>
                    </a:lnTo>
                    <a:lnTo>
                      <a:pt x="67" y="34"/>
                    </a:lnTo>
                    <a:lnTo>
                      <a:pt x="136" y="14"/>
                    </a:lnTo>
                    <a:lnTo>
                      <a:pt x="98" y="0"/>
                    </a:lnTo>
                    <a:lnTo>
                      <a:pt x="93" y="8"/>
                    </a:lnTo>
                    <a:lnTo>
                      <a:pt x="12"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30" name="Freeform 453"/>
              <p:cNvSpPr/>
              <p:nvPr/>
            </p:nvSpPr>
            <p:spPr bwMode="auto">
              <a:xfrm>
                <a:off x="1296" y="2774"/>
                <a:ext cx="136" cy="32"/>
              </a:xfrm>
              <a:custGeom>
                <a:avLst/>
                <a:gdLst>
                  <a:gd name="T0" fmla="*/ 125 w 136"/>
                  <a:gd name="T1" fmla="*/ 26 h 32"/>
                  <a:gd name="T2" fmla="*/ 136 w 136"/>
                  <a:gd name="T3" fmla="*/ 15 h 32"/>
                  <a:gd name="T4" fmla="*/ 52 w 136"/>
                  <a:gd name="T5" fmla="*/ 15 h 32"/>
                  <a:gd name="T6" fmla="*/ 67 w 136"/>
                  <a:gd name="T7" fmla="*/ 0 h 32"/>
                  <a:gd name="T8" fmla="*/ 0 w 136"/>
                  <a:gd name="T9" fmla="*/ 17 h 32"/>
                  <a:gd name="T10" fmla="*/ 35 w 136"/>
                  <a:gd name="T11" fmla="*/ 32 h 32"/>
                  <a:gd name="T12" fmla="*/ 41 w 136"/>
                  <a:gd name="T13" fmla="*/ 26 h 32"/>
                  <a:gd name="T14" fmla="*/ 125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5" y="26"/>
                    </a:moveTo>
                    <a:lnTo>
                      <a:pt x="136" y="15"/>
                    </a:lnTo>
                    <a:lnTo>
                      <a:pt x="52" y="15"/>
                    </a:lnTo>
                    <a:lnTo>
                      <a:pt x="67" y="0"/>
                    </a:lnTo>
                    <a:lnTo>
                      <a:pt x="0" y="17"/>
                    </a:lnTo>
                    <a:lnTo>
                      <a:pt x="35" y="32"/>
                    </a:lnTo>
                    <a:lnTo>
                      <a:pt x="41" y="26"/>
                    </a:lnTo>
                    <a:lnTo>
                      <a:pt x="125"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31" name="Freeform 454"/>
              <p:cNvSpPr/>
              <p:nvPr/>
            </p:nvSpPr>
            <p:spPr bwMode="auto">
              <a:xfrm>
                <a:off x="1296" y="2774"/>
                <a:ext cx="136" cy="32"/>
              </a:xfrm>
              <a:custGeom>
                <a:avLst/>
                <a:gdLst>
                  <a:gd name="T0" fmla="*/ 125 w 136"/>
                  <a:gd name="T1" fmla="*/ 26 h 32"/>
                  <a:gd name="T2" fmla="*/ 136 w 136"/>
                  <a:gd name="T3" fmla="*/ 15 h 32"/>
                  <a:gd name="T4" fmla="*/ 52 w 136"/>
                  <a:gd name="T5" fmla="*/ 15 h 32"/>
                  <a:gd name="T6" fmla="*/ 67 w 136"/>
                  <a:gd name="T7" fmla="*/ 0 h 32"/>
                  <a:gd name="T8" fmla="*/ 0 w 136"/>
                  <a:gd name="T9" fmla="*/ 17 h 32"/>
                  <a:gd name="T10" fmla="*/ 35 w 136"/>
                  <a:gd name="T11" fmla="*/ 32 h 32"/>
                  <a:gd name="T12" fmla="*/ 41 w 136"/>
                  <a:gd name="T13" fmla="*/ 26 h 32"/>
                  <a:gd name="T14" fmla="*/ 125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5" y="26"/>
                    </a:moveTo>
                    <a:lnTo>
                      <a:pt x="136" y="15"/>
                    </a:lnTo>
                    <a:lnTo>
                      <a:pt x="52" y="15"/>
                    </a:lnTo>
                    <a:lnTo>
                      <a:pt x="67" y="0"/>
                    </a:lnTo>
                    <a:lnTo>
                      <a:pt x="0" y="17"/>
                    </a:lnTo>
                    <a:lnTo>
                      <a:pt x="35" y="32"/>
                    </a:lnTo>
                    <a:lnTo>
                      <a:pt x="41" y="26"/>
                    </a:lnTo>
                    <a:lnTo>
                      <a:pt x="125"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32" name="Freeform 455"/>
              <p:cNvSpPr/>
              <p:nvPr/>
            </p:nvSpPr>
            <p:spPr bwMode="auto">
              <a:xfrm>
                <a:off x="1334" y="2734"/>
                <a:ext cx="136" cy="35"/>
              </a:xfrm>
              <a:custGeom>
                <a:avLst/>
                <a:gdLst>
                  <a:gd name="T0" fmla="*/ 124 w 136"/>
                  <a:gd name="T1" fmla="*/ 26 h 35"/>
                  <a:gd name="T2" fmla="*/ 136 w 136"/>
                  <a:gd name="T3" fmla="*/ 15 h 35"/>
                  <a:gd name="T4" fmla="*/ 55 w 136"/>
                  <a:gd name="T5" fmla="*/ 15 h 35"/>
                  <a:gd name="T6" fmla="*/ 69 w 136"/>
                  <a:gd name="T7" fmla="*/ 0 h 35"/>
                  <a:gd name="T8" fmla="*/ 0 w 136"/>
                  <a:gd name="T9" fmla="*/ 20 h 35"/>
                  <a:gd name="T10" fmla="*/ 37 w 136"/>
                  <a:gd name="T11" fmla="*/ 35 h 35"/>
                  <a:gd name="T12" fmla="*/ 43 w 136"/>
                  <a:gd name="T13" fmla="*/ 26 h 35"/>
                  <a:gd name="T14" fmla="*/ 124 w 136"/>
                  <a:gd name="T15" fmla="*/ 26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5">
                    <a:moveTo>
                      <a:pt x="124" y="26"/>
                    </a:moveTo>
                    <a:lnTo>
                      <a:pt x="136" y="15"/>
                    </a:lnTo>
                    <a:lnTo>
                      <a:pt x="55" y="15"/>
                    </a:lnTo>
                    <a:lnTo>
                      <a:pt x="69" y="0"/>
                    </a:lnTo>
                    <a:lnTo>
                      <a:pt x="0" y="20"/>
                    </a:lnTo>
                    <a:lnTo>
                      <a:pt x="37" y="35"/>
                    </a:lnTo>
                    <a:lnTo>
                      <a:pt x="43" y="26"/>
                    </a:lnTo>
                    <a:lnTo>
                      <a:pt x="124"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33" name="Freeform 456"/>
              <p:cNvSpPr/>
              <p:nvPr/>
            </p:nvSpPr>
            <p:spPr bwMode="auto">
              <a:xfrm>
                <a:off x="1334" y="2734"/>
                <a:ext cx="136" cy="35"/>
              </a:xfrm>
              <a:custGeom>
                <a:avLst/>
                <a:gdLst>
                  <a:gd name="T0" fmla="*/ 124 w 136"/>
                  <a:gd name="T1" fmla="*/ 26 h 35"/>
                  <a:gd name="T2" fmla="*/ 136 w 136"/>
                  <a:gd name="T3" fmla="*/ 15 h 35"/>
                  <a:gd name="T4" fmla="*/ 55 w 136"/>
                  <a:gd name="T5" fmla="*/ 15 h 35"/>
                  <a:gd name="T6" fmla="*/ 69 w 136"/>
                  <a:gd name="T7" fmla="*/ 0 h 35"/>
                  <a:gd name="T8" fmla="*/ 0 w 136"/>
                  <a:gd name="T9" fmla="*/ 20 h 35"/>
                  <a:gd name="T10" fmla="*/ 37 w 136"/>
                  <a:gd name="T11" fmla="*/ 35 h 35"/>
                  <a:gd name="T12" fmla="*/ 43 w 136"/>
                  <a:gd name="T13" fmla="*/ 26 h 35"/>
                  <a:gd name="T14" fmla="*/ 124 w 136"/>
                  <a:gd name="T15" fmla="*/ 26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5">
                    <a:moveTo>
                      <a:pt x="124" y="26"/>
                    </a:moveTo>
                    <a:lnTo>
                      <a:pt x="136" y="15"/>
                    </a:lnTo>
                    <a:lnTo>
                      <a:pt x="55" y="15"/>
                    </a:lnTo>
                    <a:lnTo>
                      <a:pt x="69" y="0"/>
                    </a:lnTo>
                    <a:lnTo>
                      <a:pt x="0" y="20"/>
                    </a:lnTo>
                    <a:lnTo>
                      <a:pt x="37" y="35"/>
                    </a:lnTo>
                    <a:lnTo>
                      <a:pt x="43" y="26"/>
                    </a:lnTo>
                    <a:lnTo>
                      <a:pt x="124"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grpSp>
        <p:grpSp>
          <p:nvGrpSpPr>
            <p:cNvPr id="48181" name="Group 480"/>
            <p:cNvGrpSpPr/>
            <p:nvPr/>
          </p:nvGrpSpPr>
          <p:grpSpPr bwMode="auto">
            <a:xfrm>
              <a:off x="1811" y="2717"/>
              <a:ext cx="418" cy="174"/>
              <a:chOff x="1811" y="2717"/>
              <a:chExt cx="418" cy="174"/>
            </a:xfrm>
          </p:grpSpPr>
          <p:sp>
            <p:nvSpPr>
              <p:cNvPr id="48190" name="Rectangle 458"/>
              <p:cNvSpPr>
                <a:spLocks noChangeArrowheads="1"/>
              </p:cNvSpPr>
              <p:nvPr/>
            </p:nvSpPr>
            <p:spPr bwMode="auto">
              <a:xfrm>
                <a:off x="1811" y="2811"/>
                <a:ext cx="319" cy="80"/>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191" name="Rectangle 459"/>
              <p:cNvSpPr>
                <a:spLocks noChangeArrowheads="1"/>
              </p:cNvSpPr>
              <p:nvPr/>
            </p:nvSpPr>
            <p:spPr bwMode="auto">
              <a:xfrm>
                <a:off x="1811" y="2811"/>
                <a:ext cx="319" cy="80"/>
              </a:xfrm>
              <a:prstGeom prst="rect">
                <a:avLst/>
              </a:prstGeom>
              <a:solidFill>
                <a:srgbClr val="0096D5"/>
              </a:solidFill>
              <a:ln w="3">
                <a:solidFill>
                  <a:srgbClr val="AAE6FF"/>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500"/>
              </a:p>
            </p:txBody>
          </p:sp>
          <p:sp>
            <p:nvSpPr>
              <p:cNvPr id="48192" name="Freeform 460"/>
              <p:cNvSpPr/>
              <p:nvPr/>
            </p:nvSpPr>
            <p:spPr bwMode="auto">
              <a:xfrm>
                <a:off x="2130" y="2717"/>
                <a:ext cx="99" cy="174"/>
              </a:xfrm>
              <a:custGeom>
                <a:avLst/>
                <a:gdLst>
                  <a:gd name="T0" fmla="*/ 0 w 99"/>
                  <a:gd name="T1" fmla="*/ 94 h 174"/>
                  <a:gd name="T2" fmla="*/ 99 w 99"/>
                  <a:gd name="T3" fmla="*/ 0 h 174"/>
                  <a:gd name="T4" fmla="*/ 99 w 99"/>
                  <a:gd name="T5" fmla="*/ 80 h 174"/>
                  <a:gd name="T6" fmla="*/ 0 w 99"/>
                  <a:gd name="T7" fmla="*/ 174 h 174"/>
                  <a:gd name="T8" fmla="*/ 0 w 99"/>
                  <a:gd name="T9" fmla="*/ 94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174">
                    <a:moveTo>
                      <a:pt x="0" y="94"/>
                    </a:moveTo>
                    <a:lnTo>
                      <a:pt x="99" y="0"/>
                    </a:lnTo>
                    <a:lnTo>
                      <a:pt x="99" y="80"/>
                    </a:lnTo>
                    <a:lnTo>
                      <a:pt x="0" y="174"/>
                    </a:lnTo>
                    <a:lnTo>
                      <a:pt x="0" y="94"/>
                    </a:lnTo>
                    <a:close/>
                  </a:path>
                </a:pathLst>
              </a:custGeom>
              <a:solidFill>
                <a:srgbClr val="005A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193" name="Freeform 461"/>
              <p:cNvSpPr/>
              <p:nvPr/>
            </p:nvSpPr>
            <p:spPr bwMode="auto">
              <a:xfrm>
                <a:off x="2130" y="2717"/>
                <a:ext cx="99" cy="174"/>
              </a:xfrm>
              <a:custGeom>
                <a:avLst/>
                <a:gdLst>
                  <a:gd name="T0" fmla="*/ 0 w 99"/>
                  <a:gd name="T1" fmla="*/ 94 h 174"/>
                  <a:gd name="T2" fmla="*/ 99 w 99"/>
                  <a:gd name="T3" fmla="*/ 0 h 174"/>
                  <a:gd name="T4" fmla="*/ 99 w 99"/>
                  <a:gd name="T5" fmla="*/ 80 h 174"/>
                  <a:gd name="T6" fmla="*/ 0 w 99"/>
                  <a:gd name="T7" fmla="*/ 174 h 174"/>
                  <a:gd name="T8" fmla="*/ 0 w 99"/>
                  <a:gd name="T9" fmla="*/ 94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174">
                    <a:moveTo>
                      <a:pt x="0" y="94"/>
                    </a:moveTo>
                    <a:lnTo>
                      <a:pt x="99" y="0"/>
                    </a:lnTo>
                    <a:lnTo>
                      <a:pt x="99" y="80"/>
                    </a:lnTo>
                    <a:lnTo>
                      <a:pt x="0" y="174"/>
                    </a:lnTo>
                    <a:lnTo>
                      <a:pt x="0" y="94"/>
                    </a:lnTo>
                    <a:close/>
                  </a:path>
                </a:pathLst>
              </a:custGeom>
              <a:solidFill>
                <a:srgbClr val="005A80"/>
              </a:solidFill>
              <a:ln w="3">
                <a:solidFill>
                  <a:srgbClr val="AAE6FF"/>
                </a:solidFill>
                <a:prstDash val="solid"/>
                <a:round/>
              </a:ln>
            </p:spPr>
            <p:txBody>
              <a:bodyPr/>
              <a:lstStyle/>
              <a:p>
                <a:endParaRPr lang="zh-CN" altLang="en-US" sz="100"/>
              </a:p>
            </p:txBody>
          </p:sp>
          <p:sp>
            <p:nvSpPr>
              <p:cNvPr id="48194" name="Freeform 462"/>
              <p:cNvSpPr/>
              <p:nvPr/>
            </p:nvSpPr>
            <p:spPr bwMode="auto">
              <a:xfrm>
                <a:off x="1811" y="2717"/>
                <a:ext cx="418" cy="94"/>
              </a:xfrm>
              <a:custGeom>
                <a:avLst/>
                <a:gdLst>
                  <a:gd name="T0" fmla="*/ 319 w 418"/>
                  <a:gd name="T1" fmla="*/ 94 h 94"/>
                  <a:gd name="T2" fmla="*/ 418 w 418"/>
                  <a:gd name="T3" fmla="*/ 0 h 94"/>
                  <a:gd name="T4" fmla="*/ 99 w 418"/>
                  <a:gd name="T5" fmla="*/ 0 h 94"/>
                  <a:gd name="T6" fmla="*/ 0 w 418"/>
                  <a:gd name="T7" fmla="*/ 94 h 94"/>
                  <a:gd name="T8" fmla="*/ 319 w 418"/>
                  <a:gd name="T9" fmla="*/ 9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94">
                    <a:moveTo>
                      <a:pt x="319" y="94"/>
                    </a:moveTo>
                    <a:lnTo>
                      <a:pt x="418" y="0"/>
                    </a:lnTo>
                    <a:lnTo>
                      <a:pt x="99" y="0"/>
                    </a:lnTo>
                    <a:lnTo>
                      <a:pt x="0" y="94"/>
                    </a:lnTo>
                    <a:lnTo>
                      <a:pt x="319" y="94"/>
                    </a:lnTo>
                    <a:close/>
                  </a:path>
                </a:pathLst>
              </a:custGeom>
              <a:solidFill>
                <a:srgbClr val="00B4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195" name="Freeform 463"/>
              <p:cNvSpPr/>
              <p:nvPr/>
            </p:nvSpPr>
            <p:spPr bwMode="auto">
              <a:xfrm>
                <a:off x="1811" y="2717"/>
                <a:ext cx="418" cy="94"/>
              </a:xfrm>
              <a:custGeom>
                <a:avLst/>
                <a:gdLst>
                  <a:gd name="T0" fmla="*/ 319 w 418"/>
                  <a:gd name="T1" fmla="*/ 94 h 94"/>
                  <a:gd name="T2" fmla="*/ 418 w 418"/>
                  <a:gd name="T3" fmla="*/ 0 h 94"/>
                  <a:gd name="T4" fmla="*/ 99 w 418"/>
                  <a:gd name="T5" fmla="*/ 0 h 94"/>
                  <a:gd name="T6" fmla="*/ 0 w 418"/>
                  <a:gd name="T7" fmla="*/ 94 h 94"/>
                  <a:gd name="T8" fmla="*/ 319 w 418"/>
                  <a:gd name="T9" fmla="*/ 9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94">
                    <a:moveTo>
                      <a:pt x="319" y="94"/>
                    </a:moveTo>
                    <a:lnTo>
                      <a:pt x="418" y="0"/>
                    </a:lnTo>
                    <a:lnTo>
                      <a:pt x="99" y="0"/>
                    </a:lnTo>
                    <a:lnTo>
                      <a:pt x="0" y="94"/>
                    </a:lnTo>
                    <a:lnTo>
                      <a:pt x="319" y="94"/>
                    </a:lnTo>
                    <a:close/>
                  </a:path>
                </a:pathLst>
              </a:custGeom>
              <a:solidFill>
                <a:srgbClr val="00B4FF"/>
              </a:solidFill>
              <a:ln w="3">
                <a:solidFill>
                  <a:srgbClr val="AAE6FF"/>
                </a:solidFill>
                <a:prstDash val="solid"/>
                <a:round/>
              </a:ln>
            </p:spPr>
            <p:txBody>
              <a:bodyPr/>
              <a:lstStyle/>
              <a:p>
                <a:endParaRPr lang="zh-CN" altLang="en-US" sz="100"/>
              </a:p>
            </p:txBody>
          </p:sp>
          <p:sp>
            <p:nvSpPr>
              <p:cNvPr id="48196" name="Freeform 464"/>
              <p:cNvSpPr/>
              <p:nvPr/>
            </p:nvSpPr>
            <p:spPr bwMode="auto">
              <a:xfrm>
                <a:off x="2000" y="2760"/>
                <a:ext cx="136" cy="31"/>
              </a:xfrm>
              <a:custGeom>
                <a:avLst/>
                <a:gdLst>
                  <a:gd name="T0" fmla="*/ 11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3 w 136"/>
                  <a:gd name="T13" fmla="*/ 6 h 31"/>
                  <a:gd name="T14" fmla="*/ 11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1" y="6"/>
                    </a:moveTo>
                    <a:lnTo>
                      <a:pt x="0" y="17"/>
                    </a:lnTo>
                    <a:lnTo>
                      <a:pt x="81" y="17"/>
                    </a:lnTo>
                    <a:lnTo>
                      <a:pt x="69" y="31"/>
                    </a:lnTo>
                    <a:lnTo>
                      <a:pt x="136" y="14"/>
                    </a:lnTo>
                    <a:lnTo>
                      <a:pt x="101" y="0"/>
                    </a:lnTo>
                    <a:lnTo>
                      <a:pt x="93" y="6"/>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197" name="Freeform 465"/>
              <p:cNvSpPr/>
              <p:nvPr/>
            </p:nvSpPr>
            <p:spPr bwMode="auto">
              <a:xfrm>
                <a:off x="2000" y="2760"/>
                <a:ext cx="136" cy="31"/>
              </a:xfrm>
              <a:custGeom>
                <a:avLst/>
                <a:gdLst>
                  <a:gd name="T0" fmla="*/ 11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3 w 136"/>
                  <a:gd name="T13" fmla="*/ 6 h 31"/>
                  <a:gd name="T14" fmla="*/ 11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1" y="6"/>
                    </a:moveTo>
                    <a:lnTo>
                      <a:pt x="0" y="17"/>
                    </a:lnTo>
                    <a:lnTo>
                      <a:pt x="81" y="17"/>
                    </a:lnTo>
                    <a:lnTo>
                      <a:pt x="69" y="31"/>
                    </a:lnTo>
                    <a:lnTo>
                      <a:pt x="136" y="14"/>
                    </a:lnTo>
                    <a:lnTo>
                      <a:pt x="101" y="0"/>
                    </a:lnTo>
                    <a:lnTo>
                      <a:pt x="93" y="6"/>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198" name="Freeform 466"/>
              <p:cNvSpPr/>
              <p:nvPr/>
            </p:nvSpPr>
            <p:spPr bwMode="auto">
              <a:xfrm>
                <a:off x="2040" y="2720"/>
                <a:ext cx="137" cy="34"/>
              </a:xfrm>
              <a:custGeom>
                <a:avLst/>
                <a:gdLst>
                  <a:gd name="T0" fmla="*/ 12 w 137"/>
                  <a:gd name="T1" fmla="*/ 9 h 34"/>
                  <a:gd name="T2" fmla="*/ 0 w 137"/>
                  <a:gd name="T3" fmla="*/ 20 h 34"/>
                  <a:gd name="T4" fmla="*/ 82 w 137"/>
                  <a:gd name="T5" fmla="*/ 20 h 34"/>
                  <a:gd name="T6" fmla="*/ 67 w 137"/>
                  <a:gd name="T7" fmla="*/ 34 h 34"/>
                  <a:gd name="T8" fmla="*/ 137 w 137"/>
                  <a:gd name="T9" fmla="*/ 14 h 34"/>
                  <a:gd name="T10" fmla="*/ 99 w 137"/>
                  <a:gd name="T11" fmla="*/ 0 h 34"/>
                  <a:gd name="T12" fmla="*/ 93 w 137"/>
                  <a:gd name="T13" fmla="*/ 9 h 34"/>
                  <a:gd name="T14" fmla="*/ 12 w 137"/>
                  <a:gd name="T15" fmla="*/ 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4">
                    <a:moveTo>
                      <a:pt x="12" y="9"/>
                    </a:moveTo>
                    <a:lnTo>
                      <a:pt x="0" y="20"/>
                    </a:lnTo>
                    <a:lnTo>
                      <a:pt x="82" y="20"/>
                    </a:lnTo>
                    <a:lnTo>
                      <a:pt x="67" y="34"/>
                    </a:lnTo>
                    <a:lnTo>
                      <a:pt x="137" y="14"/>
                    </a:lnTo>
                    <a:lnTo>
                      <a:pt x="99" y="0"/>
                    </a:lnTo>
                    <a:lnTo>
                      <a:pt x="93" y="9"/>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199" name="Freeform 467"/>
              <p:cNvSpPr/>
              <p:nvPr/>
            </p:nvSpPr>
            <p:spPr bwMode="auto">
              <a:xfrm>
                <a:off x="2040" y="2720"/>
                <a:ext cx="137" cy="34"/>
              </a:xfrm>
              <a:custGeom>
                <a:avLst/>
                <a:gdLst>
                  <a:gd name="T0" fmla="*/ 12 w 137"/>
                  <a:gd name="T1" fmla="*/ 9 h 34"/>
                  <a:gd name="T2" fmla="*/ 0 w 137"/>
                  <a:gd name="T3" fmla="*/ 20 h 34"/>
                  <a:gd name="T4" fmla="*/ 82 w 137"/>
                  <a:gd name="T5" fmla="*/ 20 h 34"/>
                  <a:gd name="T6" fmla="*/ 67 w 137"/>
                  <a:gd name="T7" fmla="*/ 34 h 34"/>
                  <a:gd name="T8" fmla="*/ 137 w 137"/>
                  <a:gd name="T9" fmla="*/ 14 h 34"/>
                  <a:gd name="T10" fmla="*/ 99 w 137"/>
                  <a:gd name="T11" fmla="*/ 0 h 34"/>
                  <a:gd name="T12" fmla="*/ 93 w 137"/>
                  <a:gd name="T13" fmla="*/ 9 h 34"/>
                  <a:gd name="T14" fmla="*/ 12 w 137"/>
                  <a:gd name="T15" fmla="*/ 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4">
                    <a:moveTo>
                      <a:pt x="12" y="9"/>
                    </a:moveTo>
                    <a:lnTo>
                      <a:pt x="0" y="20"/>
                    </a:lnTo>
                    <a:lnTo>
                      <a:pt x="82" y="20"/>
                    </a:lnTo>
                    <a:lnTo>
                      <a:pt x="67" y="34"/>
                    </a:lnTo>
                    <a:lnTo>
                      <a:pt x="137" y="14"/>
                    </a:lnTo>
                    <a:lnTo>
                      <a:pt x="99" y="0"/>
                    </a:lnTo>
                    <a:lnTo>
                      <a:pt x="93" y="9"/>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00" name="Freeform 468"/>
              <p:cNvSpPr/>
              <p:nvPr/>
            </p:nvSpPr>
            <p:spPr bwMode="auto">
              <a:xfrm>
                <a:off x="1858" y="2771"/>
                <a:ext cx="136" cy="32"/>
              </a:xfrm>
              <a:custGeom>
                <a:avLst/>
                <a:gdLst>
                  <a:gd name="T0" fmla="*/ 124 w 136"/>
                  <a:gd name="T1" fmla="*/ 26 h 32"/>
                  <a:gd name="T2" fmla="*/ 136 w 136"/>
                  <a:gd name="T3" fmla="*/ 15 h 32"/>
                  <a:gd name="T4" fmla="*/ 52 w 136"/>
                  <a:gd name="T5" fmla="*/ 15 h 32"/>
                  <a:gd name="T6" fmla="*/ 66 w 136"/>
                  <a:gd name="T7" fmla="*/ 0 h 32"/>
                  <a:gd name="T8" fmla="*/ 0 w 136"/>
                  <a:gd name="T9" fmla="*/ 18 h 32"/>
                  <a:gd name="T10" fmla="*/ 35 w 136"/>
                  <a:gd name="T11" fmla="*/ 32 h 32"/>
                  <a:gd name="T12" fmla="*/ 40 w 136"/>
                  <a:gd name="T13" fmla="*/ 26 h 32"/>
                  <a:gd name="T14" fmla="*/ 124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4" y="26"/>
                    </a:moveTo>
                    <a:lnTo>
                      <a:pt x="136" y="15"/>
                    </a:lnTo>
                    <a:lnTo>
                      <a:pt x="52" y="15"/>
                    </a:lnTo>
                    <a:lnTo>
                      <a:pt x="66" y="0"/>
                    </a:lnTo>
                    <a:lnTo>
                      <a:pt x="0" y="18"/>
                    </a:lnTo>
                    <a:lnTo>
                      <a:pt x="35" y="32"/>
                    </a:lnTo>
                    <a:lnTo>
                      <a:pt x="40" y="26"/>
                    </a:lnTo>
                    <a:lnTo>
                      <a:pt x="124"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01" name="Freeform 469"/>
              <p:cNvSpPr/>
              <p:nvPr/>
            </p:nvSpPr>
            <p:spPr bwMode="auto">
              <a:xfrm>
                <a:off x="1858" y="2771"/>
                <a:ext cx="136" cy="32"/>
              </a:xfrm>
              <a:custGeom>
                <a:avLst/>
                <a:gdLst>
                  <a:gd name="T0" fmla="*/ 124 w 136"/>
                  <a:gd name="T1" fmla="*/ 26 h 32"/>
                  <a:gd name="T2" fmla="*/ 136 w 136"/>
                  <a:gd name="T3" fmla="*/ 15 h 32"/>
                  <a:gd name="T4" fmla="*/ 52 w 136"/>
                  <a:gd name="T5" fmla="*/ 15 h 32"/>
                  <a:gd name="T6" fmla="*/ 66 w 136"/>
                  <a:gd name="T7" fmla="*/ 0 h 32"/>
                  <a:gd name="T8" fmla="*/ 0 w 136"/>
                  <a:gd name="T9" fmla="*/ 18 h 32"/>
                  <a:gd name="T10" fmla="*/ 35 w 136"/>
                  <a:gd name="T11" fmla="*/ 32 h 32"/>
                  <a:gd name="T12" fmla="*/ 40 w 136"/>
                  <a:gd name="T13" fmla="*/ 26 h 32"/>
                  <a:gd name="T14" fmla="*/ 124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4" y="26"/>
                    </a:moveTo>
                    <a:lnTo>
                      <a:pt x="136" y="15"/>
                    </a:lnTo>
                    <a:lnTo>
                      <a:pt x="52" y="15"/>
                    </a:lnTo>
                    <a:lnTo>
                      <a:pt x="66" y="0"/>
                    </a:lnTo>
                    <a:lnTo>
                      <a:pt x="0" y="18"/>
                    </a:lnTo>
                    <a:lnTo>
                      <a:pt x="35" y="32"/>
                    </a:lnTo>
                    <a:lnTo>
                      <a:pt x="40" y="26"/>
                    </a:lnTo>
                    <a:lnTo>
                      <a:pt x="124"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02" name="Freeform 470"/>
              <p:cNvSpPr/>
              <p:nvPr/>
            </p:nvSpPr>
            <p:spPr bwMode="auto">
              <a:xfrm>
                <a:off x="1895" y="2731"/>
                <a:ext cx="137" cy="35"/>
              </a:xfrm>
              <a:custGeom>
                <a:avLst/>
                <a:gdLst>
                  <a:gd name="T0" fmla="*/ 125 w 137"/>
                  <a:gd name="T1" fmla="*/ 26 h 35"/>
                  <a:gd name="T2" fmla="*/ 137 w 137"/>
                  <a:gd name="T3" fmla="*/ 15 h 35"/>
                  <a:gd name="T4" fmla="*/ 56 w 137"/>
                  <a:gd name="T5" fmla="*/ 15 h 35"/>
                  <a:gd name="T6" fmla="*/ 70 w 137"/>
                  <a:gd name="T7" fmla="*/ 0 h 35"/>
                  <a:gd name="T8" fmla="*/ 0 w 137"/>
                  <a:gd name="T9" fmla="*/ 20 h 35"/>
                  <a:gd name="T10" fmla="*/ 38 w 137"/>
                  <a:gd name="T11" fmla="*/ 35 h 35"/>
                  <a:gd name="T12" fmla="*/ 44 w 137"/>
                  <a:gd name="T13" fmla="*/ 26 h 35"/>
                  <a:gd name="T14" fmla="*/ 125 w 137"/>
                  <a:gd name="T15" fmla="*/ 26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5">
                    <a:moveTo>
                      <a:pt x="125" y="26"/>
                    </a:moveTo>
                    <a:lnTo>
                      <a:pt x="137" y="15"/>
                    </a:lnTo>
                    <a:lnTo>
                      <a:pt x="56" y="15"/>
                    </a:lnTo>
                    <a:lnTo>
                      <a:pt x="70" y="0"/>
                    </a:lnTo>
                    <a:lnTo>
                      <a:pt x="0" y="20"/>
                    </a:lnTo>
                    <a:lnTo>
                      <a:pt x="38" y="35"/>
                    </a:lnTo>
                    <a:lnTo>
                      <a:pt x="44" y="26"/>
                    </a:lnTo>
                    <a:lnTo>
                      <a:pt x="125"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03" name="Freeform 471"/>
              <p:cNvSpPr/>
              <p:nvPr/>
            </p:nvSpPr>
            <p:spPr bwMode="auto">
              <a:xfrm>
                <a:off x="1895" y="2731"/>
                <a:ext cx="137" cy="35"/>
              </a:xfrm>
              <a:custGeom>
                <a:avLst/>
                <a:gdLst>
                  <a:gd name="T0" fmla="*/ 125 w 137"/>
                  <a:gd name="T1" fmla="*/ 26 h 35"/>
                  <a:gd name="T2" fmla="*/ 137 w 137"/>
                  <a:gd name="T3" fmla="*/ 15 h 35"/>
                  <a:gd name="T4" fmla="*/ 56 w 137"/>
                  <a:gd name="T5" fmla="*/ 15 h 35"/>
                  <a:gd name="T6" fmla="*/ 70 w 137"/>
                  <a:gd name="T7" fmla="*/ 0 h 35"/>
                  <a:gd name="T8" fmla="*/ 0 w 137"/>
                  <a:gd name="T9" fmla="*/ 20 h 35"/>
                  <a:gd name="T10" fmla="*/ 38 w 137"/>
                  <a:gd name="T11" fmla="*/ 35 h 35"/>
                  <a:gd name="T12" fmla="*/ 44 w 137"/>
                  <a:gd name="T13" fmla="*/ 26 h 35"/>
                  <a:gd name="T14" fmla="*/ 125 w 137"/>
                  <a:gd name="T15" fmla="*/ 26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5">
                    <a:moveTo>
                      <a:pt x="125" y="26"/>
                    </a:moveTo>
                    <a:lnTo>
                      <a:pt x="137" y="15"/>
                    </a:lnTo>
                    <a:lnTo>
                      <a:pt x="56" y="15"/>
                    </a:lnTo>
                    <a:lnTo>
                      <a:pt x="70" y="0"/>
                    </a:lnTo>
                    <a:lnTo>
                      <a:pt x="0" y="20"/>
                    </a:lnTo>
                    <a:lnTo>
                      <a:pt x="38" y="35"/>
                    </a:lnTo>
                    <a:lnTo>
                      <a:pt x="44" y="26"/>
                    </a:lnTo>
                    <a:lnTo>
                      <a:pt x="125"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04" name="Freeform 472"/>
              <p:cNvSpPr/>
              <p:nvPr/>
            </p:nvSpPr>
            <p:spPr bwMode="auto">
              <a:xfrm>
                <a:off x="2003" y="2763"/>
                <a:ext cx="136" cy="31"/>
              </a:xfrm>
              <a:custGeom>
                <a:avLst/>
                <a:gdLst>
                  <a:gd name="T0" fmla="*/ 11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2 w 136"/>
                  <a:gd name="T13" fmla="*/ 6 h 31"/>
                  <a:gd name="T14" fmla="*/ 11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1" y="6"/>
                    </a:moveTo>
                    <a:lnTo>
                      <a:pt x="0" y="17"/>
                    </a:lnTo>
                    <a:lnTo>
                      <a:pt x="81" y="17"/>
                    </a:lnTo>
                    <a:lnTo>
                      <a:pt x="69" y="31"/>
                    </a:lnTo>
                    <a:lnTo>
                      <a:pt x="136" y="14"/>
                    </a:lnTo>
                    <a:lnTo>
                      <a:pt x="101" y="0"/>
                    </a:lnTo>
                    <a:lnTo>
                      <a:pt x="92" y="6"/>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05" name="Freeform 473"/>
              <p:cNvSpPr/>
              <p:nvPr/>
            </p:nvSpPr>
            <p:spPr bwMode="auto">
              <a:xfrm>
                <a:off x="2003" y="2763"/>
                <a:ext cx="136" cy="31"/>
              </a:xfrm>
              <a:custGeom>
                <a:avLst/>
                <a:gdLst>
                  <a:gd name="T0" fmla="*/ 11 w 136"/>
                  <a:gd name="T1" fmla="*/ 6 h 31"/>
                  <a:gd name="T2" fmla="*/ 0 w 136"/>
                  <a:gd name="T3" fmla="*/ 17 h 31"/>
                  <a:gd name="T4" fmla="*/ 81 w 136"/>
                  <a:gd name="T5" fmla="*/ 17 h 31"/>
                  <a:gd name="T6" fmla="*/ 69 w 136"/>
                  <a:gd name="T7" fmla="*/ 31 h 31"/>
                  <a:gd name="T8" fmla="*/ 136 w 136"/>
                  <a:gd name="T9" fmla="*/ 14 h 31"/>
                  <a:gd name="T10" fmla="*/ 101 w 136"/>
                  <a:gd name="T11" fmla="*/ 0 h 31"/>
                  <a:gd name="T12" fmla="*/ 92 w 136"/>
                  <a:gd name="T13" fmla="*/ 6 h 31"/>
                  <a:gd name="T14" fmla="*/ 11 w 136"/>
                  <a:gd name="T15" fmla="*/ 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1">
                    <a:moveTo>
                      <a:pt x="11" y="6"/>
                    </a:moveTo>
                    <a:lnTo>
                      <a:pt x="0" y="17"/>
                    </a:lnTo>
                    <a:lnTo>
                      <a:pt x="81" y="17"/>
                    </a:lnTo>
                    <a:lnTo>
                      <a:pt x="69" y="31"/>
                    </a:lnTo>
                    <a:lnTo>
                      <a:pt x="136" y="14"/>
                    </a:lnTo>
                    <a:lnTo>
                      <a:pt x="101" y="0"/>
                    </a:lnTo>
                    <a:lnTo>
                      <a:pt x="92" y="6"/>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06" name="Freeform 474"/>
              <p:cNvSpPr/>
              <p:nvPr/>
            </p:nvSpPr>
            <p:spPr bwMode="auto">
              <a:xfrm>
                <a:off x="2043" y="2723"/>
                <a:ext cx="137" cy="34"/>
              </a:xfrm>
              <a:custGeom>
                <a:avLst/>
                <a:gdLst>
                  <a:gd name="T0" fmla="*/ 12 w 137"/>
                  <a:gd name="T1" fmla="*/ 8 h 34"/>
                  <a:gd name="T2" fmla="*/ 0 w 137"/>
                  <a:gd name="T3" fmla="*/ 20 h 34"/>
                  <a:gd name="T4" fmla="*/ 81 w 137"/>
                  <a:gd name="T5" fmla="*/ 20 h 34"/>
                  <a:gd name="T6" fmla="*/ 67 w 137"/>
                  <a:gd name="T7" fmla="*/ 34 h 34"/>
                  <a:gd name="T8" fmla="*/ 137 w 137"/>
                  <a:gd name="T9" fmla="*/ 14 h 34"/>
                  <a:gd name="T10" fmla="*/ 99 w 137"/>
                  <a:gd name="T11" fmla="*/ 0 h 34"/>
                  <a:gd name="T12" fmla="*/ 93 w 137"/>
                  <a:gd name="T13" fmla="*/ 8 h 34"/>
                  <a:gd name="T14" fmla="*/ 12 w 137"/>
                  <a:gd name="T15" fmla="*/ 8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4">
                    <a:moveTo>
                      <a:pt x="12" y="8"/>
                    </a:moveTo>
                    <a:lnTo>
                      <a:pt x="0" y="20"/>
                    </a:lnTo>
                    <a:lnTo>
                      <a:pt x="81" y="20"/>
                    </a:lnTo>
                    <a:lnTo>
                      <a:pt x="67" y="34"/>
                    </a:lnTo>
                    <a:lnTo>
                      <a:pt x="137" y="14"/>
                    </a:lnTo>
                    <a:lnTo>
                      <a:pt x="99" y="0"/>
                    </a:lnTo>
                    <a:lnTo>
                      <a:pt x="93" y="8"/>
                    </a:lnTo>
                    <a:lnTo>
                      <a:pt x="12"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07" name="Freeform 475"/>
              <p:cNvSpPr/>
              <p:nvPr/>
            </p:nvSpPr>
            <p:spPr bwMode="auto">
              <a:xfrm>
                <a:off x="2043" y="2723"/>
                <a:ext cx="137" cy="34"/>
              </a:xfrm>
              <a:custGeom>
                <a:avLst/>
                <a:gdLst>
                  <a:gd name="T0" fmla="*/ 12 w 137"/>
                  <a:gd name="T1" fmla="*/ 8 h 34"/>
                  <a:gd name="T2" fmla="*/ 0 w 137"/>
                  <a:gd name="T3" fmla="*/ 20 h 34"/>
                  <a:gd name="T4" fmla="*/ 81 w 137"/>
                  <a:gd name="T5" fmla="*/ 20 h 34"/>
                  <a:gd name="T6" fmla="*/ 67 w 137"/>
                  <a:gd name="T7" fmla="*/ 34 h 34"/>
                  <a:gd name="T8" fmla="*/ 137 w 137"/>
                  <a:gd name="T9" fmla="*/ 14 h 34"/>
                  <a:gd name="T10" fmla="*/ 99 w 137"/>
                  <a:gd name="T11" fmla="*/ 0 h 34"/>
                  <a:gd name="T12" fmla="*/ 93 w 137"/>
                  <a:gd name="T13" fmla="*/ 8 h 34"/>
                  <a:gd name="T14" fmla="*/ 12 w 137"/>
                  <a:gd name="T15" fmla="*/ 8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4">
                    <a:moveTo>
                      <a:pt x="12" y="8"/>
                    </a:moveTo>
                    <a:lnTo>
                      <a:pt x="0" y="20"/>
                    </a:lnTo>
                    <a:lnTo>
                      <a:pt x="81" y="20"/>
                    </a:lnTo>
                    <a:lnTo>
                      <a:pt x="67" y="34"/>
                    </a:lnTo>
                    <a:lnTo>
                      <a:pt x="137" y="14"/>
                    </a:lnTo>
                    <a:lnTo>
                      <a:pt x="99" y="0"/>
                    </a:lnTo>
                    <a:lnTo>
                      <a:pt x="93" y="8"/>
                    </a:lnTo>
                    <a:lnTo>
                      <a:pt x="12"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08" name="Freeform 476"/>
              <p:cNvSpPr/>
              <p:nvPr/>
            </p:nvSpPr>
            <p:spPr bwMode="auto">
              <a:xfrm>
                <a:off x="1861" y="2774"/>
                <a:ext cx="136" cy="32"/>
              </a:xfrm>
              <a:custGeom>
                <a:avLst/>
                <a:gdLst>
                  <a:gd name="T0" fmla="*/ 124 w 136"/>
                  <a:gd name="T1" fmla="*/ 26 h 32"/>
                  <a:gd name="T2" fmla="*/ 136 w 136"/>
                  <a:gd name="T3" fmla="*/ 15 h 32"/>
                  <a:gd name="T4" fmla="*/ 52 w 136"/>
                  <a:gd name="T5" fmla="*/ 15 h 32"/>
                  <a:gd name="T6" fmla="*/ 66 w 136"/>
                  <a:gd name="T7" fmla="*/ 0 h 32"/>
                  <a:gd name="T8" fmla="*/ 0 w 136"/>
                  <a:gd name="T9" fmla="*/ 17 h 32"/>
                  <a:gd name="T10" fmla="*/ 34 w 136"/>
                  <a:gd name="T11" fmla="*/ 32 h 32"/>
                  <a:gd name="T12" fmla="*/ 40 w 136"/>
                  <a:gd name="T13" fmla="*/ 26 h 32"/>
                  <a:gd name="T14" fmla="*/ 124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4" y="26"/>
                    </a:moveTo>
                    <a:lnTo>
                      <a:pt x="136" y="15"/>
                    </a:lnTo>
                    <a:lnTo>
                      <a:pt x="52" y="15"/>
                    </a:lnTo>
                    <a:lnTo>
                      <a:pt x="66" y="0"/>
                    </a:lnTo>
                    <a:lnTo>
                      <a:pt x="0" y="17"/>
                    </a:lnTo>
                    <a:lnTo>
                      <a:pt x="34" y="32"/>
                    </a:lnTo>
                    <a:lnTo>
                      <a:pt x="40" y="26"/>
                    </a:lnTo>
                    <a:lnTo>
                      <a:pt x="124"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09" name="Freeform 477"/>
              <p:cNvSpPr/>
              <p:nvPr/>
            </p:nvSpPr>
            <p:spPr bwMode="auto">
              <a:xfrm>
                <a:off x="1861" y="2774"/>
                <a:ext cx="136" cy="32"/>
              </a:xfrm>
              <a:custGeom>
                <a:avLst/>
                <a:gdLst>
                  <a:gd name="T0" fmla="*/ 124 w 136"/>
                  <a:gd name="T1" fmla="*/ 26 h 32"/>
                  <a:gd name="T2" fmla="*/ 136 w 136"/>
                  <a:gd name="T3" fmla="*/ 15 h 32"/>
                  <a:gd name="T4" fmla="*/ 52 w 136"/>
                  <a:gd name="T5" fmla="*/ 15 h 32"/>
                  <a:gd name="T6" fmla="*/ 66 w 136"/>
                  <a:gd name="T7" fmla="*/ 0 h 32"/>
                  <a:gd name="T8" fmla="*/ 0 w 136"/>
                  <a:gd name="T9" fmla="*/ 17 h 32"/>
                  <a:gd name="T10" fmla="*/ 34 w 136"/>
                  <a:gd name="T11" fmla="*/ 32 h 32"/>
                  <a:gd name="T12" fmla="*/ 40 w 136"/>
                  <a:gd name="T13" fmla="*/ 26 h 32"/>
                  <a:gd name="T14" fmla="*/ 124 w 136"/>
                  <a:gd name="T15" fmla="*/ 2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2">
                    <a:moveTo>
                      <a:pt x="124" y="26"/>
                    </a:moveTo>
                    <a:lnTo>
                      <a:pt x="136" y="15"/>
                    </a:lnTo>
                    <a:lnTo>
                      <a:pt x="52" y="15"/>
                    </a:lnTo>
                    <a:lnTo>
                      <a:pt x="66" y="0"/>
                    </a:lnTo>
                    <a:lnTo>
                      <a:pt x="0" y="17"/>
                    </a:lnTo>
                    <a:lnTo>
                      <a:pt x="34" y="32"/>
                    </a:lnTo>
                    <a:lnTo>
                      <a:pt x="40" y="26"/>
                    </a:lnTo>
                    <a:lnTo>
                      <a:pt x="124"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10" name="Freeform 478"/>
              <p:cNvSpPr/>
              <p:nvPr/>
            </p:nvSpPr>
            <p:spPr bwMode="auto">
              <a:xfrm>
                <a:off x="1898" y="2734"/>
                <a:ext cx="137" cy="35"/>
              </a:xfrm>
              <a:custGeom>
                <a:avLst/>
                <a:gdLst>
                  <a:gd name="T0" fmla="*/ 125 w 137"/>
                  <a:gd name="T1" fmla="*/ 26 h 35"/>
                  <a:gd name="T2" fmla="*/ 137 w 137"/>
                  <a:gd name="T3" fmla="*/ 15 h 35"/>
                  <a:gd name="T4" fmla="*/ 55 w 137"/>
                  <a:gd name="T5" fmla="*/ 15 h 35"/>
                  <a:gd name="T6" fmla="*/ 70 w 137"/>
                  <a:gd name="T7" fmla="*/ 0 h 35"/>
                  <a:gd name="T8" fmla="*/ 0 w 137"/>
                  <a:gd name="T9" fmla="*/ 20 h 35"/>
                  <a:gd name="T10" fmla="*/ 38 w 137"/>
                  <a:gd name="T11" fmla="*/ 35 h 35"/>
                  <a:gd name="T12" fmla="*/ 44 w 137"/>
                  <a:gd name="T13" fmla="*/ 26 h 35"/>
                  <a:gd name="T14" fmla="*/ 125 w 137"/>
                  <a:gd name="T15" fmla="*/ 26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5">
                    <a:moveTo>
                      <a:pt x="125" y="26"/>
                    </a:moveTo>
                    <a:lnTo>
                      <a:pt x="137" y="15"/>
                    </a:lnTo>
                    <a:lnTo>
                      <a:pt x="55" y="15"/>
                    </a:lnTo>
                    <a:lnTo>
                      <a:pt x="70" y="0"/>
                    </a:lnTo>
                    <a:lnTo>
                      <a:pt x="0" y="20"/>
                    </a:lnTo>
                    <a:lnTo>
                      <a:pt x="38" y="35"/>
                    </a:lnTo>
                    <a:lnTo>
                      <a:pt x="44" y="26"/>
                    </a:lnTo>
                    <a:lnTo>
                      <a:pt x="125"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8211" name="Freeform 479"/>
              <p:cNvSpPr/>
              <p:nvPr/>
            </p:nvSpPr>
            <p:spPr bwMode="auto">
              <a:xfrm>
                <a:off x="1898" y="2734"/>
                <a:ext cx="137" cy="35"/>
              </a:xfrm>
              <a:custGeom>
                <a:avLst/>
                <a:gdLst>
                  <a:gd name="T0" fmla="*/ 125 w 137"/>
                  <a:gd name="T1" fmla="*/ 26 h 35"/>
                  <a:gd name="T2" fmla="*/ 137 w 137"/>
                  <a:gd name="T3" fmla="*/ 15 h 35"/>
                  <a:gd name="T4" fmla="*/ 55 w 137"/>
                  <a:gd name="T5" fmla="*/ 15 h 35"/>
                  <a:gd name="T6" fmla="*/ 70 w 137"/>
                  <a:gd name="T7" fmla="*/ 0 h 35"/>
                  <a:gd name="T8" fmla="*/ 0 w 137"/>
                  <a:gd name="T9" fmla="*/ 20 h 35"/>
                  <a:gd name="T10" fmla="*/ 38 w 137"/>
                  <a:gd name="T11" fmla="*/ 35 h 35"/>
                  <a:gd name="T12" fmla="*/ 44 w 137"/>
                  <a:gd name="T13" fmla="*/ 26 h 35"/>
                  <a:gd name="T14" fmla="*/ 125 w 137"/>
                  <a:gd name="T15" fmla="*/ 26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5">
                    <a:moveTo>
                      <a:pt x="125" y="26"/>
                    </a:moveTo>
                    <a:lnTo>
                      <a:pt x="137" y="15"/>
                    </a:lnTo>
                    <a:lnTo>
                      <a:pt x="55" y="15"/>
                    </a:lnTo>
                    <a:lnTo>
                      <a:pt x="70" y="0"/>
                    </a:lnTo>
                    <a:lnTo>
                      <a:pt x="0" y="20"/>
                    </a:lnTo>
                    <a:lnTo>
                      <a:pt x="38" y="35"/>
                    </a:lnTo>
                    <a:lnTo>
                      <a:pt x="44" y="26"/>
                    </a:lnTo>
                    <a:lnTo>
                      <a:pt x="125"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grpSp>
        <p:grpSp>
          <p:nvGrpSpPr>
            <p:cNvPr id="48182" name="Group 483"/>
            <p:cNvGrpSpPr/>
            <p:nvPr/>
          </p:nvGrpSpPr>
          <p:grpSpPr bwMode="auto">
            <a:xfrm>
              <a:off x="711" y="2705"/>
              <a:ext cx="398" cy="189"/>
              <a:chOff x="711" y="2705"/>
              <a:chExt cx="398" cy="189"/>
            </a:xfrm>
          </p:grpSpPr>
          <p:pic>
            <p:nvPicPr>
              <p:cNvPr id="48188" name="Picture 48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1" y="2705"/>
                <a:ext cx="39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9" name="Picture 48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1" y="2705"/>
                <a:ext cx="39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83" name="Group 486"/>
            <p:cNvGrpSpPr/>
            <p:nvPr/>
          </p:nvGrpSpPr>
          <p:grpSpPr bwMode="auto">
            <a:xfrm>
              <a:off x="4491" y="2742"/>
              <a:ext cx="398" cy="187"/>
              <a:chOff x="4491" y="2742"/>
              <a:chExt cx="398" cy="187"/>
            </a:xfrm>
          </p:grpSpPr>
          <p:pic>
            <p:nvPicPr>
              <p:cNvPr id="48186" name="Picture 48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91" y="2742"/>
                <a:ext cx="39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7" name="Picture 48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91" y="2742"/>
                <a:ext cx="39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84" name="Freeform 487"/>
            <p:cNvSpPr>
              <a:spLocks noEditPoints="1"/>
            </p:cNvSpPr>
            <p:nvPr/>
          </p:nvSpPr>
          <p:spPr bwMode="auto">
            <a:xfrm>
              <a:off x="1105" y="2438"/>
              <a:ext cx="4623" cy="8"/>
            </a:xfrm>
            <a:custGeom>
              <a:avLst/>
              <a:gdLst>
                <a:gd name="T0" fmla="*/ 80 w 21117"/>
                <a:gd name="T1" fmla="*/ 4 h 37"/>
                <a:gd name="T2" fmla="*/ 102 w 21117"/>
                <a:gd name="T3" fmla="*/ 4 h 37"/>
                <a:gd name="T4" fmla="*/ 230 w 21117"/>
                <a:gd name="T5" fmla="*/ 0 h 37"/>
                <a:gd name="T6" fmla="*/ 259 w 21117"/>
                <a:gd name="T7" fmla="*/ 7 h 37"/>
                <a:gd name="T8" fmla="*/ 361 w 21117"/>
                <a:gd name="T9" fmla="*/ 0 h 37"/>
                <a:gd name="T10" fmla="*/ 434 w 21117"/>
                <a:gd name="T11" fmla="*/ 7 h 37"/>
                <a:gd name="T12" fmla="*/ 463 w 21117"/>
                <a:gd name="T13" fmla="*/ 0 h 37"/>
                <a:gd name="T14" fmla="*/ 591 w 21117"/>
                <a:gd name="T15" fmla="*/ 4 h 37"/>
                <a:gd name="T16" fmla="*/ 613 w 21117"/>
                <a:gd name="T17" fmla="*/ 4 h 37"/>
                <a:gd name="T18" fmla="*/ 741 w 21117"/>
                <a:gd name="T19" fmla="*/ 0 h 37"/>
                <a:gd name="T20" fmla="*/ 770 w 21117"/>
                <a:gd name="T21" fmla="*/ 7 h 37"/>
                <a:gd name="T22" fmla="*/ 872 w 21117"/>
                <a:gd name="T23" fmla="*/ 0 h 37"/>
                <a:gd name="T24" fmla="*/ 945 w 21117"/>
                <a:gd name="T25" fmla="*/ 7 h 37"/>
                <a:gd name="T26" fmla="*/ 974 w 21117"/>
                <a:gd name="T27" fmla="*/ 0 h 37"/>
                <a:gd name="T28" fmla="*/ 1102 w 21117"/>
                <a:gd name="T29" fmla="*/ 4 h 37"/>
                <a:gd name="T30" fmla="*/ 1124 w 21117"/>
                <a:gd name="T31" fmla="*/ 4 h 37"/>
                <a:gd name="T32" fmla="*/ 1252 w 21117"/>
                <a:gd name="T33" fmla="*/ 0 h 37"/>
                <a:gd name="T34" fmla="*/ 1281 w 21117"/>
                <a:gd name="T35" fmla="*/ 8 h 37"/>
                <a:gd name="T36" fmla="*/ 1383 w 21117"/>
                <a:gd name="T37" fmla="*/ 0 h 37"/>
                <a:gd name="T38" fmla="*/ 1456 w 21117"/>
                <a:gd name="T39" fmla="*/ 8 h 37"/>
                <a:gd name="T40" fmla="*/ 1485 w 21117"/>
                <a:gd name="T41" fmla="*/ 0 h 37"/>
                <a:gd name="T42" fmla="*/ 1613 w 21117"/>
                <a:gd name="T43" fmla="*/ 4 h 37"/>
                <a:gd name="T44" fmla="*/ 1635 w 21117"/>
                <a:gd name="T45" fmla="*/ 4 h 37"/>
                <a:gd name="T46" fmla="*/ 1762 w 21117"/>
                <a:gd name="T47" fmla="*/ 0 h 37"/>
                <a:gd name="T48" fmla="*/ 1792 w 21117"/>
                <a:gd name="T49" fmla="*/ 8 h 37"/>
                <a:gd name="T50" fmla="*/ 1894 w 21117"/>
                <a:gd name="T51" fmla="*/ 0 h 37"/>
                <a:gd name="T52" fmla="*/ 1967 w 21117"/>
                <a:gd name="T53" fmla="*/ 8 h 37"/>
                <a:gd name="T54" fmla="*/ 1996 w 21117"/>
                <a:gd name="T55" fmla="*/ 0 h 37"/>
                <a:gd name="T56" fmla="*/ 2124 w 21117"/>
                <a:gd name="T57" fmla="*/ 4 h 37"/>
                <a:gd name="T58" fmla="*/ 2145 w 21117"/>
                <a:gd name="T59" fmla="*/ 4 h 37"/>
                <a:gd name="T60" fmla="*/ 2273 w 21117"/>
                <a:gd name="T61" fmla="*/ 0 h 37"/>
                <a:gd name="T62" fmla="*/ 2302 w 21117"/>
                <a:gd name="T63" fmla="*/ 8 h 37"/>
                <a:gd name="T64" fmla="*/ 2405 w 21117"/>
                <a:gd name="T65" fmla="*/ 0 h 37"/>
                <a:gd name="T66" fmla="*/ 2478 w 21117"/>
                <a:gd name="T67" fmla="*/ 8 h 37"/>
                <a:gd name="T68" fmla="*/ 2507 w 21117"/>
                <a:gd name="T69" fmla="*/ 0 h 37"/>
                <a:gd name="T70" fmla="*/ 2635 w 21117"/>
                <a:gd name="T71" fmla="*/ 4 h 37"/>
                <a:gd name="T72" fmla="*/ 2656 w 21117"/>
                <a:gd name="T73" fmla="*/ 4 h 37"/>
                <a:gd name="T74" fmla="*/ 2784 w 21117"/>
                <a:gd name="T75" fmla="*/ 0 h 37"/>
                <a:gd name="T76" fmla="*/ 2813 w 21117"/>
                <a:gd name="T77" fmla="*/ 8 h 37"/>
                <a:gd name="T78" fmla="*/ 2915 w 21117"/>
                <a:gd name="T79" fmla="*/ 1 h 37"/>
                <a:gd name="T80" fmla="*/ 2988 w 21117"/>
                <a:gd name="T81" fmla="*/ 8 h 37"/>
                <a:gd name="T82" fmla="*/ 3018 w 21117"/>
                <a:gd name="T83" fmla="*/ 1 h 37"/>
                <a:gd name="T84" fmla="*/ 3145 w 21117"/>
                <a:gd name="T85" fmla="*/ 4 h 37"/>
                <a:gd name="T86" fmla="*/ 3167 w 21117"/>
                <a:gd name="T87" fmla="*/ 4 h 37"/>
                <a:gd name="T88" fmla="*/ 3295 w 21117"/>
                <a:gd name="T89" fmla="*/ 1 h 37"/>
                <a:gd name="T90" fmla="*/ 3324 w 21117"/>
                <a:gd name="T91" fmla="*/ 8 h 37"/>
                <a:gd name="T92" fmla="*/ 3426 w 21117"/>
                <a:gd name="T93" fmla="*/ 1 h 37"/>
                <a:gd name="T94" fmla="*/ 3499 w 21117"/>
                <a:gd name="T95" fmla="*/ 8 h 37"/>
                <a:gd name="T96" fmla="*/ 3528 w 21117"/>
                <a:gd name="T97" fmla="*/ 1 h 37"/>
                <a:gd name="T98" fmla="*/ 3656 w 21117"/>
                <a:gd name="T99" fmla="*/ 4 h 37"/>
                <a:gd name="T100" fmla="*/ 3678 w 21117"/>
                <a:gd name="T101" fmla="*/ 4 h 37"/>
                <a:gd name="T102" fmla="*/ 3806 w 21117"/>
                <a:gd name="T103" fmla="*/ 1 h 37"/>
                <a:gd name="T104" fmla="*/ 3835 w 21117"/>
                <a:gd name="T105" fmla="*/ 8 h 37"/>
                <a:gd name="T106" fmla="*/ 3937 w 21117"/>
                <a:gd name="T107" fmla="*/ 1 h 37"/>
                <a:gd name="T108" fmla="*/ 4010 w 21117"/>
                <a:gd name="T109" fmla="*/ 8 h 37"/>
                <a:gd name="T110" fmla="*/ 4039 w 21117"/>
                <a:gd name="T111" fmla="*/ 1 h 37"/>
                <a:gd name="T112" fmla="*/ 4167 w 21117"/>
                <a:gd name="T113" fmla="*/ 4 h 37"/>
                <a:gd name="T114" fmla="*/ 4189 w 21117"/>
                <a:gd name="T115" fmla="*/ 4 h 37"/>
                <a:gd name="T116" fmla="*/ 4317 w 21117"/>
                <a:gd name="T117" fmla="*/ 1 h 37"/>
                <a:gd name="T118" fmla="*/ 4346 w 21117"/>
                <a:gd name="T119" fmla="*/ 8 h 37"/>
                <a:gd name="T120" fmla="*/ 4448 w 21117"/>
                <a:gd name="T121" fmla="*/ 1 h 37"/>
                <a:gd name="T122" fmla="*/ 4521 w 21117"/>
                <a:gd name="T123" fmla="*/ 8 h 37"/>
                <a:gd name="T124" fmla="*/ 4550 w 21117"/>
                <a:gd name="T125" fmla="*/ 1 h 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117" h="37">
                  <a:moveTo>
                    <a:pt x="17" y="0"/>
                  </a:moveTo>
                  <a:lnTo>
                    <a:pt x="117" y="0"/>
                  </a:lnTo>
                  <a:cubicBezTo>
                    <a:pt x="126" y="0"/>
                    <a:pt x="134" y="8"/>
                    <a:pt x="134" y="17"/>
                  </a:cubicBezTo>
                  <a:cubicBezTo>
                    <a:pt x="134" y="26"/>
                    <a:pt x="126" y="34"/>
                    <a:pt x="117" y="34"/>
                  </a:cubicBezTo>
                  <a:lnTo>
                    <a:pt x="17" y="34"/>
                  </a:lnTo>
                  <a:cubicBezTo>
                    <a:pt x="8" y="34"/>
                    <a:pt x="0" y="26"/>
                    <a:pt x="0" y="17"/>
                  </a:cubicBezTo>
                  <a:cubicBezTo>
                    <a:pt x="0" y="8"/>
                    <a:pt x="8" y="0"/>
                    <a:pt x="17" y="0"/>
                  </a:cubicBezTo>
                  <a:close/>
                  <a:moveTo>
                    <a:pt x="250" y="1"/>
                  </a:moveTo>
                  <a:lnTo>
                    <a:pt x="350" y="1"/>
                  </a:lnTo>
                  <a:cubicBezTo>
                    <a:pt x="360" y="1"/>
                    <a:pt x="367" y="8"/>
                    <a:pt x="367" y="17"/>
                  </a:cubicBezTo>
                  <a:cubicBezTo>
                    <a:pt x="367" y="26"/>
                    <a:pt x="360" y="34"/>
                    <a:pt x="350" y="34"/>
                  </a:cubicBezTo>
                  <a:lnTo>
                    <a:pt x="250" y="34"/>
                  </a:lnTo>
                  <a:cubicBezTo>
                    <a:pt x="241" y="34"/>
                    <a:pt x="234" y="26"/>
                    <a:pt x="234" y="17"/>
                  </a:cubicBezTo>
                  <a:cubicBezTo>
                    <a:pt x="234" y="8"/>
                    <a:pt x="241" y="1"/>
                    <a:pt x="250" y="1"/>
                  </a:cubicBezTo>
                  <a:close/>
                  <a:moveTo>
                    <a:pt x="484" y="1"/>
                  </a:moveTo>
                  <a:lnTo>
                    <a:pt x="584" y="1"/>
                  </a:lnTo>
                  <a:cubicBezTo>
                    <a:pt x="593" y="1"/>
                    <a:pt x="600" y="8"/>
                    <a:pt x="600" y="17"/>
                  </a:cubicBezTo>
                  <a:cubicBezTo>
                    <a:pt x="600" y="26"/>
                    <a:pt x="593" y="34"/>
                    <a:pt x="584" y="34"/>
                  </a:cubicBezTo>
                  <a:lnTo>
                    <a:pt x="484" y="34"/>
                  </a:lnTo>
                  <a:cubicBezTo>
                    <a:pt x="475" y="34"/>
                    <a:pt x="467" y="26"/>
                    <a:pt x="467" y="17"/>
                  </a:cubicBezTo>
                  <a:cubicBezTo>
                    <a:pt x="467" y="8"/>
                    <a:pt x="475" y="1"/>
                    <a:pt x="484" y="1"/>
                  </a:cubicBezTo>
                  <a:close/>
                  <a:moveTo>
                    <a:pt x="717" y="1"/>
                  </a:moveTo>
                  <a:lnTo>
                    <a:pt x="817" y="1"/>
                  </a:lnTo>
                  <a:cubicBezTo>
                    <a:pt x="826" y="1"/>
                    <a:pt x="834" y="8"/>
                    <a:pt x="834" y="17"/>
                  </a:cubicBezTo>
                  <a:cubicBezTo>
                    <a:pt x="834" y="26"/>
                    <a:pt x="826" y="34"/>
                    <a:pt x="817" y="34"/>
                  </a:cubicBezTo>
                  <a:lnTo>
                    <a:pt x="717" y="34"/>
                  </a:lnTo>
                  <a:cubicBezTo>
                    <a:pt x="708" y="34"/>
                    <a:pt x="700" y="26"/>
                    <a:pt x="700" y="17"/>
                  </a:cubicBezTo>
                  <a:cubicBezTo>
                    <a:pt x="700" y="8"/>
                    <a:pt x="708" y="1"/>
                    <a:pt x="717" y="1"/>
                  </a:cubicBezTo>
                  <a:close/>
                  <a:moveTo>
                    <a:pt x="950" y="1"/>
                  </a:moveTo>
                  <a:lnTo>
                    <a:pt x="1050" y="1"/>
                  </a:lnTo>
                  <a:cubicBezTo>
                    <a:pt x="1060" y="1"/>
                    <a:pt x="1067" y="8"/>
                    <a:pt x="1067" y="17"/>
                  </a:cubicBezTo>
                  <a:cubicBezTo>
                    <a:pt x="1067" y="27"/>
                    <a:pt x="1060" y="34"/>
                    <a:pt x="1050" y="34"/>
                  </a:cubicBezTo>
                  <a:lnTo>
                    <a:pt x="950" y="34"/>
                  </a:lnTo>
                  <a:cubicBezTo>
                    <a:pt x="941" y="34"/>
                    <a:pt x="934" y="26"/>
                    <a:pt x="934" y="17"/>
                  </a:cubicBezTo>
                  <a:cubicBezTo>
                    <a:pt x="934" y="8"/>
                    <a:pt x="941" y="1"/>
                    <a:pt x="950" y="1"/>
                  </a:cubicBezTo>
                  <a:close/>
                  <a:moveTo>
                    <a:pt x="1184" y="1"/>
                  </a:moveTo>
                  <a:lnTo>
                    <a:pt x="1284" y="1"/>
                  </a:lnTo>
                  <a:cubicBezTo>
                    <a:pt x="1293" y="1"/>
                    <a:pt x="1300" y="8"/>
                    <a:pt x="1300" y="17"/>
                  </a:cubicBezTo>
                  <a:cubicBezTo>
                    <a:pt x="1300" y="27"/>
                    <a:pt x="1293" y="34"/>
                    <a:pt x="1284" y="34"/>
                  </a:cubicBezTo>
                  <a:lnTo>
                    <a:pt x="1184" y="34"/>
                  </a:lnTo>
                  <a:cubicBezTo>
                    <a:pt x="1175" y="34"/>
                    <a:pt x="1167" y="27"/>
                    <a:pt x="1167" y="17"/>
                  </a:cubicBezTo>
                  <a:cubicBezTo>
                    <a:pt x="1167" y="8"/>
                    <a:pt x="1175" y="1"/>
                    <a:pt x="1184" y="1"/>
                  </a:cubicBezTo>
                  <a:close/>
                  <a:moveTo>
                    <a:pt x="1417" y="1"/>
                  </a:moveTo>
                  <a:lnTo>
                    <a:pt x="1517" y="1"/>
                  </a:lnTo>
                  <a:cubicBezTo>
                    <a:pt x="1526" y="1"/>
                    <a:pt x="1534" y="8"/>
                    <a:pt x="1534" y="17"/>
                  </a:cubicBezTo>
                  <a:cubicBezTo>
                    <a:pt x="1534" y="27"/>
                    <a:pt x="1526" y="34"/>
                    <a:pt x="1517" y="34"/>
                  </a:cubicBezTo>
                  <a:lnTo>
                    <a:pt x="1417" y="34"/>
                  </a:lnTo>
                  <a:cubicBezTo>
                    <a:pt x="1408" y="34"/>
                    <a:pt x="1400" y="27"/>
                    <a:pt x="1400" y="17"/>
                  </a:cubicBezTo>
                  <a:cubicBezTo>
                    <a:pt x="1400" y="8"/>
                    <a:pt x="1408" y="1"/>
                    <a:pt x="1417" y="1"/>
                  </a:cubicBezTo>
                  <a:close/>
                  <a:moveTo>
                    <a:pt x="1650" y="1"/>
                  </a:moveTo>
                  <a:lnTo>
                    <a:pt x="1750" y="1"/>
                  </a:lnTo>
                  <a:cubicBezTo>
                    <a:pt x="1760" y="1"/>
                    <a:pt x="1767" y="8"/>
                    <a:pt x="1767" y="17"/>
                  </a:cubicBezTo>
                  <a:cubicBezTo>
                    <a:pt x="1767" y="27"/>
                    <a:pt x="1760" y="34"/>
                    <a:pt x="1750" y="34"/>
                  </a:cubicBezTo>
                  <a:lnTo>
                    <a:pt x="1650" y="34"/>
                  </a:lnTo>
                  <a:cubicBezTo>
                    <a:pt x="1641" y="34"/>
                    <a:pt x="1634" y="27"/>
                    <a:pt x="1634" y="17"/>
                  </a:cubicBezTo>
                  <a:cubicBezTo>
                    <a:pt x="1634" y="8"/>
                    <a:pt x="1641" y="1"/>
                    <a:pt x="1650" y="1"/>
                  </a:cubicBezTo>
                  <a:close/>
                  <a:moveTo>
                    <a:pt x="1884" y="1"/>
                  </a:moveTo>
                  <a:lnTo>
                    <a:pt x="1984" y="1"/>
                  </a:lnTo>
                  <a:cubicBezTo>
                    <a:pt x="1993" y="1"/>
                    <a:pt x="2000" y="8"/>
                    <a:pt x="2000" y="17"/>
                  </a:cubicBezTo>
                  <a:cubicBezTo>
                    <a:pt x="2000" y="27"/>
                    <a:pt x="1993" y="34"/>
                    <a:pt x="1984" y="34"/>
                  </a:cubicBezTo>
                  <a:lnTo>
                    <a:pt x="1884" y="34"/>
                  </a:lnTo>
                  <a:cubicBezTo>
                    <a:pt x="1875" y="34"/>
                    <a:pt x="1867" y="27"/>
                    <a:pt x="1867" y="17"/>
                  </a:cubicBezTo>
                  <a:cubicBezTo>
                    <a:pt x="1867" y="8"/>
                    <a:pt x="1875" y="1"/>
                    <a:pt x="1884" y="1"/>
                  </a:cubicBezTo>
                  <a:close/>
                  <a:moveTo>
                    <a:pt x="2117" y="1"/>
                  </a:moveTo>
                  <a:lnTo>
                    <a:pt x="2217" y="1"/>
                  </a:lnTo>
                  <a:cubicBezTo>
                    <a:pt x="2226" y="1"/>
                    <a:pt x="2234" y="8"/>
                    <a:pt x="2234" y="17"/>
                  </a:cubicBezTo>
                  <a:cubicBezTo>
                    <a:pt x="2234" y="27"/>
                    <a:pt x="2226" y="34"/>
                    <a:pt x="2217" y="34"/>
                  </a:cubicBezTo>
                  <a:lnTo>
                    <a:pt x="2117" y="34"/>
                  </a:lnTo>
                  <a:cubicBezTo>
                    <a:pt x="2108" y="34"/>
                    <a:pt x="2100" y="27"/>
                    <a:pt x="2100" y="17"/>
                  </a:cubicBezTo>
                  <a:cubicBezTo>
                    <a:pt x="2100" y="8"/>
                    <a:pt x="2108" y="1"/>
                    <a:pt x="2117" y="1"/>
                  </a:cubicBezTo>
                  <a:close/>
                  <a:moveTo>
                    <a:pt x="2350" y="1"/>
                  </a:moveTo>
                  <a:lnTo>
                    <a:pt x="2450" y="1"/>
                  </a:lnTo>
                  <a:cubicBezTo>
                    <a:pt x="2460" y="1"/>
                    <a:pt x="2467" y="8"/>
                    <a:pt x="2467" y="18"/>
                  </a:cubicBezTo>
                  <a:cubicBezTo>
                    <a:pt x="2467" y="27"/>
                    <a:pt x="2460" y="34"/>
                    <a:pt x="2450" y="34"/>
                  </a:cubicBezTo>
                  <a:lnTo>
                    <a:pt x="2350" y="34"/>
                  </a:lnTo>
                  <a:cubicBezTo>
                    <a:pt x="2341" y="34"/>
                    <a:pt x="2334" y="27"/>
                    <a:pt x="2334" y="17"/>
                  </a:cubicBezTo>
                  <a:cubicBezTo>
                    <a:pt x="2334" y="8"/>
                    <a:pt x="2341" y="1"/>
                    <a:pt x="2350" y="1"/>
                  </a:cubicBezTo>
                  <a:close/>
                  <a:moveTo>
                    <a:pt x="2584" y="1"/>
                  </a:moveTo>
                  <a:lnTo>
                    <a:pt x="2684" y="1"/>
                  </a:lnTo>
                  <a:cubicBezTo>
                    <a:pt x="2693" y="1"/>
                    <a:pt x="2700" y="8"/>
                    <a:pt x="2700" y="18"/>
                  </a:cubicBezTo>
                  <a:cubicBezTo>
                    <a:pt x="2700" y="27"/>
                    <a:pt x="2693" y="34"/>
                    <a:pt x="2684" y="34"/>
                  </a:cubicBezTo>
                  <a:lnTo>
                    <a:pt x="2584" y="34"/>
                  </a:lnTo>
                  <a:cubicBezTo>
                    <a:pt x="2575" y="34"/>
                    <a:pt x="2567" y="27"/>
                    <a:pt x="2567" y="18"/>
                  </a:cubicBezTo>
                  <a:cubicBezTo>
                    <a:pt x="2567" y="8"/>
                    <a:pt x="2575" y="1"/>
                    <a:pt x="2584" y="1"/>
                  </a:cubicBezTo>
                  <a:close/>
                  <a:moveTo>
                    <a:pt x="2817" y="1"/>
                  </a:moveTo>
                  <a:lnTo>
                    <a:pt x="2917" y="1"/>
                  </a:lnTo>
                  <a:cubicBezTo>
                    <a:pt x="2926" y="1"/>
                    <a:pt x="2934" y="8"/>
                    <a:pt x="2934" y="18"/>
                  </a:cubicBezTo>
                  <a:cubicBezTo>
                    <a:pt x="2934" y="27"/>
                    <a:pt x="2926" y="34"/>
                    <a:pt x="2917" y="34"/>
                  </a:cubicBezTo>
                  <a:lnTo>
                    <a:pt x="2817" y="34"/>
                  </a:lnTo>
                  <a:cubicBezTo>
                    <a:pt x="2808" y="34"/>
                    <a:pt x="2800" y="27"/>
                    <a:pt x="2800" y="18"/>
                  </a:cubicBezTo>
                  <a:cubicBezTo>
                    <a:pt x="2800" y="8"/>
                    <a:pt x="2808" y="1"/>
                    <a:pt x="2817" y="1"/>
                  </a:cubicBezTo>
                  <a:close/>
                  <a:moveTo>
                    <a:pt x="3050" y="1"/>
                  </a:moveTo>
                  <a:lnTo>
                    <a:pt x="3150" y="1"/>
                  </a:lnTo>
                  <a:cubicBezTo>
                    <a:pt x="3160" y="1"/>
                    <a:pt x="3167" y="8"/>
                    <a:pt x="3167" y="18"/>
                  </a:cubicBezTo>
                  <a:cubicBezTo>
                    <a:pt x="3167" y="27"/>
                    <a:pt x="3160" y="34"/>
                    <a:pt x="3150" y="34"/>
                  </a:cubicBezTo>
                  <a:lnTo>
                    <a:pt x="3050" y="34"/>
                  </a:lnTo>
                  <a:cubicBezTo>
                    <a:pt x="3041" y="34"/>
                    <a:pt x="3034" y="27"/>
                    <a:pt x="3034" y="18"/>
                  </a:cubicBezTo>
                  <a:cubicBezTo>
                    <a:pt x="3034" y="8"/>
                    <a:pt x="3041" y="1"/>
                    <a:pt x="3050" y="1"/>
                  </a:cubicBezTo>
                  <a:close/>
                  <a:moveTo>
                    <a:pt x="3284" y="1"/>
                  </a:moveTo>
                  <a:lnTo>
                    <a:pt x="3384" y="1"/>
                  </a:lnTo>
                  <a:cubicBezTo>
                    <a:pt x="3393" y="1"/>
                    <a:pt x="3400" y="8"/>
                    <a:pt x="3400" y="18"/>
                  </a:cubicBezTo>
                  <a:cubicBezTo>
                    <a:pt x="3400" y="27"/>
                    <a:pt x="3393" y="34"/>
                    <a:pt x="3384" y="34"/>
                  </a:cubicBezTo>
                  <a:lnTo>
                    <a:pt x="3284" y="34"/>
                  </a:lnTo>
                  <a:cubicBezTo>
                    <a:pt x="3275" y="34"/>
                    <a:pt x="3267" y="27"/>
                    <a:pt x="3267" y="18"/>
                  </a:cubicBezTo>
                  <a:cubicBezTo>
                    <a:pt x="3267" y="8"/>
                    <a:pt x="3275" y="1"/>
                    <a:pt x="3284" y="1"/>
                  </a:cubicBezTo>
                  <a:close/>
                  <a:moveTo>
                    <a:pt x="3517" y="1"/>
                  </a:moveTo>
                  <a:lnTo>
                    <a:pt x="3617" y="1"/>
                  </a:lnTo>
                  <a:cubicBezTo>
                    <a:pt x="3626" y="1"/>
                    <a:pt x="3634" y="8"/>
                    <a:pt x="3634" y="18"/>
                  </a:cubicBezTo>
                  <a:cubicBezTo>
                    <a:pt x="3634" y="27"/>
                    <a:pt x="3626" y="34"/>
                    <a:pt x="3617" y="34"/>
                  </a:cubicBezTo>
                  <a:lnTo>
                    <a:pt x="3517" y="34"/>
                  </a:lnTo>
                  <a:cubicBezTo>
                    <a:pt x="3508" y="34"/>
                    <a:pt x="3500" y="27"/>
                    <a:pt x="3500" y="18"/>
                  </a:cubicBezTo>
                  <a:cubicBezTo>
                    <a:pt x="3500" y="8"/>
                    <a:pt x="3508" y="1"/>
                    <a:pt x="3517" y="1"/>
                  </a:cubicBezTo>
                  <a:close/>
                  <a:moveTo>
                    <a:pt x="3750" y="1"/>
                  </a:moveTo>
                  <a:lnTo>
                    <a:pt x="3850" y="1"/>
                  </a:lnTo>
                  <a:cubicBezTo>
                    <a:pt x="3860" y="1"/>
                    <a:pt x="3867" y="9"/>
                    <a:pt x="3867" y="18"/>
                  </a:cubicBezTo>
                  <a:cubicBezTo>
                    <a:pt x="3867" y="27"/>
                    <a:pt x="3860" y="34"/>
                    <a:pt x="3850" y="34"/>
                  </a:cubicBezTo>
                  <a:lnTo>
                    <a:pt x="3750" y="34"/>
                  </a:lnTo>
                  <a:cubicBezTo>
                    <a:pt x="3741" y="34"/>
                    <a:pt x="3734" y="27"/>
                    <a:pt x="3734" y="18"/>
                  </a:cubicBezTo>
                  <a:cubicBezTo>
                    <a:pt x="3734" y="9"/>
                    <a:pt x="3741" y="1"/>
                    <a:pt x="3750" y="1"/>
                  </a:cubicBezTo>
                  <a:close/>
                  <a:moveTo>
                    <a:pt x="3984" y="1"/>
                  </a:moveTo>
                  <a:lnTo>
                    <a:pt x="4084" y="1"/>
                  </a:lnTo>
                  <a:cubicBezTo>
                    <a:pt x="4093" y="1"/>
                    <a:pt x="4100" y="9"/>
                    <a:pt x="4100" y="18"/>
                  </a:cubicBezTo>
                  <a:cubicBezTo>
                    <a:pt x="4100" y="27"/>
                    <a:pt x="4093" y="34"/>
                    <a:pt x="4084" y="34"/>
                  </a:cubicBezTo>
                  <a:lnTo>
                    <a:pt x="3984" y="34"/>
                  </a:lnTo>
                  <a:cubicBezTo>
                    <a:pt x="3975" y="34"/>
                    <a:pt x="3967" y="27"/>
                    <a:pt x="3967" y="18"/>
                  </a:cubicBezTo>
                  <a:cubicBezTo>
                    <a:pt x="3967" y="9"/>
                    <a:pt x="3975" y="1"/>
                    <a:pt x="3984" y="1"/>
                  </a:cubicBezTo>
                  <a:close/>
                  <a:moveTo>
                    <a:pt x="4217" y="1"/>
                  </a:moveTo>
                  <a:lnTo>
                    <a:pt x="4317" y="1"/>
                  </a:lnTo>
                  <a:cubicBezTo>
                    <a:pt x="4326" y="1"/>
                    <a:pt x="4334" y="9"/>
                    <a:pt x="4334" y="18"/>
                  </a:cubicBezTo>
                  <a:cubicBezTo>
                    <a:pt x="4334" y="27"/>
                    <a:pt x="4326" y="34"/>
                    <a:pt x="4317" y="34"/>
                  </a:cubicBezTo>
                  <a:lnTo>
                    <a:pt x="4217" y="34"/>
                  </a:lnTo>
                  <a:cubicBezTo>
                    <a:pt x="4208" y="34"/>
                    <a:pt x="4200" y="27"/>
                    <a:pt x="4200" y="18"/>
                  </a:cubicBezTo>
                  <a:cubicBezTo>
                    <a:pt x="4200" y="9"/>
                    <a:pt x="4208" y="1"/>
                    <a:pt x="4217" y="1"/>
                  </a:cubicBezTo>
                  <a:close/>
                  <a:moveTo>
                    <a:pt x="4450" y="1"/>
                  </a:moveTo>
                  <a:lnTo>
                    <a:pt x="4550" y="1"/>
                  </a:lnTo>
                  <a:cubicBezTo>
                    <a:pt x="4560" y="1"/>
                    <a:pt x="4567" y="9"/>
                    <a:pt x="4567" y="18"/>
                  </a:cubicBezTo>
                  <a:cubicBezTo>
                    <a:pt x="4567" y="27"/>
                    <a:pt x="4560" y="35"/>
                    <a:pt x="4550" y="35"/>
                  </a:cubicBezTo>
                  <a:lnTo>
                    <a:pt x="4450" y="34"/>
                  </a:lnTo>
                  <a:cubicBezTo>
                    <a:pt x="4441" y="34"/>
                    <a:pt x="4434" y="27"/>
                    <a:pt x="4434" y="18"/>
                  </a:cubicBezTo>
                  <a:cubicBezTo>
                    <a:pt x="4434" y="9"/>
                    <a:pt x="4441" y="1"/>
                    <a:pt x="4450" y="1"/>
                  </a:cubicBezTo>
                  <a:close/>
                  <a:moveTo>
                    <a:pt x="4684" y="1"/>
                  </a:moveTo>
                  <a:lnTo>
                    <a:pt x="4784" y="1"/>
                  </a:lnTo>
                  <a:cubicBezTo>
                    <a:pt x="4793" y="1"/>
                    <a:pt x="4800" y="9"/>
                    <a:pt x="4800" y="18"/>
                  </a:cubicBezTo>
                  <a:cubicBezTo>
                    <a:pt x="4800" y="27"/>
                    <a:pt x="4793" y="35"/>
                    <a:pt x="4784" y="35"/>
                  </a:cubicBezTo>
                  <a:lnTo>
                    <a:pt x="4684" y="35"/>
                  </a:lnTo>
                  <a:cubicBezTo>
                    <a:pt x="4675" y="35"/>
                    <a:pt x="4667" y="27"/>
                    <a:pt x="4667" y="18"/>
                  </a:cubicBezTo>
                  <a:cubicBezTo>
                    <a:pt x="4667" y="9"/>
                    <a:pt x="4675" y="1"/>
                    <a:pt x="4684" y="1"/>
                  </a:cubicBezTo>
                  <a:close/>
                  <a:moveTo>
                    <a:pt x="4917" y="1"/>
                  </a:moveTo>
                  <a:lnTo>
                    <a:pt x="5017" y="1"/>
                  </a:lnTo>
                  <a:cubicBezTo>
                    <a:pt x="5026" y="1"/>
                    <a:pt x="5034" y="9"/>
                    <a:pt x="5034" y="18"/>
                  </a:cubicBezTo>
                  <a:cubicBezTo>
                    <a:pt x="5034" y="27"/>
                    <a:pt x="5026" y="35"/>
                    <a:pt x="5017" y="35"/>
                  </a:cubicBezTo>
                  <a:lnTo>
                    <a:pt x="4917" y="35"/>
                  </a:lnTo>
                  <a:cubicBezTo>
                    <a:pt x="4908" y="35"/>
                    <a:pt x="4900" y="27"/>
                    <a:pt x="4900" y="18"/>
                  </a:cubicBezTo>
                  <a:cubicBezTo>
                    <a:pt x="4900" y="9"/>
                    <a:pt x="4908" y="1"/>
                    <a:pt x="4917" y="1"/>
                  </a:cubicBezTo>
                  <a:close/>
                  <a:moveTo>
                    <a:pt x="5150" y="1"/>
                  </a:moveTo>
                  <a:lnTo>
                    <a:pt x="5250" y="1"/>
                  </a:lnTo>
                  <a:cubicBezTo>
                    <a:pt x="5260" y="1"/>
                    <a:pt x="5267" y="9"/>
                    <a:pt x="5267" y="18"/>
                  </a:cubicBezTo>
                  <a:cubicBezTo>
                    <a:pt x="5267" y="27"/>
                    <a:pt x="5260" y="35"/>
                    <a:pt x="5250" y="35"/>
                  </a:cubicBezTo>
                  <a:lnTo>
                    <a:pt x="5150" y="35"/>
                  </a:lnTo>
                  <a:cubicBezTo>
                    <a:pt x="5141" y="35"/>
                    <a:pt x="5134" y="27"/>
                    <a:pt x="5134" y="18"/>
                  </a:cubicBezTo>
                  <a:cubicBezTo>
                    <a:pt x="5134" y="9"/>
                    <a:pt x="5141" y="1"/>
                    <a:pt x="5150" y="1"/>
                  </a:cubicBezTo>
                  <a:close/>
                  <a:moveTo>
                    <a:pt x="5384" y="1"/>
                  </a:moveTo>
                  <a:lnTo>
                    <a:pt x="5484" y="1"/>
                  </a:lnTo>
                  <a:cubicBezTo>
                    <a:pt x="5493" y="1"/>
                    <a:pt x="5500" y="9"/>
                    <a:pt x="5500" y="18"/>
                  </a:cubicBezTo>
                  <a:cubicBezTo>
                    <a:pt x="5500" y="27"/>
                    <a:pt x="5493" y="35"/>
                    <a:pt x="5484" y="35"/>
                  </a:cubicBezTo>
                  <a:lnTo>
                    <a:pt x="5384" y="35"/>
                  </a:lnTo>
                  <a:cubicBezTo>
                    <a:pt x="5375" y="35"/>
                    <a:pt x="5367" y="27"/>
                    <a:pt x="5367" y="18"/>
                  </a:cubicBezTo>
                  <a:cubicBezTo>
                    <a:pt x="5367" y="9"/>
                    <a:pt x="5375" y="1"/>
                    <a:pt x="5384" y="1"/>
                  </a:cubicBezTo>
                  <a:close/>
                  <a:moveTo>
                    <a:pt x="5617" y="1"/>
                  </a:moveTo>
                  <a:lnTo>
                    <a:pt x="5717" y="1"/>
                  </a:lnTo>
                  <a:cubicBezTo>
                    <a:pt x="5726" y="1"/>
                    <a:pt x="5734" y="9"/>
                    <a:pt x="5734" y="18"/>
                  </a:cubicBezTo>
                  <a:cubicBezTo>
                    <a:pt x="5734" y="27"/>
                    <a:pt x="5726" y="35"/>
                    <a:pt x="5717" y="35"/>
                  </a:cubicBezTo>
                  <a:lnTo>
                    <a:pt x="5617" y="35"/>
                  </a:lnTo>
                  <a:cubicBezTo>
                    <a:pt x="5608" y="35"/>
                    <a:pt x="5600" y="27"/>
                    <a:pt x="5600" y="18"/>
                  </a:cubicBezTo>
                  <a:cubicBezTo>
                    <a:pt x="5600" y="9"/>
                    <a:pt x="5608" y="1"/>
                    <a:pt x="5617" y="1"/>
                  </a:cubicBezTo>
                  <a:close/>
                  <a:moveTo>
                    <a:pt x="5850" y="1"/>
                  </a:moveTo>
                  <a:lnTo>
                    <a:pt x="5950" y="1"/>
                  </a:lnTo>
                  <a:cubicBezTo>
                    <a:pt x="5960" y="1"/>
                    <a:pt x="5967" y="9"/>
                    <a:pt x="5967" y="18"/>
                  </a:cubicBezTo>
                  <a:cubicBezTo>
                    <a:pt x="5967" y="27"/>
                    <a:pt x="5960" y="35"/>
                    <a:pt x="5950" y="35"/>
                  </a:cubicBezTo>
                  <a:lnTo>
                    <a:pt x="5850" y="35"/>
                  </a:lnTo>
                  <a:cubicBezTo>
                    <a:pt x="5841" y="35"/>
                    <a:pt x="5834" y="27"/>
                    <a:pt x="5834" y="18"/>
                  </a:cubicBezTo>
                  <a:cubicBezTo>
                    <a:pt x="5834" y="9"/>
                    <a:pt x="5841" y="1"/>
                    <a:pt x="5850" y="1"/>
                  </a:cubicBezTo>
                  <a:close/>
                  <a:moveTo>
                    <a:pt x="6084" y="1"/>
                  </a:moveTo>
                  <a:lnTo>
                    <a:pt x="6184" y="1"/>
                  </a:lnTo>
                  <a:cubicBezTo>
                    <a:pt x="6193" y="1"/>
                    <a:pt x="6200" y="9"/>
                    <a:pt x="6200" y="18"/>
                  </a:cubicBezTo>
                  <a:cubicBezTo>
                    <a:pt x="6200" y="27"/>
                    <a:pt x="6193" y="35"/>
                    <a:pt x="6184" y="35"/>
                  </a:cubicBezTo>
                  <a:lnTo>
                    <a:pt x="6084" y="35"/>
                  </a:lnTo>
                  <a:cubicBezTo>
                    <a:pt x="6075" y="35"/>
                    <a:pt x="6067" y="27"/>
                    <a:pt x="6067" y="18"/>
                  </a:cubicBezTo>
                  <a:cubicBezTo>
                    <a:pt x="6067" y="9"/>
                    <a:pt x="6075" y="1"/>
                    <a:pt x="6084" y="1"/>
                  </a:cubicBezTo>
                  <a:close/>
                  <a:moveTo>
                    <a:pt x="6317" y="1"/>
                  </a:moveTo>
                  <a:lnTo>
                    <a:pt x="6417" y="1"/>
                  </a:lnTo>
                  <a:cubicBezTo>
                    <a:pt x="6426" y="1"/>
                    <a:pt x="6434" y="9"/>
                    <a:pt x="6434" y="18"/>
                  </a:cubicBezTo>
                  <a:cubicBezTo>
                    <a:pt x="6434" y="27"/>
                    <a:pt x="6426" y="35"/>
                    <a:pt x="6417" y="35"/>
                  </a:cubicBezTo>
                  <a:lnTo>
                    <a:pt x="6317" y="35"/>
                  </a:lnTo>
                  <a:cubicBezTo>
                    <a:pt x="6308" y="35"/>
                    <a:pt x="6300" y="27"/>
                    <a:pt x="6300" y="18"/>
                  </a:cubicBezTo>
                  <a:cubicBezTo>
                    <a:pt x="6300" y="9"/>
                    <a:pt x="6308" y="1"/>
                    <a:pt x="6317" y="1"/>
                  </a:cubicBezTo>
                  <a:close/>
                  <a:moveTo>
                    <a:pt x="6550" y="1"/>
                  </a:moveTo>
                  <a:lnTo>
                    <a:pt x="6650" y="2"/>
                  </a:lnTo>
                  <a:cubicBezTo>
                    <a:pt x="6660" y="2"/>
                    <a:pt x="6667" y="9"/>
                    <a:pt x="6667" y="18"/>
                  </a:cubicBezTo>
                  <a:cubicBezTo>
                    <a:pt x="6667" y="27"/>
                    <a:pt x="6660" y="35"/>
                    <a:pt x="6650" y="35"/>
                  </a:cubicBezTo>
                  <a:lnTo>
                    <a:pt x="6550" y="35"/>
                  </a:lnTo>
                  <a:cubicBezTo>
                    <a:pt x="6541" y="35"/>
                    <a:pt x="6534" y="27"/>
                    <a:pt x="6534" y="18"/>
                  </a:cubicBezTo>
                  <a:cubicBezTo>
                    <a:pt x="6534" y="9"/>
                    <a:pt x="6541" y="1"/>
                    <a:pt x="6550" y="1"/>
                  </a:cubicBezTo>
                  <a:close/>
                  <a:moveTo>
                    <a:pt x="6784" y="2"/>
                  </a:moveTo>
                  <a:lnTo>
                    <a:pt x="6884" y="2"/>
                  </a:lnTo>
                  <a:cubicBezTo>
                    <a:pt x="6893" y="2"/>
                    <a:pt x="6900" y="9"/>
                    <a:pt x="6900" y="18"/>
                  </a:cubicBezTo>
                  <a:cubicBezTo>
                    <a:pt x="6900" y="27"/>
                    <a:pt x="6893" y="35"/>
                    <a:pt x="6884" y="35"/>
                  </a:cubicBezTo>
                  <a:lnTo>
                    <a:pt x="6784" y="35"/>
                  </a:lnTo>
                  <a:cubicBezTo>
                    <a:pt x="6775" y="35"/>
                    <a:pt x="6767" y="27"/>
                    <a:pt x="6767" y="18"/>
                  </a:cubicBezTo>
                  <a:cubicBezTo>
                    <a:pt x="6767" y="9"/>
                    <a:pt x="6775" y="2"/>
                    <a:pt x="6784" y="2"/>
                  </a:cubicBezTo>
                  <a:close/>
                  <a:moveTo>
                    <a:pt x="7017" y="2"/>
                  </a:moveTo>
                  <a:lnTo>
                    <a:pt x="7117" y="2"/>
                  </a:lnTo>
                  <a:cubicBezTo>
                    <a:pt x="7126" y="2"/>
                    <a:pt x="7134" y="9"/>
                    <a:pt x="7134" y="18"/>
                  </a:cubicBezTo>
                  <a:cubicBezTo>
                    <a:pt x="7134" y="27"/>
                    <a:pt x="7126" y="35"/>
                    <a:pt x="7117" y="35"/>
                  </a:cubicBezTo>
                  <a:lnTo>
                    <a:pt x="7017" y="35"/>
                  </a:lnTo>
                  <a:cubicBezTo>
                    <a:pt x="7008" y="35"/>
                    <a:pt x="7000" y="27"/>
                    <a:pt x="7000" y="18"/>
                  </a:cubicBezTo>
                  <a:cubicBezTo>
                    <a:pt x="7000" y="9"/>
                    <a:pt x="7008" y="2"/>
                    <a:pt x="7017" y="2"/>
                  </a:cubicBezTo>
                  <a:close/>
                  <a:moveTo>
                    <a:pt x="7250" y="2"/>
                  </a:moveTo>
                  <a:lnTo>
                    <a:pt x="7350" y="2"/>
                  </a:lnTo>
                  <a:cubicBezTo>
                    <a:pt x="7360" y="2"/>
                    <a:pt x="7367" y="9"/>
                    <a:pt x="7367" y="18"/>
                  </a:cubicBezTo>
                  <a:cubicBezTo>
                    <a:pt x="7367" y="27"/>
                    <a:pt x="7360" y="35"/>
                    <a:pt x="7350" y="35"/>
                  </a:cubicBezTo>
                  <a:lnTo>
                    <a:pt x="7250" y="35"/>
                  </a:lnTo>
                  <a:cubicBezTo>
                    <a:pt x="7241" y="35"/>
                    <a:pt x="7234" y="27"/>
                    <a:pt x="7234" y="18"/>
                  </a:cubicBezTo>
                  <a:cubicBezTo>
                    <a:pt x="7234" y="9"/>
                    <a:pt x="7241" y="2"/>
                    <a:pt x="7250" y="2"/>
                  </a:cubicBezTo>
                  <a:close/>
                  <a:moveTo>
                    <a:pt x="7484" y="2"/>
                  </a:moveTo>
                  <a:lnTo>
                    <a:pt x="7584" y="2"/>
                  </a:lnTo>
                  <a:cubicBezTo>
                    <a:pt x="7593" y="2"/>
                    <a:pt x="7600" y="9"/>
                    <a:pt x="7600" y="18"/>
                  </a:cubicBezTo>
                  <a:cubicBezTo>
                    <a:pt x="7600" y="28"/>
                    <a:pt x="7593" y="35"/>
                    <a:pt x="7584" y="35"/>
                  </a:cubicBezTo>
                  <a:lnTo>
                    <a:pt x="7484" y="35"/>
                  </a:lnTo>
                  <a:cubicBezTo>
                    <a:pt x="7475" y="35"/>
                    <a:pt x="7467" y="28"/>
                    <a:pt x="7467" y="18"/>
                  </a:cubicBezTo>
                  <a:cubicBezTo>
                    <a:pt x="7467" y="9"/>
                    <a:pt x="7475" y="2"/>
                    <a:pt x="7484" y="2"/>
                  </a:cubicBezTo>
                  <a:close/>
                  <a:moveTo>
                    <a:pt x="7717" y="2"/>
                  </a:moveTo>
                  <a:lnTo>
                    <a:pt x="7817" y="2"/>
                  </a:lnTo>
                  <a:cubicBezTo>
                    <a:pt x="7826" y="2"/>
                    <a:pt x="7834" y="9"/>
                    <a:pt x="7834" y="18"/>
                  </a:cubicBezTo>
                  <a:cubicBezTo>
                    <a:pt x="7834" y="28"/>
                    <a:pt x="7826" y="35"/>
                    <a:pt x="7817" y="35"/>
                  </a:cubicBezTo>
                  <a:lnTo>
                    <a:pt x="7717" y="35"/>
                  </a:lnTo>
                  <a:cubicBezTo>
                    <a:pt x="7708" y="35"/>
                    <a:pt x="7700" y="28"/>
                    <a:pt x="7700" y="18"/>
                  </a:cubicBezTo>
                  <a:cubicBezTo>
                    <a:pt x="7700" y="9"/>
                    <a:pt x="7708" y="2"/>
                    <a:pt x="7717" y="2"/>
                  </a:cubicBezTo>
                  <a:close/>
                  <a:moveTo>
                    <a:pt x="7950" y="2"/>
                  </a:moveTo>
                  <a:lnTo>
                    <a:pt x="8050" y="2"/>
                  </a:lnTo>
                  <a:cubicBezTo>
                    <a:pt x="8060" y="2"/>
                    <a:pt x="8067" y="9"/>
                    <a:pt x="8067" y="18"/>
                  </a:cubicBezTo>
                  <a:cubicBezTo>
                    <a:pt x="8067" y="28"/>
                    <a:pt x="8060" y="35"/>
                    <a:pt x="8050" y="35"/>
                  </a:cubicBezTo>
                  <a:lnTo>
                    <a:pt x="7950" y="35"/>
                  </a:lnTo>
                  <a:cubicBezTo>
                    <a:pt x="7941" y="35"/>
                    <a:pt x="7934" y="28"/>
                    <a:pt x="7934" y="18"/>
                  </a:cubicBezTo>
                  <a:cubicBezTo>
                    <a:pt x="7934" y="9"/>
                    <a:pt x="7941" y="2"/>
                    <a:pt x="7950" y="2"/>
                  </a:cubicBezTo>
                  <a:close/>
                  <a:moveTo>
                    <a:pt x="8184" y="2"/>
                  </a:moveTo>
                  <a:lnTo>
                    <a:pt x="8284" y="2"/>
                  </a:lnTo>
                  <a:cubicBezTo>
                    <a:pt x="8293" y="2"/>
                    <a:pt x="8300" y="9"/>
                    <a:pt x="8300" y="18"/>
                  </a:cubicBezTo>
                  <a:cubicBezTo>
                    <a:pt x="8300" y="28"/>
                    <a:pt x="8293" y="35"/>
                    <a:pt x="8284" y="35"/>
                  </a:cubicBezTo>
                  <a:lnTo>
                    <a:pt x="8184" y="35"/>
                  </a:lnTo>
                  <a:cubicBezTo>
                    <a:pt x="8175" y="35"/>
                    <a:pt x="8167" y="28"/>
                    <a:pt x="8167" y="18"/>
                  </a:cubicBezTo>
                  <a:cubicBezTo>
                    <a:pt x="8167" y="9"/>
                    <a:pt x="8175" y="2"/>
                    <a:pt x="8184" y="2"/>
                  </a:cubicBezTo>
                  <a:close/>
                  <a:moveTo>
                    <a:pt x="8417" y="2"/>
                  </a:moveTo>
                  <a:lnTo>
                    <a:pt x="8517" y="2"/>
                  </a:lnTo>
                  <a:cubicBezTo>
                    <a:pt x="8526" y="2"/>
                    <a:pt x="8534" y="9"/>
                    <a:pt x="8534" y="18"/>
                  </a:cubicBezTo>
                  <a:cubicBezTo>
                    <a:pt x="8534" y="28"/>
                    <a:pt x="8526" y="35"/>
                    <a:pt x="8517" y="35"/>
                  </a:cubicBezTo>
                  <a:lnTo>
                    <a:pt x="8417" y="35"/>
                  </a:lnTo>
                  <a:cubicBezTo>
                    <a:pt x="8408" y="35"/>
                    <a:pt x="8400" y="28"/>
                    <a:pt x="8400" y="18"/>
                  </a:cubicBezTo>
                  <a:cubicBezTo>
                    <a:pt x="8400" y="9"/>
                    <a:pt x="8408" y="2"/>
                    <a:pt x="8417" y="2"/>
                  </a:cubicBezTo>
                  <a:close/>
                  <a:moveTo>
                    <a:pt x="8650" y="2"/>
                  </a:moveTo>
                  <a:lnTo>
                    <a:pt x="8750" y="2"/>
                  </a:lnTo>
                  <a:cubicBezTo>
                    <a:pt x="8760" y="2"/>
                    <a:pt x="8767" y="9"/>
                    <a:pt x="8767" y="19"/>
                  </a:cubicBezTo>
                  <a:cubicBezTo>
                    <a:pt x="8767" y="28"/>
                    <a:pt x="8760" y="35"/>
                    <a:pt x="8750" y="35"/>
                  </a:cubicBezTo>
                  <a:lnTo>
                    <a:pt x="8650" y="35"/>
                  </a:lnTo>
                  <a:cubicBezTo>
                    <a:pt x="8641" y="35"/>
                    <a:pt x="8634" y="28"/>
                    <a:pt x="8634" y="18"/>
                  </a:cubicBezTo>
                  <a:cubicBezTo>
                    <a:pt x="8634" y="9"/>
                    <a:pt x="8641" y="2"/>
                    <a:pt x="8650" y="2"/>
                  </a:cubicBezTo>
                  <a:close/>
                  <a:moveTo>
                    <a:pt x="8884" y="2"/>
                  </a:moveTo>
                  <a:lnTo>
                    <a:pt x="8984" y="2"/>
                  </a:lnTo>
                  <a:cubicBezTo>
                    <a:pt x="8993" y="2"/>
                    <a:pt x="9000" y="9"/>
                    <a:pt x="9000" y="19"/>
                  </a:cubicBezTo>
                  <a:cubicBezTo>
                    <a:pt x="9000" y="28"/>
                    <a:pt x="8993" y="35"/>
                    <a:pt x="8984" y="35"/>
                  </a:cubicBezTo>
                  <a:lnTo>
                    <a:pt x="8884" y="35"/>
                  </a:lnTo>
                  <a:cubicBezTo>
                    <a:pt x="8875" y="35"/>
                    <a:pt x="8867" y="28"/>
                    <a:pt x="8867" y="19"/>
                  </a:cubicBezTo>
                  <a:cubicBezTo>
                    <a:pt x="8867" y="9"/>
                    <a:pt x="8875" y="2"/>
                    <a:pt x="8884" y="2"/>
                  </a:cubicBezTo>
                  <a:close/>
                  <a:moveTo>
                    <a:pt x="9117" y="2"/>
                  </a:moveTo>
                  <a:lnTo>
                    <a:pt x="9217" y="2"/>
                  </a:lnTo>
                  <a:cubicBezTo>
                    <a:pt x="9226" y="2"/>
                    <a:pt x="9234" y="9"/>
                    <a:pt x="9234" y="19"/>
                  </a:cubicBezTo>
                  <a:cubicBezTo>
                    <a:pt x="9234" y="28"/>
                    <a:pt x="9226" y="35"/>
                    <a:pt x="9217" y="35"/>
                  </a:cubicBezTo>
                  <a:lnTo>
                    <a:pt x="9117" y="35"/>
                  </a:lnTo>
                  <a:cubicBezTo>
                    <a:pt x="9108" y="35"/>
                    <a:pt x="9100" y="28"/>
                    <a:pt x="9100" y="19"/>
                  </a:cubicBezTo>
                  <a:cubicBezTo>
                    <a:pt x="9100" y="9"/>
                    <a:pt x="9108" y="2"/>
                    <a:pt x="9117" y="2"/>
                  </a:cubicBezTo>
                  <a:close/>
                  <a:moveTo>
                    <a:pt x="9350" y="2"/>
                  </a:moveTo>
                  <a:lnTo>
                    <a:pt x="9450" y="2"/>
                  </a:lnTo>
                  <a:cubicBezTo>
                    <a:pt x="9460" y="2"/>
                    <a:pt x="9467" y="9"/>
                    <a:pt x="9467" y="19"/>
                  </a:cubicBezTo>
                  <a:cubicBezTo>
                    <a:pt x="9467" y="28"/>
                    <a:pt x="9460" y="35"/>
                    <a:pt x="9450" y="35"/>
                  </a:cubicBezTo>
                  <a:lnTo>
                    <a:pt x="9350" y="35"/>
                  </a:lnTo>
                  <a:cubicBezTo>
                    <a:pt x="9341" y="35"/>
                    <a:pt x="9334" y="28"/>
                    <a:pt x="9334" y="19"/>
                  </a:cubicBezTo>
                  <a:cubicBezTo>
                    <a:pt x="9334" y="9"/>
                    <a:pt x="9341" y="2"/>
                    <a:pt x="9350" y="2"/>
                  </a:cubicBezTo>
                  <a:close/>
                  <a:moveTo>
                    <a:pt x="9584" y="2"/>
                  </a:moveTo>
                  <a:lnTo>
                    <a:pt x="9684" y="2"/>
                  </a:lnTo>
                  <a:cubicBezTo>
                    <a:pt x="9693" y="2"/>
                    <a:pt x="9700" y="9"/>
                    <a:pt x="9700" y="19"/>
                  </a:cubicBezTo>
                  <a:cubicBezTo>
                    <a:pt x="9700" y="28"/>
                    <a:pt x="9693" y="35"/>
                    <a:pt x="9684" y="35"/>
                  </a:cubicBezTo>
                  <a:lnTo>
                    <a:pt x="9584" y="35"/>
                  </a:lnTo>
                  <a:cubicBezTo>
                    <a:pt x="9575" y="35"/>
                    <a:pt x="9567" y="28"/>
                    <a:pt x="9567" y="19"/>
                  </a:cubicBezTo>
                  <a:cubicBezTo>
                    <a:pt x="9567" y="9"/>
                    <a:pt x="9575" y="2"/>
                    <a:pt x="9584" y="2"/>
                  </a:cubicBezTo>
                  <a:close/>
                  <a:moveTo>
                    <a:pt x="9817" y="2"/>
                  </a:moveTo>
                  <a:lnTo>
                    <a:pt x="9917" y="2"/>
                  </a:lnTo>
                  <a:cubicBezTo>
                    <a:pt x="9926" y="2"/>
                    <a:pt x="9934" y="9"/>
                    <a:pt x="9934" y="19"/>
                  </a:cubicBezTo>
                  <a:cubicBezTo>
                    <a:pt x="9934" y="28"/>
                    <a:pt x="9926" y="35"/>
                    <a:pt x="9917" y="35"/>
                  </a:cubicBezTo>
                  <a:lnTo>
                    <a:pt x="9817" y="35"/>
                  </a:lnTo>
                  <a:cubicBezTo>
                    <a:pt x="9808" y="35"/>
                    <a:pt x="9800" y="28"/>
                    <a:pt x="9800" y="19"/>
                  </a:cubicBezTo>
                  <a:cubicBezTo>
                    <a:pt x="9800" y="9"/>
                    <a:pt x="9808" y="2"/>
                    <a:pt x="9817" y="2"/>
                  </a:cubicBezTo>
                  <a:close/>
                  <a:moveTo>
                    <a:pt x="10050" y="2"/>
                  </a:moveTo>
                  <a:lnTo>
                    <a:pt x="10150" y="2"/>
                  </a:lnTo>
                  <a:cubicBezTo>
                    <a:pt x="10160" y="2"/>
                    <a:pt x="10167" y="10"/>
                    <a:pt x="10167" y="19"/>
                  </a:cubicBezTo>
                  <a:cubicBezTo>
                    <a:pt x="10167" y="28"/>
                    <a:pt x="10160" y="35"/>
                    <a:pt x="10150" y="35"/>
                  </a:cubicBezTo>
                  <a:lnTo>
                    <a:pt x="10050" y="35"/>
                  </a:lnTo>
                  <a:cubicBezTo>
                    <a:pt x="10041" y="35"/>
                    <a:pt x="10034" y="28"/>
                    <a:pt x="10034" y="19"/>
                  </a:cubicBezTo>
                  <a:cubicBezTo>
                    <a:pt x="10034" y="10"/>
                    <a:pt x="10041" y="2"/>
                    <a:pt x="10050" y="2"/>
                  </a:cubicBezTo>
                  <a:close/>
                  <a:moveTo>
                    <a:pt x="10284" y="2"/>
                  </a:moveTo>
                  <a:lnTo>
                    <a:pt x="10384" y="2"/>
                  </a:lnTo>
                  <a:cubicBezTo>
                    <a:pt x="10393" y="2"/>
                    <a:pt x="10400" y="10"/>
                    <a:pt x="10400" y="19"/>
                  </a:cubicBezTo>
                  <a:cubicBezTo>
                    <a:pt x="10400" y="28"/>
                    <a:pt x="10393" y="35"/>
                    <a:pt x="10384" y="35"/>
                  </a:cubicBezTo>
                  <a:lnTo>
                    <a:pt x="10284" y="35"/>
                  </a:lnTo>
                  <a:cubicBezTo>
                    <a:pt x="10275" y="35"/>
                    <a:pt x="10267" y="28"/>
                    <a:pt x="10267" y="19"/>
                  </a:cubicBezTo>
                  <a:cubicBezTo>
                    <a:pt x="10267" y="10"/>
                    <a:pt x="10275" y="2"/>
                    <a:pt x="10284" y="2"/>
                  </a:cubicBezTo>
                  <a:close/>
                  <a:moveTo>
                    <a:pt x="10517" y="2"/>
                  </a:moveTo>
                  <a:lnTo>
                    <a:pt x="10617" y="2"/>
                  </a:lnTo>
                  <a:cubicBezTo>
                    <a:pt x="10626" y="2"/>
                    <a:pt x="10634" y="10"/>
                    <a:pt x="10634" y="19"/>
                  </a:cubicBezTo>
                  <a:cubicBezTo>
                    <a:pt x="10634" y="28"/>
                    <a:pt x="10626" y="35"/>
                    <a:pt x="10617" y="35"/>
                  </a:cubicBezTo>
                  <a:lnTo>
                    <a:pt x="10517" y="35"/>
                  </a:lnTo>
                  <a:cubicBezTo>
                    <a:pt x="10508" y="35"/>
                    <a:pt x="10500" y="28"/>
                    <a:pt x="10500" y="19"/>
                  </a:cubicBezTo>
                  <a:cubicBezTo>
                    <a:pt x="10500" y="10"/>
                    <a:pt x="10508" y="2"/>
                    <a:pt x="10517" y="2"/>
                  </a:cubicBezTo>
                  <a:close/>
                  <a:moveTo>
                    <a:pt x="10750" y="2"/>
                  </a:moveTo>
                  <a:lnTo>
                    <a:pt x="10850" y="2"/>
                  </a:lnTo>
                  <a:cubicBezTo>
                    <a:pt x="10860" y="2"/>
                    <a:pt x="10867" y="10"/>
                    <a:pt x="10867" y="19"/>
                  </a:cubicBezTo>
                  <a:cubicBezTo>
                    <a:pt x="10867" y="28"/>
                    <a:pt x="10860" y="36"/>
                    <a:pt x="10850" y="36"/>
                  </a:cubicBezTo>
                  <a:lnTo>
                    <a:pt x="10750" y="35"/>
                  </a:lnTo>
                  <a:cubicBezTo>
                    <a:pt x="10741" y="35"/>
                    <a:pt x="10734" y="28"/>
                    <a:pt x="10734" y="19"/>
                  </a:cubicBezTo>
                  <a:cubicBezTo>
                    <a:pt x="10734" y="10"/>
                    <a:pt x="10741" y="2"/>
                    <a:pt x="10750" y="2"/>
                  </a:cubicBezTo>
                  <a:close/>
                  <a:moveTo>
                    <a:pt x="10984" y="2"/>
                  </a:moveTo>
                  <a:lnTo>
                    <a:pt x="11084" y="2"/>
                  </a:lnTo>
                  <a:cubicBezTo>
                    <a:pt x="11093" y="2"/>
                    <a:pt x="11100" y="10"/>
                    <a:pt x="11100" y="19"/>
                  </a:cubicBezTo>
                  <a:cubicBezTo>
                    <a:pt x="11100" y="28"/>
                    <a:pt x="11093" y="36"/>
                    <a:pt x="11084" y="36"/>
                  </a:cubicBezTo>
                  <a:lnTo>
                    <a:pt x="10984" y="36"/>
                  </a:lnTo>
                  <a:cubicBezTo>
                    <a:pt x="10975" y="36"/>
                    <a:pt x="10967" y="28"/>
                    <a:pt x="10967" y="19"/>
                  </a:cubicBezTo>
                  <a:cubicBezTo>
                    <a:pt x="10967" y="10"/>
                    <a:pt x="10975" y="2"/>
                    <a:pt x="10984" y="2"/>
                  </a:cubicBezTo>
                  <a:close/>
                  <a:moveTo>
                    <a:pt x="11217" y="2"/>
                  </a:moveTo>
                  <a:lnTo>
                    <a:pt x="11317" y="2"/>
                  </a:lnTo>
                  <a:cubicBezTo>
                    <a:pt x="11326" y="2"/>
                    <a:pt x="11334" y="10"/>
                    <a:pt x="11334" y="19"/>
                  </a:cubicBezTo>
                  <a:cubicBezTo>
                    <a:pt x="11334" y="28"/>
                    <a:pt x="11326" y="36"/>
                    <a:pt x="11317" y="36"/>
                  </a:cubicBezTo>
                  <a:lnTo>
                    <a:pt x="11217" y="36"/>
                  </a:lnTo>
                  <a:cubicBezTo>
                    <a:pt x="11208" y="36"/>
                    <a:pt x="11200" y="28"/>
                    <a:pt x="11200" y="19"/>
                  </a:cubicBezTo>
                  <a:cubicBezTo>
                    <a:pt x="11200" y="10"/>
                    <a:pt x="11208" y="2"/>
                    <a:pt x="11217" y="2"/>
                  </a:cubicBezTo>
                  <a:close/>
                  <a:moveTo>
                    <a:pt x="11450" y="2"/>
                  </a:moveTo>
                  <a:lnTo>
                    <a:pt x="11550" y="2"/>
                  </a:lnTo>
                  <a:cubicBezTo>
                    <a:pt x="11560" y="2"/>
                    <a:pt x="11567" y="10"/>
                    <a:pt x="11567" y="19"/>
                  </a:cubicBezTo>
                  <a:cubicBezTo>
                    <a:pt x="11567" y="28"/>
                    <a:pt x="11560" y="36"/>
                    <a:pt x="11550" y="36"/>
                  </a:cubicBezTo>
                  <a:lnTo>
                    <a:pt x="11450" y="36"/>
                  </a:lnTo>
                  <a:cubicBezTo>
                    <a:pt x="11441" y="36"/>
                    <a:pt x="11434" y="28"/>
                    <a:pt x="11434" y="19"/>
                  </a:cubicBezTo>
                  <a:cubicBezTo>
                    <a:pt x="11434" y="10"/>
                    <a:pt x="11441" y="2"/>
                    <a:pt x="11450" y="2"/>
                  </a:cubicBezTo>
                  <a:close/>
                  <a:moveTo>
                    <a:pt x="11684" y="2"/>
                  </a:moveTo>
                  <a:lnTo>
                    <a:pt x="11784" y="2"/>
                  </a:lnTo>
                  <a:cubicBezTo>
                    <a:pt x="11793" y="2"/>
                    <a:pt x="11800" y="10"/>
                    <a:pt x="11800" y="19"/>
                  </a:cubicBezTo>
                  <a:cubicBezTo>
                    <a:pt x="11800" y="28"/>
                    <a:pt x="11793" y="36"/>
                    <a:pt x="11784" y="36"/>
                  </a:cubicBezTo>
                  <a:lnTo>
                    <a:pt x="11684" y="36"/>
                  </a:lnTo>
                  <a:cubicBezTo>
                    <a:pt x="11675" y="36"/>
                    <a:pt x="11667" y="28"/>
                    <a:pt x="11667" y="19"/>
                  </a:cubicBezTo>
                  <a:cubicBezTo>
                    <a:pt x="11667" y="10"/>
                    <a:pt x="11675" y="2"/>
                    <a:pt x="11684" y="2"/>
                  </a:cubicBezTo>
                  <a:close/>
                  <a:moveTo>
                    <a:pt x="11917" y="2"/>
                  </a:moveTo>
                  <a:lnTo>
                    <a:pt x="12017" y="2"/>
                  </a:lnTo>
                  <a:cubicBezTo>
                    <a:pt x="12026" y="2"/>
                    <a:pt x="12034" y="10"/>
                    <a:pt x="12034" y="19"/>
                  </a:cubicBezTo>
                  <a:cubicBezTo>
                    <a:pt x="12034" y="28"/>
                    <a:pt x="12026" y="36"/>
                    <a:pt x="12017" y="36"/>
                  </a:cubicBezTo>
                  <a:lnTo>
                    <a:pt x="11917" y="36"/>
                  </a:lnTo>
                  <a:cubicBezTo>
                    <a:pt x="11908" y="36"/>
                    <a:pt x="11900" y="28"/>
                    <a:pt x="11900" y="19"/>
                  </a:cubicBezTo>
                  <a:cubicBezTo>
                    <a:pt x="11900" y="10"/>
                    <a:pt x="11908" y="2"/>
                    <a:pt x="11917" y="2"/>
                  </a:cubicBezTo>
                  <a:close/>
                  <a:moveTo>
                    <a:pt x="12150" y="2"/>
                  </a:moveTo>
                  <a:lnTo>
                    <a:pt x="12250" y="2"/>
                  </a:lnTo>
                  <a:cubicBezTo>
                    <a:pt x="12260" y="2"/>
                    <a:pt x="12267" y="10"/>
                    <a:pt x="12267" y="19"/>
                  </a:cubicBezTo>
                  <a:cubicBezTo>
                    <a:pt x="12267" y="28"/>
                    <a:pt x="12260" y="36"/>
                    <a:pt x="12250" y="36"/>
                  </a:cubicBezTo>
                  <a:lnTo>
                    <a:pt x="12150" y="36"/>
                  </a:lnTo>
                  <a:cubicBezTo>
                    <a:pt x="12141" y="36"/>
                    <a:pt x="12134" y="28"/>
                    <a:pt x="12134" y="19"/>
                  </a:cubicBezTo>
                  <a:cubicBezTo>
                    <a:pt x="12134" y="10"/>
                    <a:pt x="12141" y="2"/>
                    <a:pt x="12150" y="2"/>
                  </a:cubicBezTo>
                  <a:close/>
                  <a:moveTo>
                    <a:pt x="12384" y="2"/>
                  </a:moveTo>
                  <a:lnTo>
                    <a:pt x="12484" y="2"/>
                  </a:lnTo>
                  <a:cubicBezTo>
                    <a:pt x="12493" y="2"/>
                    <a:pt x="12500" y="10"/>
                    <a:pt x="12500" y="19"/>
                  </a:cubicBezTo>
                  <a:cubicBezTo>
                    <a:pt x="12500" y="28"/>
                    <a:pt x="12493" y="36"/>
                    <a:pt x="12484" y="36"/>
                  </a:cubicBezTo>
                  <a:lnTo>
                    <a:pt x="12384" y="36"/>
                  </a:lnTo>
                  <a:cubicBezTo>
                    <a:pt x="12375" y="36"/>
                    <a:pt x="12367" y="28"/>
                    <a:pt x="12367" y="19"/>
                  </a:cubicBezTo>
                  <a:cubicBezTo>
                    <a:pt x="12367" y="10"/>
                    <a:pt x="12375" y="2"/>
                    <a:pt x="12384" y="2"/>
                  </a:cubicBezTo>
                  <a:close/>
                  <a:moveTo>
                    <a:pt x="12617" y="2"/>
                  </a:moveTo>
                  <a:lnTo>
                    <a:pt x="12717" y="2"/>
                  </a:lnTo>
                  <a:cubicBezTo>
                    <a:pt x="12726" y="2"/>
                    <a:pt x="12734" y="10"/>
                    <a:pt x="12734" y="19"/>
                  </a:cubicBezTo>
                  <a:cubicBezTo>
                    <a:pt x="12734" y="28"/>
                    <a:pt x="12726" y="36"/>
                    <a:pt x="12717" y="36"/>
                  </a:cubicBezTo>
                  <a:lnTo>
                    <a:pt x="12617" y="36"/>
                  </a:lnTo>
                  <a:cubicBezTo>
                    <a:pt x="12608" y="36"/>
                    <a:pt x="12600" y="28"/>
                    <a:pt x="12600" y="19"/>
                  </a:cubicBezTo>
                  <a:cubicBezTo>
                    <a:pt x="12600" y="10"/>
                    <a:pt x="12608" y="2"/>
                    <a:pt x="12617" y="2"/>
                  </a:cubicBezTo>
                  <a:close/>
                  <a:moveTo>
                    <a:pt x="12850" y="2"/>
                  </a:moveTo>
                  <a:lnTo>
                    <a:pt x="12950" y="2"/>
                  </a:lnTo>
                  <a:cubicBezTo>
                    <a:pt x="12960" y="2"/>
                    <a:pt x="12967" y="10"/>
                    <a:pt x="12967" y="19"/>
                  </a:cubicBezTo>
                  <a:cubicBezTo>
                    <a:pt x="12967" y="28"/>
                    <a:pt x="12960" y="36"/>
                    <a:pt x="12950" y="36"/>
                  </a:cubicBezTo>
                  <a:lnTo>
                    <a:pt x="12850" y="36"/>
                  </a:lnTo>
                  <a:cubicBezTo>
                    <a:pt x="12841" y="36"/>
                    <a:pt x="12834" y="28"/>
                    <a:pt x="12834" y="19"/>
                  </a:cubicBezTo>
                  <a:cubicBezTo>
                    <a:pt x="12834" y="10"/>
                    <a:pt x="12841" y="2"/>
                    <a:pt x="12850" y="2"/>
                  </a:cubicBezTo>
                  <a:close/>
                  <a:moveTo>
                    <a:pt x="13084" y="3"/>
                  </a:moveTo>
                  <a:lnTo>
                    <a:pt x="13184" y="3"/>
                  </a:lnTo>
                  <a:cubicBezTo>
                    <a:pt x="13193" y="3"/>
                    <a:pt x="13200" y="10"/>
                    <a:pt x="13200" y="19"/>
                  </a:cubicBezTo>
                  <a:cubicBezTo>
                    <a:pt x="13200" y="28"/>
                    <a:pt x="13193" y="36"/>
                    <a:pt x="13184" y="36"/>
                  </a:cubicBezTo>
                  <a:lnTo>
                    <a:pt x="13084" y="36"/>
                  </a:lnTo>
                  <a:cubicBezTo>
                    <a:pt x="13075" y="36"/>
                    <a:pt x="13067" y="28"/>
                    <a:pt x="13067" y="19"/>
                  </a:cubicBezTo>
                  <a:cubicBezTo>
                    <a:pt x="13067" y="10"/>
                    <a:pt x="13075" y="3"/>
                    <a:pt x="13084" y="3"/>
                  </a:cubicBezTo>
                  <a:close/>
                  <a:moveTo>
                    <a:pt x="13317" y="3"/>
                  </a:moveTo>
                  <a:lnTo>
                    <a:pt x="13417" y="3"/>
                  </a:lnTo>
                  <a:cubicBezTo>
                    <a:pt x="13426" y="3"/>
                    <a:pt x="13434" y="10"/>
                    <a:pt x="13434" y="19"/>
                  </a:cubicBezTo>
                  <a:cubicBezTo>
                    <a:pt x="13434" y="28"/>
                    <a:pt x="13426" y="36"/>
                    <a:pt x="13417" y="36"/>
                  </a:cubicBezTo>
                  <a:lnTo>
                    <a:pt x="13317" y="36"/>
                  </a:lnTo>
                  <a:cubicBezTo>
                    <a:pt x="13308" y="36"/>
                    <a:pt x="13300" y="28"/>
                    <a:pt x="13300" y="19"/>
                  </a:cubicBezTo>
                  <a:cubicBezTo>
                    <a:pt x="13300" y="10"/>
                    <a:pt x="13308" y="3"/>
                    <a:pt x="13317" y="3"/>
                  </a:cubicBezTo>
                  <a:close/>
                  <a:moveTo>
                    <a:pt x="13550" y="3"/>
                  </a:moveTo>
                  <a:lnTo>
                    <a:pt x="13650" y="3"/>
                  </a:lnTo>
                  <a:cubicBezTo>
                    <a:pt x="13660" y="3"/>
                    <a:pt x="13667" y="10"/>
                    <a:pt x="13667" y="19"/>
                  </a:cubicBezTo>
                  <a:cubicBezTo>
                    <a:pt x="13667" y="28"/>
                    <a:pt x="13660" y="36"/>
                    <a:pt x="13650" y="36"/>
                  </a:cubicBezTo>
                  <a:lnTo>
                    <a:pt x="13550" y="36"/>
                  </a:lnTo>
                  <a:cubicBezTo>
                    <a:pt x="13541" y="36"/>
                    <a:pt x="13534" y="28"/>
                    <a:pt x="13534" y="19"/>
                  </a:cubicBezTo>
                  <a:cubicBezTo>
                    <a:pt x="13534" y="10"/>
                    <a:pt x="13541" y="3"/>
                    <a:pt x="13550" y="3"/>
                  </a:cubicBezTo>
                  <a:close/>
                  <a:moveTo>
                    <a:pt x="13784" y="3"/>
                  </a:moveTo>
                  <a:lnTo>
                    <a:pt x="13884" y="3"/>
                  </a:lnTo>
                  <a:cubicBezTo>
                    <a:pt x="13893" y="3"/>
                    <a:pt x="13900" y="10"/>
                    <a:pt x="13900" y="19"/>
                  </a:cubicBezTo>
                  <a:cubicBezTo>
                    <a:pt x="13900" y="29"/>
                    <a:pt x="13893" y="36"/>
                    <a:pt x="13884" y="36"/>
                  </a:cubicBezTo>
                  <a:lnTo>
                    <a:pt x="13784" y="36"/>
                  </a:lnTo>
                  <a:cubicBezTo>
                    <a:pt x="13775" y="36"/>
                    <a:pt x="13767" y="28"/>
                    <a:pt x="13767" y="19"/>
                  </a:cubicBezTo>
                  <a:cubicBezTo>
                    <a:pt x="13767" y="10"/>
                    <a:pt x="13775" y="3"/>
                    <a:pt x="13784" y="3"/>
                  </a:cubicBezTo>
                  <a:close/>
                  <a:moveTo>
                    <a:pt x="14017" y="3"/>
                  </a:moveTo>
                  <a:lnTo>
                    <a:pt x="14117" y="3"/>
                  </a:lnTo>
                  <a:cubicBezTo>
                    <a:pt x="14126" y="3"/>
                    <a:pt x="14134" y="10"/>
                    <a:pt x="14134" y="19"/>
                  </a:cubicBezTo>
                  <a:cubicBezTo>
                    <a:pt x="14134" y="29"/>
                    <a:pt x="14126" y="36"/>
                    <a:pt x="14117" y="36"/>
                  </a:cubicBezTo>
                  <a:lnTo>
                    <a:pt x="14017" y="36"/>
                  </a:lnTo>
                  <a:cubicBezTo>
                    <a:pt x="14008" y="36"/>
                    <a:pt x="14000" y="29"/>
                    <a:pt x="14000" y="19"/>
                  </a:cubicBezTo>
                  <a:cubicBezTo>
                    <a:pt x="14000" y="10"/>
                    <a:pt x="14008" y="3"/>
                    <a:pt x="14017" y="3"/>
                  </a:cubicBezTo>
                  <a:close/>
                  <a:moveTo>
                    <a:pt x="14250" y="3"/>
                  </a:moveTo>
                  <a:lnTo>
                    <a:pt x="14350" y="3"/>
                  </a:lnTo>
                  <a:cubicBezTo>
                    <a:pt x="14360" y="3"/>
                    <a:pt x="14367" y="10"/>
                    <a:pt x="14367" y="19"/>
                  </a:cubicBezTo>
                  <a:cubicBezTo>
                    <a:pt x="14367" y="29"/>
                    <a:pt x="14360" y="36"/>
                    <a:pt x="14350" y="36"/>
                  </a:cubicBezTo>
                  <a:lnTo>
                    <a:pt x="14250" y="36"/>
                  </a:lnTo>
                  <a:cubicBezTo>
                    <a:pt x="14241" y="36"/>
                    <a:pt x="14234" y="29"/>
                    <a:pt x="14234" y="19"/>
                  </a:cubicBezTo>
                  <a:cubicBezTo>
                    <a:pt x="14234" y="10"/>
                    <a:pt x="14241" y="3"/>
                    <a:pt x="14250" y="3"/>
                  </a:cubicBezTo>
                  <a:close/>
                  <a:moveTo>
                    <a:pt x="14484" y="3"/>
                  </a:moveTo>
                  <a:lnTo>
                    <a:pt x="14584" y="3"/>
                  </a:lnTo>
                  <a:cubicBezTo>
                    <a:pt x="14593" y="3"/>
                    <a:pt x="14600" y="10"/>
                    <a:pt x="14600" y="19"/>
                  </a:cubicBezTo>
                  <a:cubicBezTo>
                    <a:pt x="14600" y="29"/>
                    <a:pt x="14593" y="36"/>
                    <a:pt x="14584" y="36"/>
                  </a:cubicBezTo>
                  <a:lnTo>
                    <a:pt x="14484" y="36"/>
                  </a:lnTo>
                  <a:cubicBezTo>
                    <a:pt x="14475" y="36"/>
                    <a:pt x="14467" y="29"/>
                    <a:pt x="14467" y="19"/>
                  </a:cubicBezTo>
                  <a:cubicBezTo>
                    <a:pt x="14467" y="10"/>
                    <a:pt x="14475" y="3"/>
                    <a:pt x="14484" y="3"/>
                  </a:cubicBezTo>
                  <a:close/>
                  <a:moveTo>
                    <a:pt x="14717" y="3"/>
                  </a:moveTo>
                  <a:lnTo>
                    <a:pt x="14817" y="3"/>
                  </a:lnTo>
                  <a:cubicBezTo>
                    <a:pt x="14826" y="3"/>
                    <a:pt x="14834" y="10"/>
                    <a:pt x="14834" y="19"/>
                  </a:cubicBezTo>
                  <a:cubicBezTo>
                    <a:pt x="14834" y="29"/>
                    <a:pt x="14826" y="36"/>
                    <a:pt x="14817" y="36"/>
                  </a:cubicBezTo>
                  <a:lnTo>
                    <a:pt x="14717" y="36"/>
                  </a:lnTo>
                  <a:cubicBezTo>
                    <a:pt x="14708" y="36"/>
                    <a:pt x="14700" y="29"/>
                    <a:pt x="14700" y="19"/>
                  </a:cubicBezTo>
                  <a:cubicBezTo>
                    <a:pt x="14700" y="10"/>
                    <a:pt x="14708" y="3"/>
                    <a:pt x="14717" y="3"/>
                  </a:cubicBezTo>
                  <a:close/>
                  <a:moveTo>
                    <a:pt x="14950" y="3"/>
                  </a:moveTo>
                  <a:lnTo>
                    <a:pt x="15050" y="3"/>
                  </a:lnTo>
                  <a:cubicBezTo>
                    <a:pt x="15060" y="3"/>
                    <a:pt x="15067" y="10"/>
                    <a:pt x="15067" y="19"/>
                  </a:cubicBezTo>
                  <a:cubicBezTo>
                    <a:pt x="15067" y="29"/>
                    <a:pt x="15060" y="36"/>
                    <a:pt x="15050" y="36"/>
                  </a:cubicBezTo>
                  <a:lnTo>
                    <a:pt x="14950" y="36"/>
                  </a:lnTo>
                  <a:cubicBezTo>
                    <a:pt x="14941" y="36"/>
                    <a:pt x="14934" y="29"/>
                    <a:pt x="14934" y="19"/>
                  </a:cubicBezTo>
                  <a:cubicBezTo>
                    <a:pt x="14934" y="10"/>
                    <a:pt x="14941" y="3"/>
                    <a:pt x="14950" y="3"/>
                  </a:cubicBezTo>
                  <a:close/>
                  <a:moveTo>
                    <a:pt x="15184" y="3"/>
                  </a:moveTo>
                  <a:lnTo>
                    <a:pt x="15284" y="3"/>
                  </a:lnTo>
                  <a:cubicBezTo>
                    <a:pt x="15293" y="3"/>
                    <a:pt x="15300" y="10"/>
                    <a:pt x="15300" y="20"/>
                  </a:cubicBezTo>
                  <a:cubicBezTo>
                    <a:pt x="15300" y="29"/>
                    <a:pt x="15293" y="36"/>
                    <a:pt x="15284" y="36"/>
                  </a:cubicBezTo>
                  <a:lnTo>
                    <a:pt x="15184" y="36"/>
                  </a:lnTo>
                  <a:cubicBezTo>
                    <a:pt x="15175" y="36"/>
                    <a:pt x="15167" y="29"/>
                    <a:pt x="15167" y="20"/>
                  </a:cubicBezTo>
                  <a:cubicBezTo>
                    <a:pt x="15167" y="10"/>
                    <a:pt x="15175" y="3"/>
                    <a:pt x="15184" y="3"/>
                  </a:cubicBezTo>
                  <a:close/>
                  <a:moveTo>
                    <a:pt x="15417" y="3"/>
                  </a:moveTo>
                  <a:lnTo>
                    <a:pt x="15517" y="3"/>
                  </a:lnTo>
                  <a:cubicBezTo>
                    <a:pt x="15526" y="3"/>
                    <a:pt x="15534" y="10"/>
                    <a:pt x="15534" y="20"/>
                  </a:cubicBezTo>
                  <a:cubicBezTo>
                    <a:pt x="15534" y="29"/>
                    <a:pt x="15526" y="36"/>
                    <a:pt x="15517" y="36"/>
                  </a:cubicBezTo>
                  <a:lnTo>
                    <a:pt x="15417" y="36"/>
                  </a:lnTo>
                  <a:cubicBezTo>
                    <a:pt x="15408" y="36"/>
                    <a:pt x="15400" y="29"/>
                    <a:pt x="15400" y="20"/>
                  </a:cubicBezTo>
                  <a:cubicBezTo>
                    <a:pt x="15400" y="10"/>
                    <a:pt x="15408" y="3"/>
                    <a:pt x="15417" y="3"/>
                  </a:cubicBezTo>
                  <a:close/>
                  <a:moveTo>
                    <a:pt x="15650" y="3"/>
                  </a:moveTo>
                  <a:lnTo>
                    <a:pt x="15750" y="3"/>
                  </a:lnTo>
                  <a:cubicBezTo>
                    <a:pt x="15760" y="3"/>
                    <a:pt x="15767" y="10"/>
                    <a:pt x="15767" y="20"/>
                  </a:cubicBezTo>
                  <a:cubicBezTo>
                    <a:pt x="15767" y="29"/>
                    <a:pt x="15760" y="36"/>
                    <a:pt x="15750" y="36"/>
                  </a:cubicBezTo>
                  <a:lnTo>
                    <a:pt x="15650" y="36"/>
                  </a:lnTo>
                  <a:cubicBezTo>
                    <a:pt x="15641" y="36"/>
                    <a:pt x="15634" y="29"/>
                    <a:pt x="15634" y="20"/>
                  </a:cubicBezTo>
                  <a:cubicBezTo>
                    <a:pt x="15634" y="10"/>
                    <a:pt x="15641" y="3"/>
                    <a:pt x="15650" y="3"/>
                  </a:cubicBezTo>
                  <a:close/>
                  <a:moveTo>
                    <a:pt x="15884" y="3"/>
                  </a:moveTo>
                  <a:lnTo>
                    <a:pt x="15984" y="3"/>
                  </a:lnTo>
                  <a:cubicBezTo>
                    <a:pt x="15993" y="3"/>
                    <a:pt x="16000" y="10"/>
                    <a:pt x="16000" y="20"/>
                  </a:cubicBezTo>
                  <a:cubicBezTo>
                    <a:pt x="16000" y="29"/>
                    <a:pt x="15993" y="36"/>
                    <a:pt x="15984" y="36"/>
                  </a:cubicBezTo>
                  <a:lnTo>
                    <a:pt x="15884" y="36"/>
                  </a:lnTo>
                  <a:cubicBezTo>
                    <a:pt x="15875" y="36"/>
                    <a:pt x="15867" y="29"/>
                    <a:pt x="15867" y="20"/>
                  </a:cubicBezTo>
                  <a:cubicBezTo>
                    <a:pt x="15867" y="10"/>
                    <a:pt x="15875" y="3"/>
                    <a:pt x="15884" y="3"/>
                  </a:cubicBezTo>
                  <a:close/>
                  <a:moveTo>
                    <a:pt x="16117" y="3"/>
                  </a:moveTo>
                  <a:lnTo>
                    <a:pt x="16217" y="3"/>
                  </a:lnTo>
                  <a:cubicBezTo>
                    <a:pt x="16226" y="3"/>
                    <a:pt x="16234" y="10"/>
                    <a:pt x="16234" y="20"/>
                  </a:cubicBezTo>
                  <a:cubicBezTo>
                    <a:pt x="16234" y="29"/>
                    <a:pt x="16226" y="36"/>
                    <a:pt x="16217" y="36"/>
                  </a:cubicBezTo>
                  <a:lnTo>
                    <a:pt x="16117" y="36"/>
                  </a:lnTo>
                  <a:cubicBezTo>
                    <a:pt x="16108" y="36"/>
                    <a:pt x="16100" y="29"/>
                    <a:pt x="16100" y="20"/>
                  </a:cubicBezTo>
                  <a:cubicBezTo>
                    <a:pt x="16100" y="10"/>
                    <a:pt x="16108" y="3"/>
                    <a:pt x="16117" y="3"/>
                  </a:cubicBezTo>
                  <a:close/>
                  <a:moveTo>
                    <a:pt x="16350" y="3"/>
                  </a:moveTo>
                  <a:lnTo>
                    <a:pt x="16450" y="3"/>
                  </a:lnTo>
                  <a:cubicBezTo>
                    <a:pt x="16460" y="3"/>
                    <a:pt x="16467" y="11"/>
                    <a:pt x="16467" y="20"/>
                  </a:cubicBezTo>
                  <a:cubicBezTo>
                    <a:pt x="16467" y="29"/>
                    <a:pt x="16460" y="36"/>
                    <a:pt x="16450" y="36"/>
                  </a:cubicBezTo>
                  <a:lnTo>
                    <a:pt x="16350" y="36"/>
                  </a:lnTo>
                  <a:cubicBezTo>
                    <a:pt x="16341" y="36"/>
                    <a:pt x="16334" y="29"/>
                    <a:pt x="16334" y="20"/>
                  </a:cubicBezTo>
                  <a:cubicBezTo>
                    <a:pt x="16334" y="10"/>
                    <a:pt x="16341" y="3"/>
                    <a:pt x="16350" y="3"/>
                  </a:cubicBezTo>
                  <a:close/>
                  <a:moveTo>
                    <a:pt x="16584" y="3"/>
                  </a:moveTo>
                  <a:lnTo>
                    <a:pt x="16684" y="3"/>
                  </a:lnTo>
                  <a:cubicBezTo>
                    <a:pt x="16693" y="3"/>
                    <a:pt x="16700" y="11"/>
                    <a:pt x="16700" y="20"/>
                  </a:cubicBezTo>
                  <a:cubicBezTo>
                    <a:pt x="16700" y="29"/>
                    <a:pt x="16693" y="36"/>
                    <a:pt x="16684" y="36"/>
                  </a:cubicBezTo>
                  <a:lnTo>
                    <a:pt x="16584" y="36"/>
                  </a:lnTo>
                  <a:cubicBezTo>
                    <a:pt x="16575" y="36"/>
                    <a:pt x="16567" y="29"/>
                    <a:pt x="16567" y="20"/>
                  </a:cubicBezTo>
                  <a:cubicBezTo>
                    <a:pt x="16567" y="11"/>
                    <a:pt x="16575" y="3"/>
                    <a:pt x="16584" y="3"/>
                  </a:cubicBezTo>
                  <a:close/>
                  <a:moveTo>
                    <a:pt x="16817" y="3"/>
                  </a:moveTo>
                  <a:lnTo>
                    <a:pt x="16917" y="3"/>
                  </a:lnTo>
                  <a:cubicBezTo>
                    <a:pt x="16926" y="3"/>
                    <a:pt x="16934" y="11"/>
                    <a:pt x="16934" y="20"/>
                  </a:cubicBezTo>
                  <a:cubicBezTo>
                    <a:pt x="16934" y="29"/>
                    <a:pt x="16926" y="36"/>
                    <a:pt x="16917" y="36"/>
                  </a:cubicBezTo>
                  <a:lnTo>
                    <a:pt x="16817" y="36"/>
                  </a:lnTo>
                  <a:cubicBezTo>
                    <a:pt x="16808" y="36"/>
                    <a:pt x="16800" y="29"/>
                    <a:pt x="16800" y="20"/>
                  </a:cubicBezTo>
                  <a:cubicBezTo>
                    <a:pt x="16800" y="11"/>
                    <a:pt x="16808" y="3"/>
                    <a:pt x="16817" y="3"/>
                  </a:cubicBezTo>
                  <a:close/>
                  <a:moveTo>
                    <a:pt x="17050" y="3"/>
                  </a:moveTo>
                  <a:lnTo>
                    <a:pt x="17150" y="3"/>
                  </a:lnTo>
                  <a:cubicBezTo>
                    <a:pt x="17160" y="3"/>
                    <a:pt x="17167" y="11"/>
                    <a:pt x="17167" y="20"/>
                  </a:cubicBezTo>
                  <a:cubicBezTo>
                    <a:pt x="17167" y="29"/>
                    <a:pt x="17160" y="37"/>
                    <a:pt x="17150" y="36"/>
                  </a:cubicBezTo>
                  <a:lnTo>
                    <a:pt x="17050" y="36"/>
                  </a:lnTo>
                  <a:cubicBezTo>
                    <a:pt x="17041" y="36"/>
                    <a:pt x="17034" y="29"/>
                    <a:pt x="17034" y="20"/>
                  </a:cubicBezTo>
                  <a:cubicBezTo>
                    <a:pt x="17034" y="11"/>
                    <a:pt x="17041" y="3"/>
                    <a:pt x="17050" y="3"/>
                  </a:cubicBezTo>
                  <a:close/>
                  <a:moveTo>
                    <a:pt x="17284" y="3"/>
                  </a:moveTo>
                  <a:lnTo>
                    <a:pt x="17384" y="3"/>
                  </a:lnTo>
                  <a:cubicBezTo>
                    <a:pt x="17393" y="3"/>
                    <a:pt x="17400" y="11"/>
                    <a:pt x="17400" y="20"/>
                  </a:cubicBezTo>
                  <a:cubicBezTo>
                    <a:pt x="17400" y="29"/>
                    <a:pt x="17393" y="37"/>
                    <a:pt x="17384" y="37"/>
                  </a:cubicBezTo>
                  <a:lnTo>
                    <a:pt x="17284" y="37"/>
                  </a:lnTo>
                  <a:cubicBezTo>
                    <a:pt x="17275" y="37"/>
                    <a:pt x="17267" y="29"/>
                    <a:pt x="17267" y="20"/>
                  </a:cubicBezTo>
                  <a:cubicBezTo>
                    <a:pt x="17267" y="11"/>
                    <a:pt x="17275" y="3"/>
                    <a:pt x="17284" y="3"/>
                  </a:cubicBezTo>
                  <a:close/>
                  <a:moveTo>
                    <a:pt x="17517" y="3"/>
                  </a:moveTo>
                  <a:lnTo>
                    <a:pt x="17617" y="3"/>
                  </a:lnTo>
                  <a:cubicBezTo>
                    <a:pt x="17626" y="3"/>
                    <a:pt x="17634" y="11"/>
                    <a:pt x="17634" y="20"/>
                  </a:cubicBezTo>
                  <a:cubicBezTo>
                    <a:pt x="17634" y="29"/>
                    <a:pt x="17626" y="37"/>
                    <a:pt x="17617" y="37"/>
                  </a:cubicBezTo>
                  <a:lnTo>
                    <a:pt x="17517" y="37"/>
                  </a:lnTo>
                  <a:cubicBezTo>
                    <a:pt x="17508" y="37"/>
                    <a:pt x="17500" y="29"/>
                    <a:pt x="17500" y="20"/>
                  </a:cubicBezTo>
                  <a:cubicBezTo>
                    <a:pt x="17500" y="11"/>
                    <a:pt x="17508" y="3"/>
                    <a:pt x="17517" y="3"/>
                  </a:cubicBezTo>
                  <a:close/>
                  <a:moveTo>
                    <a:pt x="17750" y="3"/>
                  </a:moveTo>
                  <a:lnTo>
                    <a:pt x="17850" y="3"/>
                  </a:lnTo>
                  <a:cubicBezTo>
                    <a:pt x="17860" y="3"/>
                    <a:pt x="17867" y="11"/>
                    <a:pt x="17867" y="20"/>
                  </a:cubicBezTo>
                  <a:cubicBezTo>
                    <a:pt x="17867" y="29"/>
                    <a:pt x="17860" y="37"/>
                    <a:pt x="17850" y="37"/>
                  </a:cubicBezTo>
                  <a:lnTo>
                    <a:pt x="17750" y="37"/>
                  </a:lnTo>
                  <a:cubicBezTo>
                    <a:pt x="17741" y="37"/>
                    <a:pt x="17734" y="29"/>
                    <a:pt x="17734" y="20"/>
                  </a:cubicBezTo>
                  <a:cubicBezTo>
                    <a:pt x="17734" y="11"/>
                    <a:pt x="17741" y="3"/>
                    <a:pt x="17750" y="3"/>
                  </a:cubicBezTo>
                  <a:close/>
                  <a:moveTo>
                    <a:pt x="17984" y="3"/>
                  </a:moveTo>
                  <a:lnTo>
                    <a:pt x="18084" y="3"/>
                  </a:lnTo>
                  <a:cubicBezTo>
                    <a:pt x="18093" y="3"/>
                    <a:pt x="18100" y="11"/>
                    <a:pt x="18100" y="20"/>
                  </a:cubicBezTo>
                  <a:cubicBezTo>
                    <a:pt x="18100" y="29"/>
                    <a:pt x="18093" y="37"/>
                    <a:pt x="18084" y="37"/>
                  </a:cubicBezTo>
                  <a:lnTo>
                    <a:pt x="17984" y="37"/>
                  </a:lnTo>
                  <a:cubicBezTo>
                    <a:pt x="17975" y="37"/>
                    <a:pt x="17967" y="29"/>
                    <a:pt x="17967" y="20"/>
                  </a:cubicBezTo>
                  <a:cubicBezTo>
                    <a:pt x="17967" y="11"/>
                    <a:pt x="17975" y="3"/>
                    <a:pt x="17984" y="3"/>
                  </a:cubicBezTo>
                  <a:close/>
                  <a:moveTo>
                    <a:pt x="18217" y="3"/>
                  </a:moveTo>
                  <a:lnTo>
                    <a:pt x="18317" y="3"/>
                  </a:lnTo>
                  <a:cubicBezTo>
                    <a:pt x="18326" y="3"/>
                    <a:pt x="18334" y="11"/>
                    <a:pt x="18334" y="20"/>
                  </a:cubicBezTo>
                  <a:cubicBezTo>
                    <a:pt x="18334" y="29"/>
                    <a:pt x="18326" y="37"/>
                    <a:pt x="18317" y="37"/>
                  </a:cubicBezTo>
                  <a:lnTo>
                    <a:pt x="18217" y="37"/>
                  </a:lnTo>
                  <a:cubicBezTo>
                    <a:pt x="18208" y="37"/>
                    <a:pt x="18200" y="29"/>
                    <a:pt x="18200" y="20"/>
                  </a:cubicBezTo>
                  <a:cubicBezTo>
                    <a:pt x="18200" y="11"/>
                    <a:pt x="18208" y="3"/>
                    <a:pt x="18217" y="3"/>
                  </a:cubicBezTo>
                  <a:close/>
                  <a:moveTo>
                    <a:pt x="18450" y="3"/>
                  </a:moveTo>
                  <a:lnTo>
                    <a:pt x="18550" y="3"/>
                  </a:lnTo>
                  <a:cubicBezTo>
                    <a:pt x="18560" y="3"/>
                    <a:pt x="18567" y="11"/>
                    <a:pt x="18567" y="20"/>
                  </a:cubicBezTo>
                  <a:cubicBezTo>
                    <a:pt x="18567" y="29"/>
                    <a:pt x="18560" y="37"/>
                    <a:pt x="18550" y="37"/>
                  </a:cubicBezTo>
                  <a:lnTo>
                    <a:pt x="18450" y="37"/>
                  </a:lnTo>
                  <a:cubicBezTo>
                    <a:pt x="18441" y="37"/>
                    <a:pt x="18434" y="29"/>
                    <a:pt x="18434" y="20"/>
                  </a:cubicBezTo>
                  <a:cubicBezTo>
                    <a:pt x="18434" y="11"/>
                    <a:pt x="18441" y="3"/>
                    <a:pt x="18450" y="3"/>
                  </a:cubicBezTo>
                  <a:close/>
                  <a:moveTo>
                    <a:pt x="18684" y="3"/>
                  </a:moveTo>
                  <a:lnTo>
                    <a:pt x="18784" y="3"/>
                  </a:lnTo>
                  <a:cubicBezTo>
                    <a:pt x="18793" y="3"/>
                    <a:pt x="18800" y="11"/>
                    <a:pt x="18800" y="20"/>
                  </a:cubicBezTo>
                  <a:cubicBezTo>
                    <a:pt x="18800" y="29"/>
                    <a:pt x="18793" y="37"/>
                    <a:pt x="18784" y="37"/>
                  </a:cubicBezTo>
                  <a:lnTo>
                    <a:pt x="18684" y="37"/>
                  </a:lnTo>
                  <a:cubicBezTo>
                    <a:pt x="18675" y="37"/>
                    <a:pt x="18667" y="29"/>
                    <a:pt x="18667" y="20"/>
                  </a:cubicBezTo>
                  <a:cubicBezTo>
                    <a:pt x="18667" y="11"/>
                    <a:pt x="18675" y="3"/>
                    <a:pt x="18684" y="3"/>
                  </a:cubicBezTo>
                  <a:close/>
                  <a:moveTo>
                    <a:pt x="18917" y="3"/>
                  </a:moveTo>
                  <a:lnTo>
                    <a:pt x="19017" y="3"/>
                  </a:lnTo>
                  <a:cubicBezTo>
                    <a:pt x="19026" y="3"/>
                    <a:pt x="19034" y="11"/>
                    <a:pt x="19034" y="20"/>
                  </a:cubicBezTo>
                  <a:cubicBezTo>
                    <a:pt x="19034" y="29"/>
                    <a:pt x="19026" y="37"/>
                    <a:pt x="19017" y="37"/>
                  </a:cubicBezTo>
                  <a:lnTo>
                    <a:pt x="18917" y="37"/>
                  </a:lnTo>
                  <a:cubicBezTo>
                    <a:pt x="18908" y="37"/>
                    <a:pt x="18900" y="29"/>
                    <a:pt x="18900" y="20"/>
                  </a:cubicBezTo>
                  <a:cubicBezTo>
                    <a:pt x="18900" y="11"/>
                    <a:pt x="18908" y="3"/>
                    <a:pt x="18917" y="3"/>
                  </a:cubicBezTo>
                  <a:close/>
                  <a:moveTo>
                    <a:pt x="19150" y="3"/>
                  </a:moveTo>
                  <a:lnTo>
                    <a:pt x="19250" y="4"/>
                  </a:lnTo>
                  <a:cubicBezTo>
                    <a:pt x="19260" y="4"/>
                    <a:pt x="19267" y="11"/>
                    <a:pt x="19267" y="20"/>
                  </a:cubicBezTo>
                  <a:cubicBezTo>
                    <a:pt x="19267" y="29"/>
                    <a:pt x="19260" y="37"/>
                    <a:pt x="19250" y="37"/>
                  </a:cubicBezTo>
                  <a:lnTo>
                    <a:pt x="19150" y="37"/>
                  </a:lnTo>
                  <a:cubicBezTo>
                    <a:pt x="19141" y="37"/>
                    <a:pt x="19134" y="29"/>
                    <a:pt x="19134" y="20"/>
                  </a:cubicBezTo>
                  <a:cubicBezTo>
                    <a:pt x="19134" y="11"/>
                    <a:pt x="19141" y="3"/>
                    <a:pt x="19150" y="3"/>
                  </a:cubicBezTo>
                  <a:close/>
                  <a:moveTo>
                    <a:pt x="19384" y="4"/>
                  </a:moveTo>
                  <a:lnTo>
                    <a:pt x="19484" y="4"/>
                  </a:lnTo>
                  <a:cubicBezTo>
                    <a:pt x="19493" y="4"/>
                    <a:pt x="19500" y="11"/>
                    <a:pt x="19500" y="20"/>
                  </a:cubicBezTo>
                  <a:cubicBezTo>
                    <a:pt x="19500" y="29"/>
                    <a:pt x="19493" y="37"/>
                    <a:pt x="19484" y="37"/>
                  </a:cubicBezTo>
                  <a:lnTo>
                    <a:pt x="19384" y="37"/>
                  </a:lnTo>
                  <a:cubicBezTo>
                    <a:pt x="19375" y="37"/>
                    <a:pt x="19367" y="29"/>
                    <a:pt x="19367" y="20"/>
                  </a:cubicBezTo>
                  <a:cubicBezTo>
                    <a:pt x="19367" y="11"/>
                    <a:pt x="19375" y="4"/>
                    <a:pt x="19384" y="4"/>
                  </a:cubicBezTo>
                  <a:close/>
                  <a:moveTo>
                    <a:pt x="19617" y="4"/>
                  </a:moveTo>
                  <a:lnTo>
                    <a:pt x="19717" y="4"/>
                  </a:lnTo>
                  <a:cubicBezTo>
                    <a:pt x="19726" y="4"/>
                    <a:pt x="19734" y="11"/>
                    <a:pt x="19734" y="20"/>
                  </a:cubicBezTo>
                  <a:cubicBezTo>
                    <a:pt x="19734" y="29"/>
                    <a:pt x="19726" y="37"/>
                    <a:pt x="19717" y="37"/>
                  </a:cubicBezTo>
                  <a:lnTo>
                    <a:pt x="19617" y="37"/>
                  </a:lnTo>
                  <a:cubicBezTo>
                    <a:pt x="19608" y="37"/>
                    <a:pt x="19600" y="29"/>
                    <a:pt x="19600" y="20"/>
                  </a:cubicBezTo>
                  <a:cubicBezTo>
                    <a:pt x="19600" y="11"/>
                    <a:pt x="19608" y="4"/>
                    <a:pt x="19617" y="4"/>
                  </a:cubicBezTo>
                  <a:close/>
                  <a:moveTo>
                    <a:pt x="19850" y="4"/>
                  </a:moveTo>
                  <a:lnTo>
                    <a:pt x="19950" y="4"/>
                  </a:lnTo>
                  <a:cubicBezTo>
                    <a:pt x="19960" y="4"/>
                    <a:pt x="19967" y="11"/>
                    <a:pt x="19967" y="20"/>
                  </a:cubicBezTo>
                  <a:cubicBezTo>
                    <a:pt x="19967" y="29"/>
                    <a:pt x="19960" y="37"/>
                    <a:pt x="19950" y="37"/>
                  </a:cubicBezTo>
                  <a:lnTo>
                    <a:pt x="19850" y="37"/>
                  </a:lnTo>
                  <a:cubicBezTo>
                    <a:pt x="19841" y="37"/>
                    <a:pt x="19834" y="29"/>
                    <a:pt x="19834" y="20"/>
                  </a:cubicBezTo>
                  <a:cubicBezTo>
                    <a:pt x="19834" y="11"/>
                    <a:pt x="19841" y="4"/>
                    <a:pt x="19850" y="4"/>
                  </a:cubicBezTo>
                  <a:close/>
                  <a:moveTo>
                    <a:pt x="20084" y="4"/>
                  </a:moveTo>
                  <a:lnTo>
                    <a:pt x="20184" y="4"/>
                  </a:lnTo>
                  <a:cubicBezTo>
                    <a:pt x="20193" y="4"/>
                    <a:pt x="20200" y="11"/>
                    <a:pt x="20200" y="20"/>
                  </a:cubicBezTo>
                  <a:cubicBezTo>
                    <a:pt x="20200" y="30"/>
                    <a:pt x="20193" y="37"/>
                    <a:pt x="20184" y="37"/>
                  </a:cubicBezTo>
                  <a:lnTo>
                    <a:pt x="20084" y="37"/>
                  </a:lnTo>
                  <a:cubicBezTo>
                    <a:pt x="20075" y="37"/>
                    <a:pt x="20067" y="30"/>
                    <a:pt x="20067" y="20"/>
                  </a:cubicBezTo>
                  <a:cubicBezTo>
                    <a:pt x="20067" y="11"/>
                    <a:pt x="20075" y="4"/>
                    <a:pt x="20084" y="4"/>
                  </a:cubicBezTo>
                  <a:close/>
                  <a:moveTo>
                    <a:pt x="20317" y="4"/>
                  </a:moveTo>
                  <a:lnTo>
                    <a:pt x="20417" y="4"/>
                  </a:lnTo>
                  <a:cubicBezTo>
                    <a:pt x="20426" y="4"/>
                    <a:pt x="20434" y="11"/>
                    <a:pt x="20434" y="20"/>
                  </a:cubicBezTo>
                  <a:cubicBezTo>
                    <a:pt x="20434" y="30"/>
                    <a:pt x="20426" y="37"/>
                    <a:pt x="20417" y="37"/>
                  </a:cubicBezTo>
                  <a:lnTo>
                    <a:pt x="20317" y="37"/>
                  </a:lnTo>
                  <a:cubicBezTo>
                    <a:pt x="20308" y="37"/>
                    <a:pt x="20300" y="30"/>
                    <a:pt x="20300" y="20"/>
                  </a:cubicBezTo>
                  <a:cubicBezTo>
                    <a:pt x="20300" y="11"/>
                    <a:pt x="20308" y="4"/>
                    <a:pt x="20317" y="4"/>
                  </a:cubicBezTo>
                  <a:close/>
                  <a:moveTo>
                    <a:pt x="20551" y="4"/>
                  </a:moveTo>
                  <a:lnTo>
                    <a:pt x="20651" y="4"/>
                  </a:lnTo>
                  <a:cubicBezTo>
                    <a:pt x="20660" y="4"/>
                    <a:pt x="20667" y="11"/>
                    <a:pt x="20667" y="20"/>
                  </a:cubicBezTo>
                  <a:cubicBezTo>
                    <a:pt x="20667" y="30"/>
                    <a:pt x="20660" y="37"/>
                    <a:pt x="20650" y="37"/>
                  </a:cubicBezTo>
                  <a:lnTo>
                    <a:pt x="20550" y="37"/>
                  </a:lnTo>
                  <a:cubicBezTo>
                    <a:pt x="20541" y="37"/>
                    <a:pt x="20534" y="30"/>
                    <a:pt x="20534" y="20"/>
                  </a:cubicBezTo>
                  <a:cubicBezTo>
                    <a:pt x="20534" y="11"/>
                    <a:pt x="20541" y="4"/>
                    <a:pt x="20551" y="4"/>
                  </a:cubicBezTo>
                  <a:close/>
                  <a:moveTo>
                    <a:pt x="20784" y="4"/>
                  </a:moveTo>
                  <a:lnTo>
                    <a:pt x="20884" y="4"/>
                  </a:lnTo>
                  <a:cubicBezTo>
                    <a:pt x="20893" y="4"/>
                    <a:pt x="20901" y="11"/>
                    <a:pt x="20901" y="20"/>
                  </a:cubicBezTo>
                  <a:cubicBezTo>
                    <a:pt x="20901" y="30"/>
                    <a:pt x="20893" y="37"/>
                    <a:pt x="20884" y="37"/>
                  </a:cubicBezTo>
                  <a:lnTo>
                    <a:pt x="20784" y="37"/>
                  </a:lnTo>
                  <a:cubicBezTo>
                    <a:pt x="20775" y="37"/>
                    <a:pt x="20767" y="30"/>
                    <a:pt x="20767" y="20"/>
                  </a:cubicBezTo>
                  <a:cubicBezTo>
                    <a:pt x="20767" y="11"/>
                    <a:pt x="20775" y="4"/>
                    <a:pt x="20784" y="4"/>
                  </a:cubicBezTo>
                  <a:close/>
                  <a:moveTo>
                    <a:pt x="21017" y="4"/>
                  </a:moveTo>
                  <a:lnTo>
                    <a:pt x="21100" y="4"/>
                  </a:lnTo>
                  <a:cubicBezTo>
                    <a:pt x="21110" y="4"/>
                    <a:pt x="21117" y="11"/>
                    <a:pt x="21117" y="20"/>
                  </a:cubicBezTo>
                  <a:cubicBezTo>
                    <a:pt x="21117" y="30"/>
                    <a:pt x="21110" y="37"/>
                    <a:pt x="21100" y="37"/>
                  </a:cubicBezTo>
                  <a:lnTo>
                    <a:pt x="21017" y="37"/>
                  </a:lnTo>
                  <a:cubicBezTo>
                    <a:pt x="21008" y="37"/>
                    <a:pt x="21001" y="30"/>
                    <a:pt x="21001" y="20"/>
                  </a:cubicBezTo>
                  <a:cubicBezTo>
                    <a:pt x="21001" y="11"/>
                    <a:pt x="21008" y="4"/>
                    <a:pt x="21017" y="4"/>
                  </a:cubicBezTo>
                  <a:close/>
                </a:path>
              </a:pathLst>
            </a:custGeom>
            <a:solidFill>
              <a:srgbClr val="000000"/>
            </a:solidFill>
            <a:ln w="2" cap="flat">
              <a:solidFill>
                <a:srgbClr val="000000"/>
              </a:solidFill>
              <a:prstDash val="solid"/>
              <a:bevel/>
            </a:ln>
          </p:spPr>
          <p:txBody>
            <a:bodyPr/>
            <a:lstStyle/>
            <a:p>
              <a:endParaRPr lang="zh-CN" altLang="en-US" sz="100"/>
            </a:p>
          </p:txBody>
        </p:sp>
        <p:sp>
          <p:nvSpPr>
            <p:cNvPr id="48185" name="Freeform 488"/>
            <p:cNvSpPr>
              <a:spLocks noEditPoints="1"/>
            </p:cNvSpPr>
            <p:nvPr/>
          </p:nvSpPr>
          <p:spPr bwMode="auto">
            <a:xfrm>
              <a:off x="1105" y="1798"/>
              <a:ext cx="4623" cy="8"/>
            </a:xfrm>
            <a:custGeom>
              <a:avLst/>
              <a:gdLst>
                <a:gd name="T0" fmla="*/ 80 w 21117"/>
                <a:gd name="T1" fmla="*/ 4 h 37"/>
                <a:gd name="T2" fmla="*/ 102 w 21117"/>
                <a:gd name="T3" fmla="*/ 4 h 37"/>
                <a:gd name="T4" fmla="*/ 230 w 21117"/>
                <a:gd name="T5" fmla="*/ 0 h 37"/>
                <a:gd name="T6" fmla="*/ 259 w 21117"/>
                <a:gd name="T7" fmla="*/ 7 h 37"/>
                <a:gd name="T8" fmla="*/ 361 w 21117"/>
                <a:gd name="T9" fmla="*/ 0 h 37"/>
                <a:gd name="T10" fmla="*/ 434 w 21117"/>
                <a:gd name="T11" fmla="*/ 7 h 37"/>
                <a:gd name="T12" fmla="*/ 463 w 21117"/>
                <a:gd name="T13" fmla="*/ 0 h 37"/>
                <a:gd name="T14" fmla="*/ 591 w 21117"/>
                <a:gd name="T15" fmla="*/ 4 h 37"/>
                <a:gd name="T16" fmla="*/ 613 w 21117"/>
                <a:gd name="T17" fmla="*/ 4 h 37"/>
                <a:gd name="T18" fmla="*/ 741 w 21117"/>
                <a:gd name="T19" fmla="*/ 0 h 37"/>
                <a:gd name="T20" fmla="*/ 770 w 21117"/>
                <a:gd name="T21" fmla="*/ 7 h 37"/>
                <a:gd name="T22" fmla="*/ 872 w 21117"/>
                <a:gd name="T23" fmla="*/ 0 h 37"/>
                <a:gd name="T24" fmla="*/ 945 w 21117"/>
                <a:gd name="T25" fmla="*/ 7 h 37"/>
                <a:gd name="T26" fmla="*/ 974 w 21117"/>
                <a:gd name="T27" fmla="*/ 0 h 37"/>
                <a:gd name="T28" fmla="*/ 1102 w 21117"/>
                <a:gd name="T29" fmla="*/ 4 h 37"/>
                <a:gd name="T30" fmla="*/ 1124 w 21117"/>
                <a:gd name="T31" fmla="*/ 4 h 37"/>
                <a:gd name="T32" fmla="*/ 1252 w 21117"/>
                <a:gd name="T33" fmla="*/ 0 h 37"/>
                <a:gd name="T34" fmla="*/ 1281 w 21117"/>
                <a:gd name="T35" fmla="*/ 7 h 37"/>
                <a:gd name="T36" fmla="*/ 1383 w 21117"/>
                <a:gd name="T37" fmla="*/ 0 h 37"/>
                <a:gd name="T38" fmla="*/ 1456 w 21117"/>
                <a:gd name="T39" fmla="*/ 8 h 37"/>
                <a:gd name="T40" fmla="*/ 1485 w 21117"/>
                <a:gd name="T41" fmla="*/ 0 h 37"/>
                <a:gd name="T42" fmla="*/ 1613 w 21117"/>
                <a:gd name="T43" fmla="*/ 4 h 37"/>
                <a:gd name="T44" fmla="*/ 1635 w 21117"/>
                <a:gd name="T45" fmla="*/ 4 h 37"/>
                <a:gd name="T46" fmla="*/ 1762 w 21117"/>
                <a:gd name="T47" fmla="*/ 0 h 37"/>
                <a:gd name="T48" fmla="*/ 1792 w 21117"/>
                <a:gd name="T49" fmla="*/ 8 h 37"/>
                <a:gd name="T50" fmla="*/ 1894 w 21117"/>
                <a:gd name="T51" fmla="*/ 0 h 37"/>
                <a:gd name="T52" fmla="*/ 1967 w 21117"/>
                <a:gd name="T53" fmla="*/ 8 h 37"/>
                <a:gd name="T54" fmla="*/ 1996 w 21117"/>
                <a:gd name="T55" fmla="*/ 0 h 37"/>
                <a:gd name="T56" fmla="*/ 2124 w 21117"/>
                <a:gd name="T57" fmla="*/ 4 h 37"/>
                <a:gd name="T58" fmla="*/ 2145 w 21117"/>
                <a:gd name="T59" fmla="*/ 4 h 37"/>
                <a:gd name="T60" fmla="*/ 2273 w 21117"/>
                <a:gd name="T61" fmla="*/ 0 h 37"/>
                <a:gd name="T62" fmla="*/ 2302 w 21117"/>
                <a:gd name="T63" fmla="*/ 8 h 37"/>
                <a:gd name="T64" fmla="*/ 2405 w 21117"/>
                <a:gd name="T65" fmla="*/ 0 h 37"/>
                <a:gd name="T66" fmla="*/ 2478 w 21117"/>
                <a:gd name="T67" fmla="*/ 8 h 37"/>
                <a:gd name="T68" fmla="*/ 2507 w 21117"/>
                <a:gd name="T69" fmla="*/ 0 h 37"/>
                <a:gd name="T70" fmla="*/ 2635 w 21117"/>
                <a:gd name="T71" fmla="*/ 4 h 37"/>
                <a:gd name="T72" fmla="*/ 2656 w 21117"/>
                <a:gd name="T73" fmla="*/ 4 h 37"/>
                <a:gd name="T74" fmla="*/ 2784 w 21117"/>
                <a:gd name="T75" fmla="*/ 0 h 37"/>
                <a:gd name="T76" fmla="*/ 2813 w 21117"/>
                <a:gd name="T77" fmla="*/ 8 h 37"/>
                <a:gd name="T78" fmla="*/ 2915 w 21117"/>
                <a:gd name="T79" fmla="*/ 0 h 37"/>
                <a:gd name="T80" fmla="*/ 2988 w 21117"/>
                <a:gd name="T81" fmla="*/ 8 h 37"/>
                <a:gd name="T82" fmla="*/ 3018 w 21117"/>
                <a:gd name="T83" fmla="*/ 0 h 37"/>
                <a:gd name="T84" fmla="*/ 3145 w 21117"/>
                <a:gd name="T85" fmla="*/ 4 h 37"/>
                <a:gd name="T86" fmla="*/ 3167 w 21117"/>
                <a:gd name="T87" fmla="*/ 4 h 37"/>
                <a:gd name="T88" fmla="*/ 3295 w 21117"/>
                <a:gd name="T89" fmla="*/ 1 h 37"/>
                <a:gd name="T90" fmla="*/ 3324 w 21117"/>
                <a:gd name="T91" fmla="*/ 8 h 37"/>
                <a:gd name="T92" fmla="*/ 3426 w 21117"/>
                <a:gd name="T93" fmla="*/ 1 h 37"/>
                <a:gd name="T94" fmla="*/ 3499 w 21117"/>
                <a:gd name="T95" fmla="*/ 8 h 37"/>
                <a:gd name="T96" fmla="*/ 3528 w 21117"/>
                <a:gd name="T97" fmla="*/ 1 h 37"/>
                <a:gd name="T98" fmla="*/ 3656 w 21117"/>
                <a:gd name="T99" fmla="*/ 4 h 37"/>
                <a:gd name="T100" fmla="*/ 3678 w 21117"/>
                <a:gd name="T101" fmla="*/ 4 h 37"/>
                <a:gd name="T102" fmla="*/ 3806 w 21117"/>
                <a:gd name="T103" fmla="*/ 1 h 37"/>
                <a:gd name="T104" fmla="*/ 3835 w 21117"/>
                <a:gd name="T105" fmla="*/ 8 h 37"/>
                <a:gd name="T106" fmla="*/ 3937 w 21117"/>
                <a:gd name="T107" fmla="*/ 1 h 37"/>
                <a:gd name="T108" fmla="*/ 4010 w 21117"/>
                <a:gd name="T109" fmla="*/ 8 h 37"/>
                <a:gd name="T110" fmla="*/ 4039 w 21117"/>
                <a:gd name="T111" fmla="*/ 1 h 37"/>
                <a:gd name="T112" fmla="*/ 4167 w 21117"/>
                <a:gd name="T113" fmla="*/ 4 h 37"/>
                <a:gd name="T114" fmla="*/ 4189 w 21117"/>
                <a:gd name="T115" fmla="*/ 4 h 37"/>
                <a:gd name="T116" fmla="*/ 4317 w 21117"/>
                <a:gd name="T117" fmla="*/ 1 h 37"/>
                <a:gd name="T118" fmla="*/ 4346 w 21117"/>
                <a:gd name="T119" fmla="*/ 8 h 37"/>
                <a:gd name="T120" fmla="*/ 4448 w 21117"/>
                <a:gd name="T121" fmla="*/ 1 h 37"/>
                <a:gd name="T122" fmla="*/ 4521 w 21117"/>
                <a:gd name="T123" fmla="*/ 8 h 37"/>
                <a:gd name="T124" fmla="*/ 4550 w 21117"/>
                <a:gd name="T125" fmla="*/ 1 h 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117" h="37">
                  <a:moveTo>
                    <a:pt x="17" y="0"/>
                  </a:moveTo>
                  <a:lnTo>
                    <a:pt x="117" y="0"/>
                  </a:lnTo>
                  <a:cubicBezTo>
                    <a:pt x="126" y="0"/>
                    <a:pt x="134" y="8"/>
                    <a:pt x="134" y="17"/>
                  </a:cubicBezTo>
                  <a:cubicBezTo>
                    <a:pt x="134" y="26"/>
                    <a:pt x="126" y="33"/>
                    <a:pt x="117" y="33"/>
                  </a:cubicBezTo>
                  <a:lnTo>
                    <a:pt x="17" y="33"/>
                  </a:lnTo>
                  <a:cubicBezTo>
                    <a:pt x="8" y="33"/>
                    <a:pt x="0" y="26"/>
                    <a:pt x="0" y="17"/>
                  </a:cubicBezTo>
                  <a:cubicBezTo>
                    <a:pt x="0" y="8"/>
                    <a:pt x="8" y="0"/>
                    <a:pt x="17" y="0"/>
                  </a:cubicBezTo>
                  <a:close/>
                  <a:moveTo>
                    <a:pt x="250" y="0"/>
                  </a:moveTo>
                  <a:lnTo>
                    <a:pt x="350" y="0"/>
                  </a:lnTo>
                  <a:cubicBezTo>
                    <a:pt x="360" y="0"/>
                    <a:pt x="367" y="8"/>
                    <a:pt x="367" y="17"/>
                  </a:cubicBezTo>
                  <a:cubicBezTo>
                    <a:pt x="367" y="26"/>
                    <a:pt x="360" y="34"/>
                    <a:pt x="350" y="34"/>
                  </a:cubicBezTo>
                  <a:lnTo>
                    <a:pt x="250" y="34"/>
                  </a:lnTo>
                  <a:cubicBezTo>
                    <a:pt x="241" y="34"/>
                    <a:pt x="234" y="26"/>
                    <a:pt x="234" y="17"/>
                  </a:cubicBezTo>
                  <a:cubicBezTo>
                    <a:pt x="234" y="8"/>
                    <a:pt x="241" y="0"/>
                    <a:pt x="250" y="0"/>
                  </a:cubicBezTo>
                  <a:close/>
                  <a:moveTo>
                    <a:pt x="484" y="0"/>
                  </a:moveTo>
                  <a:lnTo>
                    <a:pt x="584" y="0"/>
                  </a:lnTo>
                  <a:cubicBezTo>
                    <a:pt x="593" y="0"/>
                    <a:pt x="600" y="8"/>
                    <a:pt x="600" y="17"/>
                  </a:cubicBezTo>
                  <a:cubicBezTo>
                    <a:pt x="600" y="26"/>
                    <a:pt x="593" y="34"/>
                    <a:pt x="584" y="34"/>
                  </a:cubicBezTo>
                  <a:lnTo>
                    <a:pt x="484" y="34"/>
                  </a:lnTo>
                  <a:cubicBezTo>
                    <a:pt x="475" y="34"/>
                    <a:pt x="467" y="26"/>
                    <a:pt x="467" y="17"/>
                  </a:cubicBezTo>
                  <a:cubicBezTo>
                    <a:pt x="467" y="8"/>
                    <a:pt x="475" y="0"/>
                    <a:pt x="484" y="0"/>
                  </a:cubicBezTo>
                  <a:close/>
                  <a:moveTo>
                    <a:pt x="717" y="0"/>
                  </a:moveTo>
                  <a:lnTo>
                    <a:pt x="817" y="0"/>
                  </a:lnTo>
                  <a:cubicBezTo>
                    <a:pt x="826" y="0"/>
                    <a:pt x="834" y="8"/>
                    <a:pt x="834" y="17"/>
                  </a:cubicBezTo>
                  <a:cubicBezTo>
                    <a:pt x="834" y="26"/>
                    <a:pt x="826" y="34"/>
                    <a:pt x="817" y="34"/>
                  </a:cubicBezTo>
                  <a:lnTo>
                    <a:pt x="717" y="34"/>
                  </a:lnTo>
                  <a:cubicBezTo>
                    <a:pt x="708" y="34"/>
                    <a:pt x="700" y="26"/>
                    <a:pt x="700" y="17"/>
                  </a:cubicBezTo>
                  <a:cubicBezTo>
                    <a:pt x="700" y="8"/>
                    <a:pt x="708" y="0"/>
                    <a:pt x="717" y="0"/>
                  </a:cubicBezTo>
                  <a:close/>
                  <a:moveTo>
                    <a:pt x="950" y="0"/>
                  </a:moveTo>
                  <a:lnTo>
                    <a:pt x="1050" y="0"/>
                  </a:lnTo>
                  <a:cubicBezTo>
                    <a:pt x="1060" y="0"/>
                    <a:pt x="1067" y="8"/>
                    <a:pt x="1067" y="17"/>
                  </a:cubicBezTo>
                  <a:cubicBezTo>
                    <a:pt x="1067" y="26"/>
                    <a:pt x="1060" y="34"/>
                    <a:pt x="1050" y="34"/>
                  </a:cubicBezTo>
                  <a:lnTo>
                    <a:pt x="950" y="34"/>
                  </a:lnTo>
                  <a:cubicBezTo>
                    <a:pt x="941" y="34"/>
                    <a:pt x="934" y="26"/>
                    <a:pt x="934" y="17"/>
                  </a:cubicBezTo>
                  <a:cubicBezTo>
                    <a:pt x="934" y="8"/>
                    <a:pt x="941" y="0"/>
                    <a:pt x="950" y="0"/>
                  </a:cubicBezTo>
                  <a:close/>
                  <a:moveTo>
                    <a:pt x="1184" y="0"/>
                  </a:moveTo>
                  <a:lnTo>
                    <a:pt x="1284" y="0"/>
                  </a:lnTo>
                  <a:cubicBezTo>
                    <a:pt x="1293" y="0"/>
                    <a:pt x="1300" y="8"/>
                    <a:pt x="1300" y="17"/>
                  </a:cubicBezTo>
                  <a:cubicBezTo>
                    <a:pt x="1300" y="26"/>
                    <a:pt x="1293" y="34"/>
                    <a:pt x="1284" y="34"/>
                  </a:cubicBezTo>
                  <a:lnTo>
                    <a:pt x="1184" y="34"/>
                  </a:lnTo>
                  <a:cubicBezTo>
                    <a:pt x="1175" y="34"/>
                    <a:pt x="1167" y="26"/>
                    <a:pt x="1167" y="17"/>
                  </a:cubicBezTo>
                  <a:cubicBezTo>
                    <a:pt x="1167" y="8"/>
                    <a:pt x="1175" y="0"/>
                    <a:pt x="1184" y="0"/>
                  </a:cubicBezTo>
                  <a:close/>
                  <a:moveTo>
                    <a:pt x="1417" y="0"/>
                  </a:moveTo>
                  <a:lnTo>
                    <a:pt x="1517" y="0"/>
                  </a:lnTo>
                  <a:cubicBezTo>
                    <a:pt x="1526" y="0"/>
                    <a:pt x="1534" y="8"/>
                    <a:pt x="1534" y="17"/>
                  </a:cubicBezTo>
                  <a:cubicBezTo>
                    <a:pt x="1534" y="26"/>
                    <a:pt x="1526" y="34"/>
                    <a:pt x="1517" y="34"/>
                  </a:cubicBezTo>
                  <a:lnTo>
                    <a:pt x="1417" y="34"/>
                  </a:lnTo>
                  <a:cubicBezTo>
                    <a:pt x="1408" y="34"/>
                    <a:pt x="1400" y="26"/>
                    <a:pt x="1400" y="17"/>
                  </a:cubicBezTo>
                  <a:cubicBezTo>
                    <a:pt x="1400" y="8"/>
                    <a:pt x="1408" y="0"/>
                    <a:pt x="1417" y="0"/>
                  </a:cubicBezTo>
                  <a:close/>
                  <a:moveTo>
                    <a:pt x="1650" y="0"/>
                  </a:moveTo>
                  <a:lnTo>
                    <a:pt x="1750" y="0"/>
                  </a:lnTo>
                  <a:cubicBezTo>
                    <a:pt x="1760" y="0"/>
                    <a:pt x="1767" y="8"/>
                    <a:pt x="1767" y="17"/>
                  </a:cubicBezTo>
                  <a:cubicBezTo>
                    <a:pt x="1767" y="26"/>
                    <a:pt x="1760" y="34"/>
                    <a:pt x="1750" y="34"/>
                  </a:cubicBezTo>
                  <a:lnTo>
                    <a:pt x="1650" y="34"/>
                  </a:lnTo>
                  <a:cubicBezTo>
                    <a:pt x="1641" y="34"/>
                    <a:pt x="1634" y="26"/>
                    <a:pt x="1634" y="17"/>
                  </a:cubicBezTo>
                  <a:cubicBezTo>
                    <a:pt x="1634" y="8"/>
                    <a:pt x="1641" y="0"/>
                    <a:pt x="1650" y="0"/>
                  </a:cubicBezTo>
                  <a:close/>
                  <a:moveTo>
                    <a:pt x="1884" y="0"/>
                  </a:moveTo>
                  <a:lnTo>
                    <a:pt x="1984" y="0"/>
                  </a:lnTo>
                  <a:cubicBezTo>
                    <a:pt x="1993" y="0"/>
                    <a:pt x="2000" y="8"/>
                    <a:pt x="2000" y="17"/>
                  </a:cubicBezTo>
                  <a:cubicBezTo>
                    <a:pt x="2000" y="26"/>
                    <a:pt x="1993" y="34"/>
                    <a:pt x="1984" y="34"/>
                  </a:cubicBezTo>
                  <a:lnTo>
                    <a:pt x="1884" y="34"/>
                  </a:lnTo>
                  <a:cubicBezTo>
                    <a:pt x="1875" y="34"/>
                    <a:pt x="1867" y="26"/>
                    <a:pt x="1867" y="17"/>
                  </a:cubicBezTo>
                  <a:cubicBezTo>
                    <a:pt x="1867" y="8"/>
                    <a:pt x="1875" y="0"/>
                    <a:pt x="1884" y="0"/>
                  </a:cubicBezTo>
                  <a:close/>
                  <a:moveTo>
                    <a:pt x="2117" y="0"/>
                  </a:moveTo>
                  <a:lnTo>
                    <a:pt x="2217" y="0"/>
                  </a:lnTo>
                  <a:cubicBezTo>
                    <a:pt x="2226" y="0"/>
                    <a:pt x="2234" y="8"/>
                    <a:pt x="2234" y="17"/>
                  </a:cubicBezTo>
                  <a:cubicBezTo>
                    <a:pt x="2234" y="26"/>
                    <a:pt x="2226" y="34"/>
                    <a:pt x="2217" y="34"/>
                  </a:cubicBezTo>
                  <a:lnTo>
                    <a:pt x="2117" y="34"/>
                  </a:lnTo>
                  <a:cubicBezTo>
                    <a:pt x="2108" y="34"/>
                    <a:pt x="2100" y="26"/>
                    <a:pt x="2100" y="17"/>
                  </a:cubicBezTo>
                  <a:cubicBezTo>
                    <a:pt x="2100" y="8"/>
                    <a:pt x="2108" y="0"/>
                    <a:pt x="2117" y="0"/>
                  </a:cubicBezTo>
                  <a:close/>
                  <a:moveTo>
                    <a:pt x="2350" y="1"/>
                  </a:moveTo>
                  <a:lnTo>
                    <a:pt x="2450" y="1"/>
                  </a:lnTo>
                  <a:cubicBezTo>
                    <a:pt x="2460" y="1"/>
                    <a:pt x="2467" y="8"/>
                    <a:pt x="2467" y="17"/>
                  </a:cubicBezTo>
                  <a:cubicBezTo>
                    <a:pt x="2467" y="26"/>
                    <a:pt x="2460" y="34"/>
                    <a:pt x="2450" y="34"/>
                  </a:cubicBezTo>
                  <a:lnTo>
                    <a:pt x="2350" y="34"/>
                  </a:lnTo>
                  <a:cubicBezTo>
                    <a:pt x="2341" y="34"/>
                    <a:pt x="2334" y="26"/>
                    <a:pt x="2334" y="17"/>
                  </a:cubicBezTo>
                  <a:cubicBezTo>
                    <a:pt x="2334" y="8"/>
                    <a:pt x="2341" y="1"/>
                    <a:pt x="2350" y="1"/>
                  </a:cubicBezTo>
                  <a:close/>
                  <a:moveTo>
                    <a:pt x="2584" y="1"/>
                  </a:moveTo>
                  <a:lnTo>
                    <a:pt x="2684" y="1"/>
                  </a:lnTo>
                  <a:cubicBezTo>
                    <a:pt x="2693" y="1"/>
                    <a:pt x="2700" y="8"/>
                    <a:pt x="2700" y="17"/>
                  </a:cubicBezTo>
                  <a:cubicBezTo>
                    <a:pt x="2700" y="26"/>
                    <a:pt x="2693" y="34"/>
                    <a:pt x="2684" y="34"/>
                  </a:cubicBezTo>
                  <a:lnTo>
                    <a:pt x="2584" y="34"/>
                  </a:lnTo>
                  <a:cubicBezTo>
                    <a:pt x="2575" y="34"/>
                    <a:pt x="2567" y="26"/>
                    <a:pt x="2567" y="17"/>
                  </a:cubicBezTo>
                  <a:cubicBezTo>
                    <a:pt x="2567" y="8"/>
                    <a:pt x="2575" y="1"/>
                    <a:pt x="2584" y="1"/>
                  </a:cubicBezTo>
                  <a:close/>
                  <a:moveTo>
                    <a:pt x="2817" y="1"/>
                  </a:moveTo>
                  <a:lnTo>
                    <a:pt x="2917" y="1"/>
                  </a:lnTo>
                  <a:cubicBezTo>
                    <a:pt x="2926" y="1"/>
                    <a:pt x="2934" y="8"/>
                    <a:pt x="2934" y="17"/>
                  </a:cubicBezTo>
                  <a:cubicBezTo>
                    <a:pt x="2934" y="26"/>
                    <a:pt x="2926" y="34"/>
                    <a:pt x="2917" y="34"/>
                  </a:cubicBezTo>
                  <a:lnTo>
                    <a:pt x="2817" y="34"/>
                  </a:lnTo>
                  <a:cubicBezTo>
                    <a:pt x="2808" y="34"/>
                    <a:pt x="2800" y="26"/>
                    <a:pt x="2800" y="17"/>
                  </a:cubicBezTo>
                  <a:cubicBezTo>
                    <a:pt x="2800" y="8"/>
                    <a:pt x="2808" y="1"/>
                    <a:pt x="2817" y="1"/>
                  </a:cubicBezTo>
                  <a:close/>
                  <a:moveTo>
                    <a:pt x="3050" y="1"/>
                  </a:moveTo>
                  <a:lnTo>
                    <a:pt x="3150" y="1"/>
                  </a:lnTo>
                  <a:cubicBezTo>
                    <a:pt x="3160" y="1"/>
                    <a:pt x="3167" y="8"/>
                    <a:pt x="3167" y="17"/>
                  </a:cubicBezTo>
                  <a:cubicBezTo>
                    <a:pt x="3167" y="27"/>
                    <a:pt x="3160" y="34"/>
                    <a:pt x="3150" y="34"/>
                  </a:cubicBezTo>
                  <a:lnTo>
                    <a:pt x="3050" y="34"/>
                  </a:lnTo>
                  <a:cubicBezTo>
                    <a:pt x="3041" y="34"/>
                    <a:pt x="3034" y="26"/>
                    <a:pt x="3034" y="17"/>
                  </a:cubicBezTo>
                  <a:cubicBezTo>
                    <a:pt x="3034" y="8"/>
                    <a:pt x="3041" y="1"/>
                    <a:pt x="3050" y="1"/>
                  </a:cubicBezTo>
                  <a:close/>
                  <a:moveTo>
                    <a:pt x="3284" y="1"/>
                  </a:moveTo>
                  <a:lnTo>
                    <a:pt x="3384" y="1"/>
                  </a:lnTo>
                  <a:cubicBezTo>
                    <a:pt x="3393" y="1"/>
                    <a:pt x="3400" y="8"/>
                    <a:pt x="3400" y="17"/>
                  </a:cubicBezTo>
                  <a:cubicBezTo>
                    <a:pt x="3400" y="27"/>
                    <a:pt x="3393" y="34"/>
                    <a:pt x="3384" y="34"/>
                  </a:cubicBezTo>
                  <a:lnTo>
                    <a:pt x="3284" y="34"/>
                  </a:lnTo>
                  <a:cubicBezTo>
                    <a:pt x="3275" y="34"/>
                    <a:pt x="3267" y="27"/>
                    <a:pt x="3267" y="17"/>
                  </a:cubicBezTo>
                  <a:cubicBezTo>
                    <a:pt x="3267" y="8"/>
                    <a:pt x="3275" y="1"/>
                    <a:pt x="3284" y="1"/>
                  </a:cubicBezTo>
                  <a:close/>
                  <a:moveTo>
                    <a:pt x="3517" y="1"/>
                  </a:moveTo>
                  <a:lnTo>
                    <a:pt x="3617" y="1"/>
                  </a:lnTo>
                  <a:cubicBezTo>
                    <a:pt x="3626" y="1"/>
                    <a:pt x="3634" y="8"/>
                    <a:pt x="3634" y="17"/>
                  </a:cubicBezTo>
                  <a:cubicBezTo>
                    <a:pt x="3634" y="27"/>
                    <a:pt x="3626" y="34"/>
                    <a:pt x="3617" y="34"/>
                  </a:cubicBezTo>
                  <a:lnTo>
                    <a:pt x="3517" y="34"/>
                  </a:lnTo>
                  <a:cubicBezTo>
                    <a:pt x="3508" y="34"/>
                    <a:pt x="3500" y="27"/>
                    <a:pt x="3500" y="17"/>
                  </a:cubicBezTo>
                  <a:cubicBezTo>
                    <a:pt x="3500" y="8"/>
                    <a:pt x="3508" y="1"/>
                    <a:pt x="3517" y="1"/>
                  </a:cubicBezTo>
                  <a:close/>
                  <a:moveTo>
                    <a:pt x="3750" y="1"/>
                  </a:moveTo>
                  <a:lnTo>
                    <a:pt x="3850" y="1"/>
                  </a:lnTo>
                  <a:cubicBezTo>
                    <a:pt x="3860" y="1"/>
                    <a:pt x="3867" y="8"/>
                    <a:pt x="3867" y="17"/>
                  </a:cubicBezTo>
                  <a:cubicBezTo>
                    <a:pt x="3867" y="27"/>
                    <a:pt x="3860" y="34"/>
                    <a:pt x="3850" y="34"/>
                  </a:cubicBezTo>
                  <a:lnTo>
                    <a:pt x="3750" y="34"/>
                  </a:lnTo>
                  <a:cubicBezTo>
                    <a:pt x="3741" y="34"/>
                    <a:pt x="3734" y="27"/>
                    <a:pt x="3734" y="17"/>
                  </a:cubicBezTo>
                  <a:cubicBezTo>
                    <a:pt x="3734" y="8"/>
                    <a:pt x="3741" y="1"/>
                    <a:pt x="3750" y="1"/>
                  </a:cubicBezTo>
                  <a:close/>
                  <a:moveTo>
                    <a:pt x="3984" y="1"/>
                  </a:moveTo>
                  <a:lnTo>
                    <a:pt x="4084" y="1"/>
                  </a:lnTo>
                  <a:cubicBezTo>
                    <a:pt x="4093" y="1"/>
                    <a:pt x="4100" y="8"/>
                    <a:pt x="4100" y="17"/>
                  </a:cubicBezTo>
                  <a:cubicBezTo>
                    <a:pt x="4100" y="27"/>
                    <a:pt x="4093" y="34"/>
                    <a:pt x="4084" y="34"/>
                  </a:cubicBezTo>
                  <a:lnTo>
                    <a:pt x="3984" y="34"/>
                  </a:lnTo>
                  <a:cubicBezTo>
                    <a:pt x="3975" y="34"/>
                    <a:pt x="3967" y="27"/>
                    <a:pt x="3967" y="17"/>
                  </a:cubicBezTo>
                  <a:cubicBezTo>
                    <a:pt x="3967" y="8"/>
                    <a:pt x="3975" y="1"/>
                    <a:pt x="3984" y="1"/>
                  </a:cubicBezTo>
                  <a:close/>
                  <a:moveTo>
                    <a:pt x="4217" y="1"/>
                  </a:moveTo>
                  <a:lnTo>
                    <a:pt x="4317" y="1"/>
                  </a:lnTo>
                  <a:cubicBezTo>
                    <a:pt x="4326" y="1"/>
                    <a:pt x="4334" y="8"/>
                    <a:pt x="4334" y="17"/>
                  </a:cubicBezTo>
                  <a:cubicBezTo>
                    <a:pt x="4334" y="27"/>
                    <a:pt x="4326" y="34"/>
                    <a:pt x="4317" y="34"/>
                  </a:cubicBezTo>
                  <a:lnTo>
                    <a:pt x="4217" y="34"/>
                  </a:lnTo>
                  <a:cubicBezTo>
                    <a:pt x="4208" y="34"/>
                    <a:pt x="4200" y="27"/>
                    <a:pt x="4200" y="17"/>
                  </a:cubicBezTo>
                  <a:cubicBezTo>
                    <a:pt x="4200" y="8"/>
                    <a:pt x="4208" y="1"/>
                    <a:pt x="4217" y="1"/>
                  </a:cubicBezTo>
                  <a:close/>
                  <a:moveTo>
                    <a:pt x="4450" y="1"/>
                  </a:moveTo>
                  <a:lnTo>
                    <a:pt x="4550" y="1"/>
                  </a:lnTo>
                  <a:cubicBezTo>
                    <a:pt x="4560" y="1"/>
                    <a:pt x="4567" y="8"/>
                    <a:pt x="4567" y="18"/>
                  </a:cubicBezTo>
                  <a:cubicBezTo>
                    <a:pt x="4567" y="27"/>
                    <a:pt x="4560" y="34"/>
                    <a:pt x="4550" y="34"/>
                  </a:cubicBezTo>
                  <a:lnTo>
                    <a:pt x="4450" y="34"/>
                  </a:lnTo>
                  <a:cubicBezTo>
                    <a:pt x="4441" y="34"/>
                    <a:pt x="4434" y="27"/>
                    <a:pt x="4434" y="17"/>
                  </a:cubicBezTo>
                  <a:cubicBezTo>
                    <a:pt x="4434" y="8"/>
                    <a:pt x="4441" y="1"/>
                    <a:pt x="4450" y="1"/>
                  </a:cubicBezTo>
                  <a:close/>
                  <a:moveTo>
                    <a:pt x="4684" y="1"/>
                  </a:moveTo>
                  <a:lnTo>
                    <a:pt x="4784" y="1"/>
                  </a:lnTo>
                  <a:cubicBezTo>
                    <a:pt x="4793" y="1"/>
                    <a:pt x="4800" y="8"/>
                    <a:pt x="4800" y="18"/>
                  </a:cubicBezTo>
                  <a:cubicBezTo>
                    <a:pt x="4800" y="27"/>
                    <a:pt x="4793" y="34"/>
                    <a:pt x="4784" y="34"/>
                  </a:cubicBezTo>
                  <a:lnTo>
                    <a:pt x="4684" y="34"/>
                  </a:lnTo>
                  <a:cubicBezTo>
                    <a:pt x="4675" y="34"/>
                    <a:pt x="4667" y="27"/>
                    <a:pt x="4667" y="18"/>
                  </a:cubicBezTo>
                  <a:cubicBezTo>
                    <a:pt x="4667" y="8"/>
                    <a:pt x="4675" y="1"/>
                    <a:pt x="4684" y="1"/>
                  </a:cubicBezTo>
                  <a:close/>
                  <a:moveTo>
                    <a:pt x="4917" y="1"/>
                  </a:moveTo>
                  <a:lnTo>
                    <a:pt x="5017" y="1"/>
                  </a:lnTo>
                  <a:cubicBezTo>
                    <a:pt x="5026" y="1"/>
                    <a:pt x="5034" y="8"/>
                    <a:pt x="5034" y="18"/>
                  </a:cubicBezTo>
                  <a:cubicBezTo>
                    <a:pt x="5034" y="27"/>
                    <a:pt x="5026" y="34"/>
                    <a:pt x="5017" y="34"/>
                  </a:cubicBezTo>
                  <a:lnTo>
                    <a:pt x="4917" y="34"/>
                  </a:lnTo>
                  <a:cubicBezTo>
                    <a:pt x="4908" y="34"/>
                    <a:pt x="4900" y="27"/>
                    <a:pt x="4900" y="18"/>
                  </a:cubicBezTo>
                  <a:cubicBezTo>
                    <a:pt x="4900" y="8"/>
                    <a:pt x="4908" y="1"/>
                    <a:pt x="4917" y="1"/>
                  </a:cubicBezTo>
                  <a:close/>
                  <a:moveTo>
                    <a:pt x="5150" y="1"/>
                  </a:moveTo>
                  <a:lnTo>
                    <a:pt x="5250" y="1"/>
                  </a:lnTo>
                  <a:cubicBezTo>
                    <a:pt x="5260" y="1"/>
                    <a:pt x="5267" y="8"/>
                    <a:pt x="5267" y="18"/>
                  </a:cubicBezTo>
                  <a:cubicBezTo>
                    <a:pt x="5267" y="27"/>
                    <a:pt x="5260" y="34"/>
                    <a:pt x="5250" y="34"/>
                  </a:cubicBezTo>
                  <a:lnTo>
                    <a:pt x="5150" y="34"/>
                  </a:lnTo>
                  <a:cubicBezTo>
                    <a:pt x="5141" y="34"/>
                    <a:pt x="5134" y="27"/>
                    <a:pt x="5134" y="18"/>
                  </a:cubicBezTo>
                  <a:cubicBezTo>
                    <a:pt x="5134" y="8"/>
                    <a:pt x="5141" y="1"/>
                    <a:pt x="5150" y="1"/>
                  </a:cubicBezTo>
                  <a:close/>
                  <a:moveTo>
                    <a:pt x="5384" y="1"/>
                  </a:moveTo>
                  <a:lnTo>
                    <a:pt x="5484" y="1"/>
                  </a:lnTo>
                  <a:cubicBezTo>
                    <a:pt x="5493" y="1"/>
                    <a:pt x="5500" y="8"/>
                    <a:pt x="5500" y="18"/>
                  </a:cubicBezTo>
                  <a:cubicBezTo>
                    <a:pt x="5500" y="27"/>
                    <a:pt x="5493" y="34"/>
                    <a:pt x="5484" y="34"/>
                  </a:cubicBezTo>
                  <a:lnTo>
                    <a:pt x="5384" y="34"/>
                  </a:lnTo>
                  <a:cubicBezTo>
                    <a:pt x="5375" y="34"/>
                    <a:pt x="5367" y="27"/>
                    <a:pt x="5367" y="18"/>
                  </a:cubicBezTo>
                  <a:cubicBezTo>
                    <a:pt x="5367" y="8"/>
                    <a:pt x="5375" y="1"/>
                    <a:pt x="5384" y="1"/>
                  </a:cubicBezTo>
                  <a:close/>
                  <a:moveTo>
                    <a:pt x="5617" y="1"/>
                  </a:moveTo>
                  <a:lnTo>
                    <a:pt x="5717" y="1"/>
                  </a:lnTo>
                  <a:cubicBezTo>
                    <a:pt x="5726" y="1"/>
                    <a:pt x="5734" y="8"/>
                    <a:pt x="5734" y="18"/>
                  </a:cubicBezTo>
                  <a:cubicBezTo>
                    <a:pt x="5734" y="27"/>
                    <a:pt x="5726" y="34"/>
                    <a:pt x="5717" y="34"/>
                  </a:cubicBezTo>
                  <a:lnTo>
                    <a:pt x="5617" y="34"/>
                  </a:lnTo>
                  <a:cubicBezTo>
                    <a:pt x="5608" y="34"/>
                    <a:pt x="5600" y="27"/>
                    <a:pt x="5600" y="18"/>
                  </a:cubicBezTo>
                  <a:cubicBezTo>
                    <a:pt x="5600" y="8"/>
                    <a:pt x="5608" y="1"/>
                    <a:pt x="5617" y="1"/>
                  </a:cubicBezTo>
                  <a:close/>
                  <a:moveTo>
                    <a:pt x="5850" y="1"/>
                  </a:moveTo>
                  <a:lnTo>
                    <a:pt x="5950" y="1"/>
                  </a:lnTo>
                  <a:cubicBezTo>
                    <a:pt x="5960" y="1"/>
                    <a:pt x="5967" y="9"/>
                    <a:pt x="5967" y="18"/>
                  </a:cubicBezTo>
                  <a:cubicBezTo>
                    <a:pt x="5967" y="27"/>
                    <a:pt x="5960" y="34"/>
                    <a:pt x="5950" y="34"/>
                  </a:cubicBezTo>
                  <a:lnTo>
                    <a:pt x="5850" y="34"/>
                  </a:lnTo>
                  <a:cubicBezTo>
                    <a:pt x="5841" y="34"/>
                    <a:pt x="5834" y="27"/>
                    <a:pt x="5834" y="18"/>
                  </a:cubicBezTo>
                  <a:cubicBezTo>
                    <a:pt x="5834" y="9"/>
                    <a:pt x="5841" y="1"/>
                    <a:pt x="5850" y="1"/>
                  </a:cubicBezTo>
                  <a:close/>
                  <a:moveTo>
                    <a:pt x="6084" y="1"/>
                  </a:moveTo>
                  <a:lnTo>
                    <a:pt x="6184" y="1"/>
                  </a:lnTo>
                  <a:cubicBezTo>
                    <a:pt x="6193" y="1"/>
                    <a:pt x="6200" y="9"/>
                    <a:pt x="6200" y="18"/>
                  </a:cubicBezTo>
                  <a:cubicBezTo>
                    <a:pt x="6200" y="27"/>
                    <a:pt x="6193" y="34"/>
                    <a:pt x="6184" y="34"/>
                  </a:cubicBezTo>
                  <a:lnTo>
                    <a:pt x="6084" y="34"/>
                  </a:lnTo>
                  <a:cubicBezTo>
                    <a:pt x="6075" y="34"/>
                    <a:pt x="6067" y="27"/>
                    <a:pt x="6067" y="18"/>
                  </a:cubicBezTo>
                  <a:cubicBezTo>
                    <a:pt x="6067" y="9"/>
                    <a:pt x="6075" y="1"/>
                    <a:pt x="6084" y="1"/>
                  </a:cubicBezTo>
                  <a:close/>
                  <a:moveTo>
                    <a:pt x="6317" y="1"/>
                  </a:moveTo>
                  <a:lnTo>
                    <a:pt x="6417" y="1"/>
                  </a:lnTo>
                  <a:cubicBezTo>
                    <a:pt x="6426" y="1"/>
                    <a:pt x="6434" y="9"/>
                    <a:pt x="6434" y="18"/>
                  </a:cubicBezTo>
                  <a:cubicBezTo>
                    <a:pt x="6434" y="27"/>
                    <a:pt x="6426" y="34"/>
                    <a:pt x="6417" y="34"/>
                  </a:cubicBezTo>
                  <a:lnTo>
                    <a:pt x="6317" y="34"/>
                  </a:lnTo>
                  <a:cubicBezTo>
                    <a:pt x="6308" y="34"/>
                    <a:pt x="6300" y="27"/>
                    <a:pt x="6300" y="18"/>
                  </a:cubicBezTo>
                  <a:cubicBezTo>
                    <a:pt x="6300" y="9"/>
                    <a:pt x="6308" y="1"/>
                    <a:pt x="6317" y="1"/>
                  </a:cubicBezTo>
                  <a:close/>
                  <a:moveTo>
                    <a:pt x="6550" y="1"/>
                  </a:moveTo>
                  <a:lnTo>
                    <a:pt x="6650" y="1"/>
                  </a:lnTo>
                  <a:cubicBezTo>
                    <a:pt x="6660" y="1"/>
                    <a:pt x="6667" y="9"/>
                    <a:pt x="6667" y="18"/>
                  </a:cubicBezTo>
                  <a:cubicBezTo>
                    <a:pt x="6667" y="27"/>
                    <a:pt x="6660" y="35"/>
                    <a:pt x="6650" y="35"/>
                  </a:cubicBezTo>
                  <a:lnTo>
                    <a:pt x="6550" y="34"/>
                  </a:lnTo>
                  <a:cubicBezTo>
                    <a:pt x="6541" y="34"/>
                    <a:pt x="6534" y="27"/>
                    <a:pt x="6534" y="18"/>
                  </a:cubicBezTo>
                  <a:cubicBezTo>
                    <a:pt x="6534" y="9"/>
                    <a:pt x="6541" y="1"/>
                    <a:pt x="6550" y="1"/>
                  </a:cubicBezTo>
                  <a:close/>
                  <a:moveTo>
                    <a:pt x="6784" y="1"/>
                  </a:moveTo>
                  <a:lnTo>
                    <a:pt x="6884" y="1"/>
                  </a:lnTo>
                  <a:cubicBezTo>
                    <a:pt x="6893" y="1"/>
                    <a:pt x="6900" y="9"/>
                    <a:pt x="6900" y="18"/>
                  </a:cubicBezTo>
                  <a:cubicBezTo>
                    <a:pt x="6900" y="27"/>
                    <a:pt x="6893" y="35"/>
                    <a:pt x="6884" y="35"/>
                  </a:cubicBezTo>
                  <a:lnTo>
                    <a:pt x="6784" y="35"/>
                  </a:lnTo>
                  <a:cubicBezTo>
                    <a:pt x="6775" y="35"/>
                    <a:pt x="6767" y="27"/>
                    <a:pt x="6767" y="18"/>
                  </a:cubicBezTo>
                  <a:cubicBezTo>
                    <a:pt x="6767" y="9"/>
                    <a:pt x="6775" y="1"/>
                    <a:pt x="6784" y="1"/>
                  </a:cubicBezTo>
                  <a:close/>
                  <a:moveTo>
                    <a:pt x="7017" y="1"/>
                  </a:moveTo>
                  <a:lnTo>
                    <a:pt x="7117" y="1"/>
                  </a:lnTo>
                  <a:cubicBezTo>
                    <a:pt x="7126" y="1"/>
                    <a:pt x="7134" y="9"/>
                    <a:pt x="7134" y="18"/>
                  </a:cubicBezTo>
                  <a:cubicBezTo>
                    <a:pt x="7134" y="27"/>
                    <a:pt x="7126" y="35"/>
                    <a:pt x="7117" y="35"/>
                  </a:cubicBezTo>
                  <a:lnTo>
                    <a:pt x="7017" y="35"/>
                  </a:lnTo>
                  <a:cubicBezTo>
                    <a:pt x="7008" y="35"/>
                    <a:pt x="7000" y="27"/>
                    <a:pt x="7000" y="18"/>
                  </a:cubicBezTo>
                  <a:cubicBezTo>
                    <a:pt x="7000" y="9"/>
                    <a:pt x="7008" y="1"/>
                    <a:pt x="7017" y="1"/>
                  </a:cubicBezTo>
                  <a:close/>
                  <a:moveTo>
                    <a:pt x="7250" y="1"/>
                  </a:moveTo>
                  <a:lnTo>
                    <a:pt x="7350" y="1"/>
                  </a:lnTo>
                  <a:cubicBezTo>
                    <a:pt x="7360" y="1"/>
                    <a:pt x="7367" y="9"/>
                    <a:pt x="7367" y="18"/>
                  </a:cubicBezTo>
                  <a:cubicBezTo>
                    <a:pt x="7367" y="27"/>
                    <a:pt x="7360" y="35"/>
                    <a:pt x="7350" y="35"/>
                  </a:cubicBezTo>
                  <a:lnTo>
                    <a:pt x="7250" y="35"/>
                  </a:lnTo>
                  <a:cubicBezTo>
                    <a:pt x="7241" y="35"/>
                    <a:pt x="7234" y="27"/>
                    <a:pt x="7234" y="18"/>
                  </a:cubicBezTo>
                  <a:cubicBezTo>
                    <a:pt x="7234" y="9"/>
                    <a:pt x="7241" y="1"/>
                    <a:pt x="7250" y="1"/>
                  </a:cubicBezTo>
                  <a:close/>
                  <a:moveTo>
                    <a:pt x="7484" y="1"/>
                  </a:moveTo>
                  <a:lnTo>
                    <a:pt x="7584" y="1"/>
                  </a:lnTo>
                  <a:cubicBezTo>
                    <a:pt x="7593" y="1"/>
                    <a:pt x="7600" y="9"/>
                    <a:pt x="7600" y="18"/>
                  </a:cubicBezTo>
                  <a:cubicBezTo>
                    <a:pt x="7600" y="27"/>
                    <a:pt x="7593" y="35"/>
                    <a:pt x="7584" y="35"/>
                  </a:cubicBezTo>
                  <a:lnTo>
                    <a:pt x="7484" y="35"/>
                  </a:lnTo>
                  <a:cubicBezTo>
                    <a:pt x="7475" y="35"/>
                    <a:pt x="7467" y="27"/>
                    <a:pt x="7467" y="18"/>
                  </a:cubicBezTo>
                  <a:cubicBezTo>
                    <a:pt x="7467" y="9"/>
                    <a:pt x="7475" y="1"/>
                    <a:pt x="7484" y="1"/>
                  </a:cubicBezTo>
                  <a:close/>
                  <a:moveTo>
                    <a:pt x="7717" y="1"/>
                  </a:moveTo>
                  <a:lnTo>
                    <a:pt x="7817" y="1"/>
                  </a:lnTo>
                  <a:cubicBezTo>
                    <a:pt x="7826" y="1"/>
                    <a:pt x="7834" y="9"/>
                    <a:pt x="7834" y="18"/>
                  </a:cubicBezTo>
                  <a:cubicBezTo>
                    <a:pt x="7834" y="27"/>
                    <a:pt x="7826" y="35"/>
                    <a:pt x="7817" y="35"/>
                  </a:cubicBezTo>
                  <a:lnTo>
                    <a:pt x="7717" y="35"/>
                  </a:lnTo>
                  <a:cubicBezTo>
                    <a:pt x="7708" y="35"/>
                    <a:pt x="7700" y="27"/>
                    <a:pt x="7700" y="18"/>
                  </a:cubicBezTo>
                  <a:cubicBezTo>
                    <a:pt x="7700" y="9"/>
                    <a:pt x="7708" y="1"/>
                    <a:pt x="7717" y="1"/>
                  </a:cubicBezTo>
                  <a:close/>
                  <a:moveTo>
                    <a:pt x="7950" y="1"/>
                  </a:moveTo>
                  <a:lnTo>
                    <a:pt x="8050" y="1"/>
                  </a:lnTo>
                  <a:cubicBezTo>
                    <a:pt x="8060" y="1"/>
                    <a:pt x="8067" y="9"/>
                    <a:pt x="8067" y="18"/>
                  </a:cubicBezTo>
                  <a:cubicBezTo>
                    <a:pt x="8067" y="27"/>
                    <a:pt x="8060" y="35"/>
                    <a:pt x="8050" y="35"/>
                  </a:cubicBezTo>
                  <a:lnTo>
                    <a:pt x="7950" y="35"/>
                  </a:lnTo>
                  <a:cubicBezTo>
                    <a:pt x="7941" y="35"/>
                    <a:pt x="7934" y="27"/>
                    <a:pt x="7934" y="18"/>
                  </a:cubicBezTo>
                  <a:cubicBezTo>
                    <a:pt x="7934" y="9"/>
                    <a:pt x="7941" y="1"/>
                    <a:pt x="7950" y="1"/>
                  </a:cubicBezTo>
                  <a:close/>
                  <a:moveTo>
                    <a:pt x="8184" y="1"/>
                  </a:moveTo>
                  <a:lnTo>
                    <a:pt x="8284" y="1"/>
                  </a:lnTo>
                  <a:cubicBezTo>
                    <a:pt x="8293" y="1"/>
                    <a:pt x="8300" y="9"/>
                    <a:pt x="8300" y="18"/>
                  </a:cubicBezTo>
                  <a:cubicBezTo>
                    <a:pt x="8300" y="27"/>
                    <a:pt x="8293" y="35"/>
                    <a:pt x="8284" y="35"/>
                  </a:cubicBezTo>
                  <a:lnTo>
                    <a:pt x="8184" y="35"/>
                  </a:lnTo>
                  <a:cubicBezTo>
                    <a:pt x="8175" y="35"/>
                    <a:pt x="8167" y="27"/>
                    <a:pt x="8167" y="18"/>
                  </a:cubicBezTo>
                  <a:cubicBezTo>
                    <a:pt x="8167" y="9"/>
                    <a:pt x="8175" y="1"/>
                    <a:pt x="8184" y="1"/>
                  </a:cubicBezTo>
                  <a:close/>
                  <a:moveTo>
                    <a:pt x="8417" y="1"/>
                  </a:moveTo>
                  <a:lnTo>
                    <a:pt x="8517" y="1"/>
                  </a:lnTo>
                  <a:cubicBezTo>
                    <a:pt x="8526" y="1"/>
                    <a:pt x="8534" y="9"/>
                    <a:pt x="8534" y="18"/>
                  </a:cubicBezTo>
                  <a:cubicBezTo>
                    <a:pt x="8534" y="27"/>
                    <a:pt x="8526" y="35"/>
                    <a:pt x="8517" y="35"/>
                  </a:cubicBezTo>
                  <a:lnTo>
                    <a:pt x="8417" y="35"/>
                  </a:lnTo>
                  <a:cubicBezTo>
                    <a:pt x="8408" y="35"/>
                    <a:pt x="8400" y="27"/>
                    <a:pt x="8400" y="18"/>
                  </a:cubicBezTo>
                  <a:cubicBezTo>
                    <a:pt x="8400" y="9"/>
                    <a:pt x="8408" y="1"/>
                    <a:pt x="8417" y="1"/>
                  </a:cubicBezTo>
                  <a:close/>
                  <a:moveTo>
                    <a:pt x="8650" y="1"/>
                  </a:moveTo>
                  <a:lnTo>
                    <a:pt x="8750" y="2"/>
                  </a:lnTo>
                  <a:cubicBezTo>
                    <a:pt x="8760" y="2"/>
                    <a:pt x="8767" y="9"/>
                    <a:pt x="8767" y="18"/>
                  </a:cubicBezTo>
                  <a:cubicBezTo>
                    <a:pt x="8767" y="27"/>
                    <a:pt x="8760" y="35"/>
                    <a:pt x="8750" y="35"/>
                  </a:cubicBezTo>
                  <a:lnTo>
                    <a:pt x="8650" y="35"/>
                  </a:lnTo>
                  <a:cubicBezTo>
                    <a:pt x="8641" y="35"/>
                    <a:pt x="8634" y="27"/>
                    <a:pt x="8634" y="18"/>
                  </a:cubicBezTo>
                  <a:cubicBezTo>
                    <a:pt x="8634" y="9"/>
                    <a:pt x="8641" y="1"/>
                    <a:pt x="8650" y="1"/>
                  </a:cubicBezTo>
                  <a:close/>
                  <a:moveTo>
                    <a:pt x="8884" y="2"/>
                  </a:moveTo>
                  <a:lnTo>
                    <a:pt x="8984" y="2"/>
                  </a:lnTo>
                  <a:cubicBezTo>
                    <a:pt x="8993" y="2"/>
                    <a:pt x="9000" y="9"/>
                    <a:pt x="9000" y="18"/>
                  </a:cubicBezTo>
                  <a:cubicBezTo>
                    <a:pt x="9000" y="27"/>
                    <a:pt x="8993" y="35"/>
                    <a:pt x="8984" y="35"/>
                  </a:cubicBezTo>
                  <a:lnTo>
                    <a:pt x="8884" y="35"/>
                  </a:lnTo>
                  <a:cubicBezTo>
                    <a:pt x="8875" y="35"/>
                    <a:pt x="8867" y="27"/>
                    <a:pt x="8867" y="18"/>
                  </a:cubicBezTo>
                  <a:cubicBezTo>
                    <a:pt x="8867" y="9"/>
                    <a:pt x="8875" y="2"/>
                    <a:pt x="8884" y="2"/>
                  </a:cubicBezTo>
                  <a:close/>
                  <a:moveTo>
                    <a:pt x="9117" y="2"/>
                  </a:moveTo>
                  <a:lnTo>
                    <a:pt x="9217" y="2"/>
                  </a:lnTo>
                  <a:cubicBezTo>
                    <a:pt x="9226" y="2"/>
                    <a:pt x="9234" y="9"/>
                    <a:pt x="9234" y="18"/>
                  </a:cubicBezTo>
                  <a:cubicBezTo>
                    <a:pt x="9234" y="27"/>
                    <a:pt x="9226" y="35"/>
                    <a:pt x="9217" y="35"/>
                  </a:cubicBezTo>
                  <a:lnTo>
                    <a:pt x="9117" y="35"/>
                  </a:lnTo>
                  <a:cubicBezTo>
                    <a:pt x="9108" y="35"/>
                    <a:pt x="9100" y="27"/>
                    <a:pt x="9100" y="18"/>
                  </a:cubicBezTo>
                  <a:cubicBezTo>
                    <a:pt x="9100" y="9"/>
                    <a:pt x="9108" y="2"/>
                    <a:pt x="9117" y="2"/>
                  </a:cubicBezTo>
                  <a:close/>
                  <a:moveTo>
                    <a:pt x="9350" y="2"/>
                  </a:moveTo>
                  <a:lnTo>
                    <a:pt x="9450" y="2"/>
                  </a:lnTo>
                  <a:cubicBezTo>
                    <a:pt x="9460" y="2"/>
                    <a:pt x="9467" y="9"/>
                    <a:pt x="9467" y="18"/>
                  </a:cubicBezTo>
                  <a:cubicBezTo>
                    <a:pt x="9467" y="27"/>
                    <a:pt x="9460" y="35"/>
                    <a:pt x="9450" y="35"/>
                  </a:cubicBezTo>
                  <a:lnTo>
                    <a:pt x="9350" y="35"/>
                  </a:lnTo>
                  <a:cubicBezTo>
                    <a:pt x="9341" y="35"/>
                    <a:pt x="9334" y="27"/>
                    <a:pt x="9334" y="18"/>
                  </a:cubicBezTo>
                  <a:cubicBezTo>
                    <a:pt x="9334" y="9"/>
                    <a:pt x="9341" y="2"/>
                    <a:pt x="9350" y="2"/>
                  </a:cubicBezTo>
                  <a:close/>
                  <a:moveTo>
                    <a:pt x="9584" y="2"/>
                  </a:moveTo>
                  <a:lnTo>
                    <a:pt x="9684" y="2"/>
                  </a:lnTo>
                  <a:cubicBezTo>
                    <a:pt x="9693" y="2"/>
                    <a:pt x="9700" y="9"/>
                    <a:pt x="9700" y="18"/>
                  </a:cubicBezTo>
                  <a:cubicBezTo>
                    <a:pt x="9700" y="28"/>
                    <a:pt x="9693" y="35"/>
                    <a:pt x="9684" y="35"/>
                  </a:cubicBezTo>
                  <a:lnTo>
                    <a:pt x="9584" y="35"/>
                  </a:lnTo>
                  <a:cubicBezTo>
                    <a:pt x="9575" y="35"/>
                    <a:pt x="9567" y="28"/>
                    <a:pt x="9567" y="18"/>
                  </a:cubicBezTo>
                  <a:cubicBezTo>
                    <a:pt x="9567" y="9"/>
                    <a:pt x="9575" y="2"/>
                    <a:pt x="9584" y="2"/>
                  </a:cubicBezTo>
                  <a:close/>
                  <a:moveTo>
                    <a:pt x="9817" y="2"/>
                  </a:moveTo>
                  <a:lnTo>
                    <a:pt x="9917" y="2"/>
                  </a:lnTo>
                  <a:cubicBezTo>
                    <a:pt x="9926" y="2"/>
                    <a:pt x="9934" y="9"/>
                    <a:pt x="9934" y="18"/>
                  </a:cubicBezTo>
                  <a:cubicBezTo>
                    <a:pt x="9934" y="28"/>
                    <a:pt x="9926" y="35"/>
                    <a:pt x="9917" y="35"/>
                  </a:cubicBezTo>
                  <a:lnTo>
                    <a:pt x="9817" y="35"/>
                  </a:lnTo>
                  <a:cubicBezTo>
                    <a:pt x="9808" y="35"/>
                    <a:pt x="9800" y="28"/>
                    <a:pt x="9800" y="18"/>
                  </a:cubicBezTo>
                  <a:cubicBezTo>
                    <a:pt x="9800" y="9"/>
                    <a:pt x="9808" y="2"/>
                    <a:pt x="9817" y="2"/>
                  </a:cubicBezTo>
                  <a:close/>
                  <a:moveTo>
                    <a:pt x="10050" y="2"/>
                  </a:moveTo>
                  <a:lnTo>
                    <a:pt x="10150" y="2"/>
                  </a:lnTo>
                  <a:cubicBezTo>
                    <a:pt x="10160" y="2"/>
                    <a:pt x="10167" y="9"/>
                    <a:pt x="10167" y="18"/>
                  </a:cubicBezTo>
                  <a:cubicBezTo>
                    <a:pt x="10167" y="28"/>
                    <a:pt x="10160" y="35"/>
                    <a:pt x="10150" y="35"/>
                  </a:cubicBezTo>
                  <a:lnTo>
                    <a:pt x="10050" y="35"/>
                  </a:lnTo>
                  <a:cubicBezTo>
                    <a:pt x="10041" y="35"/>
                    <a:pt x="10034" y="28"/>
                    <a:pt x="10034" y="18"/>
                  </a:cubicBezTo>
                  <a:cubicBezTo>
                    <a:pt x="10034" y="9"/>
                    <a:pt x="10041" y="2"/>
                    <a:pt x="10050" y="2"/>
                  </a:cubicBezTo>
                  <a:close/>
                  <a:moveTo>
                    <a:pt x="10284" y="2"/>
                  </a:moveTo>
                  <a:lnTo>
                    <a:pt x="10384" y="2"/>
                  </a:lnTo>
                  <a:cubicBezTo>
                    <a:pt x="10393" y="2"/>
                    <a:pt x="10400" y="9"/>
                    <a:pt x="10400" y="18"/>
                  </a:cubicBezTo>
                  <a:cubicBezTo>
                    <a:pt x="10400" y="28"/>
                    <a:pt x="10393" y="35"/>
                    <a:pt x="10384" y="35"/>
                  </a:cubicBezTo>
                  <a:lnTo>
                    <a:pt x="10284" y="35"/>
                  </a:lnTo>
                  <a:cubicBezTo>
                    <a:pt x="10275" y="35"/>
                    <a:pt x="10267" y="28"/>
                    <a:pt x="10267" y="18"/>
                  </a:cubicBezTo>
                  <a:cubicBezTo>
                    <a:pt x="10267" y="9"/>
                    <a:pt x="10275" y="2"/>
                    <a:pt x="10284" y="2"/>
                  </a:cubicBezTo>
                  <a:close/>
                  <a:moveTo>
                    <a:pt x="10517" y="2"/>
                  </a:moveTo>
                  <a:lnTo>
                    <a:pt x="10617" y="2"/>
                  </a:lnTo>
                  <a:cubicBezTo>
                    <a:pt x="10626" y="2"/>
                    <a:pt x="10634" y="9"/>
                    <a:pt x="10634" y="18"/>
                  </a:cubicBezTo>
                  <a:cubicBezTo>
                    <a:pt x="10634" y="28"/>
                    <a:pt x="10626" y="35"/>
                    <a:pt x="10617" y="35"/>
                  </a:cubicBezTo>
                  <a:lnTo>
                    <a:pt x="10517" y="35"/>
                  </a:lnTo>
                  <a:cubicBezTo>
                    <a:pt x="10508" y="35"/>
                    <a:pt x="10500" y="28"/>
                    <a:pt x="10500" y="18"/>
                  </a:cubicBezTo>
                  <a:cubicBezTo>
                    <a:pt x="10500" y="9"/>
                    <a:pt x="10508" y="2"/>
                    <a:pt x="10517" y="2"/>
                  </a:cubicBezTo>
                  <a:close/>
                  <a:moveTo>
                    <a:pt x="10750" y="2"/>
                  </a:moveTo>
                  <a:lnTo>
                    <a:pt x="10850" y="2"/>
                  </a:lnTo>
                  <a:cubicBezTo>
                    <a:pt x="10860" y="2"/>
                    <a:pt x="10867" y="9"/>
                    <a:pt x="10867" y="19"/>
                  </a:cubicBezTo>
                  <a:cubicBezTo>
                    <a:pt x="10867" y="28"/>
                    <a:pt x="10860" y="35"/>
                    <a:pt x="10850" y="35"/>
                  </a:cubicBezTo>
                  <a:lnTo>
                    <a:pt x="10750" y="35"/>
                  </a:lnTo>
                  <a:cubicBezTo>
                    <a:pt x="10741" y="35"/>
                    <a:pt x="10734" y="28"/>
                    <a:pt x="10734" y="18"/>
                  </a:cubicBezTo>
                  <a:cubicBezTo>
                    <a:pt x="10734" y="9"/>
                    <a:pt x="10741" y="2"/>
                    <a:pt x="10750" y="2"/>
                  </a:cubicBezTo>
                  <a:close/>
                  <a:moveTo>
                    <a:pt x="10984" y="2"/>
                  </a:moveTo>
                  <a:lnTo>
                    <a:pt x="11084" y="2"/>
                  </a:lnTo>
                  <a:cubicBezTo>
                    <a:pt x="11093" y="2"/>
                    <a:pt x="11100" y="9"/>
                    <a:pt x="11100" y="19"/>
                  </a:cubicBezTo>
                  <a:cubicBezTo>
                    <a:pt x="11100" y="28"/>
                    <a:pt x="11093" y="35"/>
                    <a:pt x="11084" y="35"/>
                  </a:cubicBezTo>
                  <a:lnTo>
                    <a:pt x="10984" y="35"/>
                  </a:lnTo>
                  <a:cubicBezTo>
                    <a:pt x="10975" y="35"/>
                    <a:pt x="10967" y="28"/>
                    <a:pt x="10967" y="19"/>
                  </a:cubicBezTo>
                  <a:cubicBezTo>
                    <a:pt x="10967" y="9"/>
                    <a:pt x="10975" y="2"/>
                    <a:pt x="10984" y="2"/>
                  </a:cubicBezTo>
                  <a:close/>
                  <a:moveTo>
                    <a:pt x="11217" y="2"/>
                  </a:moveTo>
                  <a:lnTo>
                    <a:pt x="11317" y="2"/>
                  </a:lnTo>
                  <a:cubicBezTo>
                    <a:pt x="11326" y="2"/>
                    <a:pt x="11334" y="9"/>
                    <a:pt x="11334" y="19"/>
                  </a:cubicBezTo>
                  <a:cubicBezTo>
                    <a:pt x="11334" y="28"/>
                    <a:pt x="11326" y="35"/>
                    <a:pt x="11317" y="35"/>
                  </a:cubicBezTo>
                  <a:lnTo>
                    <a:pt x="11217" y="35"/>
                  </a:lnTo>
                  <a:cubicBezTo>
                    <a:pt x="11208" y="35"/>
                    <a:pt x="11200" y="28"/>
                    <a:pt x="11200" y="19"/>
                  </a:cubicBezTo>
                  <a:cubicBezTo>
                    <a:pt x="11200" y="9"/>
                    <a:pt x="11208" y="2"/>
                    <a:pt x="11217" y="2"/>
                  </a:cubicBezTo>
                  <a:close/>
                  <a:moveTo>
                    <a:pt x="11450" y="2"/>
                  </a:moveTo>
                  <a:lnTo>
                    <a:pt x="11550" y="2"/>
                  </a:lnTo>
                  <a:cubicBezTo>
                    <a:pt x="11560" y="2"/>
                    <a:pt x="11567" y="9"/>
                    <a:pt x="11567" y="19"/>
                  </a:cubicBezTo>
                  <a:cubicBezTo>
                    <a:pt x="11567" y="28"/>
                    <a:pt x="11560" y="35"/>
                    <a:pt x="11550" y="35"/>
                  </a:cubicBezTo>
                  <a:lnTo>
                    <a:pt x="11450" y="35"/>
                  </a:lnTo>
                  <a:cubicBezTo>
                    <a:pt x="11441" y="35"/>
                    <a:pt x="11434" y="28"/>
                    <a:pt x="11434" y="19"/>
                  </a:cubicBezTo>
                  <a:cubicBezTo>
                    <a:pt x="11434" y="9"/>
                    <a:pt x="11441" y="2"/>
                    <a:pt x="11450" y="2"/>
                  </a:cubicBezTo>
                  <a:close/>
                  <a:moveTo>
                    <a:pt x="11684" y="2"/>
                  </a:moveTo>
                  <a:lnTo>
                    <a:pt x="11784" y="2"/>
                  </a:lnTo>
                  <a:cubicBezTo>
                    <a:pt x="11793" y="2"/>
                    <a:pt x="11800" y="9"/>
                    <a:pt x="11800" y="19"/>
                  </a:cubicBezTo>
                  <a:cubicBezTo>
                    <a:pt x="11800" y="28"/>
                    <a:pt x="11793" y="35"/>
                    <a:pt x="11784" y="35"/>
                  </a:cubicBezTo>
                  <a:lnTo>
                    <a:pt x="11684" y="35"/>
                  </a:lnTo>
                  <a:cubicBezTo>
                    <a:pt x="11675" y="35"/>
                    <a:pt x="11667" y="28"/>
                    <a:pt x="11667" y="19"/>
                  </a:cubicBezTo>
                  <a:cubicBezTo>
                    <a:pt x="11667" y="9"/>
                    <a:pt x="11675" y="2"/>
                    <a:pt x="11684" y="2"/>
                  </a:cubicBezTo>
                  <a:close/>
                  <a:moveTo>
                    <a:pt x="11917" y="2"/>
                  </a:moveTo>
                  <a:lnTo>
                    <a:pt x="12017" y="2"/>
                  </a:lnTo>
                  <a:cubicBezTo>
                    <a:pt x="12026" y="2"/>
                    <a:pt x="12034" y="9"/>
                    <a:pt x="12034" y="19"/>
                  </a:cubicBezTo>
                  <a:cubicBezTo>
                    <a:pt x="12034" y="28"/>
                    <a:pt x="12026" y="35"/>
                    <a:pt x="12017" y="35"/>
                  </a:cubicBezTo>
                  <a:lnTo>
                    <a:pt x="11917" y="35"/>
                  </a:lnTo>
                  <a:cubicBezTo>
                    <a:pt x="11908" y="35"/>
                    <a:pt x="11900" y="28"/>
                    <a:pt x="11900" y="19"/>
                  </a:cubicBezTo>
                  <a:cubicBezTo>
                    <a:pt x="11900" y="9"/>
                    <a:pt x="11908" y="2"/>
                    <a:pt x="11917" y="2"/>
                  </a:cubicBezTo>
                  <a:close/>
                  <a:moveTo>
                    <a:pt x="12150" y="2"/>
                  </a:moveTo>
                  <a:lnTo>
                    <a:pt x="12250" y="2"/>
                  </a:lnTo>
                  <a:cubicBezTo>
                    <a:pt x="12260" y="2"/>
                    <a:pt x="12267" y="10"/>
                    <a:pt x="12267" y="19"/>
                  </a:cubicBezTo>
                  <a:cubicBezTo>
                    <a:pt x="12267" y="28"/>
                    <a:pt x="12260" y="35"/>
                    <a:pt x="12250" y="35"/>
                  </a:cubicBezTo>
                  <a:lnTo>
                    <a:pt x="12150" y="35"/>
                  </a:lnTo>
                  <a:cubicBezTo>
                    <a:pt x="12141" y="35"/>
                    <a:pt x="12134" y="28"/>
                    <a:pt x="12134" y="19"/>
                  </a:cubicBezTo>
                  <a:cubicBezTo>
                    <a:pt x="12134" y="10"/>
                    <a:pt x="12141" y="2"/>
                    <a:pt x="12150" y="2"/>
                  </a:cubicBezTo>
                  <a:close/>
                  <a:moveTo>
                    <a:pt x="12384" y="2"/>
                  </a:moveTo>
                  <a:lnTo>
                    <a:pt x="12484" y="2"/>
                  </a:lnTo>
                  <a:cubicBezTo>
                    <a:pt x="12493" y="2"/>
                    <a:pt x="12500" y="10"/>
                    <a:pt x="12500" y="19"/>
                  </a:cubicBezTo>
                  <a:cubicBezTo>
                    <a:pt x="12500" y="28"/>
                    <a:pt x="12493" y="35"/>
                    <a:pt x="12484" y="35"/>
                  </a:cubicBezTo>
                  <a:lnTo>
                    <a:pt x="12384" y="35"/>
                  </a:lnTo>
                  <a:cubicBezTo>
                    <a:pt x="12375" y="35"/>
                    <a:pt x="12367" y="28"/>
                    <a:pt x="12367" y="19"/>
                  </a:cubicBezTo>
                  <a:cubicBezTo>
                    <a:pt x="12367" y="10"/>
                    <a:pt x="12375" y="2"/>
                    <a:pt x="12384" y="2"/>
                  </a:cubicBezTo>
                  <a:close/>
                  <a:moveTo>
                    <a:pt x="12617" y="2"/>
                  </a:moveTo>
                  <a:lnTo>
                    <a:pt x="12717" y="2"/>
                  </a:lnTo>
                  <a:cubicBezTo>
                    <a:pt x="12726" y="2"/>
                    <a:pt x="12734" y="10"/>
                    <a:pt x="12734" y="19"/>
                  </a:cubicBezTo>
                  <a:cubicBezTo>
                    <a:pt x="12734" y="28"/>
                    <a:pt x="12726" y="35"/>
                    <a:pt x="12717" y="35"/>
                  </a:cubicBezTo>
                  <a:lnTo>
                    <a:pt x="12617" y="35"/>
                  </a:lnTo>
                  <a:cubicBezTo>
                    <a:pt x="12608" y="35"/>
                    <a:pt x="12600" y="28"/>
                    <a:pt x="12600" y="19"/>
                  </a:cubicBezTo>
                  <a:cubicBezTo>
                    <a:pt x="12600" y="10"/>
                    <a:pt x="12608" y="2"/>
                    <a:pt x="12617" y="2"/>
                  </a:cubicBezTo>
                  <a:close/>
                  <a:moveTo>
                    <a:pt x="12850" y="2"/>
                  </a:moveTo>
                  <a:lnTo>
                    <a:pt x="12950" y="2"/>
                  </a:lnTo>
                  <a:cubicBezTo>
                    <a:pt x="12960" y="2"/>
                    <a:pt x="12967" y="10"/>
                    <a:pt x="12967" y="19"/>
                  </a:cubicBezTo>
                  <a:cubicBezTo>
                    <a:pt x="12967" y="28"/>
                    <a:pt x="12960" y="36"/>
                    <a:pt x="12950" y="36"/>
                  </a:cubicBezTo>
                  <a:lnTo>
                    <a:pt x="12850" y="35"/>
                  </a:lnTo>
                  <a:cubicBezTo>
                    <a:pt x="12841" y="35"/>
                    <a:pt x="12834" y="28"/>
                    <a:pt x="12834" y="19"/>
                  </a:cubicBezTo>
                  <a:cubicBezTo>
                    <a:pt x="12834" y="10"/>
                    <a:pt x="12841" y="2"/>
                    <a:pt x="12850" y="2"/>
                  </a:cubicBezTo>
                  <a:close/>
                  <a:moveTo>
                    <a:pt x="13084" y="2"/>
                  </a:moveTo>
                  <a:lnTo>
                    <a:pt x="13184" y="2"/>
                  </a:lnTo>
                  <a:cubicBezTo>
                    <a:pt x="13193" y="2"/>
                    <a:pt x="13200" y="10"/>
                    <a:pt x="13200" y="19"/>
                  </a:cubicBezTo>
                  <a:cubicBezTo>
                    <a:pt x="13200" y="28"/>
                    <a:pt x="13193" y="36"/>
                    <a:pt x="13184" y="36"/>
                  </a:cubicBezTo>
                  <a:lnTo>
                    <a:pt x="13084" y="36"/>
                  </a:lnTo>
                  <a:cubicBezTo>
                    <a:pt x="13075" y="36"/>
                    <a:pt x="13067" y="28"/>
                    <a:pt x="13067" y="19"/>
                  </a:cubicBezTo>
                  <a:cubicBezTo>
                    <a:pt x="13067" y="10"/>
                    <a:pt x="13075" y="2"/>
                    <a:pt x="13084" y="2"/>
                  </a:cubicBezTo>
                  <a:close/>
                  <a:moveTo>
                    <a:pt x="13317" y="2"/>
                  </a:moveTo>
                  <a:lnTo>
                    <a:pt x="13417" y="2"/>
                  </a:lnTo>
                  <a:cubicBezTo>
                    <a:pt x="13426" y="2"/>
                    <a:pt x="13434" y="10"/>
                    <a:pt x="13434" y="19"/>
                  </a:cubicBezTo>
                  <a:cubicBezTo>
                    <a:pt x="13434" y="28"/>
                    <a:pt x="13426" y="36"/>
                    <a:pt x="13417" y="36"/>
                  </a:cubicBezTo>
                  <a:lnTo>
                    <a:pt x="13317" y="36"/>
                  </a:lnTo>
                  <a:cubicBezTo>
                    <a:pt x="13308" y="36"/>
                    <a:pt x="13300" y="28"/>
                    <a:pt x="13300" y="19"/>
                  </a:cubicBezTo>
                  <a:cubicBezTo>
                    <a:pt x="13300" y="10"/>
                    <a:pt x="13308" y="2"/>
                    <a:pt x="13317" y="2"/>
                  </a:cubicBezTo>
                  <a:close/>
                  <a:moveTo>
                    <a:pt x="13550" y="2"/>
                  </a:moveTo>
                  <a:lnTo>
                    <a:pt x="13650" y="2"/>
                  </a:lnTo>
                  <a:cubicBezTo>
                    <a:pt x="13660" y="2"/>
                    <a:pt x="13667" y="10"/>
                    <a:pt x="13667" y="19"/>
                  </a:cubicBezTo>
                  <a:cubicBezTo>
                    <a:pt x="13667" y="28"/>
                    <a:pt x="13660" y="36"/>
                    <a:pt x="13650" y="36"/>
                  </a:cubicBezTo>
                  <a:lnTo>
                    <a:pt x="13550" y="36"/>
                  </a:lnTo>
                  <a:cubicBezTo>
                    <a:pt x="13541" y="36"/>
                    <a:pt x="13534" y="28"/>
                    <a:pt x="13534" y="19"/>
                  </a:cubicBezTo>
                  <a:cubicBezTo>
                    <a:pt x="13534" y="10"/>
                    <a:pt x="13541" y="2"/>
                    <a:pt x="13550" y="2"/>
                  </a:cubicBezTo>
                  <a:close/>
                  <a:moveTo>
                    <a:pt x="13784" y="2"/>
                  </a:moveTo>
                  <a:lnTo>
                    <a:pt x="13884" y="2"/>
                  </a:lnTo>
                  <a:cubicBezTo>
                    <a:pt x="13893" y="2"/>
                    <a:pt x="13900" y="10"/>
                    <a:pt x="13900" y="19"/>
                  </a:cubicBezTo>
                  <a:cubicBezTo>
                    <a:pt x="13900" y="28"/>
                    <a:pt x="13893" y="36"/>
                    <a:pt x="13884" y="36"/>
                  </a:cubicBezTo>
                  <a:lnTo>
                    <a:pt x="13784" y="36"/>
                  </a:lnTo>
                  <a:cubicBezTo>
                    <a:pt x="13775" y="36"/>
                    <a:pt x="13767" y="28"/>
                    <a:pt x="13767" y="19"/>
                  </a:cubicBezTo>
                  <a:cubicBezTo>
                    <a:pt x="13767" y="10"/>
                    <a:pt x="13775" y="2"/>
                    <a:pt x="13784" y="2"/>
                  </a:cubicBezTo>
                  <a:close/>
                  <a:moveTo>
                    <a:pt x="14017" y="2"/>
                  </a:moveTo>
                  <a:lnTo>
                    <a:pt x="14117" y="2"/>
                  </a:lnTo>
                  <a:cubicBezTo>
                    <a:pt x="14126" y="2"/>
                    <a:pt x="14134" y="10"/>
                    <a:pt x="14134" y="19"/>
                  </a:cubicBezTo>
                  <a:cubicBezTo>
                    <a:pt x="14134" y="28"/>
                    <a:pt x="14126" y="36"/>
                    <a:pt x="14117" y="36"/>
                  </a:cubicBezTo>
                  <a:lnTo>
                    <a:pt x="14017" y="36"/>
                  </a:lnTo>
                  <a:cubicBezTo>
                    <a:pt x="14008" y="36"/>
                    <a:pt x="14000" y="28"/>
                    <a:pt x="14000" y="19"/>
                  </a:cubicBezTo>
                  <a:cubicBezTo>
                    <a:pt x="14000" y="10"/>
                    <a:pt x="14008" y="2"/>
                    <a:pt x="14017" y="2"/>
                  </a:cubicBezTo>
                  <a:close/>
                  <a:moveTo>
                    <a:pt x="14250" y="2"/>
                  </a:moveTo>
                  <a:lnTo>
                    <a:pt x="14350" y="2"/>
                  </a:lnTo>
                  <a:cubicBezTo>
                    <a:pt x="14360" y="2"/>
                    <a:pt x="14367" y="10"/>
                    <a:pt x="14367" y="19"/>
                  </a:cubicBezTo>
                  <a:cubicBezTo>
                    <a:pt x="14367" y="28"/>
                    <a:pt x="14360" y="36"/>
                    <a:pt x="14350" y="36"/>
                  </a:cubicBezTo>
                  <a:lnTo>
                    <a:pt x="14250" y="36"/>
                  </a:lnTo>
                  <a:cubicBezTo>
                    <a:pt x="14241" y="36"/>
                    <a:pt x="14234" y="28"/>
                    <a:pt x="14234" y="19"/>
                  </a:cubicBezTo>
                  <a:cubicBezTo>
                    <a:pt x="14234" y="10"/>
                    <a:pt x="14241" y="2"/>
                    <a:pt x="14250" y="2"/>
                  </a:cubicBezTo>
                  <a:close/>
                  <a:moveTo>
                    <a:pt x="14484" y="2"/>
                  </a:moveTo>
                  <a:lnTo>
                    <a:pt x="14584" y="2"/>
                  </a:lnTo>
                  <a:cubicBezTo>
                    <a:pt x="14593" y="2"/>
                    <a:pt x="14600" y="10"/>
                    <a:pt x="14600" y="19"/>
                  </a:cubicBezTo>
                  <a:cubicBezTo>
                    <a:pt x="14600" y="28"/>
                    <a:pt x="14593" y="36"/>
                    <a:pt x="14584" y="36"/>
                  </a:cubicBezTo>
                  <a:lnTo>
                    <a:pt x="14484" y="36"/>
                  </a:lnTo>
                  <a:cubicBezTo>
                    <a:pt x="14475" y="36"/>
                    <a:pt x="14467" y="28"/>
                    <a:pt x="14467" y="19"/>
                  </a:cubicBezTo>
                  <a:cubicBezTo>
                    <a:pt x="14467" y="10"/>
                    <a:pt x="14475" y="2"/>
                    <a:pt x="14484" y="2"/>
                  </a:cubicBezTo>
                  <a:close/>
                  <a:moveTo>
                    <a:pt x="14717" y="2"/>
                  </a:moveTo>
                  <a:lnTo>
                    <a:pt x="14817" y="2"/>
                  </a:lnTo>
                  <a:cubicBezTo>
                    <a:pt x="14826" y="2"/>
                    <a:pt x="14834" y="10"/>
                    <a:pt x="14834" y="19"/>
                  </a:cubicBezTo>
                  <a:cubicBezTo>
                    <a:pt x="14834" y="28"/>
                    <a:pt x="14826" y="36"/>
                    <a:pt x="14817" y="36"/>
                  </a:cubicBezTo>
                  <a:lnTo>
                    <a:pt x="14717" y="36"/>
                  </a:lnTo>
                  <a:cubicBezTo>
                    <a:pt x="14708" y="36"/>
                    <a:pt x="14700" y="28"/>
                    <a:pt x="14700" y="19"/>
                  </a:cubicBezTo>
                  <a:cubicBezTo>
                    <a:pt x="14700" y="10"/>
                    <a:pt x="14708" y="2"/>
                    <a:pt x="14717" y="2"/>
                  </a:cubicBezTo>
                  <a:close/>
                  <a:moveTo>
                    <a:pt x="14950" y="2"/>
                  </a:moveTo>
                  <a:lnTo>
                    <a:pt x="15050" y="3"/>
                  </a:lnTo>
                  <a:cubicBezTo>
                    <a:pt x="15060" y="3"/>
                    <a:pt x="15067" y="10"/>
                    <a:pt x="15067" y="19"/>
                  </a:cubicBezTo>
                  <a:cubicBezTo>
                    <a:pt x="15067" y="28"/>
                    <a:pt x="15060" y="36"/>
                    <a:pt x="15050" y="36"/>
                  </a:cubicBezTo>
                  <a:lnTo>
                    <a:pt x="14950" y="36"/>
                  </a:lnTo>
                  <a:cubicBezTo>
                    <a:pt x="14941" y="36"/>
                    <a:pt x="14934" y="28"/>
                    <a:pt x="14934" y="19"/>
                  </a:cubicBezTo>
                  <a:cubicBezTo>
                    <a:pt x="14934" y="10"/>
                    <a:pt x="14941" y="2"/>
                    <a:pt x="14950" y="2"/>
                  </a:cubicBezTo>
                  <a:close/>
                  <a:moveTo>
                    <a:pt x="15184" y="3"/>
                  </a:moveTo>
                  <a:lnTo>
                    <a:pt x="15284" y="3"/>
                  </a:lnTo>
                  <a:cubicBezTo>
                    <a:pt x="15293" y="3"/>
                    <a:pt x="15300" y="10"/>
                    <a:pt x="15300" y="19"/>
                  </a:cubicBezTo>
                  <a:cubicBezTo>
                    <a:pt x="15300" y="28"/>
                    <a:pt x="15293" y="36"/>
                    <a:pt x="15284" y="36"/>
                  </a:cubicBezTo>
                  <a:lnTo>
                    <a:pt x="15184" y="36"/>
                  </a:lnTo>
                  <a:cubicBezTo>
                    <a:pt x="15175" y="36"/>
                    <a:pt x="15167" y="28"/>
                    <a:pt x="15167" y="19"/>
                  </a:cubicBezTo>
                  <a:cubicBezTo>
                    <a:pt x="15167" y="10"/>
                    <a:pt x="15175" y="3"/>
                    <a:pt x="15184" y="3"/>
                  </a:cubicBezTo>
                  <a:close/>
                  <a:moveTo>
                    <a:pt x="15417" y="3"/>
                  </a:moveTo>
                  <a:lnTo>
                    <a:pt x="15517" y="3"/>
                  </a:lnTo>
                  <a:cubicBezTo>
                    <a:pt x="15526" y="3"/>
                    <a:pt x="15534" y="10"/>
                    <a:pt x="15534" y="19"/>
                  </a:cubicBezTo>
                  <a:cubicBezTo>
                    <a:pt x="15534" y="28"/>
                    <a:pt x="15526" y="36"/>
                    <a:pt x="15517" y="36"/>
                  </a:cubicBezTo>
                  <a:lnTo>
                    <a:pt x="15417" y="36"/>
                  </a:lnTo>
                  <a:cubicBezTo>
                    <a:pt x="15408" y="36"/>
                    <a:pt x="15400" y="28"/>
                    <a:pt x="15400" y="19"/>
                  </a:cubicBezTo>
                  <a:cubicBezTo>
                    <a:pt x="15400" y="10"/>
                    <a:pt x="15408" y="3"/>
                    <a:pt x="15417" y="3"/>
                  </a:cubicBezTo>
                  <a:close/>
                  <a:moveTo>
                    <a:pt x="15650" y="3"/>
                  </a:moveTo>
                  <a:lnTo>
                    <a:pt x="15750" y="3"/>
                  </a:lnTo>
                  <a:cubicBezTo>
                    <a:pt x="15760" y="3"/>
                    <a:pt x="15767" y="10"/>
                    <a:pt x="15767" y="19"/>
                  </a:cubicBezTo>
                  <a:cubicBezTo>
                    <a:pt x="15767" y="28"/>
                    <a:pt x="15760" y="36"/>
                    <a:pt x="15750" y="36"/>
                  </a:cubicBezTo>
                  <a:lnTo>
                    <a:pt x="15650" y="36"/>
                  </a:lnTo>
                  <a:cubicBezTo>
                    <a:pt x="15641" y="36"/>
                    <a:pt x="15634" y="28"/>
                    <a:pt x="15634" y="19"/>
                  </a:cubicBezTo>
                  <a:cubicBezTo>
                    <a:pt x="15634" y="10"/>
                    <a:pt x="15641" y="3"/>
                    <a:pt x="15650" y="3"/>
                  </a:cubicBezTo>
                  <a:close/>
                  <a:moveTo>
                    <a:pt x="15884" y="3"/>
                  </a:moveTo>
                  <a:lnTo>
                    <a:pt x="15984" y="3"/>
                  </a:lnTo>
                  <a:cubicBezTo>
                    <a:pt x="15993" y="3"/>
                    <a:pt x="16000" y="10"/>
                    <a:pt x="16000" y="19"/>
                  </a:cubicBezTo>
                  <a:cubicBezTo>
                    <a:pt x="16000" y="29"/>
                    <a:pt x="15993" y="36"/>
                    <a:pt x="15984" y="36"/>
                  </a:cubicBezTo>
                  <a:lnTo>
                    <a:pt x="15884" y="36"/>
                  </a:lnTo>
                  <a:cubicBezTo>
                    <a:pt x="15875" y="36"/>
                    <a:pt x="15867" y="29"/>
                    <a:pt x="15867" y="19"/>
                  </a:cubicBezTo>
                  <a:cubicBezTo>
                    <a:pt x="15867" y="10"/>
                    <a:pt x="15875" y="3"/>
                    <a:pt x="15884" y="3"/>
                  </a:cubicBezTo>
                  <a:close/>
                  <a:moveTo>
                    <a:pt x="16117" y="3"/>
                  </a:moveTo>
                  <a:lnTo>
                    <a:pt x="16217" y="3"/>
                  </a:lnTo>
                  <a:cubicBezTo>
                    <a:pt x="16226" y="3"/>
                    <a:pt x="16234" y="10"/>
                    <a:pt x="16234" y="19"/>
                  </a:cubicBezTo>
                  <a:cubicBezTo>
                    <a:pt x="16234" y="29"/>
                    <a:pt x="16226" y="36"/>
                    <a:pt x="16217" y="36"/>
                  </a:cubicBezTo>
                  <a:lnTo>
                    <a:pt x="16117" y="36"/>
                  </a:lnTo>
                  <a:cubicBezTo>
                    <a:pt x="16108" y="36"/>
                    <a:pt x="16100" y="29"/>
                    <a:pt x="16100" y="19"/>
                  </a:cubicBezTo>
                  <a:cubicBezTo>
                    <a:pt x="16100" y="10"/>
                    <a:pt x="16108" y="3"/>
                    <a:pt x="16117" y="3"/>
                  </a:cubicBezTo>
                  <a:close/>
                  <a:moveTo>
                    <a:pt x="16350" y="3"/>
                  </a:moveTo>
                  <a:lnTo>
                    <a:pt x="16450" y="3"/>
                  </a:lnTo>
                  <a:cubicBezTo>
                    <a:pt x="16460" y="3"/>
                    <a:pt x="16467" y="10"/>
                    <a:pt x="16467" y="19"/>
                  </a:cubicBezTo>
                  <a:cubicBezTo>
                    <a:pt x="16467" y="29"/>
                    <a:pt x="16460" y="36"/>
                    <a:pt x="16450" y="36"/>
                  </a:cubicBezTo>
                  <a:lnTo>
                    <a:pt x="16350" y="36"/>
                  </a:lnTo>
                  <a:cubicBezTo>
                    <a:pt x="16341" y="36"/>
                    <a:pt x="16334" y="29"/>
                    <a:pt x="16334" y="19"/>
                  </a:cubicBezTo>
                  <a:cubicBezTo>
                    <a:pt x="16334" y="10"/>
                    <a:pt x="16341" y="3"/>
                    <a:pt x="16350" y="3"/>
                  </a:cubicBezTo>
                  <a:close/>
                  <a:moveTo>
                    <a:pt x="16584" y="3"/>
                  </a:moveTo>
                  <a:lnTo>
                    <a:pt x="16684" y="3"/>
                  </a:lnTo>
                  <a:cubicBezTo>
                    <a:pt x="16693" y="3"/>
                    <a:pt x="16700" y="10"/>
                    <a:pt x="16700" y="19"/>
                  </a:cubicBezTo>
                  <a:cubicBezTo>
                    <a:pt x="16700" y="29"/>
                    <a:pt x="16693" y="36"/>
                    <a:pt x="16684" y="36"/>
                  </a:cubicBezTo>
                  <a:lnTo>
                    <a:pt x="16584" y="36"/>
                  </a:lnTo>
                  <a:cubicBezTo>
                    <a:pt x="16575" y="36"/>
                    <a:pt x="16567" y="29"/>
                    <a:pt x="16567" y="19"/>
                  </a:cubicBezTo>
                  <a:cubicBezTo>
                    <a:pt x="16567" y="10"/>
                    <a:pt x="16575" y="3"/>
                    <a:pt x="16584" y="3"/>
                  </a:cubicBezTo>
                  <a:close/>
                  <a:moveTo>
                    <a:pt x="16817" y="3"/>
                  </a:moveTo>
                  <a:lnTo>
                    <a:pt x="16917" y="3"/>
                  </a:lnTo>
                  <a:cubicBezTo>
                    <a:pt x="16926" y="3"/>
                    <a:pt x="16934" y="10"/>
                    <a:pt x="16934" y="19"/>
                  </a:cubicBezTo>
                  <a:cubicBezTo>
                    <a:pt x="16934" y="29"/>
                    <a:pt x="16926" y="36"/>
                    <a:pt x="16917" y="36"/>
                  </a:cubicBezTo>
                  <a:lnTo>
                    <a:pt x="16817" y="36"/>
                  </a:lnTo>
                  <a:cubicBezTo>
                    <a:pt x="16808" y="36"/>
                    <a:pt x="16800" y="29"/>
                    <a:pt x="16800" y="19"/>
                  </a:cubicBezTo>
                  <a:cubicBezTo>
                    <a:pt x="16800" y="10"/>
                    <a:pt x="16808" y="3"/>
                    <a:pt x="16817" y="3"/>
                  </a:cubicBezTo>
                  <a:close/>
                  <a:moveTo>
                    <a:pt x="17050" y="3"/>
                  </a:moveTo>
                  <a:lnTo>
                    <a:pt x="17150" y="3"/>
                  </a:lnTo>
                  <a:cubicBezTo>
                    <a:pt x="17160" y="3"/>
                    <a:pt x="17167" y="10"/>
                    <a:pt x="17167" y="20"/>
                  </a:cubicBezTo>
                  <a:cubicBezTo>
                    <a:pt x="17167" y="29"/>
                    <a:pt x="17160" y="36"/>
                    <a:pt x="17150" y="36"/>
                  </a:cubicBezTo>
                  <a:lnTo>
                    <a:pt x="17050" y="36"/>
                  </a:lnTo>
                  <a:cubicBezTo>
                    <a:pt x="17041" y="36"/>
                    <a:pt x="17034" y="29"/>
                    <a:pt x="17034" y="19"/>
                  </a:cubicBezTo>
                  <a:cubicBezTo>
                    <a:pt x="17034" y="10"/>
                    <a:pt x="17041" y="3"/>
                    <a:pt x="17050" y="3"/>
                  </a:cubicBezTo>
                  <a:close/>
                  <a:moveTo>
                    <a:pt x="17284" y="3"/>
                  </a:moveTo>
                  <a:lnTo>
                    <a:pt x="17384" y="3"/>
                  </a:lnTo>
                  <a:cubicBezTo>
                    <a:pt x="17393" y="3"/>
                    <a:pt x="17400" y="10"/>
                    <a:pt x="17400" y="20"/>
                  </a:cubicBezTo>
                  <a:cubicBezTo>
                    <a:pt x="17400" y="29"/>
                    <a:pt x="17393" y="36"/>
                    <a:pt x="17384" y="36"/>
                  </a:cubicBezTo>
                  <a:lnTo>
                    <a:pt x="17284" y="36"/>
                  </a:lnTo>
                  <a:cubicBezTo>
                    <a:pt x="17275" y="36"/>
                    <a:pt x="17267" y="29"/>
                    <a:pt x="17267" y="20"/>
                  </a:cubicBezTo>
                  <a:cubicBezTo>
                    <a:pt x="17267" y="10"/>
                    <a:pt x="17275" y="3"/>
                    <a:pt x="17284" y="3"/>
                  </a:cubicBezTo>
                  <a:close/>
                  <a:moveTo>
                    <a:pt x="17517" y="3"/>
                  </a:moveTo>
                  <a:lnTo>
                    <a:pt x="17617" y="3"/>
                  </a:lnTo>
                  <a:cubicBezTo>
                    <a:pt x="17626" y="3"/>
                    <a:pt x="17634" y="10"/>
                    <a:pt x="17634" y="20"/>
                  </a:cubicBezTo>
                  <a:cubicBezTo>
                    <a:pt x="17634" y="29"/>
                    <a:pt x="17626" y="36"/>
                    <a:pt x="17617" y="36"/>
                  </a:cubicBezTo>
                  <a:lnTo>
                    <a:pt x="17517" y="36"/>
                  </a:lnTo>
                  <a:cubicBezTo>
                    <a:pt x="17508" y="36"/>
                    <a:pt x="17500" y="29"/>
                    <a:pt x="17500" y="20"/>
                  </a:cubicBezTo>
                  <a:cubicBezTo>
                    <a:pt x="17500" y="10"/>
                    <a:pt x="17508" y="3"/>
                    <a:pt x="17517" y="3"/>
                  </a:cubicBezTo>
                  <a:close/>
                  <a:moveTo>
                    <a:pt x="17750" y="3"/>
                  </a:moveTo>
                  <a:lnTo>
                    <a:pt x="17850" y="3"/>
                  </a:lnTo>
                  <a:cubicBezTo>
                    <a:pt x="17860" y="3"/>
                    <a:pt x="17867" y="10"/>
                    <a:pt x="17867" y="20"/>
                  </a:cubicBezTo>
                  <a:cubicBezTo>
                    <a:pt x="17867" y="29"/>
                    <a:pt x="17860" y="36"/>
                    <a:pt x="17850" y="36"/>
                  </a:cubicBezTo>
                  <a:lnTo>
                    <a:pt x="17750" y="36"/>
                  </a:lnTo>
                  <a:cubicBezTo>
                    <a:pt x="17741" y="36"/>
                    <a:pt x="17734" y="29"/>
                    <a:pt x="17734" y="20"/>
                  </a:cubicBezTo>
                  <a:cubicBezTo>
                    <a:pt x="17734" y="10"/>
                    <a:pt x="17741" y="3"/>
                    <a:pt x="17750" y="3"/>
                  </a:cubicBezTo>
                  <a:close/>
                  <a:moveTo>
                    <a:pt x="17984" y="3"/>
                  </a:moveTo>
                  <a:lnTo>
                    <a:pt x="18084" y="3"/>
                  </a:lnTo>
                  <a:cubicBezTo>
                    <a:pt x="18093" y="3"/>
                    <a:pt x="18100" y="10"/>
                    <a:pt x="18100" y="20"/>
                  </a:cubicBezTo>
                  <a:cubicBezTo>
                    <a:pt x="18100" y="29"/>
                    <a:pt x="18093" y="36"/>
                    <a:pt x="18084" y="36"/>
                  </a:cubicBezTo>
                  <a:lnTo>
                    <a:pt x="17984" y="36"/>
                  </a:lnTo>
                  <a:cubicBezTo>
                    <a:pt x="17975" y="36"/>
                    <a:pt x="17967" y="29"/>
                    <a:pt x="17967" y="20"/>
                  </a:cubicBezTo>
                  <a:cubicBezTo>
                    <a:pt x="17967" y="10"/>
                    <a:pt x="17975" y="3"/>
                    <a:pt x="17984" y="3"/>
                  </a:cubicBezTo>
                  <a:close/>
                  <a:moveTo>
                    <a:pt x="18217" y="3"/>
                  </a:moveTo>
                  <a:lnTo>
                    <a:pt x="18317" y="3"/>
                  </a:lnTo>
                  <a:cubicBezTo>
                    <a:pt x="18326" y="3"/>
                    <a:pt x="18334" y="10"/>
                    <a:pt x="18334" y="20"/>
                  </a:cubicBezTo>
                  <a:cubicBezTo>
                    <a:pt x="18334" y="29"/>
                    <a:pt x="18326" y="36"/>
                    <a:pt x="18317" y="36"/>
                  </a:cubicBezTo>
                  <a:lnTo>
                    <a:pt x="18217" y="36"/>
                  </a:lnTo>
                  <a:cubicBezTo>
                    <a:pt x="18208" y="36"/>
                    <a:pt x="18200" y="29"/>
                    <a:pt x="18200" y="20"/>
                  </a:cubicBezTo>
                  <a:cubicBezTo>
                    <a:pt x="18200" y="10"/>
                    <a:pt x="18208" y="3"/>
                    <a:pt x="18217" y="3"/>
                  </a:cubicBezTo>
                  <a:close/>
                  <a:moveTo>
                    <a:pt x="18450" y="3"/>
                  </a:moveTo>
                  <a:lnTo>
                    <a:pt x="18550" y="3"/>
                  </a:lnTo>
                  <a:cubicBezTo>
                    <a:pt x="18560" y="3"/>
                    <a:pt x="18567" y="11"/>
                    <a:pt x="18567" y="20"/>
                  </a:cubicBezTo>
                  <a:cubicBezTo>
                    <a:pt x="18567" y="29"/>
                    <a:pt x="18560" y="36"/>
                    <a:pt x="18550" y="36"/>
                  </a:cubicBezTo>
                  <a:lnTo>
                    <a:pt x="18450" y="36"/>
                  </a:lnTo>
                  <a:cubicBezTo>
                    <a:pt x="18441" y="36"/>
                    <a:pt x="18434" y="29"/>
                    <a:pt x="18434" y="20"/>
                  </a:cubicBezTo>
                  <a:cubicBezTo>
                    <a:pt x="18434" y="11"/>
                    <a:pt x="18441" y="3"/>
                    <a:pt x="18450" y="3"/>
                  </a:cubicBezTo>
                  <a:close/>
                  <a:moveTo>
                    <a:pt x="18684" y="3"/>
                  </a:moveTo>
                  <a:lnTo>
                    <a:pt x="18784" y="3"/>
                  </a:lnTo>
                  <a:cubicBezTo>
                    <a:pt x="18793" y="3"/>
                    <a:pt x="18800" y="11"/>
                    <a:pt x="18800" y="20"/>
                  </a:cubicBezTo>
                  <a:cubicBezTo>
                    <a:pt x="18800" y="29"/>
                    <a:pt x="18793" y="36"/>
                    <a:pt x="18784" y="36"/>
                  </a:cubicBezTo>
                  <a:lnTo>
                    <a:pt x="18684" y="36"/>
                  </a:lnTo>
                  <a:cubicBezTo>
                    <a:pt x="18675" y="36"/>
                    <a:pt x="18667" y="29"/>
                    <a:pt x="18667" y="20"/>
                  </a:cubicBezTo>
                  <a:cubicBezTo>
                    <a:pt x="18667" y="11"/>
                    <a:pt x="18675" y="3"/>
                    <a:pt x="18684" y="3"/>
                  </a:cubicBezTo>
                  <a:close/>
                  <a:moveTo>
                    <a:pt x="18917" y="3"/>
                  </a:moveTo>
                  <a:lnTo>
                    <a:pt x="19017" y="3"/>
                  </a:lnTo>
                  <a:cubicBezTo>
                    <a:pt x="19026" y="3"/>
                    <a:pt x="19034" y="11"/>
                    <a:pt x="19034" y="20"/>
                  </a:cubicBezTo>
                  <a:cubicBezTo>
                    <a:pt x="19034" y="29"/>
                    <a:pt x="19026" y="36"/>
                    <a:pt x="19017" y="36"/>
                  </a:cubicBezTo>
                  <a:lnTo>
                    <a:pt x="18917" y="36"/>
                  </a:lnTo>
                  <a:cubicBezTo>
                    <a:pt x="18908" y="36"/>
                    <a:pt x="18900" y="29"/>
                    <a:pt x="18900" y="20"/>
                  </a:cubicBezTo>
                  <a:cubicBezTo>
                    <a:pt x="18900" y="11"/>
                    <a:pt x="18908" y="3"/>
                    <a:pt x="18917" y="3"/>
                  </a:cubicBezTo>
                  <a:close/>
                  <a:moveTo>
                    <a:pt x="19150" y="3"/>
                  </a:moveTo>
                  <a:lnTo>
                    <a:pt x="19250" y="3"/>
                  </a:lnTo>
                  <a:cubicBezTo>
                    <a:pt x="19260" y="3"/>
                    <a:pt x="19267" y="11"/>
                    <a:pt x="19267" y="20"/>
                  </a:cubicBezTo>
                  <a:cubicBezTo>
                    <a:pt x="19267" y="29"/>
                    <a:pt x="19260" y="37"/>
                    <a:pt x="19250" y="37"/>
                  </a:cubicBezTo>
                  <a:lnTo>
                    <a:pt x="19150" y="36"/>
                  </a:lnTo>
                  <a:cubicBezTo>
                    <a:pt x="19141" y="36"/>
                    <a:pt x="19134" y="29"/>
                    <a:pt x="19134" y="20"/>
                  </a:cubicBezTo>
                  <a:cubicBezTo>
                    <a:pt x="19134" y="11"/>
                    <a:pt x="19141" y="3"/>
                    <a:pt x="19150" y="3"/>
                  </a:cubicBezTo>
                  <a:close/>
                  <a:moveTo>
                    <a:pt x="19384" y="3"/>
                  </a:moveTo>
                  <a:lnTo>
                    <a:pt x="19484" y="3"/>
                  </a:lnTo>
                  <a:cubicBezTo>
                    <a:pt x="19493" y="3"/>
                    <a:pt x="19500" y="11"/>
                    <a:pt x="19500" y="20"/>
                  </a:cubicBezTo>
                  <a:cubicBezTo>
                    <a:pt x="19500" y="29"/>
                    <a:pt x="19493" y="37"/>
                    <a:pt x="19484" y="37"/>
                  </a:cubicBezTo>
                  <a:lnTo>
                    <a:pt x="19384" y="37"/>
                  </a:lnTo>
                  <a:cubicBezTo>
                    <a:pt x="19375" y="37"/>
                    <a:pt x="19367" y="29"/>
                    <a:pt x="19367" y="20"/>
                  </a:cubicBezTo>
                  <a:cubicBezTo>
                    <a:pt x="19367" y="11"/>
                    <a:pt x="19375" y="3"/>
                    <a:pt x="19384" y="3"/>
                  </a:cubicBezTo>
                  <a:close/>
                  <a:moveTo>
                    <a:pt x="19617" y="3"/>
                  </a:moveTo>
                  <a:lnTo>
                    <a:pt x="19717" y="3"/>
                  </a:lnTo>
                  <a:cubicBezTo>
                    <a:pt x="19726" y="3"/>
                    <a:pt x="19734" y="11"/>
                    <a:pt x="19734" y="20"/>
                  </a:cubicBezTo>
                  <a:cubicBezTo>
                    <a:pt x="19734" y="29"/>
                    <a:pt x="19726" y="37"/>
                    <a:pt x="19717" y="37"/>
                  </a:cubicBezTo>
                  <a:lnTo>
                    <a:pt x="19617" y="37"/>
                  </a:lnTo>
                  <a:cubicBezTo>
                    <a:pt x="19608" y="37"/>
                    <a:pt x="19600" y="29"/>
                    <a:pt x="19600" y="20"/>
                  </a:cubicBezTo>
                  <a:cubicBezTo>
                    <a:pt x="19600" y="11"/>
                    <a:pt x="19608" y="3"/>
                    <a:pt x="19617" y="3"/>
                  </a:cubicBezTo>
                  <a:close/>
                  <a:moveTo>
                    <a:pt x="19850" y="3"/>
                  </a:moveTo>
                  <a:lnTo>
                    <a:pt x="19950" y="3"/>
                  </a:lnTo>
                  <a:cubicBezTo>
                    <a:pt x="19960" y="3"/>
                    <a:pt x="19967" y="11"/>
                    <a:pt x="19967" y="20"/>
                  </a:cubicBezTo>
                  <a:cubicBezTo>
                    <a:pt x="19967" y="29"/>
                    <a:pt x="19960" y="37"/>
                    <a:pt x="19950" y="37"/>
                  </a:cubicBezTo>
                  <a:lnTo>
                    <a:pt x="19850" y="37"/>
                  </a:lnTo>
                  <a:cubicBezTo>
                    <a:pt x="19841" y="37"/>
                    <a:pt x="19834" y="29"/>
                    <a:pt x="19834" y="20"/>
                  </a:cubicBezTo>
                  <a:cubicBezTo>
                    <a:pt x="19834" y="11"/>
                    <a:pt x="19841" y="3"/>
                    <a:pt x="19850" y="3"/>
                  </a:cubicBezTo>
                  <a:close/>
                  <a:moveTo>
                    <a:pt x="20084" y="3"/>
                  </a:moveTo>
                  <a:lnTo>
                    <a:pt x="20184" y="3"/>
                  </a:lnTo>
                  <a:cubicBezTo>
                    <a:pt x="20193" y="3"/>
                    <a:pt x="20200" y="11"/>
                    <a:pt x="20200" y="20"/>
                  </a:cubicBezTo>
                  <a:cubicBezTo>
                    <a:pt x="20200" y="29"/>
                    <a:pt x="20193" y="37"/>
                    <a:pt x="20184" y="37"/>
                  </a:cubicBezTo>
                  <a:lnTo>
                    <a:pt x="20084" y="37"/>
                  </a:lnTo>
                  <a:cubicBezTo>
                    <a:pt x="20075" y="37"/>
                    <a:pt x="20067" y="29"/>
                    <a:pt x="20067" y="20"/>
                  </a:cubicBezTo>
                  <a:cubicBezTo>
                    <a:pt x="20067" y="11"/>
                    <a:pt x="20075" y="3"/>
                    <a:pt x="20084" y="3"/>
                  </a:cubicBezTo>
                  <a:close/>
                  <a:moveTo>
                    <a:pt x="20317" y="3"/>
                  </a:moveTo>
                  <a:lnTo>
                    <a:pt x="20417" y="3"/>
                  </a:lnTo>
                  <a:cubicBezTo>
                    <a:pt x="20426" y="3"/>
                    <a:pt x="20434" y="11"/>
                    <a:pt x="20434" y="20"/>
                  </a:cubicBezTo>
                  <a:cubicBezTo>
                    <a:pt x="20434" y="29"/>
                    <a:pt x="20426" y="37"/>
                    <a:pt x="20417" y="37"/>
                  </a:cubicBezTo>
                  <a:lnTo>
                    <a:pt x="20317" y="37"/>
                  </a:lnTo>
                  <a:cubicBezTo>
                    <a:pt x="20308" y="37"/>
                    <a:pt x="20300" y="29"/>
                    <a:pt x="20300" y="20"/>
                  </a:cubicBezTo>
                  <a:cubicBezTo>
                    <a:pt x="20300" y="11"/>
                    <a:pt x="20308" y="3"/>
                    <a:pt x="20317" y="3"/>
                  </a:cubicBezTo>
                  <a:close/>
                  <a:moveTo>
                    <a:pt x="20551" y="3"/>
                  </a:moveTo>
                  <a:lnTo>
                    <a:pt x="20651" y="3"/>
                  </a:lnTo>
                  <a:cubicBezTo>
                    <a:pt x="20660" y="3"/>
                    <a:pt x="20667" y="11"/>
                    <a:pt x="20667" y="20"/>
                  </a:cubicBezTo>
                  <a:cubicBezTo>
                    <a:pt x="20667" y="29"/>
                    <a:pt x="20660" y="37"/>
                    <a:pt x="20650" y="37"/>
                  </a:cubicBezTo>
                  <a:lnTo>
                    <a:pt x="20550" y="37"/>
                  </a:lnTo>
                  <a:cubicBezTo>
                    <a:pt x="20541" y="37"/>
                    <a:pt x="20534" y="29"/>
                    <a:pt x="20534" y="20"/>
                  </a:cubicBezTo>
                  <a:cubicBezTo>
                    <a:pt x="20534" y="11"/>
                    <a:pt x="20541" y="3"/>
                    <a:pt x="20551" y="3"/>
                  </a:cubicBezTo>
                  <a:close/>
                  <a:moveTo>
                    <a:pt x="20784" y="3"/>
                  </a:moveTo>
                  <a:lnTo>
                    <a:pt x="20884" y="3"/>
                  </a:lnTo>
                  <a:cubicBezTo>
                    <a:pt x="20893" y="3"/>
                    <a:pt x="20901" y="11"/>
                    <a:pt x="20901" y="20"/>
                  </a:cubicBezTo>
                  <a:cubicBezTo>
                    <a:pt x="20901" y="29"/>
                    <a:pt x="20893" y="37"/>
                    <a:pt x="20884" y="37"/>
                  </a:cubicBezTo>
                  <a:lnTo>
                    <a:pt x="20784" y="37"/>
                  </a:lnTo>
                  <a:cubicBezTo>
                    <a:pt x="20775" y="37"/>
                    <a:pt x="20767" y="29"/>
                    <a:pt x="20767" y="20"/>
                  </a:cubicBezTo>
                  <a:cubicBezTo>
                    <a:pt x="20767" y="11"/>
                    <a:pt x="20775" y="3"/>
                    <a:pt x="20784" y="3"/>
                  </a:cubicBezTo>
                  <a:close/>
                  <a:moveTo>
                    <a:pt x="21017" y="3"/>
                  </a:moveTo>
                  <a:lnTo>
                    <a:pt x="21100" y="3"/>
                  </a:lnTo>
                  <a:cubicBezTo>
                    <a:pt x="21110" y="3"/>
                    <a:pt x="21117" y="11"/>
                    <a:pt x="21117" y="20"/>
                  </a:cubicBezTo>
                  <a:cubicBezTo>
                    <a:pt x="21117" y="29"/>
                    <a:pt x="21110" y="37"/>
                    <a:pt x="21100" y="37"/>
                  </a:cubicBezTo>
                  <a:lnTo>
                    <a:pt x="21017" y="37"/>
                  </a:lnTo>
                  <a:cubicBezTo>
                    <a:pt x="21008" y="37"/>
                    <a:pt x="21001" y="29"/>
                    <a:pt x="21001" y="20"/>
                  </a:cubicBezTo>
                  <a:cubicBezTo>
                    <a:pt x="21001" y="11"/>
                    <a:pt x="21008" y="3"/>
                    <a:pt x="21017" y="3"/>
                  </a:cubicBezTo>
                  <a:close/>
                </a:path>
              </a:pathLst>
            </a:custGeom>
            <a:solidFill>
              <a:srgbClr val="000000"/>
            </a:solidFill>
            <a:ln w="2" cap="flat">
              <a:solidFill>
                <a:srgbClr val="000000"/>
              </a:solidFill>
              <a:prstDash val="solid"/>
              <a:bevel/>
            </a:ln>
          </p:spPr>
          <p:txBody>
            <a:bodyPr/>
            <a:lstStyle/>
            <a:p>
              <a:endParaRPr lang="zh-CN" altLang="en-US" sz="100"/>
            </a:p>
          </p:txBody>
        </p:sp>
      </p:grpSp>
    </p:spTree>
    <p:custDataLst>
      <p:tags r:id="rId17"/>
    </p:custDataLst>
  </p:cSld>
  <p:clrMapOvr>
    <a:masterClrMapping/>
  </p:clrMapOvr>
  <p:transition advTm="2896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pic>
        <p:nvPicPr>
          <p:cNvPr id="4915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010" y="928609"/>
            <a:ext cx="3107531"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9"/>
          <p:cNvSpPr>
            <a:spLocks noChangeArrowheads="1"/>
          </p:cNvSpPr>
          <p:nvPr/>
        </p:nvSpPr>
        <p:spPr bwMode="auto">
          <a:xfrm>
            <a:off x="652701" y="986949"/>
            <a:ext cx="2862263"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a:solidFill>
                  <a:schemeClr val="bg1"/>
                </a:solidFill>
                <a:sym typeface="+mn-ea"/>
              </a:rPr>
              <a:t>2</a:t>
            </a:r>
            <a:r>
              <a:rPr lang="zh-CN" altLang="zh-CN" sz="1800">
                <a:solidFill>
                  <a:schemeClr val="bg1"/>
                </a:solidFill>
                <a:sym typeface="+mn-ea"/>
              </a:rPr>
              <a:t>．综合布线系统基本构成</a:t>
            </a:r>
            <a:endParaRPr lang="zh-CN" altLang="zh-CN" sz="1800" b="1">
              <a:solidFill>
                <a:schemeClr val="bg1"/>
              </a:solidFill>
              <a:sym typeface="+mn-ea"/>
            </a:endParaRPr>
          </a:p>
        </p:txBody>
      </p:sp>
      <p:sp>
        <p:nvSpPr>
          <p:cNvPr id="49156" name="Rectangle 75"/>
          <p:cNvSpPr>
            <a:spLocks noChangeArrowheads="1"/>
          </p:cNvSpPr>
          <p:nvPr/>
        </p:nvSpPr>
        <p:spPr bwMode="auto">
          <a:xfrm>
            <a:off x="461010" y="1603375"/>
            <a:ext cx="2807970" cy="112522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1600"/>
              <a:t>国际标准</a:t>
            </a:r>
            <a:r>
              <a:rPr lang="en-US" altLang="zh-CN" sz="1600"/>
              <a:t>《</a:t>
            </a:r>
            <a:r>
              <a:rPr lang="zh-CN" altLang="en-US" sz="1600"/>
              <a:t>信息技术－用户房屋综合布线系统</a:t>
            </a:r>
            <a:r>
              <a:rPr lang="en-US" altLang="zh-CN" sz="1600"/>
              <a:t>》</a:t>
            </a:r>
            <a:r>
              <a:rPr lang="zh-CN" altLang="en-US" sz="1600"/>
              <a:t>（</a:t>
            </a:r>
            <a:r>
              <a:rPr lang="en-US" altLang="zh-CN" sz="1600"/>
              <a:t>ISO/IEC 11801</a:t>
            </a:r>
            <a:r>
              <a:rPr lang="zh-CN" altLang="en-US" sz="1600"/>
              <a:t>：</a:t>
            </a:r>
            <a:r>
              <a:rPr lang="en-US" altLang="zh-CN" sz="1600"/>
              <a:t>1995</a:t>
            </a:r>
            <a:r>
              <a:rPr lang="zh-CN" altLang="en-US" sz="1600"/>
              <a:t>（</a:t>
            </a:r>
            <a:r>
              <a:rPr lang="en-US" altLang="zh-CN" sz="1600"/>
              <a:t>E</a:t>
            </a:r>
            <a:r>
              <a:rPr lang="zh-CN" altLang="en-US" sz="1600"/>
              <a:t>）或</a:t>
            </a:r>
            <a:r>
              <a:rPr lang="en-US" altLang="zh-CN" sz="1600"/>
              <a:t>1999</a:t>
            </a:r>
            <a:r>
              <a:rPr lang="zh-CN" altLang="en-US" sz="1600"/>
              <a:t>）</a:t>
            </a:r>
            <a:endParaRPr lang="zh-CN" altLang="en-US" sz="1600" b="1">
              <a:latin typeface="黑体" panose="02010609060101010101" pitchFamily="49" charset="-122"/>
              <a:ea typeface="黑体" panose="02010609060101010101" pitchFamily="49" charset="-122"/>
            </a:endParaRPr>
          </a:p>
        </p:txBody>
      </p:sp>
      <p:sp>
        <p:nvSpPr>
          <p:cNvPr id="49157" name="Rectangle 75"/>
          <p:cNvSpPr>
            <a:spLocks noChangeArrowheads="1"/>
          </p:cNvSpPr>
          <p:nvPr/>
        </p:nvSpPr>
        <p:spPr bwMode="auto">
          <a:xfrm>
            <a:off x="449580" y="3022600"/>
            <a:ext cx="2819400" cy="117856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1600"/>
              <a:t>美国标准</a:t>
            </a:r>
            <a:r>
              <a:rPr lang="en-US" altLang="zh-CN" sz="1600"/>
              <a:t>《</a:t>
            </a:r>
            <a:r>
              <a:rPr lang="zh-CN" altLang="en-US" sz="1600"/>
              <a:t>商用建筑电信布线标准</a:t>
            </a:r>
            <a:r>
              <a:rPr lang="en-US" altLang="zh-CN" sz="1600"/>
              <a:t>》</a:t>
            </a:r>
            <a:r>
              <a:rPr lang="zh-CN" altLang="en-US" sz="1600"/>
              <a:t>（</a:t>
            </a:r>
            <a:r>
              <a:rPr lang="en-US" altLang="zh-CN" sz="1600"/>
              <a:t>ANSI EIA/TIA-568A</a:t>
            </a:r>
            <a:r>
              <a:rPr lang="zh-CN" altLang="en-US" sz="1600"/>
              <a:t>）</a:t>
            </a:r>
            <a:endParaRPr lang="zh-CN" altLang="en-US" sz="1600" b="1"/>
          </a:p>
        </p:txBody>
      </p:sp>
      <p:sp>
        <p:nvSpPr>
          <p:cNvPr id="16" name="矩形 15"/>
          <p:cNvSpPr/>
          <p:nvPr/>
        </p:nvSpPr>
        <p:spPr>
          <a:xfrm>
            <a:off x="3804920" y="1697355"/>
            <a:ext cx="2113280" cy="829945"/>
          </a:xfrm>
          <a:prstGeom prst="rect">
            <a:avLst/>
          </a:prstGeom>
          <a:solidFill>
            <a:schemeClr val="accent1"/>
          </a:solidFill>
          <a:ln>
            <a:solidFill>
              <a:schemeClr val="accent1">
                <a:lumMod val="50000"/>
              </a:schemeClr>
            </a:solidFill>
          </a:ln>
        </p:spPr>
        <p:txBody>
          <a:bodyPr wrap="square">
            <a:spAutoFit/>
          </a:bodyPr>
          <a:lstStyle/>
          <a:p>
            <a:pPr>
              <a:defRPr/>
            </a:pPr>
            <a:r>
              <a:rPr lang="en-US" altLang="zh-CN" sz="1600" dirty="0"/>
              <a:t>《</a:t>
            </a:r>
            <a:r>
              <a:rPr lang="zh-CN" altLang="en-US" sz="1600" dirty="0"/>
              <a:t>大楼通信综合布线系统第一部分总规范</a:t>
            </a:r>
            <a:r>
              <a:rPr lang="en-US" altLang="zh-CN" sz="1600" dirty="0"/>
              <a:t>》</a:t>
            </a:r>
            <a:r>
              <a:rPr lang="zh-CN" altLang="en-US" sz="1600" dirty="0"/>
              <a:t>（</a:t>
            </a:r>
            <a:r>
              <a:rPr lang="en-US" sz="1600" dirty="0"/>
              <a:t>YD/T 926.1-2009</a:t>
            </a:r>
            <a:r>
              <a:rPr lang="zh-CN" altLang="en-US" sz="1600" dirty="0"/>
              <a:t>）</a:t>
            </a:r>
            <a:endParaRPr lang="zh-CN" altLang="en-US" sz="1600" dirty="0"/>
          </a:p>
        </p:txBody>
      </p:sp>
      <p:sp>
        <p:nvSpPr>
          <p:cNvPr id="17" name="矩形 16"/>
          <p:cNvSpPr/>
          <p:nvPr/>
        </p:nvSpPr>
        <p:spPr>
          <a:xfrm>
            <a:off x="3858260" y="3150870"/>
            <a:ext cx="2059940" cy="922020"/>
          </a:xfrm>
          <a:prstGeom prst="rect">
            <a:avLst/>
          </a:prstGeom>
          <a:solidFill>
            <a:schemeClr val="accent1"/>
          </a:solidFill>
          <a:ln>
            <a:solidFill>
              <a:schemeClr val="accent1">
                <a:lumMod val="50000"/>
              </a:schemeClr>
            </a:solidFill>
          </a:ln>
        </p:spPr>
        <p:txBody>
          <a:bodyPr wrap="square">
            <a:spAutoFit/>
          </a:bodyPr>
          <a:lstStyle/>
          <a:p>
            <a:pPr>
              <a:defRPr/>
            </a:pPr>
            <a:r>
              <a:rPr lang="en-US" altLang="zh-CN" sz="1800" dirty="0"/>
              <a:t>《</a:t>
            </a:r>
            <a:r>
              <a:rPr lang="zh-CN" altLang="en-US" sz="1800" dirty="0"/>
              <a:t>综合布线系统工程设计规范</a:t>
            </a:r>
            <a:r>
              <a:rPr lang="en-US" altLang="zh-CN" sz="1800" dirty="0"/>
              <a:t>》</a:t>
            </a:r>
            <a:r>
              <a:rPr lang="zh-CN" altLang="en-US" sz="1800" dirty="0"/>
              <a:t>（</a:t>
            </a:r>
            <a:r>
              <a:rPr lang="en-US" sz="1800" dirty="0"/>
              <a:t>GB50311-2016</a:t>
            </a:r>
            <a:r>
              <a:rPr lang="zh-CN" altLang="en-US" sz="1800" dirty="0"/>
              <a:t>）</a:t>
            </a:r>
            <a:endParaRPr lang="zh-CN" altLang="en-US" sz="100" dirty="0"/>
          </a:p>
        </p:txBody>
      </p:sp>
      <p:sp>
        <p:nvSpPr>
          <p:cNvPr id="49160" name="右箭头 17"/>
          <p:cNvSpPr>
            <a:spLocks noChangeArrowheads="1"/>
          </p:cNvSpPr>
          <p:nvPr/>
        </p:nvSpPr>
        <p:spPr bwMode="auto">
          <a:xfrm>
            <a:off x="3269139" y="1884503"/>
            <a:ext cx="535781" cy="563283"/>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endParaRPr lang="zh-CN" altLang="en-US" sz="1500"/>
          </a:p>
        </p:txBody>
      </p:sp>
      <p:sp>
        <p:nvSpPr>
          <p:cNvPr id="49161" name="右箭头 19"/>
          <p:cNvSpPr>
            <a:spLocks noChangeArrowheads="1"/>
          </p:cNvSpPr>
          <p:nvPr/>
        </p:nvSpPr>
        <p:spPr bwMode="auto">
          <a:xfrm>
            <a:off x="3268980" y="3310414"/>
            <a:ext cx="589280" cy="603567"/>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38100">
                <a:solidFill>
                  <a:srgbClr val="000000"/>
                </a:solidFill>
                <a:round/>
              </a14:hiddenLine>
            </a:ext>
          </a:extLst>
        </p:spPr>
        <p:txBody>
          <a:bodyPr wrap="squar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endParaRPr lang="zh-CN" altLang="en-US" sz="1500"/>
          </a:p>
        </p:txBody>
      </p:sp>
      <p:sp>
        <p:nvSpPr>
          <p:cNvPr id="2" name="矩形 1"/>
          <p:cNvSpPr/>
          <p:nvPr/>
        </p:nvSpPr>
        <p:spPr>
          <a:xfrm>
            <a:off x="6127115" y="1119505"/>
            <a:ext cx="2767965" cy="337185"/>
          </a:xfrm>
          <a:prstGeom prst="rect">
            <a:avLst/>
          </a:prstGeom>
          <a:solidFill>
            <a:schemeClr val="accent1"/>
          </a:solidFill>
          <a:ln>
            <a:solidFill>
              <a:schemeClr val="accent1">
                <a:lumMod val="50000"/>
              </a:schemeClr>
            </a:solidFill>
          </a:ln>
        </p:spPr>
        <p:txBody>
          <a:bodyPr wrap="square">
            <a:spAutoFit/>
          </a:bodyPr>
          <a:p>
            <a:pPr>
              <a:defRPr/>
            </a:pPr>
            <a:r>
              <a:rPr lang="zh-CN" sz="1600" dirty="0"/>
              <a:t>建筑群主干布线子系统</a:t>
            </a:r>
            <a:endParaRPr lang="zh-CN" sz="1600" dirty="0"/>
          </a:p>
        </p:txBody>
      </p:sp>
      <p:sp>
        <p:nvSpPr>
          <p:cNvPr id="3" name="矩形 2"/>
          <p:cNvSpPr/>
          <p:nvPr/>
        </p:nvSpPr>
        <p:spPr>
          <a:xfrm>
            <a:off x="6127115" y="1549400"/>
            <a:ext cx="2767965" cy="337185"/>
          </a:xfrm>
          <a:prstGeom prst="rect">
            <a:avLst/>
          </a:prstGeom>
          <a:solidFill>
            <a:schemeClr val="accent1"/>
          </a:solidFill>
          <a:ln>
            <a:solidFill>
              <a:schemeClr val="accent1">
                <a:lumMod val="50000"/>
              </a:schemeClr>
            </a:solidFill>
          </a:ln>
        </p:spPr>
        <p:txBody>
          <a:bodyPr wrap="square">
            <a:spAutoFit/>
          </a:bodyPr>
          <a:p>
            <a:pPr>
              <a:defRPr/>
            </a:pPr>
            <a:r>
              <a:rPr lang="zh-CN" sz="1600" dirty="0"/>
              <a:t>建筑物主干布线子系统</a:t>
            </a:r>
            <a:endParaRPr lang="zh-CN" sz="1600" dirty="0"/>
          </a:p>
        </p:txBody>
      </p:sp>
      <p:sp>
        <p:nvSpPr>
          <p:cNvPr id="4" name="矩形 3"/>
          <p:cNvSpPr/>
          <p:nvPr/>
        </p:nvSpPr>
        <p:spPr>
          <a:xfrm>
            <a:off x="6127115" y="2026285"/>
            <a:ext cx="2767965" cy="337185"/>
          </a:xfrm>
          <a:prstGeom prst="rect">
            <a:avLst/>
          </a:prstGeom>
          <a:solidFill>
            <a:schemeClr val="accent1"/>
          </a:solidFill>
          <a:ln>
            <a:solidFill>
              <a:schemeClr val="accent1">
                <a:lumMod val="50000"/>
              </a:schemeClr>
            </a:solidFill>
          </a:ln>
        </p:spPr>
        <p:txBody>
          <a:bodyPr wrap="square">
            <a:spAutoFit/>
          </a:bodyPr>
          <a:p>
            <a:pPr>
              <a:defRPr/>
            </a:pPr>
            <a:r>
              <a:rPr lang="zh-CN" sz="1600" dirty="0"/>
              <a:t>水平布线子系统</a:t>
            </a:r>
            <a:endParaRPr lang="zh-CN" sz="1600" dirty="0"/>
          </a:p>
        </p:txBody>
      </p:sp>
      <p:sp>
        <p:nvSpPr>
          <p:cNvPr id="5" name="左大括号 4"/>
          <p:cNvSpPr/>
          <p:nvPr/>
        </p:nvSpPr>
        <p:spPr>
          <a:xfrm>
            <a:off x="5925185" y="1272540"/>
            <a:ext cx="201930" cy="973455"/>
          </a:xfrm>
          <a:prstGeom prst="leftBrace">
            <a:avLst>
              <a:gd name="adj1" fmla="val 0"/>
              <a:gd name="adj2" fmla="val 83626"/>
            </a:avLst>
          </a:prstGeom>
          <a:noFill/>
          <a:ln w="31750">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
            <a:pPr marL="0" marR="0" indent="0" algn="l" defTabSz="914400" rtl="0" eaLnBrk="1" fontAlgn="base" latinLnBrk="0" hangingPunct="1">
              <a:lnSpc>
                <a:spcPct val="9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矩形 5"/>
          <p:cNvSpPr/>
          <p:nvPr/>
        </p:nvSpPr>
        <p:spPr>
          <a:xfrm>
            <a:off x="6134100" y="2526665"/>
            <a:ext cx="2767965" cy="337185"/>
          </a:xfrm>
          <a:prstGeom prst="rect">
            <a:avLst/>
          </a:prstGeom>
          <a:solidFill>
            <a:schemeClr val="accent1"/>
          </a:solidFill>
          <a:ln>
            <a:solidFill>
              <a:schemeClr val="accent1">
                <a:lumMod val="50000"/>
              </a:schemeClr>
            </a:solidFill>
          </a:ln>
        </p:spPr>
        <p:txBody>
          <a:bodyPr wrap="square">
            <a:spAutoFit/>
          </a:bodyPr>
          <a:p>
            <a:pPr>
              <a:defRPr/>
            </a:pPr>
            <a:r>
              <a:rPr lang="zh-CN" sz="1600" dirty="0"/>
              <a:t>建筑群子系统</a:t>
            </a:r>
            <a:endParaRPr lang="zh-CN" sz="1600" dirty="0"/>
          </a:p>
        </p:txBody>
      </p:sp>
      <p:sp>
        <p:nvSpPr>
          <p:cNvPr id="8" name="矩形 7"/>
          <p:cNvSpPr/>
          <p:nvPr/>
        </p:nvSpPr>
        <p:spPr>
          <a:xfrm>
            <a:off x="6127115" y="2924810"/>
            <a:ext cx="2767965" cy="337185"/>
          </a:xfrm>
          <a:prstGeom prst="rect">
            <a:avLst/>
          </a:prstGeom>
          <a:solidFill>
            <a:schemeClr val="accent1"/>
          </a:solidFill>
          <a:ln>
            <a:solidFill>
              <a:schemeClr val="accent1">
                <a:lumMod val="50000"/>
              </a:schemeClr>
            </a:solidFill>
          </a:ln>
        </p:spPr>
        <p:txBody>
          <a:bodyPr wrap="square">
            <a:spAutoFit/>
          </a:bodyPr>
          <a:p>
            <a:pPr>
              <a:defRPr/>
            </a:pPr>
            <a:r>
              <a:rPr lang="zh-CN" sz="1600" dirty="0"/>
              <a:t>建筑物子系统</a:t>
            </a:r>
            <a:endParaRPr lang="zh-CN" sz="1600" dirty="0"/>
          </a:p>
        </p:txBody>
      </p:sp>
      <p:sp>
        <p:nvSpPr>
          <p:cNvPr id="9" name="矩形 8"/>
          <p:cNvSpPr/>
          <p:nvPr/>
        </p:nvSpPr>
        <p:spPr>
          <a:xfrm>
            <a:off x="6127115" y="3284855"/>
            <a:ext cx="2767965" cy="337185"/>
          </a:xfrm>
          <a:prstGeom prst="rect">
            <a:avLst/>
          </a:prstGeom>
          <a:solidFill>
            <a:schemeClr val="accent1"/>
          </a:solidFill>
          <a:ln>
            <a:solidFill>
              <a:schemeClr val="accent1">
                <a:lumMod val="50000"/>
              </a:schemeClr>
            </a:solidFill>
          </a:ln>
        </p:spPr>
        <p:txBody>
          <a:bodyPr wrap="square">
            <a:spAutoFit/>
          </a:bodyPr>
          <a:p>
            <a:pPr>
              <a:defRPr/>
            </a:pPr>
            <a:r>
              <a:rPr lang="zh-CN" sz="1600" dirty="0"/>
              <a:t>配线子系统</a:t>
            </a:r>
            <a:endParaRPr lang="zh-CN" sz="1600" dirty="0"/>
          </a:p>
        </p:txBody>
      </p:sp>
      <p:sp>
        <p:nvSpPr>
          <p:cNvPr id="10" name="左大括号 9"/>
          <p:cNvSpPr/>
          <p:nvPr/>
        </p:nvSpPr>
        <p:spPr>
          <a:xfrm>
            <a:off x="5918200" y="2644775"/>
            <a:ext cx="209550" cy="2018030"/>
          </a:xfrm>
          <a:prstGeom prst="leftBrace">
            <a:avLst/>
          </a:prstGeom>
          <a:noFill/>
          <a:ln w="31750">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
            <a:pPr marL="0" marR="0" indent="0" algn="l" defTabSz="914400" rtl="0" eaLnBrk="1" fontAlgn="base" latinLnBrk="0" hangingPunct="1">
              <a:lnSpc>
                <a:spcPct val="9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矩形 10"/>
          <p:cNvSpPr/>
          <p:nvPr/>
        </p:nvSpPr>
        <p:spPr>
          <a:xfrm>
            <a:off x="6141085" y="3707765"/>
            <a:ext cx="2767965" cy="337185"/>
          </a:xfrm>
          <a:prstGeom prst="rect">
            <a:avLst/>
          </a:prstGeom>
          <a:solidFill>
            <a:schemeClr val="accent1"/>
          </a:solidFill>
          <a:ln>
            <a:solidFill>
              <a:schemeClr val="accent1">
                <a:lumMod val="50000"/>
              </a:schemeClr>
            </a:solidFill>
          </a:ln>
        </p:spPr>
        <p:txBody>
          <a:bodyPr wrap="square">
            <a:spAutoFit/>
          </a:bodyPr>
          <a:p>
            <a:pPr>
              <a:defRPr/>
            </a:pPr>
            <a:r>
              <a:rPr lang="zh-CN" sz="1600" dirty="0"/>
              <a:t>设备间子系统</a:t>
            </a:r>
            <a:endParaRPr lang="zh-CN" sz="1600" dirty="0"/>
          </a:p>
        </p:txBody>
      </p:sp>
      <p:sp>
        <p:nvSpPr>
          <p:cNvPr id="12" name="矩形 11"/>
          <p:cNvSpPr/>
          <p:nvPr/>
        </p:nvSpPr>
        <p:spPr>
          <a:xfrm>
            <a:off x="6134100" y="4105910"/>
            <a:ext cx="2767965" cy="337185"/>
          </a:xfrm>
          <a:prstGeom prst="rect">
            <a:avLst/>
          </a:prstGeom>
          <a:solidFill>
            <a:schemeClr val="accent1"/>
          </a:solidFill>
          <a:ln>
            <a:solidFill>
              <a:schemeClr val="accent1">
                <a:lumMod val="50000"/>
              </a:schemeClr>
            </a:solidFill>
          </a:ln>
        </p:spPr>
        <p:txBody>
          <a:bodyPr wrap="square">
            <a:spAutoFit/>
          </a:bodyPr>
          <a:p>
            <a:pPr>
              <a:defRPr/>
            </a:pPr>
            <a:r>
              <a:rPr lang="zh-CN" sz="1600" dirty="0"/>
              <a:t>管理子系统</a:t>
            </a:r>
            <a:endParaRPr lang="zh-CN" sz="1600" dirty="0"/>
          </a:p>
        </p:txBody>
      </p:sp>
      <p:sp>
        <p:nvSpPr>
          <p:cNvPr id="13" name="矩形 12"/>
          <p:cNvSpPr/>
          <p:nvPr/>
        </p:nvSpPr>
        <p:spPr>
          <a:xfrm>
            <a:off x="6134100" y="4465955"/>
            <a:ext cx="2767965" cy="337185"/>
          </a:xfrm>
          <a:prstGeom prst="rect">
            <a:avLst/>
          </a:prstGeom>
          <a:solidFill>
            <a:schemeClr val="accent1"/>
          </a:solidFill>
          <a:ln>
            <a:solidFill>
              <a:schemeClr val="accent1">
                <a:lumMod val="50000"/>
              </a:schemeClr>
            </a:solidFill>
          </a:ln>
        </p:spPr>
        <p:txBody>
          <a:bodyPr wrap="square">
            <a:spAutoFit/>
          </a:bodyPr>
          <a:p>
            <a:pPr>
              <a:defRPr/>
            </a:pPr>
            <a:r>
              <a:rPr lang="zh-CN" sz="1600" dirty="0"/>
              <a:t>工作区子系统</a:t>
            </a:r>
            <a:endParaRPr lang="zh-CN" sz="1600" dirty="0"/>
          </a:p>
        </p:txBody>
      </p:sp>
    </p:spTree>
    <p:custDataLst>
      <p:tags r:id="rId2"/>
    </p:custDataLst>
  </p:cSld>
  <p:clrMapOvr>
    <a:masterClrMapping/>
  </p:clrMapOvr>
  <p:transition advTm="2896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pic>
        <p:nvPicPr>
          <p:cNvPr id="4915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010" y="928370"/>
            <a:ext cx="7054850" cy="4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9"/>
          <p:cNvSpPr>
            <a:spLocks noChangeArrowheads="1"/>
          </p:cNvSpPr>
          <p:nvPr/>
        </p:nvSpPr>
        <p:spPr bwMode="auto">
          <a:xfrm>
            <a:off x="652780" y="986790"/>
            <a:ext cx="6801485"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sz="1800">
                <a:solidFill>
                  <a:schemeClr val="bg1"/>
                </a:solidFill>
                <a:sym typeface="+mn-ea"/>
              </a:rPr>
              <a:t>3</a:t>
            </a:r>
            <a:r>
              <a:rPr lang="zh-CN" altLang="en-US" sz="1800">
                <a:solidFill>
                  <a:schemeClr val="bg1"/>
                </a:solidFill>
                <a:sym typeface="+mn-ea"/>
              </a:rPr>
              <a:t>、</a:t>
            </a:r>
            <a:r>
              <a:rPr altLang="zh-CN" sz="1800">
                <a:solidFill>
                  <a:schemeClr val="bg1"/>
                </a:solidFill>
                <a:sym typeface="+mn-ea"/>
              </a:rPr>
              <a:t>国标《综合布线系统工程设计规范》中综合布线系统的组成</a:t>
            </a:r>
            <a:endParaRPr altLang="zh-CN" sz="1800">
              <a:solidFill>
                <a:schemeClr val="bg1"/>
              </a:solidFill>
              <a:sym typeface="+mn-ea"/>
            </a:endParaRPr>
          </a:p>
        </p:txBody>
      </p:sp>
      <p:sp>
        <p:nvSpPr>
          <p:cNvPr id="49157" name="Rectangle 75"/>
          <p:cNvSpPr>
            <a:spLocks noChangeArrowheads="1"/>
          </p:cNvSpPr>
          <p:nvPr/>
        </p:nvSpPr>
        <p:spPr bwMode="auto">
          <a:xfrm>
            <a:off x="456565" y="1501775"/>
            <a:ext cx="8277860" cy="2471420"/>
          </a:xfrm>
          <a:prstGeom prst="rect">
            <a:avLst/>
          </a:prstGeom>
          <a:noFill/>
          <a:ln w="9525">
            <a:solidFill>
              <a:srgbClr val="C3D7E1"/>
            </a:solidFill>
            <a:miter lim="800000"/>
          </a:ln>
          <a:effec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100" b="1">
                <a:sym typeface="+mn-ea"/>
              </a:rPr>
              <a:t>        </a:t>
            </a:r>
            <a:r>
              <a:rPr lang="zh-CN" altLang="zh-CN" sz="2100" b="1">
                <a:sym typeface="+mn-ea"/>
              </a:rPr>
              <a:t>《综合布线系统工程设计规范》（GB50311-2016）和《大楼通信综合布线系统第一部分总规范》（YD/T 926.1-2009）都将综合布线系统由3个子系统为基本组成，但在《综合布线系统工程设计规范》（GB50311-2016）中是3个子系统和7个部分同时存在。</a:t>
            </a:r>
            <a:endParaRPr lang="zh-CN" altLang="zh-CN" sz="2100" b="1">
              <a:sym typeface="+mn-ea"/>
            </a:endParaRPr>
          </a:p>
          <a:p>
            <a:pPr eaLnBrk="1" hangingPunct="1"/>
            <a:r>
              <a:rPr lang="zh-CN" altLang="zh-CN" sz="2100" b="1">
                <a:sym typeface="+mn-ea"/>
              </a:rPr>
              <a:t>综合布线系统采用模块化结构。按照每个模块的作用，依照国家标准《综合布线系统工程设计规范》（GB50311-2016），园区网综合布线系统应按以下7个部分进行设计，</a:t>
            </a:r>
            <a:endParaRPr lang="zh-CN" altLang="zh-CN" sz="2100" b="1">
              <a:sym typeface="+mn-ea"/>
            </a:endParaRPr>
          </a:p>
        </p:txBody>
      </p:sp>
      <p:graphicFrame>
        <p:nvGraphicFramePr>
          <p:cNvPr id="2" name="表格 1"/>
          <p:cNvGraphicFramePr/>
          <p:nvPr/>
        </p:nvGraphicFramePr>
        <p:xfrm>
          <a:off x="2032000" y="22745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
        <p:nvSpPr>
          <p:cNvPr id="4" name="文本框 3"/>
          <p:cNvSpPr txBox="1"/>
          <p:nvPr/>
        </p:nvSpPr>
        <p:spPr>
          <a:xfrm>
            <a:off x="2032000" y="2868930"/>
            <a:ext cx="5080000" cy="252730"/>
          </a:xfrm>
          <a:prstGeom prst="rect">
            <a:avLst/>
          </a:prstGeom>
          <a:noFill/>
          <a:ln w="9525">
            <a:noFill/>
          </a:ln>
        </p:spPr>
        <p:txBody>
          <a:bodyPr>
            <a:spAutoFit/>
          </a:bodyPr>
          <a:p>
            <a:pPr marL="0" indent="0"/>
            <a:r>
              <a:rPr lang="zh-CN" sz="1050" b="0">
                <a:solidFill>
                  <a:srgbClr val="000000"/>
                </a:solidFill>
                <a:ea typeface="宋体" panose="02010600030101010101" pitchFamily="2" charset="-122"/>
                <a:cs typeface="Times New Roman" panose="02020603050405020304" pitchFamily="18" charset="0"/>
              </a:rPr>
              <a:t>1.3所示</a:t>
            </a:r>
            <a:endParaRPr lang="zh-CN" altLang="en-US"/>
          </a:p>
        </p:txBody>
      </p:sp>
    </p:spTree>
    <p:custDataLst>
      <p:tags r:id="rId2"/>
    </p:custDataLst>
  </p:cSld>
  <p:clrMapOvr>
    <a:masterClrMapping/>
  </p:clrMapOvr>
  <p:transition advTm="2896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1">
            <a:extLst>
              <a:ext uri="{28A0092B-C50C-407E-A947-70E740481C1C}">
                <a14:useLocalDpi xmlns:a14="http://schemas.microsoft.com/office/drawing/2010/main" val="0"/>
              </a:ext>
            </a:extLst>
          </a:blip>
          <a:srcRect l="24480" t="20360" r="23029" b="9677"/>
          <a:stretch>
            <a:fillRect/>
          </a:stretch>
        </p:blipFill>
        <p:spPr bwMode="auto">
          <a:xfrm>
            <a:off x="1464469" y="0"/>
            <a:ext cx="6215063"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03350" y="483235"/>
            <a:ext cx="6530975" cy="4524375"/>
          </a:xfrm>
          <a:prstGeom prst="rect">
            <a:avLst/>
          </a:prstGeom>
        </p:spPr>
      </p:pic>
    </p:spTree>
    <p:custDataLst>
      <p:tags r:id="rId2"/>
    </p:custData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87450" y="339090"/>
            <a:ext cx="6989445" cy="4763135"/>
          </a:xfrm>
          <a:prstGeom prst="rect">
            <a:avLst/>
          </a:prstGeom>
        </p:spPr>
      </p:pic>
    </p:spTree>
    <p:custDataLst>
      <p:tags r:id="rId2"/>
    </p:custData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pic>
        <p:nvPicPr>
          <p:cNvPr id="4915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010" y="928370"/>
            <a:ext cx="7054850" cy="4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9"/>
          <p:cNvSpPr>
            <a:spLocks noChangeArrowheads="1"/>
          </p:cNvSpPr>
          <p:nvPr/>
        </p:nvSpPr>
        <p:spPr bwMode="auto">
          <a:xfrm>
            <a:off x="652780" y="986790"/>
            <a:ext cx="6801485"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sz="1800">
                <a:solidFill>
                  <a:schemeClr val="bg1"/>
                </a:solidFill>
                <a:sym typeface="+mn-ea"/>
              </a:rPr>
              <a:t>3</a:t>
            </a:r>
            <a:r>
              <a:rPr lang="zh-CN" altLang="en-US" sz="1800">
                <a:solidFill>
                  <a:schemeClr val="bg1"/>
                </a:solidFill>
                <a:sym typeface="+mn-ea"/>
              </a:rPr>
              <a:t>、</a:t>
            </a:r>
            <a:r>
              <a:rPr altLang="zh-CN" sz="1800">
                <a:solidFill>
                  <a:schemeClr val="bg1"/>
                </a:solidFill>
                <a:sym typeface="+mn-ea"/>
              </a:rPr>
              <a:t>国标《综合布线系统工程设计规范》中综合布线系统的组成</a:t>
            </a:r>
            <a:endParaRPr altLang="zh-CN" sz="1800">
              <a:solidFill>
                <a:schemeClr val="bg1"/>
              </a:solidFill>
              <a:sym typeface="+mn-ea"/>
            </a:endParaRPr>
          </a:p>
        </p:txBody>
      </p:sp>
      <p:sp>
        <p:nvSpPr>
          <p:cNvPr id="49157" name="Rectangle 75"/>
          <p:cNvSpPr>
            <a:spLocks noChangeArrowheads="1"/>
          </p:cNvSpPr>
          <p:nvPr/>
        </p:nvSpPr>
        <p:spPr bwMode="auto">
          <a:xfrm>
            <a:off x="456565" y="1494155"/>
            <a:ext cx="8277860" cy="3293745"/>
          </a:xfrm>
          <a:prstGeom prst="rect">
            <a:avLst/>
          </a:prstGeom>
          <a:noFill/>
          <a:ln w="9525">
            <a:solidFill>
              <a:srgbClr val="C3D7E1"/>
            </a:solidFill>
            <a:miter lim="800000"/>
          </a:ln>
          <a:effec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latinLnBrk="0" hangingPunct="1">
              <a:lnSpc>
                <a:spcPts val="2200"/>
              </a:lnSpc>
            </a:pPr>
            <a:r>
              <a:rPr lang="en-US" altLang="zh-CN" b="1">
                <a:sym typeface="+mn-ea"/>
              </a:rPr>
              <a:t>      </a:t>
            </a:r>
            <a:r>
              <a:rPr lang="zh-CN" altLang="en-US">
                <a:sym typeface="+mn-ea"/>
              </a:rPr>
              <a:t> （</a:t>
            </a:r>
            <a:r>
              <a:rPr lang="en-US" altLang="zh-CN">
                <a:sym typeface="+mn-ea"/>
              </a:rPr>
              <a:t>1</a:t>
            </a:r>
            <a:r>
              <a:rPr lang="zh-CN" altLang="en-US">
                <a:sym typeface="+mn-ea"/>
              </a:rPr>
              <a:t>）工作区</a:t>
            </a:r>
            <a:endParaRPr lang="zh-CN" altLang="en-US">
              <a:sym typeface="+mn-ea"/>
            </a:endParaRPr>
          </a:p>
          <a:p>
            <a:pPr eaLnBrk="1" latinLnBrk="0" hangingPunct="1">
              <a:lnSpc>
                <a:spcPts val="2200"/>
              </a:lnSpc>
            </a:pPr>
            <a:r>
              <a:rPr lang="zh-CN" altLang="en-US" b="1">
                <a:sym typeface="+mn-ea"/>
              </a:rPr>
              <a:t>       一个独立的需要设置终端设备</a:t>
            </a:r>
            <a:r>
              <a:rPr lang="en-US" altLang="zh-CN" b="1">
                <a:sym typeface="+mn-ea"/>
              </a:rPr>
              <a:t>(TE</a:t>
            </a:r>
            <a:r>
              <a:rPr lang="zh-CN" altLang="en-US" b="1">
                <a:sym typeface="+mn-ea"/>
              </a:rPr>
              <a:t>，</a:t>
            </a:r>
            <a:r>
              <a:rPr lang="en-US" altLang="zh-CN" b="1">
                <a:sym typeface="+mn-ea"/>
              </a:rPr>
              <a:t>Terminal Equipment)</a:t>
            </a:r>
            <a:r>
              <a:rPr lang="zh-CN" altLang="en-US" b="1">
                <a:sym typeface="+mn-ea"/>
              </a:rPr>
              <a:t>的区域宜划分为一个工作区。工作区应</a:t>
            </a:r>
            <a:r>
              <a:rPr lang="zh-CN" altLang="en-US" b="1">
                <a:solidFill>
                  <a:srgbClr val="FF0000"/>
                </a:solidFill>
                <a:sym typeface="+mn-ea"/>
              </a:rPr>
              <a:t>由配线子系统的信息插座模块</a:t>
            </a:r>
            <a:r>
              <a:rPr lang="en-US" altLang="zh-CN" b="1">
                <a:solidFill>
                  <a:srgbClr val="FF0000"/>
                </a:solidFill>
                <a:sym typeface="+mn-ea"/>
              </a:rPr>
              <a:t>(TO</a:t>
            </a:r>
            <a:r>
              <a:rPr lang="zh-CN" altLang="en-US" b="1">
                <a:solidFill>
                  <a:srgbClr val="FF0000"/>
                </a:solidFill>
                <a:sym typeface="+mn-ea"/>
              </a:rPr>
              <a:t>，</a:t>
            </a:r>
            <a:r>
              <a:rPr lang="en-US" altLang="zh-CN" b="1">
                <a:solidFill>
                  <a:srgbClr val="FF0000"/>
                </a:solidFill>
                <a:sym typeface="+mn-ea"/>
              </a:rPr>
              <a:t>Telecommunication Outlet)</a:t>
            </a:r>
            <a:r>
              <a:rPr lang="zh-CN" altLang="en-US" b="1">
                <a:solidFill>
                  <a:srgbClr val="FF0000"/>
                </a:solidFill>
                <a:sym typeface="+mn-ea"/>
              </a:rPr>
              <a:t>延伸到终端设备处的连接缆线及适配器组成</a:t>
            </a:r>
            <a:r>
              <a:rPr lang="zh-CN" altLang="en-US" b="1">
                <a:sym typeface="+mn-ea"/>
              </a:rPr>
              <a:t>。</a:t>
            </a:r>
            <a:endParaRPr lang="en-US" altLang="zh-CN" b="1"/>
          </a:p>
          <a:p>
            <a:pPr eaLnBrk="1" latinLnBrk="0" hangingPunct="1">
              <a:lnSpc>
                <a:spcPts val="2200"/>
              </a:lnSpc>
            </a:pPr>
            <a:r>
              <a:rPr lang="zh-CN" altLang="en-US" b="1">
                <a:sym typeface="+mn-ea"/>
              </a:rPr>
              <a:t>         工作区是包括办公室、写字间、作业间、机房等需要电话、计算机或其他终端设备（如网络打印机、网络摄像头等）设施的区域或相应设备的统称。工作区子系统处于用户终端（如电话、计算机、打印机）和配线子系统的信息插座（</a:t>
            </a:r>
            <a:r>
              <a:rPr lang="en-US" altLang="zh-CN" b="1">
                <a:sym typeface="+mn-ea"/>
              </a:rPr>
              <a:t>TO</a:t>
            </a:r>
            <a:r>
              <a:rPr lang="zh-CN" altLang="en-US" b="1">
                <a:sym typeface="+mn-ea"/>
              </a:rPr>
              <a:t>）之间，起着桥梁的作用。该子系统由</a:t>
            </a:r>
            <a:r>
              <a:rPr lang="zh-CN" altLang="en-US" b="1">
                <a:solidFill>
                  <a:srgbClr val="FF0000"/>
                </a:solidFill>
                <a:sym typeface="+mn-ea"/>
              </a:rPr>
              <a:t>终端设备至信息插座的连接器件组成，包括跳线、连接器或适配器</a:t>
            </a:r>
            <a:r>
              <a:rPr lang="zh-CN" altLang="en-US" b="1">
                <a:sym typeface="+mn-ea"/>
              </a:rPr>
              <a:t>等，实现用户终端与网络的有效连接。</a:t>
            </a:r>
            <a:endParaRPr lang="zh-CN" altLang="zh-CN" b="1">
              <a:sym typeface="+mn-ea"/>
            </a:endParaRPr>
          </a:p>
        </p:txBody>
      </p:sp>
      <p:graphicFrame>
        <p:nvGraphicFramePr>
          <p:cNvPr id="2" name="表格 1"/>
          <p:cNvGraphicFramePr/>
          <p:nvPr/>
        </p:nvGraphicFramePr>
        <p:xfrm>
          <a:off x="2032000" y="22745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Tree>
    <p:custDataLst>
      <p:tags r:id="rId2"/>
    </p:custDataLst>
  </p:cSld>
  <p:clrMapOvr>
    <a:masterClrMapping/>
  </p:clrMapOvr>
  <p:transition advTm="2896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010" y="928370"/>
            <a:ext cx="7054850" cy="4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sp>
        <p:nvSpPr>
          <p:cNvPr id="49155" name="Rectangle 39"/>
          <p:cNvSpPr>
            <a:spLocks noChangeArrowheads="1"/>
          </p:cNvSpPr>
          <p:nvPr/>
        </p:nvSpPr>
        <p:spPr bwMode="auto">
          <a:xfrm>
            <a:off x="652780" y="986790"/>
            <a:ext cx="6801485"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sz="1800" b="1">
                <a:solidFill>
                  <a:schemeClr val="bg1"/>
                </a:solidFill>
                <a:sym typeface="+mn-ea"/>
              </a:rPr>
              <a:t>3</a:t>
            </a:r>
            <a:r>
              <a:rPr lang="zh-CN" altLang="en-US" sz="1800" b="1">
                <a:solidFill>
                  <a:schemeClr val="bg1"/>
                </a:solidFill>
                <a:sym typeface="+mn-ea"/>
              </a:rPr>
              <a:t>、</a:t>
            </a:r>
            <a:r>
              <a:rPr altLang="zh-CN" sz="1800" b="1">
                <a:solidFill>
                  <a:schemeClr val="bg1"/>
                </a:solidFill>
                <a:sym typeface="+mn-ea"/>
              </a:rPr>
              <a:t>国标《综合布线系统工程设计规范》中综合布线系统的组成</a:t>
            </a:r>
            <a:endParaRPr altLang="zh-CN" sz="1800" b="1">
              <a:solidFill>
                <a:schemeClr val="bg1"/>
              </a:solidFill>
              <a:sym typeface="+mn-ea"/>
            </a:endParaRPr>
          </a:p>
        </p:txBody>
      </p:sp>
      <p:sp>
        <p:nvSpPr>
          <p:cNvPr id="49157" name="Rectangle 75"/>
          <p:cNvSpPr>
            <a:spLocks noChangeArrowheads="1"/>
          </p:cNvSpPr>
          <p:nvPr/>
        </p:nvSpPr>
        <p:spPr bwMode="auto">
          <a:xfrm>
            <a:off x="456565" y="1494155"/>
            <a:ext cx="8456930" cy="2907665"/>
          </a:xfrm>
          <a:prstGeom prst="rect">
            <a:avLst/>
          </a:prstGeom>
          <a:noFill/>
          <a:ln w="9525">
            <a:solidFill>
              <a:srgbClr val="C3D7E1"/>
            </a:solidFill>
            <a:miter lim="800000"/>
          </a:ln>
          <a:effec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marL="0" indent="0"/>
            <a:r>
              <a:rPr lang="en-US" altLang="zh-CN" sz="2400" b="1">
                <a:sym typeface="+mn-ea"/>
              </a:rPr>
              <a:t>  </a:t>
            </a:r>
            <a:r>
              <a:rPr lang="zh-CN" sz="2400" b="1">
                <a:sym typeface="+mn-ea"/>
              </a:rPr>
              <a:t>（</a:t>
            </a:r>
            <a:r>
              <a:rPr lang="zh-CN" sz="2400" b="1">
                <a:cs typeface="Times New Roman" panose="02020603050405020304" pitchFamily="18" charset="0"/>
                <a:sym typeface="+mn-ea"/>
              </a:rPr>
              <a:t>2）配线子系统</a:t>
            </a:r>
            <a:r>
              <a:rPr lang="zh-CN" sz="2400">
                <a:latin typeface="Calibri" panose="020F0502020204030204" charset="0"/>
                <a:sym typeface="+mn-ea"/>
              </a:rPr>
              <a:t>         配线子系统应由工作区的信息插座模块、信息插座模块至电信间配线设备</a:t>
            </a:r>
            <a:r>
              <a:rPr lang="en-US" sz="2400">
                <a:latin typeface="Calibri" panose="020F0502020204030204" charset="0"/>
                <a:cs typeface="Times New Roman" panose="02020603050405020304" pitchFamily="18" charset="0"/>
                <a:sym typeface="+mn-ea"/>
              </a:rPr>
              <a:t>(</a:t>
            </a:r>
            <a:r>
              <a:rPr lang="en-US" sz="2400">
                <a:latin typeface="Times New Roman" panose="02020603050405020304" pitchFamily="18" charset="0"/>
                <a:sym typeface="+mn-ea"/>
              </a:rPr>
              <a:t>FD</a:t>
            </a:r>
            <a:r>
              <a:rPr lang="zh-CN" sz="2400">
                <a:sym typeface="+mn-ea"/>
              </a:rPr>
              <a:t>，</a:t>
            </a:r>
            <a:r>
              <a:rPr lang="en-US" sz="2400">
                <a:latin typeface="Times New Roman" panose="02020603050405020304" pitchFamily="18" charset="0"/>
                <a:sym typeface="+mn-ea"/>
              </a:rPr>
              <a:t>Floor Distributor</a:t>
            </a:r>
            <a:r>
              <a:rPr lang="en-US" sz="2400">
                <a:latin typeface="Calibri" panose="020F0502020204030204" charset="0"/>
                <a:cs typeface="Times New Roman" panose="02020603050405020304" pitchFamily="18" charset="0"/>
                <a:sym typeface="+mn-ea"/>
              </a:rPr>
              <a:t>)</a:t>
            </a:r>
            <a:r>
              <a:rPr lang="zh-CN" sz="2400">
                <a:latin typeface="Calibri" panose="020F0502020204030204" charset="0"/>
                <a:sym typeface="+mn-ea"/>
              </a:rPr>
              <a:t>的配线电缆和光缆、电信间的配线设备及设备缆线和跳线等组成。         配线子系统通常采用星型网络拓扑结构，它以电信间楼层配线架</a:t>
            </a:r>
            <a:r>
              <a:rPr lang="en-US" sz="2400">
                <a:latin typeface="Calibri" panose="020F0502020204030204" charset="0"/>
                <a:cs typeface="Times New Roman" panose="02020603050405020304" pitchFamily="18" charset="0"/>
                <a:sym typeface="+mn-ea"/>
              </a:rPr>
              <a:t>FD</a:t>
            </a:r>
            <a:r>
              <a:rPr lang="zh-CN" sz="2400">
                <a:latin typeface="Calibri" panose="020F0502020204030204" charset="0"/>
                <a:sym typeface="+mn-ea"/>
              </a:rPr>
              <a:t>为主节点，各工作区信息插座为分结点，二者之间采用独立的线路相互连接，形成以</a:t>
            </a:r>
            <a:r>
              <a:rPr lang="en-US" sz="2400">
                <a:latin typeface="Calibri" panose="020F0502020204030204" charset="0"/>
                <a:sym typeface="+mn-ea"/>
              </a:rPr>
              <a:t>FD</a:t>
            </a:r>
            <a:r>
              <a:rPr lang="zh-CN" sz="2400">
                <a:latin typeface="Calibri" panose="020F0502020204030204" charset="0"/>
                <a:sym typeface="+mn-ea"/>
              </a:rPr>
              <a:t>为中心向工作区信息插座辐射的星型网络。</a:t>
            </a:r>
            <a:endParaRPr lang="zh-CN" altLang="zh-CN" sz="2400" b="1">
              <a:latin typeface="Calibri" panose="020F0502020204030204" charset="0"/>
              <a:sym typeface="+mn-ea"/>
            </a:endParaRPr>
          </a:p>
        </p:txBody>
      </p:sp>
      <p:graphicFrame>
        <p:nvGraphicFramePr>
          <p:cNvPr id="2" name="表格 1"/>
          <p:cNvGraphicFramePr/>
          <p:nvPr/>
        </p:nvGraphicFramePr>
        <p:xfrm>
          <a:off x="2032000" y="22745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3" name="表格 2"/>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8" name="表格 7"/>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11" name="表格 10"/>
          <p:cNvGraphicFramePr/>
          <p:nvPr/>
        </p:nvGraphicFramePr>
        <p:xfrm>
          <a:off x="4572000" y="214820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Tree>
    <p:custDataLst>
      <p:tags r:id="rId2"/>
    </p:custDataLst>
  </p:cSld>
  <p:clrMapOvr>
    <a:masterClrMapping/>
  </p:clrMapOvr>
  <p:transition advTm="2896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graphicFrame>
        <p:nvGraphicFramePr>
          <p:cNvPr id="2" name="表格 1"/>
          <p:cNvGraphicFramePr/>
          <p:nvPr/>
        </p:nvGraphicFramePr>
        <p:xfrm>
          <a:off x="2032000" y="22745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3" name="表格 2"/>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8" name="表格 7"/>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11" name="表格 10"/>
          <p:cNvGraphicFramePr/>
          <p:nvPr/>
        </p:nvGraphicFramePr>
        <p:xfrm>
          <a:off x="4572000" y="214820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pSp>
        <p:nvGrpSpPr>
          <p:cNvPr id="7108" name="画布 7108"/>
          <p:cNvGrpSpPr/>
          <p:nvPr/>
        </p:nvGrpSpPr>
        <p:grpSpPr>
          <a:xfrm>
            <a:off x="328930" y="901701"/>
            <a:ext cx="7414260" cy="3986529"/>
            <a:chOff x="0" y="-466"/>
            <a:chExt cx="4608195" cy="2928282"/>
          </a:xfrm>
        </p:grpSpPr>
        <p:sp>
          <p:nvSpPr>
            <p:cNvPr id="4" name="画布 7108"/>
            <p:cNvSpPr>
              <a:spLocks noChangeAspect="1"/>
            </p:cNvSpPr>
            <p:nvPr/>
          </p:nvSpPr>
          <p:spPr>
            <a:xfrm>
              <a:off x="0" y="0"/>
              <a:ext cx="4608195" cy="2927350"/>
            </a:xfrm>
            <a:noFill/>
            <a:ln>
              <a:noFill/>
            </a:ln>
          </p:spPr>
        </p:sp>
        <p:sp>
          <p:nvSpPr>
            <p:cNvPr id="6010" name="Rectangle 7110"/>
            <p:cNvSpPr>
              <a:spLocks noChangeArrowheads="1"/>
            </p:cNvSpPr>
            <p:nvPr/>
          </p:nvSpPr>
          <p:spPr bwMode="auto">
            <a:xfrm>
              <a:off x="150511" y="492556"/>
              <a:ext cx="603286" cy="164652"/>
            </a:xfrm>
            <a:prstGeom prst="rect">
              <a:avLst/>
            </a:prstGeom>
            <a:solidFill>
              <a:srgbClr val="FFFFFF"/>
            </a:solidFill>
            <a:ln>
              <a:noFill/>
            </a:ln>
          </p:spPr>
          <p:txBody>
            <a:bodyPr rot="0" vert="horz" wrap="square" lIns="0" tIns="0" rIns="0" bIns="0" anchor="t" anchorCtr="0" upright="1">
              <a:noAutofit/>
            </a:bodyPr>
            <a:lstStyle/>
            <a:p>
              <a:pPr algn="just">
                <a:lnSpc>
                  <a:spcPts val="1000"/>
                </a:lnSpc>
              </a:pPr>
              <a:r>
                <a:rPr lang="en-US" altLang="zh-CN" sz="1400" kern="100">
                  <a:latin typeface="Calibri" panose="020F0502020204030204"/>
                  <a:ea typeface="宋体" panose="02010600030101010101" pitchFamily="2" charset="-122"/>
                  <a:cs typeface="Times New Roman" panose="02020603050405020304"/>
                  <a:sym typeface="Times New Roman" panose="02020603050405020304"/>
                </a:rPr>
                <a:t>电缆配线架</a:t>
              </a:r>
              <a:endParaRPr lang="en-US" altLang="zh-CN" sz="14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6011" name="Rectangle 7111"/>
            <p:cNvSpPr>
              <a:spLocks noChangeArrowheads="1"/>
            </p:cNvSpPr>
            <p:nvPr/>
          </p:nvSpPr>
          <p:spPr bwMode="auto">
            <a:xfrm>
              <a:off x="150495" y="684530"/>
              <a:ext cx="380365" cy="158115"/>
            </a:xfrm>
            <a:prstGeom prst="rect">
              <a:avLst/>
            </a:prstGeom>
            <a:solidFill>
              <a:srgbClr val="FFFFFF"/>
            </a:solidFill>
            <a:ln>
              <a:noFill/>
            </a:ln>
          </p:spPr>
          <p:txBody>
            <a:bodyPr rot="0" vert="horz" wrap="square" lIns="0" tIns="0" rIns="0" bIns="0" anchor="t" anchorCtr="0" upright="1">
              <a:noAutofit/>
            </a:bodyPr>
            <a:lstStyle/>
            <a:p>
              <a:pPr algn="just">
                <a:lnSpc>
                  <a:spcPts val="1000"/>
                </a:lnSpc>
              </a:pPr>
              <a:r>
                <a:rPr lang="en-US" altLang="zh-CN" sz="1400" kern="100">
                  <a:latin typeface="Calibri" panose="020F0502020204030204"/>
                  <a:ea typeface="宋体" panose="02010600030101010101" pitchFamily="2" charset="-122"/>
                  <a:cs typeface="Times New Roman" panose="02020603050405020304"/>
                  <a:sym typeface="Times New Roman" panose="02020603050405020304"/>
                </a:rPr>
                <a:t>交换机</a:t>
              </a:r>
              <a:endParaRPr lang="en-US" altLang="zh-CN" sz="14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6012" name="Rectangle 7112"/>
            <p:cNvSpPr>
              <a:spLocks noChangeArrowheads="1"/>
            </p:cNvSpPr>
            <p:nvPr/>
          </p:nvSpPr>
          <p:spPr bwMode="auto">
            <a:xfrm>
              <a:off x="1062355" y="1003935"/>
              <a:ext cx="79375" cy="126365"/>
            </a:xfrm>
            <a:prstGeom prst="rect">
              <a:avLst/>
            </a:prstGeom>
            <a:solidFill>
              <a:srgbClr val="FFFFFF"/>
            </a:solidFill>
            <a:ln w="9525">
              <a:solidFill>
                <a:schemeClr val="tx1">
                  <a:lumMod val="95000"/>
                  <a:lumOff val="5000"/>
                </a:schemeClr>
              </a:solidFill>
              <a:miter lim="800000"/>
            </a:ln>
          </p:spPr>
        </p:sp>
        <p:pic>
          <p:nvPicPr>
            <p:cNvPr id="6013" name="Picture 711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016635" y="830580"/>
              <a:ext cx="465455" cy="109220"/>
            </a:xfrm>
            <a:prstGeom prst="rect">
              <a:avLst/>
            </a:prstGeom>
            <a:noFill/>
          </p:spPr>
        </p:pic>
        <p:cxnSp>
          <p:nvCxnSpPr>
            <p:cNvPr id="6014" name="Line 7114"/>
            <p:cNvCxnSpPr/>
            <p:nvPr/>
          </p:nvCxnSpPr>
          <p:spPr bwMode="auto">
            <a:xfrm flipV="1">
              <a:off x="1189355" y="596265"/>
              <a:ext cx="635" cy="66675"/>
            </a:xfrm>
            <a:prstGeom prst="line">
              <a:avLst/>
            </a:prstGeom>
            <a:noFill/>
            <a:ln w="22225">
              <a:solidFill>
                <a:schemeClr val="tx1">
                  <a:lumMod val="95000"/>
                  <a:lumOff val="5000"/>
                </a:schemeClr>
              </a:solidFill>
              <a:round/>
            </a:ln>
          </p:spPr>
        </p:cxnSp>
        <p:sp>
          <p:nvSpPr>
            <p:cNvPr id="6015" name="Rectangle 7115"/>
            <p:cNvSpPr>
              <a:spLocks noChangeArrowheads="1"/>
            </p:cNvSpPr>
            <p:nvPr/>
          </p:nvSpPr>
          <p:spPr bwMode="auto">
            <a:xfrm>
              <a:off x="920115" y="492125"/>
              <a:ext cx="679450" cy="829310"/>
            </a:xfrm>
            <a:prstGeom prst="rect">
              <a:avLst/>
            </a:prstGeom>
            <a:noFill/>
            <a:ln w="9525">
              <a:solidFill>
                <a:schemeClr val="tx1">
                  <a:lumMod val="95000"/>
                  <a:lumOff val="5000"/>
                </a:schemeClr>
              </a:solidFill>
              <a:miter lim="800000"/>
            </a:ln>
          </p:spPr>
        </p:sp>
        <p:sp>
          <p:nvSpPr>
            <p:cNvPr id="5952" name="Rectangle 7116"/>
            <p:cNvSpPr>
              <a:spLocks noChangeArrowheads="1"/>
            </p:cNvSpPr>
            <p:nvPr/>
          </p:nvSpPr>
          <p:spPr bwMode="auto">
            <a:xfrm>
              <a:off x="1184910" y="1171575"/>
              <a:ext cx="389255" cy="123825"/>
            </a:xfrm>
            <a:prstGeom prst="rect">
              <a:avLst/>
            </a:prstGeom>
            <a:solidFill>
              <a:srgbClr val="FFFFFF"/>
            </a:solidFill>
            <a:ln>
              <a:noFill/>
            </a:ln>
          </p:spPr>
          <p:txBody>
            <a:bodyPr rot="0" vert="horz" wrap="square" lIns="0" tIns="0" rIns="0" bIns="0" anchor="t" anchorCtr="0" upright="1">
              <a:noAutofit/>
            </a:bodyPr>
            <a:lstStyle/>
            <a:p>
              <a:pPr algn="just">
                <a:lnSpc>
                  <a:spcPts val="1000"/>
                </a:lnSpc>
              </a:pPr>
              <a:r>
                <a:rPr lang="en-US" altLang="zh-CN" sz="900" kern="100">
                  <a:latin typeface="Calibri" panose="020F0502020204030204"/>
                  <a:ea typeface="宋体" panose="02010600030101010101" pitchFamily="2" charset="-122"/>
                  <a:cs typeface="Times New Roman" panose="02020603050405020304"/>
                  <a:sym typeface="Times New Roman" panose="02020603050405020304"/>
                </a:rPr>
                <a:t>电信间</a:t>
              </a:r>
              <a:endParaRPr lang="en-US" altLang="zh-CN" sz="900" kern="100">
                <a:latin typeface="Calibri" panose="020F0502020204030204"/>
                <a:ea typeface="宋体" panose="02010600030101010101" pitchFamily="2" charset="-122"/>
                <a:cs typeface="Times New Roman" panose="02020603050405020304"/>
                <a:sym typeface="Times New Roman" panose="02020603050405020304"/>
              </a:endParaRPr>
            </a:p>
          </p:txBody>
        </p:sp>
        <p:pic>
          <p:nvPicPr>
            <p:cNvPr id="5953" name="Picture 7117"/>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836545" y="1141730"/>
              <a:ext cx="179705" cy="179705"/>
            </a:xfrm>
            <a:prstGeom prst="rect">
              <a:avLst/>
            </a:prstGeom>
            <a:noFill/>
            <a:ln>
              <a:noFill/>
            </a:ln>
            <a:effectLst/>
          </p:spPr>
        </p:pic>
        <p:cxnSp>
          <p:nvCxnSpPr>
            <p:cNvPr id="5954" name="Line 7118"/>
            <p:cNvCxnSpPr/>
            <p:nvPr/>
          </p:nvCxnSpPr>
          <p:spPr bwMode="auto">
            <a:xfrm flipH="1" flipV="1">
              <a:off x="2682875" y="966470"/>
              <a:ext cx="186055" cy="635"/>
            </a:xfrm>
            <a:prstGeom prst="line">
              <a:avLst/>
            </a:prstGeom>
            <a:noFill/>
            <a:ln w="28575">
              <a:solidFill>
                <a:schemeClr val="tx1">
                  <a:lumMod val="95000"/>
                  <a:lumOff val="5000"/>
                </a:schemeClr>
              </a:solidFill>
              <a:prstDash val="sysDot"/>
              <a:round/>
            </a:ln>
          </p:spPr>
        </p:cxnSp>
        <p:pic>
          <p:nvPicPr>
            <p:cNvPr id="5955" name="Picture 71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82345" y="581025"/>
              <a:ext cx="566420" cy="128905"/>
            </a:xfrm>
            <a:prstGeom prst="rect">
              <a:avLst/>
            </a:prstGeom>
            <a:noFill/>
          </p:spPr>
        </p:pic>
        <p:cxnSp>
          <p:nvCxnSpPr>
            <p:cNvPr id="5956" name="Line 7120"/>
            <p:cNvCxnSpPr/>
            <p:nvPr/>
          </p:nvCxnSpPr>
          <p:spPr bwMode="auto">
            <a:xfrm>
              <a:off x="1379220" y="692150"/>
              <a:ext cx="635" cy="150495"/>
            </a:xfrm>
            <a:prstGeom prst="line">
              <a:avLst/>
            </a:prstGeom>
            <a:noFill/>
            <a:ln w="9525">
              <a:solidFill>
                <a:schemeClr val="tx1">
                  <a:lumMod val="95000"/>
                  <a:lumOff val="5000"/>
                </a:schemeClr>
              </a:solidFill>
              <a:round/>
            </a:ln>
          </p:spPr>
        </p:cxnSp>
        <p:cxnSp>
          <p:nvCxnSpPr>
            <p:cNvPr id="5957" name="Line 7121"/>
            <p:cNvCxnSpPr/>
            <p:nvPr/>
          </p:nvCxnSpPr>
          <p:spPr bwMode="auto">
            <a:xfrm flipV="1">
              <a:off x="1094740" y="916305"/>
              <a:ext cx="1270" cy="87630"/>
            </a:xfrm>
            <a:prstGeom prst="line">
              <a:avLst/>
            </a:prstGeom>
            <a:noFill/>
            <a:ln w="22225">
              <a:solidFill>
                <a:schemeClr val="tx1">
                  <a:lumMod val="95000"/>
                  <a:lumOff val="5000"/>
                </a:schemeClr>
              </a:solidFill>
              <a:round/>
            </a:ln>
          </p:spPr>
        </p:cxnSp>
        <p:pic>
          <p:nvPicPr>
            <p:cNvPr id="5958" name="Picture 712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146425" y="1141730"/>
              <a:ext cx="179705" cy="179705"/>
            </a:xfrm>
            <a:prstGeom prst="rect">
              <a:avLst/>
            </a:prstGeom>
            <a:noFill/>
            <a:ln>
              <a:noFill/>
            </a:ln>
            <a:effectLst/>
          </p:spPr>
        </p:pic>
        <p:grpSp>
          <p:nvGrpSpPr>
            <p:cNvPr id="5959" name="Group 7123"/>
            <p:cNvGrpSpPr/>
            <p:nvPr/>
          </p:nvGrpSpPr>
          <p:grpSpPr>
            <a:xfrm>
              <a:off x="3575050" y="916305"/>
              <a:ext cx="128905" cy="87630"/>
              <a:chOff x="5841" y="6191"/>
              <a:chExt cx="203" cy="138"/>
            </a:xfrm>
          </p:grpSpPr>
          <p:sp>
            <p:nvSpPr>
              <p:cNvPr id="5960" name="Rectangle 7124"/>
              <p:cNvSpPr>
                <a:spLocks noChangeArrowheads="1"/>
              </p:cNvSpPr>
              <p:nvPr/>
            </p:nvSpPr>
            <p:spPr bwMode="auto">
              <a:xfrm>
                <a:off x="5848" y="6191"/>
                <a:ext cx="196" cy="138"/>
              </a:xfrm>
              <a:prstGeom prst="rect">
                <a:avLst/>
              </a:prstGeom>
              <a:solidFill>
                <a:srgbClr val="FFFFFF"/>
              </a:solidFill>
              <a:ln w="9525">
                <a:solidFill>
                  <a:srgbClr val="000000"/>
                </a:solidFill>
                <a:miter lim="800000"/>
              </a:ln>
            </p:spPr>
          </p:sp>
          <p:cxnSp>
            <p:nvCxnSpPr>
              <p:cNvPr id="5962" name="Line 7125"/>
              <p:cNvCxnSpPr/>
              <p:nvPr/>
            </p:nvCxnSpPr>
            <p:spPr bwMode="auto">
              <a:xfrm flipH="1" flipV="1">
                <a:off x="5841" y="6251"/>
                <a:ext cx="176" cy="1"/>
              </a:xfrm>
              <a:prstGeom prst="line">
                <a:avLst/>
              </a:prstGeom>
              <a:noFill/>
              <a:ln w="28575">
                <a:solidFill>
                  <a:schemeClr val="tx1">
                    <a:lumMod val="95000"/>
                    <a:lumOff val="5000"/>
                  </a:schemeClr>
                </a:solidFill>
                <a:prstDash val="sysDot"/>
                <a:round/>
              </a:ln>
            </p:spPr>
          </p:cxnSp>
        </p:grpSp>
        <p:sp>
          <p:nvSpPr>
            <p:cNvPr id="5963" name="Freeform 7126"/>
            <p:cNvSpPr/>
            <p:nvPr/>
          </p:nvSpPr>
          <p:spPr bwMode="auto">
            <a:xfrm>
              <a:off x="1062990" y="183515"/>
              <a:ext cx="2595245" cy="732790"/>
            </a:xfrm>
            <a:custGeom>
              <a:avLst/>
              <a:gdLst>
                <a:gd name="T0" fmla="*/ 0 w 3458"/>
                <a:gd name="T1" fmla="*/ 650 h 1154"/>
                <a:gd name="T2" fmla="*/ 0 w 3458"/>
                <a:gd name="T3" fmla="*/ 7 h 1154"/>
                <a:gd name="T4" fmla="*/ 3458 w 3458"/>
                <a:gd name="T5" fmla="*/ 0 h 1154"/>
                <a:gd name="T6" fmla="*/ 3458 w 3458"/>
                <a:gd name="T7" fmla="*/ 1154 h 1154"/>
              </a:gdLst>
              <a:ahLst/>
              <a:cxnLst>
                <a:cxn ang="0">
                  <a:pos x="T0" y="T1"/>
                </a:cxn>
                <a:cxn ang="0">
                  <a:pos x="T2" y="T3"/>
                </a:cxn>
                <a:cxn ang="0">
                  <a:pos x="T4" y="T5"/>
                </a:cxn>
                <a:cxn ang="0">
                  <a:pos x="T6" y="T7"/>
                </a:cxn>
              </a:cxnLst>
              <a:rect l="0" t="0" r="r" b="b"/>
              <a:pathLst>
                <a:path w="3458" h="1154">
                  <a:moveTo>
                    <a:pt x="0" y="650"/>
                  </a:moveTo>
                  <a:lnTo>
                    <a:pt x="0" y="7"/>
                  </a:lnTo>
                  <a:lnTo>
                    <a:pt x="3458" y="0"/>
                  </a:lnTo>
                  <a:lnTo>
                    <a:pt x="3458" y="1154"/>
                  </a:lnTo>
                </a:path>
              </a:pathLst>
            </a:custGeom>
            <a:noFill/>
            <a:ln w="9525">
              <a:solidFill>
                <a:srgbClr val="000000"/>
              </a:solidFill>
              <a:round/>
            </a:ln>
          </p:spPr>
        </p:sp>
        <p:sp>
          <p:nvSpPr>
            <p:cNvPr id="5964" name="Freeform 7127"/>
            <p:cNvSpPr/>
            <p:nvPr/>
          </p:nvSpPr>
          <p:spPr bwMode="auto">
            <a:xfrm>
              <a:off x="1096010" y="220980"/>
              <a:ext cx="2522220" cy="695325"/>
            </a:xfrm>
            <a:custGeom>
              <a:avLst/>
              <a:gdLst>
                <a:gd name="T0" fmla="*/ 0 w 3950"/>
                <a:gd name="T1" fmla="*/ 591 h 1095"/>
                <a:gd name="T2" fmla="*/ 0 w 3950"/>
                <a:gd name="T3" fmla="*/ 0 h 1095"/>
                <a:gd name="T4" fmla="*/ 3950 w 3950"/>
                <a:gd name="T5" fmla="*/ 0 h 1095"/>
                <a:gd name="T6" fmla="*/ 3949 w 3950"/>
                <a:gd name="T7" fmla="*/ 1095 h 1095"/>
              </a:gdLst>
              <a:ahLst/>
              <a:cxnLst>
                <a:cxn ang="0">
                  <a:pos x="T0" y="T1"/>
                </a:cxn>
                <a:cxn ang="0">
                  <a:pos x="T2" y="T3"/>
                </a:cxn>
                <a:cxn ang="0">
                  <a:pos x="T4" y="T5"/>
                </a:cxn>
                <a:cxn ang="0">
                  <a:pos x="T6" y="T7"/>
                </a:cxn>
              </a:cxnLst>
              <a:rect l="0" t="0" r="r" b="b"/>
              <a:pathLst>
                <a:path w="3950" h="1095">
                  <a:moveTo>
                    <a:pt x="0" y="591"/>
                  </a:moveTo>
                  <a:lnTo>
                    <a:pt x="0" y="0"/>
                  </a:lnTo>
                  <a:lnTo>
                    <a:pt x="3950" y="0"/>
                  </a:lnTo>
                  <a:lnTo>
                    <a:pt x="3949" y="1095"/>
                  </a:lnTo>
                </a:path>
              </a:pathLst>
            </a:custGeom>
            <a:noFill/>
            <a:ln w="9525">
              <a:solidFill>
                <a:srgbClr val="000000"/>
              </a:solidFill>
              <a:round/>
            </a:ln>
          </p:spPr>
        </p:sp>
        <p:sp>
          <p:nvSpPr>
            <p:cNvPr id="5965" name="Freeform 7128"/>
            <p:cNvSpPr/>
            <p:nvPr/>
          </p:nvSpPr>
          <p:spPr bwMode="auto">
            <a:xfrm>
              <a:off x="1186815" y="255905"/>
              <a:ext cx="1885950" cy="684530"/>
            </a:xfrm>
            <a:custGeom>
              <a:avLst/>
              <a:gdLst>
                <a:gd name="T0" fmla="*/ 0 w 2970"/>
                <a:gd name="T1" fmla="*/ 545 h 1078"/>
                <a:gd name="T2" fmla="*/ 5 w 2970"/>
                <a:gd name="T3" fmla="*/ 0 h 1078"/>
                <a:gd name="T4" fmla="*/ 2970 w 2970"/>
                <a:gd name="T5" fmla="*/ 0 h 1078"/>
                <a:gd name="T6" fmla="*/ 2970 w 2970"/>
                <a:gd name="T7" fmla="*/ 1078 h 1078"/>
              </a:gdLst>
              <a:ahLst/>
              <a:cxnLst>
                <a:cxn ang="0">
                  <a:pos x="T0" y="T1"/>
                </a:cxn>
                <a:cxn ang="0">
                  <a:pos x="T2" y="T3"/>
                </a:cxn>
                <a:cxn ang="0">
                  <a:pos x="T4" y="T5"/>
                </a:cxn>
                <a:cxn ang="0">
                  <a:pos x="T6" y="T7"/>
                </a:cxn>
              </a:cxnLst>
              <a:rect l="0" t="0" r="r" b="b"/>
              <a:pathLst>
                <a:path w="2970" h="1078">
                  <a:moveTo>
                    <a:pt x="0" y="545"/>
                  </a:moveTo>
                  <a:lnTo>
                    <a:pt x="5" y="0"/>
                  </a:lnTo>
                  <a:lnTo>
                    <a:pt x="2970" y="0"/>
                  </a:lnTo>
                  <a:lnTo>
                    <a:pt x="2970" y="1078"/>
                  </a:lnTo>
                </a:path>
              </a:pathLst>
            </a:custGeom>
            <a:noFill/>
            <a:ln w="9525">
              <a:solidFill>
                <a:srgbClr val="000000"/>
              </a:solidFill>
              <a:round/>
            </a:ln>
          </p:spPr>
        </p:sp>
        <p:sp>
          <p:nvSpPr>
            <p:cNvPr id="5966" name="Freeform 7129"/>
            <p:cNvSpPr/>
            <p:nvPr/>
          </p:nvSpPr>
          <p:spPr bwMode="auto">
            <a:xfrm>
              <a:off x="1225550" y="299720"/>
              <a:ext cx="1804035" cy="635000"/>
            </a:xfrm>
            <a:custGeom>
              <a:avLst/>
              <a:gdLst>
                <a:gd name="T0" fmla="*/ 0 w 2841"/>
                <a:gd name="T1" fmla="*/ 467 h 1000"/>
                <a:gd name="T2" fmla="*/ 0 w 2841"/>
                <a:gd name="T3" fmla="*/ 0 h 1000"/>
                <a:gd name="T4" fmla="*/ 2841 w 2841"/>
                <a:gd name="T5" fmla="*/ 0 h 1000"/>
                <a:gd name="T6" fmla="*/ 2841 w 2841"/>
                <a:gd name="T7" fmla="*/ 1000 h 1000"/>
              </a:gdLst>
              <a:ahLst/>
              <a:cxnLst>
                <a:cxn ang="0">
                  <a:pos x="T0" y="T1"/>
                </a:cxn>
                <a:cxn ang="0">
                  <a:pos x="T2" y="T3"/>
                </a:cxn>
                <a:cxn ang="0">
                  <a:pos x="T4" y="T5"/>
                </a:cxn>
                <a:cxn ang="0">
                  <a:pos x="T6" y="T7"/>
                </a:cxn>
              </a:cxnLst>
              <a:rect l="0" t="0" r="r" b="b"/>
              <a:pathLst>
                <a:path w="2841" h="1000">
                  <a:moveTo>
                    <a:pt x="0" y="467"/>
                  </a:moveTo>
                  <a:lnTo>
                    <a:pt x="0" y="0"/>
                  </a:lnTo>
                  <a:lnTo>
                    <a:pt x="2841" y="0"/>
                  </a:lnTo>
                  <a:lnTo>
                    <a:pt x="2841" y="1000"/>
                  </a:lnTo>
                </a:path>
              </a:pathLst>
            </a:custGeom>
            <a:noFill/>
            <a:ln w="9525">
              <a:solidFill>
                <a:srgbClr val="000000"/>
              </a:solidFill>
              <a:round/>
            </a:ln>
          </p:spPr>
        </p:sp>
        <p:sp>
          <p:nvSpPr>
            <p:cNvPr id="5967" name="Freeform 7130"/>
            <p:cNvSpPr/>
            <p:nvPr/>
          </p:nvSpPr>
          <p:spPr bwMode="auto">
            <a:xfrm>
              <a:off x="1340485" y="340995"/>
              <a:ext cx="1141730" cy="586105"/>
            </a:xfrm>
            <a:custGeom>
              <a:avLst/>
              <a:gdLst>
                <a:gd name="T0" fmla="*/ 0 w 1798"/>
                <a:gd name="T1" fmla="*/ 402 h 923"/>
                <a:gd name="T2" fmla="*/ 0 w 1798"/>
                <a:gd name="T3" fmla="*/ 0 h 923"/>
                <a:gd name="T4" fmla="*/ 1798 w 1798"/>
                <a:gd name="T5" fmla="*/ 0 h 923"/>
                <a:gd name="T6" fmla="*/ 1798 w 1798"/>
                <a:gd name="T7" fmla="*/ 923 h 923"/>
              </a:gdLst>
              <a:ahLst/>
              <a:cxnLst>
                <a:cxn ang="0">
                  <a:pos x="T0" y="T1"/>
                </a:cxn>
                <a:cxn ang="0">
                  <a:pos x="T2" y="T3"/>
                </a:cxn>
                <a:cxn ang="0">
                  <a:pos x="T4" y="T5"/>
                </a:cxn>
                <a:cxn ang="0">
                  <a:pos x="T6" y="T7"/>
                </a:cxn>
              </a:cxnLst>
              <a:rect l="0" t="0" r="r" b="b"/>
              <a:pathLst>
                <a:path w="1798" h="923">
                  <a:moveTo>
                    <a:pt x="0" y="402"/>
                  </a:moveTo>
                  <a:lnTo>
                    <a:pt x="0" y="0"/>
                  </a:lnTo>
                  <a:lnTo>
                    <a:pt x="1798" y="0"/>
                  </a:lnTo>
                  <a:lnTo>
                    <a:pt x="1798" y="923"/>
                  </a:lnTo>
                </a:path>
              </a:pathLst>
            </a:custGeom>
            <a:noFill/>
            <a:ln w="9525">
              <a:solidFill>
                <a:srgbClr val="000000"/>
              </a:solidFill>
              <a:round/>
            </a:ln>
          </p:spPr>
        </p:sp>
        <p:sp>
          <p:nvSpPr>
            <p:cNvPr id="5968" name="Freeform 7131"/>
            <p:cNvSpPr/>
            <p:nvPr/>
          </p:nvSpPr>
          <p:spPr bwMode="auto">
            <a:xfrm>
              <a:off x="1378585" y="390525"/>
              <a:ext cx="1054100" cy="536575"/>
            </a:xfrm>
            <a:custGeom>
              <a:avLst/>
              <a:gdLst>
                <a:gd name="T0" fmla="*/ 0 w 1660"/>
                <a:gd name="T1" fmla="*/ 324 h 845"/>
                <a:gd name="T2" fmla="*/ 0 w 1660"/>
                <a:gd name="T3" fmla="*/ 0 h 845"/>
                <a:gd name="T4" fmla="*/ 1660 w 1660"/>
                <a:gd name="T5" fmla="*/ 0 h 845"/>
                <a:gd name="T6" fmla="*/ 1660 w 1660"/>
                <a:gd name="T7" fmla="*/ 845 h 845"/>
              </a:gdLst>
              <a:ahLst/>
              <a:cxnLst>
                <a:cxn ang="0">
                  <a:pos x="T0" y="T1"/>
                </a:cxn>
                <a:cxn ang="0">
                  <a:pos x="T2" y="T3"/>
                </a:cxn>
                <a:cxn ang="0">
                  <a:pos x="T4" y="T5"/>
                </a:cxn>
                <a:cxn ang="0">
                  <a:pos x="T6" y="T7"/>
                </a:cxn>
              </a:cxnLst>
              <a:rect l="0" t="0" r="r" b="b"/>
              <a:pathLst>
                <a:path w="1660" h="845">
                  <a:moveTo>
                    <a:pt x="0" y="324"/>
                  </a:moveTo>
                  <a:lnTo>
                    <a:pt x="0" y="0"/>
                  </a:lnTo>
                  <a:lnTo>
                    <a:pt x="1660" y="0"/>
                  </a:lnTo>
                  <a:lnTo>
                    <a:pt x="1660" y="845"/>
                  </a:lnTo>
                </a:path>
              </a:pathLst>
            </a:custGeom>
            <a:noFill/>
            <a:ln w="9525">
              <a:solidFill>
                <a:srgbClr val="000000"/>
              </a:solidFill>
              <a:round/>
            </a:ln>
          </p:spPr>
        </p:sp>
        <p:grpSp>
          <p:nvGrpSpPr>
            <p:cNvPr id="5969" name="Group 7132"/>
            <p:cNvGrpSpPr/>
            <p:nvPr/>
          </p:nvGrpSpPr>
          <p:grpSpPr>
            <a:xfrm>
              <a:off x="2989580" y="927100"/>
              <a:ext cx="128905" cy="87630"/>
              <a:chOff x="5841" y="6191"/>
              <a:chExt cx="203" cy="138"/>
            </a:xfrm>
          </p:grpSpPr>
          <p:sp>
            <p:nvSpPr>
              <p:cNvPr id="5970" name="Rectangle 7133"/>
              <p:cNvSpPr>
                <a:spLocks noChangeArrowheads="1"/>
              </p:cNvSpPr>
              <p:nvPr/>
            </p:nvSpPr>
            <p:spPr bwMode="auto">
              <a:xfrm>
                <a:off x="5848" y="6191"/>
                <a:ext cx="196" cy="138"/>
              </a:xfrm>
              <a:prstGeom prst="rect">
                <a:avLst/>
              </a:prstGeom>
              <a:solidFill>
                <a:srgbClr val="FFFFFF"/>
              </a:solidFill>
              <a:ln w="9525">
                <a:solidFill>
                  <a:srgbClr val="000000"/>
                </a:solidFill>
                <a:miter lim="800000"/>
              </a:ln>
            </p:spPr>
          </p:sp>
          <p:cxnSp>
            <p:nvCxnSpPr>
              <p:cNvPr id="5971" name="Line 7134"/>
              <p:cNvCxnSpPr/>
              <p:nvPr/>
            </p:nvCxnSpPr>
            <p:spPr bwMode="auto">
              <a:xfrm flipH="1" flipV="1">
                <a:off x="5841" y="6251"/>
                <a:ext cx="176" cy="1"/>
              </a:xfrm>
              <a:prstGeom prst="line">
                <a:avLst/>
              </a:prstGeom>
              <a:noFill/>
              <a:ln w="28575">
                <a:solidFill>
                  <a:schemeClr val="tx1">
                    <a:lumMod val="95000"/>
                    <a:lumOff val="5000"/>
                  </a:schemeClr>
                </a:solidFill>
                <a:prstDash val="sysDot"/>
                <a:round/>
              </a:ln>
            </p:spPr>
          </p:cxnSp>
        </p:grpSp>
        <p:grpSp>
          <p:nvGrpSpPr>
            <p:cNvPr id="5972" name="Group 7135"/>
            <p:cNvGrpSpPr/>
            <p:nvPr/>
          </p:nvGrpSpPr>
          <p:grpSpPr>
            <a:xfrm>
              <a:off x="2392045" y="927100"/>
              <a:ext cx="128905" cy="87630"/>
              <a:chOff x="5841" y="6191"/>
              <a:chExt cx="203" cy="138"/>
            </a:xfrm>
          </p:grpSpPr>
          <p:sp>
            <p:nvSpPr>
              <p:cNvPr id="5973" name="Rectangle 7136"/>
              <p:cNvSpPr>
                <a:spLocks noChangeArrowheads="1"/>
              </p:cNvSpPr>
              <p:nvPr/>
            </p:nvSpPr>
            <p:spPr bwMode="auto">
              <a:xfrm>
                <a:off x="5848" y="6191"/>
                <a:ext cx="196" cy="138"/>
              </a:xfrm>
              <a:prstGeom prst="rect">
                <a:avLst/>
              </a:prstGeom>
              <a:solidFill>
                <a:srgbClr val="FFFFFF"/>
              </a:solidFill>
              <a:ln w="9525">
                <a:solidFill>
                  <a:srgbClr val="000000"/>
                </a:solidFill>
                <a:miter lim="800000"/>
              </a:ln>
            </p:spPr>
          </p:sp>
          <p:cxnSp>
            <p:nvCxnSpPr>
              <p:cNvPr id="5974" name="Line 7137"/>
              <p:cNvCxnSpPr/>
              <p:nvPr/>
            </p:nvCxnSpPr>
            <p:spPr bwMode="auto">
              <a:xfrm flipH="1" flipV="1">
                <a:off x="5841" y="6251"/>
                <a:ext cx="176" cy="1"/>
              </a:xfrm>
              <a:prstGeom prst="line">
                <a:avLst/>
              </a:prstGeom>
              <a:noFill/>
              <a:ln w="28575">
                <a:solidFill>
                  <a:schemeClr val="tx1">
                    <a:lumMod val="95000"/>
                    <a:lumOff val="5000"/>
                  </a:schemeClr>
                </a:solidFill>
                <a:prstDash val="sysDot"/>
                <a:round/>
              </a:ln>
            </p:spPr>
          </p:cxnSp>
        </p:grpSp>
        <p:cxnSp>
          <p:nvCxnSpPr>
            <p:cNvPr id="5975" name="Line 7138"/>
            <p:cNvCxnSpPr/>
            <p:nvPr/>
          </p:nvCxnSpPr>
          <p:spPr bwMode="auto">
            <a:xfrm>
              <a:off x="1339850" y="694055"/>
              <a:ext cx="635" cy="150495"/>
            </a:xfrm>
            <a:prstGeom prst="line">
              <a:avLst/>
            </a:prstGeom>
            <a:noFill/>
            <a:ln w="9525">
              <a:solidFill>
                <a:schemeClr val="tx1">
                  <a:lumMod val="95000"/>
                  <a:lumOff val="5000"/>
                </a:schemeClr>
              </a:solidFill>
              <a:round/>
            </a:ln>
          </p:spPr>
        </p:cxnSp>
        <p:cxnSp>
          <p:nvCxnSpPr>
            <p:cNvPr id="5976" name="Line 7139"/>
            <p:cNvCxnSpPr/>
            <p:nvPr/>
          </p:nvCxnSpPr>
          <p:spPr bwMode="auto">
            <a:xfrm>
              <a:off x="1225550" y="694055"/>
              <a:ext cx="635" cy="150495"/>
            </a:xfrm>
            <a:prstGeom prst="line">
              <a:avLst/>
            </a:prstGeom>
            <a:noFill/>
            <a:ln w="9525">
              <a:solidFill>
                <a:schemeClr val="tx1">
                  <a:lumMod val="95000"/>
                  <a:lumOff val="5000"/>
                </a:schemeClr>
              </a:solidFill>
              <a:round/>
            </a:ln>
          </p:spPr>
        </p:cxnSp>
        <p:cxnSp>
          <p:nvCxnSpPr>
            <p:cNvPr id="5977" name="Line 7140"/>
            <p:cNvCxnSpPr/>
            <p:nvPr/>
          </p:nvCxnSpPr>
          <p:spPr bwMode="auto">
            <a:xfrm>
              <a:off x="1186180" y="694055"/>
              <a:ext cx="635" cy="150495"/>
            </a:xfrm>
            <a:prstGeom prst="line">
              <a:avLst/>
            </a:prstGeom>
            <a:noFill/>
            <a:ln w="9525">
              <a:solidFill>
                <a:schemeClr val="tx1">
                  <a:lumMod val="95000"/>
                  <a:lumOff val="5000"/>
                </a:schemeClr>
              </a:solidFill>
              <a:round/>
            </a:ln>
          </p:spPr>
        </p:cxnSp>
        <p:cxnSp>
          <p:nvCxnSpPr>
            <p:cNvPr id="5978" name="Line 7141"/>
            <p:cNvCxnSpPr/>
            <p:nvPr/>
          </p:nvCxnSpPr>
          <p:spPr bwMode="auto">
            <a:xfrm>
              <a:off x="1095375" y="694055"/>
              <a:ext cx="635" cy="150495"/>
            </a:xfrm>
            <a:prstGeom prst="line">
              <a:avLst/>
            </a:prstGeom>
            <a:noFill/>
            <a:ln w="9525">
              <a:solidFill>
                <a:schemeClr val="tx1">
                  <a:lumMod val="95000"/>
                  <a:lumOff val="5000"/>
                </a:schemeClr>
              </a:solidFill>
              <a:round/>
            </a:ln>
          </p:spPr>
        </p:cxnSp>
        <p:cxnSp>
          <p:nvCxnSpPr>
            <p:cNvPr id="5979" name="Line 7142"/>
            <p:cNvCxnSpPr/>
            <p:nvPr/>
          </p:nvCxnSpPr>
          <p:spPr bwMode="auto">
            <a:xfrm>
              <a:off x="1062355" y="694055"/>
              <a:ext cx="635" cy="150495"/>
            </a:xfrm>
            <a:prstGeom prst="line">
              <a:avLst/>
            </a:prstGeom>
            <a:noFill/>
            <a:ln w="9525">
              <a:solidFill>
                <a:schemeClr val="tx1">
                  <a:lumMod val="95000"/>
                  <a:lumOff val="5000"/>
                </a:schemeClr>
              </a:solidFill>
              <a:round/>
            </a:ln>
          </p:spPr>
        </p:cxnSp>
        <p:cxnSp>
          <p:nvCxnSpPr>
            <p:cNvPr id="5980" name="Line 7143"/>
            <p:cNvCxnSpPr/>
            <p:nvPr/>
          </p:nvCxnSpPr>
          <p:spPr bwMode="auto">
            <a:xfrm flipH="1">
              <a:off x="3240405" y="966470"/>
              <a:ext cx="257810" cy="635"/>
            </a:xfrm>
            <a:prstGeom prst="line">
              <a:avLst/>
            </a:prstGeom>
            <a:noFill/>
            <a:ln w="28575">
              <a:solidFill>
                <a:schemeClr val="tx1">
                  <a:lumMod val="95000"/>
                  <a:lumOff val="5000"/>
                </a:schemeClr>
              </a:solidFill>
              <a:prstDash val="sysDot"/>
              <a:round/>
            </a:ln>
          </p:spPr>
        </p:cxnSp>
        <p:cxnSp>
          <p:nvCxnSpPr>
            <p:cNvPr id="5981" name="Line 7144"/>
            <p:cNvCxnSpPr/>
            <p:nvPr/>
          </p:nvCxnSpPr>
          <p:spPr bwMode="auto">
            <a:xfrm flipH="1">
              <a:off x="1963420" y="964565"/>
              <a:ext cx="276860" cy="1905"/>
            </a:xfrm>
            <a:prstGeom prst="line">
              <a:avLst/>
            </a:prstGeom>
            <a:noFill/>
            <a:ln w="28575">
              <a:solidFill>
                <a:schemeClr val="tx1">
                  <a:lumMod val="95000"/>
                  <a:lumOff val="5000"/>
                </a:schemeClr>
              </a:solidFill>
              <a:prstDash val="sysDot"/>
              <a:round/>
            </a:ln>
          </p:spPr>
        </p:cxnSp>
        <p:cxnSp>
          <p:nvCxnSpPr>
            <p:cNvPr id="5982" name="Line 7145"/>
            <p:cNvCxnSpPr/>
            <p:nvPr/>
          </p:nvCxnSpPr>
          <p:spPr bwMode="auto">
            <a:xfrm flipH="1">
              <a:off x="2949575" y="967105"/>
              <a:ext cx="80010" cy="174625"/>
            </a:xfrm>
            <a:prstGeom prst="line">
              <a:avLst/>
            </a:prstGeom>
            <a:noFill/>
            <a:ln w="9525">
              <a:solidFill>
                <a:srgbClr val="000000"/>
              </a:solidFill>
              <a:round/>
            </a:ln>
          </p:spPr>
        </p:cxnSp>
        <p:cxnSp>
          <p:nvCxnSpPr>
            <p:cNvPr id="5983" name="Line 7146"/>
            <p:cNvCxnSpPr/>
            <p:nvPr/>
          </p:nvCxnSpPr>
          <p:spPr bwMode="auto">
            <a:xfrm>
              <a:off x="3101340" y="965835"/>
              <a:ext cx="114935" cy="175895"/>
            </a:xfrm>
            <a:prstGeom prst="line">
              <a:avLst/>
            </a:prstGeom>
            <a:noFill/>
            <a:ln w="9525">
              <a:solidFill>
                <a:srgbClr val="000000"/>
              </a:solidFill>
              <a:round/>
            </a:ln>
          </p:spPr>
        </p:cxnSp>
        <p:pic>
          <p:nvPicPr>
            <p:cNvPr id="11456" name="Picture 7147"/>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31390" y="1140460"/>
              <a:ext cx="179705" cy="179705"/>
            </a:xfrm>
            <a:prstGeom prst="rect">
              <a:avLst/>
            </a:prstGeom>
            <a:noFill/>
            <a:ln>
              <a:noFill/>
            </a:ln>
            <a:effectLst/>
          </p:spPr>
        </p:pic>
        <p:pic>
          <p:nvPicPr>
            <p:cNvPr id="11457" name="Picture 7148"/>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541270" y="1140460"/>
              <a:ext cx="179705" cy="179705"/>
            </a:xfrm>
            <a:prstGeom prst="rect">
              <a:avLst/>
            </a:prstGeom>
            <a:noFill/>
            <a:ln>
              <a:noFill/>
            </a:ln>
            <a:effectLst/>
          </p:spPr>
        </p:pic>
        <p:cxnSp>
          <p:nvCxnSpPr>
            <p:cNvPr id="11458" name="Line 7149"/>
            <p:cNvCxnSpPr/>
            <p:nvPr/>
          </p:nvCxnSpPr>
          <p:spPr bwMode="auto">
            <a:xfrm flipH="1">
              <a:off x="2344420" y="965835"/>
              <a:ext cx="80010" cy="174625"/>
            </a:xfrm>
            <a:prstGeom prst="line">
              <a:avLst/>
            </a:prstGeom>
            <a:noFill/>
            <a:ln w="9525">
              <a:solidFill>
                <a:srgbClr val="000000"/>
              </a:solidFill>
              <a:round/>
            </a:ln>
          </p:spPr>
        </p:cxnSp>
        <p:cxnSp>
          <p:nvCxnSpPr>
            <p:cNvPr id="11459" name="Line 7150"/>
            <p:cNvCxnSpPr/>
            <p:nvPr/>
          </p:nvCxnSpPr>
          <p:spPr bwMode="auto">
            <a:xfrm>
              <a:off x="2496185" y="964565"/>
              <a:ext cx="114935" cy="175895"/>
            </a:xfrm>
            <a:prstGeom prst="line">
              <a:avLst/>
            </a:prstGeom>
            <a:noFill/>
            <a:ln w="9525">
              <a:solidFill>
                <a:srgbClr val="000000"/>
              </a:solidFill>
              <a:round/>
            </a:ln>
          </p:spPr>
        </p:cxnSp>
        <p:pic>
          <p:nvPicPr>
            <p:cNvPr id="11460" name="Picture 7151"/>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411855" y="1143000"/>
              <a:ext cx="179705" cy="179705"/>
            </a:xfrm>
            <a:prstGeom prst="rect">
              <a:avLst/>
            </a:prstGeom>
            <a:noFill/>
            <a:ln>
              <a:noFill/>
            </a:ln>
            <a:effectLst/>
          </p:spPr>
        </p:pic>
        <p:pic>
          <p:nvPicPr>
            <p:cNvPr id="11461" name="Picture 715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721735" y="1143000"/>
              <a:ext cx="179705" cy="179705"/>
            </a:xfrm>
            <a:prstGeom prst="rect">
              <a:avLst/>
            </a:prstGeom>
            <a:noFill/>
            <a:ln>
              <a:noFill/>
            </a:ln>
            <a:effectLst/>
          </p:spPr>
        </p:pic>
        <p:cxnSp>
          <p:nvCxnSpPr>
            <p:cNvPr id="11462" name="Line 7153"/>
            <p:cNvCxnSpPr/>
            <p:nvPr/>
          </p:nvCxnSpPr>
          <p:spPr bwMode="auto">
            <a:xfrm flipH="1">
              <a:off x="3524885" y="968375"/>
              <a:ext cx="80010" cy="174625"/>
            </a:xfrm>
            <a:prstGeom prst="line">
              <a:avLst/>
            </a:prstGeom>
            <a:noFill/>
            <a:ln w="9525">
              <a:solidFill>
                <a:srgbClr val="000000"/>
              </a:solidFill>
              <a:round/>
            </a:ln>
          </p:spPr>
        </p:cxnSp>
        <p:cxnSp>
          <p:nvCxnSpPr>
            <p:cNvPr id="11463" name="Line 7154"/>
            <p:cNvCxnSpPr/>
            <p:nvPr/>
          </p:nvCxnSpPr>
          <p:spPr bwMode="auto">
            <a:xfrm>
              <a:off x="3676650" y="967105"/>
              <a:ext cx="114935" cy="175895"/>
            </a:xfrm>
            <a:prstGeom prst="line">
              <a:avLst/>
            </a:prstGeom>
            <a:noFill/>
            <a:ln w="9525">
              <a:solidFill>
                <a:srgbClr val="000000"/>
              </a:solidFill>
              <a:round/>
            </a:ln>
          </p:spPr>
        </p:cxnSp>
        <p:sp>
          <p:nvSpPr>
            <p:cNvPr id="11464" name="Freeform 7155"/>
            <p:cNvSpPr/>
            <p:nvPr/>
          </p:nvSpPr>
          <p:spPr bwMode="auto">
            <a:xfrm>
              <a:off x="517525" y="709930"/>
              <a:ext cx="3690620" cy="648335"/>
            </a:xfrm>
            <a:custGeom>
              <a:avLst/>
              <a:gdLst>
                <a:gd name="T0" fmla="*/ 5812 w 5812"/>
                <a:gd name="T1" fmla="*/ 0 h 1021"/>
                <a:gd name="T2" fmla="*/ 798 w 5812"/>
                <a:gd name="T3" fmla="*/ 0 h 1021"/>
                <a:gd name="T4" fmla="*/ 0 w 5812"/>
                <a:gd name="T5" fmla="*/ 1021 h 1021"/>
                <a:gd name="T6" fmla="*/ 5219 w 5812"/>
                <a:gd name="T7" fmla="*/ 1021 h 1021"/>
                <a:gd name="T8" fmla="*/ 5812 w 5812"/>
                <a:gd name="T9" fmla="*/ 0 h 1021"/>
              </a:gdLst>
              <a:ahLst/>
              <a:cxnLst>
                <a:cxn ang="0">
                  <a:pos x="T0" y="T1"/>
                </a:cxn>
                <a:cxn ang="0">
                  <a:pos x="T2" y="T3"/>
                </a:cxn>
                <a:cxn ang="0">
                  <a:pos x="T4" y="T5"/>
                </a:cxn>
                <a:cxn ang="0">
                  <a:pos x="T6" y="T7"/>
                </a:cxn>
                <a:cxn ang="0">
                  <a:pos x="T8" y="T9"/>
                </a:cxn>
              </a:cxnLst>
              <a:rect l="0" t="0" r="r" b="b"/>
              <a:pathLst>
                <a:path w="5812" h="1021">
                  <a:moveTo>
                    <a:pt x="5812" y="0"/>
                  </a:moveTo>
                  <a:lnTo>
                    <a:pt x="798" y="0"/>
                  </a:lnTo>
                  <a:lnTo>
                    <a:pt x="0" y="1021"/>
                  </a:lnTo>
                  <a:lnTo>
                    <a:pt x="5219" y="1021"/>
                  </a:lnTo>
                  <a:lnTo>
                    <a:pt x="5812" y="0"/>
                  </a:lnTo>
                  <a:close/>
                </a:path>
              </a:pathLst>
            </a:custGeom>
            <a:noFill/>
            <a:ln w="9525">
              <a:solidFill>
                <a:srgbClr val="000000"/>
              </a:solidFill>
              <a:round/>
            </a:ln>
          </p:spPr>
        </p:sp>
        <p:sp>
          <p:nvSpPr>
            <p:cNvPr id="11465" name="Rectangle 7156"/>
            <p:cNvSpPr>
              <a:spLocks noChangeArrowheads="1"/>
            </p:cNvSpPr>
            <p:nvPr/>
          </p:nvSpPr>
          <p:spPr bwMode="auto">
            <a:xfrm>
              <a:off x="1061085" y="2252980"/>
              <a:ext cx="79375" cy="126365"/>
            </a:xfrm>
            <a:prstGeom prst="rect">
              <a:avLst/>
            </a:prstGeom>
            <a:solidFill>
              <a:srgbClr val="FFFFFF"/>
            </a:solidFill>
            <a:ln w="9525">
              <a:solidFill>
                <a:schemeClr val="tx1">
                  <a:lumMod val="95000"/>
                  <a:lumOff val="5000"/>
                </a:schemeClr>
              </a:solidFill>
              <a:miter lim="800000"/>
            </a:ln>
          </p:spPr>
        </p:sp>
        <p:pic>
          <p:nvPicPr>
            <p:cNvPr id="11466" name="Picture 715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015365" y="2079625"/>
              <a:ext cx="465455" cy="109220"/>
            </a:xfrm>
            <a:prstGeom prst="rect">
              <a:avLst/>
            </a:prstGeom>
            <a:noFill/>
          </p:spPr>
        </p:pic>
        <p:cxnSp>
          <p:nvCxnSpPr>
            <p:cNvPr id="11467" name="Line 7158"/>
            <p:cNvCxnSpPr/>
            <p:nvPr/>
          </p:nvCxnSpPr>
          <p:spPr bwMode="auto">
            <a:xfrm flipV="1">
              <a:off x="1188085" y="1845310"/>
              <a:ext cx="635" cy="66675"/>
            </a:xfrm>
            <a:prstGeom prst="line">
              <a:avLst/>
            </a:prstGeom>
            <a:noFill/>
            <a:ln w="22225">
              <a:solidFill>
                <a:schemeClr val="tx1">
                  <a:lumMod val="95000"/>
                  <a:lumOff val="5000"/>
                </a:schemeClr>
              </a:solidFill>
              <a:round/>
            </a:ln>
          </p:spPr>
        </p:cxnSp>
        <p:sp>
          <p:nvSpPr>
            <p:cNvPr id="11468" name="Rectangle 7159"/>
            <p:cNvSpPr>
              <a:spLocks noChangeArrowheads="1"/>
            </p:cNvSpPr>
            <p:nvPr/>
          </p:nvSpPr>
          <p:spPr bwMode="auto">
            <a:xfrm>
              <a:off x="918845" y="1741170"/>
              <a:ext cx="679450" cy="829310"/>
            </a:xfrm>
            <a:prstGeom prst="rect">
              <a:avLst/>
            </a:prstGeom>
            <a:noFill/>
            <a:ln w="9525">
              <a:solidFill>
                <a:schemeClr val="tx1">
                  <a:lumMod val="95000"/>
                  <a:lumOff val="5000"/>
                </a:schemeClr>
              </a:solidFill>
              <a:miter lim="800000"/>
            </a:ln>
          </p:spPr>
        </p:sp>
        <p:sp>
          <p:nvSpPr>
            <p:cNvPr id="11469" name="Rectangle 7160"/>
            <p:cNvSpPr>
              <a:spLocks noChangeArrowheads="1"/>
            </p:cNvSpPr>
            <p:nvPr/>
          </p:nvSpPr>
          <p:spPr bwMode="auto">
            <a:xfrm>
              <a:off x="1159510" y="2420620"/>
              <a:ext cx="389255" cy="123825"/>
            </a:xfrm>
            <a:prstGeom prst="rect">
              <a:avLst/>
            </a:prstGeom>
            <a:solidFill>
              <a:srgbClr val="FFFFFF"/>
            </a:solidFill>
            <a:ln>
              <a:noFill/>
            </a:ln>
          </p:spPr>
          <p:txBody>
            <a:bodyPr rot="0" vert="horz" wrap="square" lIns="0" tIns="0" rIns="0" bIns="0" anchor="t" anchorCtr="0" upright="1">
              <a:noAutofit/>
            </a:bodyPr>
            <a:lstStyle/>
            <a:p>
              <a:pPr algn="just">
                <a:lnSpc>
                  <a:spcPts val="1000"/>
                </a:lnSpc>
              </a:pPr>
              <a:r>
                <a:rPr lang="en-US" altLang="zh-CN" sz="900" kern="100">
                  <a:latin typeface="Calibri" panose="020F0502020204030204"/>
                  <a:ea typeface="宋体" panose="02010600030101010101" pitchFamily="2" charset="-122"/>
                  <a:cs typeface="Times New Roman" panose="02020603050405020304"/>
                  <a:sym typeface="Times New Roman" panose="02020603050405020304"/>
                </a:rPr>
                <a:t>电信间</a:t>
              </a:r>
              <a:endParaRPr lang="en-US" altLang="zh-CN" sz="900" kern="100">
                <a:latin typeface="Calibri" panose="020F0502020204030204"/>
                <a:ea typeface="宋体" panose="02010600030101010101" pitchFamily="2" charset="-122"/>
                <a:cs typeface="Times New Roman" panose="02020603050405020304"/>
                <a:sym typeface="Times New Roman" panose="02020603050405020304"/>
              </a:endParaRPr>
            </a:p>
          </p:txBody>
        </p:sp>
        <p:pic>
          <p:nvPicPr>
            <p:cNvPr id="11470" name="Picture 7161"/>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835275" y="2390775"/>
              <a:ext cx="179705" cy="179705"/>
            </a:xfrm>
            <a:prstGeom prst="rect">
              <a:avLst/>
            </a:prstGeom>
            <a:noFill/>
            <a:ln>
              <a:noFill/>
            </a:ln>
            <a:effectLst/>
          </p:spPr>
        </p:pic>
        <p:cxnSp>
          <p:nvCxnSpPr>
            <p:cNvPr id="11471" name="Line 7162"/>
            <p:cNvCxnSpPr/>
            <p:nvPr/>
          </p:nvCxnSpPr>
          <p:spPr bwMode="auto">
            <a:xfrm flipH="1" flipV="1">
              <a:off x="2681605" y="2215515"/>
              <a:ext cx="186055" cy="635"/>
            </a:xfrm>
            <a:prstGeom prst="line">
              <a:avLst/>
            </a:prstGeom>
            <a:noFill/>
            <a:ln w="28575">
              <a:solidFill>
                <a:schemeClr val="tx1">
                  <a:lumMod val="95000"/>
                  <a:lumOff val="5000"/>
                </a:schemeClr>
              </a:solidFill>
              <a:prstDash val="sysDot"/>
              <a:round/>
            </a:ln>
          </p:spPr>
        </p:cxnSp>
        <p:pic>
          <p:nvPicPr>
            <p:cNvPr id="11472" name="Picture 71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81075" y="1830070"/>
              <a:ext cx="566420" cy="128905"/>
            </a:xfrm>
            <a:prstGeom prst="rect">
              <a:avLst/>
            </a:prstGeom>
            <a:noFill/>
          </p:spPr>
        </p:pic>
        <p:cxnSp>
          <p:nvCxnSpPr>
            <p:cNvPr id="11473" name="Line 7164"/>
            <p:cNvCxnSpPr/>
            <p:nvPr/>
          </p:nvCxnSpPr>
          <p:spPr bwMode="auto">
            <a:xfrm>
              <a:off x="1377950" y="1941195"/>
              <a:ext cx="635" cy="150495"/>
            </a:xfrm>
            <a:prstGeom prst="line">
              <a:avLst/>
            </a:prstGeom>
            <a:noFill/>
            <a:ln w="9525">
              <a:solidFill>
                <a:schemeClr val="tx1">
                  <a:lumMod val="95000"/>
                  <a:lumOff val="5000"/>
                </a:schemeClr>
              </a:solidFill>
              <a:round/>
            </a:ln>
          </p:spPr>
        </p:cxnSp>
        <p:cxnSp>
          <p:nvCxnSpPr>
            <p:cNvPr id="11474" name="Line 7165"/>
            <p:cNvCxnSpPr/>
            <p:nvPr/>
          </p:nvCxnSpPr>
          <p:spPr bwMode="auto">
            <a:xfrm flipV="1">
              <a:off x="1093470" y="2165350"/>
              <a:ext cx="1270" cy="87630"/>
            </a:xfrm>
            <a:prstGeom prst="line">
              <a:avLst/>
            </a:prstGeom>
            <a:noFill/>
            <a:ln w="22225">
              <a:solidFill>
                <a:schemeClr val="tx1">
                  <a:lumMod val="95000"/>
                  <a:lumOff val="5000"/>
                </a:schemeClr>
              </a:solidFill>
              <a:round/>
            </a:ln>
          </p:spPr>
        </p:cxnSp>
        <p:pic>
          <p:nvPicPr>
            <p:cNvPr id="11475" name="Picture 7166"/>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145155" y="2390775"/>
              <a:ext cx="179705" cy="179705"/>
            </a:xfrm>
            <a:prstGeom prst="rect">
              <a:avLst/>
            </a:prstGeom>
            <a:noFill/>
            <a:ln>
              <a:noFill/>
            </a:ln>
            <a:effectLst/>
          </p:spPr>
        </p:pic>
        <p:grpSp>
          <p:nvGrpSpPr>
            <p:cNvPr id="11476" name="Group 7167"/>
            <p:cNvGrpSpPr/>
            <p:nvPr/>
          </p:nvGrpSpPr>
          <p:grpSpPr>
            <a:xfrm>
              <a:off x="3573780" y="2165350"/>
              <a:ext cx="128905" cy="87630"/>
              <a:chOff x="5841" y="6191"/>
              <a:chExt cx="203" cy="138"/>
            </a:xfrm>
          </p:grpSpPr>
          <p:sp>
            <p:nvSpPr>
              <p:cNvPr id="11477" name="Rectangle 7168"/>
              <p:cNvSpPr>
                <a:spLocks noChangeArrowheads="1"/>
              </p:cNvSpPr>
              <p:nvPr/>
            </p:nvSpPr>
            <p:spPr bwMode="auto">
              <a:xfrm>
                <a:off x="5848" y="6191"/>
                <a:ext cx="196" cy="138"/>
              </a:xfrm>
              <a:prstGeom prst="rect">
                <a:avLst/>
              </a:prstGeom>
              <a:solidFill>
                <a:srgbClr val="FFFFFF"/>
              </a:solidFill>
              <a:ln w="9525">
                <a:solidFill>
                  <a:srgbClr val="000000"/>
                </a:solidFill>
                <a:miter lim="800000"/>
              </a:ln>
            </p:spPr>
          </p:sp>
          <p:cxnSp>
            <p:nvCxnSpPr>
              <p:cNvPr id="11478" name="Line 7169"/>
              <p:cNvCxnSpPr/>
              <p:nvPr/>
            </p:nvCxnSpPr>
            <p:spPr bwMode="auto">
              <a:xfrm flipH="1" flipV="1">
                <a:off x="5841" y="6251"/>
                <a:ext cx="176" cy="1"/>
              </a:xfrm>
              <a:prstGeom prst="line">
                <a:avLst/>
              </a:prstGeom>
              <a:noFill/>
              <a:ln w="28575">
                <a:solidFill>
                  <a:schemeClr val="tx1">
                    <a:lumMod val="95000"/>
                    <a:lumOff val="5000"/>
                  </a:schemeClr>
                </a:solidFill>
                <a:prstDash val="sysDot"/>
                <a:round/>
              </a:ln>
            </p:spPr>
          </p:cxnSp>
        </p:grpSp>
        <p:sp>
          <p:nvSpPr>
            <p:cNvPr id="11479" name="Freeform 7170"/>
            <p:cNvSpPr/>
            <p:nvPr/>
          </p:nvSpPr>
          <p:spPr bwMode="auto">
            <a:xfrm>
              <a:off x="1061720" y="1432560"/>
              <a:ext cx="2595245" cy="732790"/>
            </a:xfrm>
            <a:custGeom>
              <a:avLst/>
              <a:gdLst>
                <a:gd name="T0" fmla="*/ 0 w 3458"/>
                <a:gd name="T1" fmla="*/ 650 h 1154"/>
                <a:gd name="T2" fmla="*/ 0 w 3458"/>
                <a:gd name="T3" fmla="*/ 7 h 1154"/>
                <a:gd name="T4" fmla="*/ 3458 w 3458"/>
                <a:gd name="T5" fmla="*/ 0 h 1154"/>
                <a:gd name="T6" fmla="*/ 3458 w 3458"/>
                <a:gd name="T7" fmla="*/ 1154 h 1154"/>
              </a:gdLst>
              <a:ahLst/>
              <a:cxnLst>
                <a:cxn ang="0">
                  <a:pos x="T0" y="T1"/>
                </a:cxn>
                <a:cxn ang="0">
                  <a:pos x="T2" y="T3"/>
                </a:cxn>
                <a:cxn ang="0">
                  <a:pos x="T4" y="T5"/>
                </a:cxn>
                <a:cxn ang="0">
                  <a:pos x="T6" y="T7"/>
                </a:cxn>
              </a:cxnLst>
              <a:rect l="0" t="0" r="r" b="b"/>
              <a:pathLst>
                <a:path w="3458" h="1154">
                  <a:moveTo>
                    <a:pt x="0" y="650"/>
                  </a:moveTo>
                  <a:lnTo>
                    <a:pt x="0" y="7"/>
                  </a:lnTo>
                  <a:lnTo>
                    <a:pt x="3458" y="0"/>
                  </a:lnTo>
                  <a:lnTo>
                    <a:pt x="3458" y="1154"/>
                  </a:lnTo>
                </a:path>
              </a:pathLst>
            </a:custGeom>
            <a:noFill/>
            <a:ln w="9525">
              <a:solidFill>
                <a:srgbClr val="000000"/>
              </a:solidFill>
              <a:round/>
            </a:ln>
          </p:spPr>
        </p:sp>
        <p:sp>
          <p:nvSpPr>
            <p:cNvPr id="11480" name="Freeform 7171"/>
            <p:cNvSpPr/>
            <p:nvPr/>
          </p:nvSpPr>
          <p:spPr bwMode="auto">
            <a:xfrm>
              <a:off x="1094740" y="1470025"/>
              <a:ext cx="2522220" cy="695325"/>
            </a:xfrm>
            <a:custGeom>
              <a:avLst/>
              <a:gdLst>
                <a:gd name="T0" fmla="*/ 0 w 3950"/>
                <a:gd name="T1" fmla="*/ 591 h 1095"/>
                <a:gd name="T2" fmla="*/ 0 w 3950"/>
                <a:gd name="T3" fmla="*/ 0 h 1095"/>
                <a:gd name="T4" fmla="*/ 3950 w 3950"/>
                <a:gd name="T5" fmla="*/ 0 h 1095"/>
                <a:gd name="T6" fmla="*/ 3949 w 3950"/>
                <a:gd name="T7" fmla="*/ 1095 h 1095"/>
              </a:gdLst>
              <a:ahLst/>
              <a:cxnLst>
                <a:cxn ang="0">
                  <a:pos x="T0" y="T1"/>
                </a:cxn>
                <a:cxn ang="0">
                  <a:pos x="T2" y="T3"/>
                </a:cxn>
                <a:cxn ang="0">
                  <a:pos x="T4" y="T5"/>
                </a:cxn>
                <a:cxn ang="0">
                  <a:pos x="T6" y="T7"/>
                </a:cxn>
              </a:cxnLst>
              <a:rect l="0" t="0" r="r" b="b"/>
              <a:pathLst>
                <a:path w="3950" h="1095">
                  <a:moveTo>
                    <a:pt x="0" y="591"/>
                  </a:moveTo>
                  <a:lnTo>
                    <a:pt x="0" y="0"/>
                  </a:lnTo>
                  <a:lnTo>
                    <a:pt x="3950" y="0"/>
                  </a:lnTo>
                  <a:lnTo>
                    <a:pt x="3949" y="1095"/>
                  </a:lnTo>
                </a:path>
              </a:pathLst>
            </a:custGeom>
            <a:noFill/>
            <a:ln w="9525">
              <a:solidFill>
                <a:srgbClr val="000000"/>
              </a:solidFill>
              <a:round/>
            </a:ln>
          </p:spPr>
        </p:sp>
        <p:sp>
          <p:nvSpPr>
            <p:cNvPr id="11481" name="Freeform 7172"/>
            <p:cNvSpPr/>
            <p:nvPr/>
          </p:nvSpPr>
          <p:spPr bwMode="auto">
            <a:xfrm>
              <a:off x="1185545" y="1504950"/>
              <a:ext cx="1885950" cy="684530"/>
            </a:xfrm>
            <a:custGeom>
              <a:avLst/>
              <a:gdLst>
                <a:gd name="T0" fmla="*/ 0 w 2970"/>
                <a:gd name="T1" fmla="*/ 545 h 1078"/>
                <a:gd name="T2" fmla="*/ 5 w 2970"/>
                <a:gd name="T3" fmla="*/ 0 h 1078"/>
                <a:gd name="T4" fmla="*/ 2970 w 2970"/>
                <a:gd name="T5" fmla="*/ 0 h 1078"/>
                <a:gd name="T6" fmla="*/ 2970 w 2970"/>
                <a:gd name="T7" fmla="*/ 1078 h 1078"/>
              </a:gdLst>
              <a:ahLst/>
              <a:cxnLst>
                <a:cxn ang="0">
                  <a:pos x="T0" y="T1"/>
                </a:cxn>
                <a:cxn ang="0">
                  <a:pos x="T2" y="T3"/>
                </a:cxn>
                <a:cxn ang="0">
                  <a:pos x="T4" y="T5"/>
                </a:cxn>
                <a:cxn ang="0">
                  <a:pos x="T6" y="T7"/>
                </a:cxn>
              </a:cxnLst>
              <a:rect l="0" t="0" r="r" b="b"/>
              <a:pathLst>
                <a:path w="2970" h="1078">
                  <a:moveTo>
                    <a:pt x="0" y="545"/>
                  </a:moveTo>
                  <a:lnTo>
                    <a:pt x="5" y="0"/>
                  </a:lnTo>
                  <a:lnTo>
                    <a:pt x="2970" y="0"/>
                  </a:lnTo>
                  <a:lnTo>
                    <a:pt x="2970" y="1078"/>
                  </a:lnTo>
                </a:path>
              </a:pathLst>
            </a:custGeom>
            <a:noFill/>
            <a:ln w="9525">
              <a:solidFill>
                <a:srgbClr val="000000"/>
              </a:solidFill>
              <a:round/>
            </a:ln>
          </p:spPr>
        </p:sp>
        <p:sp>
          <p:nvSpPr>
            <p:cNvPr id="11482" name="Freeform 7173"/>
            <p:cNvSpPr/>
            <p:nvPr/>
          </p:nvSpPr>
          <p:spPr bwMode="auto">
            <a:xfrm>
              <a:off x="1224280" y="1548765"/>
              <a:ext cx="1804035" cy="635000"/>
            </a:xfrm>
            <a:custGeom>
              <a:avLst/>
              <a:gdLst>
                <a:gd name="T0" fmla="*/ 0 w 2841"/>
                <a:gd name="T1" fmla="*/ 467 h 1000"/>
                <a:gd name="T2" fmla="*/ 0 w 2841"/>
                <a:gd name="T3" fmla="*/ 0 h 1000"/>
                <a:gd name="T4" fmla="*/ 2841 w 2841"/>
                <a:gd name="T5" fmla="*/ 0 h 1000"/>
                <a:gd name="T6" fmla="*/ 2841 w 2841"/>
                <a:gd name="T7" fmla="*/ 1000 h 1000"/>
              </a:gdLst>
              <a:ahLst/>
              <a:cxnLst>
                <a:cxn ang="0">
                  <a:pos x="T0" y="T1"/>
                </a:cxn>
                <a:cxn ang="0">
                  <a:pos x="T2" y="T3"/>
                </a:cxn>
                <a:cxn ang="0">
                  <a:pos x="T4" y="T5"/>
                </a:cxn>
                <a:cxn ang="0">
                  <a:pos x="T6" y="T7"/>
                </a:cxn>
              </a:cxnLst>
              <a:rect l="0" t="0" r="r" b="b"/>
              <a:pathLst>
                <a:path w="2841" h="1000">
                  <a:moveTo>
                    <a:pt x="0" y="467"/>
                  </a:moveTo>
                  <a:lnTo>
                    <a:pt x="0" y="0"/>
                  </a:lnTo>
                  <a:lnTo>
                    <a:pt x="2841" y="0"/>
                  </a:lnTo>
                  <a:lnTo>
                    <a:pt x="2841" y="1000"/>
                  </a:lnTo>
                </a:path>
              </a:pathLst>
            </a:custGeom>
            <a:noFill/>
            <a:ln w="9525">
              <a:solidFill>
                <a:srgbClr val="000000"/>
              </a:solidFill>
              <a:round/>
            </a:ln>
          </p:spPr>
        </p:sp>
        <p:sp>
          <p:nvSpPr>
            <p:cNvPr id="11483" name="Freeform 7174"/>
            <p:cNvSpPr/>
            <p:nvPr/>
          </p:nvSpPr>
          <p:spPr bwMode="auto">
            <a:xfrm>
              <a:off x="1339215" y="1590040"/>
              <a:ext cx="1141730" cy="586105"/>
            </a:xfrm>
            <a:custGeom>
              <a:avLst/>
              <a:gdLst>
                <a:gd name="T0" fmla="*/ 0 w 1798"/>
                <a:gd name="T1" fmla="*/ 402 h 923"/>
                <a:gd name="T2" fmla="*/ 0 w 1798"/>
                <a:gd name="T3" fmla="*/ 0 h 923"/>
                <a:gd name="T4" fmla="*/ 1798 w 1798"/>
                <a:gd name="T5" fmla="*/ 0 h 923"/>
                <a:gd name="T6" fmla="*/ 1798 w 1798"/>
                <a:gd name="T7" fmla="*/ 923 h 923"/>
              </a:gdLst>
              <a:ahLst/>
              <a:cxnLst>
                <a:cxn ang="0">
                  <a:pos x="T0" y="T1"/>
                </a:cxn>
                <a:cxn ang="0">
                  <a:pos x="T2" y="T3"/>
                </a:cxn>
                <a:cxn ang="0">
                  <a:pos x="T4" y="T5"/>
                </a:cxn>
                <a:cxn ang="0">
                  <a:pos x="T6" y="T7"/>
                </a:cxn>
              </a:cxnLst>
              <a:rect l="0" t="0" r="r" b="b"/>
              <a:pathLst>
                <a:path w="1798" h="923">
                  <a:moveTo>
                    <a:pt x="0" y="402"/>
                  </a:moveTo>
                  <a:lnTo>
                    <a:pt x="0" y="0"/>
                  </a:lnTo>
                  <a:lnTo>
                    <a:pt x="1798" y="0"/>
                  </a:lnTo>
                  <a:lnTo>
                    <a:pt x="1798" y="923"/>
                  </a:lnTo>
                </a:path>
              </a:pathLst>
            </a:custGeom>
            <a:noFill/>
            <a:ln w="9525">
              <a:solidFill>
                <a:srgbClr val="000000"/>
              </a:solidFill>
              <a:round/>
            </a:ln>
          </p:spPr>
        </p:sp>
        <p:sp>
          <p:nvSpPr>
            <p:cNvPr id="11484" name="Freeform 7175"/>
            <p:cNvSpPr/>
            <p:nvPr/>
          </p:nvSpPr>
          <p:spPr bwMode="auto">
            <a:xfrm>
              <a:off x="1377315" y="1639570"/>
              <a:ext cx="1054100" cy="536575"/>
            </a:xfrm>
            <a:custGeom>
              <a:avLst/>
              <a:gdLst>
                <a:gd name="T0" fmla="*/ 0 w 1660"/>
                <a:gd name="T1" fmla="*/ 324 h 845"/>
                <a:gd name="T2" fmla="*/ 0 w 1660"/>
                <a:gd name="T3" fmla="*/ 0 h 845"/>
                <a:gd name="T4" fmla="*/ 1660 w 1660"/>
                <a:gd name="T5" fmla="*/ 0 h 845"/>
                <a:gd name="T6" fmla="*/ 1660 w 1660"/>
                <a:gd name="T7" fmla="*/ 845 h 845"/>
              </a:gdLst>
              <a:ahLst/>
              <a:cxnLst>
                <a:cxn ang="0">
                  <a:pos x="T0" y="T1"/>
                </a:cxn>
                <a:cxn ang="0">
                  <a:pos x="T2" y="T3"/>
                </a:cxn>
                <a:cxn ang="0">
                  <a:pos x="T4" y="T5"/>
                </a:cxn>
                <a:cxn ang="0">
                  <a:pos x="T6" y="T7"/>
                </a:cxn>
              </a:cxnLst>
              <a:rect l="0" t="0" r="r" b="b"/>
              <a:pathLst>
                <a:path w="1660" h="845">
                  <a:moveTo>
                    <a:pt x="0" y="324"/>
                  </a:moveTo>
                  <a:lnTo>
                    <a:pt x="0" y="0"/>
                  </a:lnTo>
                  <a:lnTo>
                    <a:pt x="1660" y="0"/>
                  </a:lnTo>
                  <a:lnTo>
                    <a:pt x="1660" y="845"/>
                  </a:lnTo>
                </a:path>
              </a:pathLst>
            </a:custGeom>
            <a:noFill/>
            <a:ln w="9525">
              <a:solidFill>
                <a:srgbClr val="000000"/>
              </a:solidFill>
              <a:round/>
            </a:ln>
          </p:spPr>
        </p:sp>
        <p:grpSp>
          <p:nvGrpSpPr>
            <p:cNvPr id="11485" name="Group 7176"/>
            <p:cNvGrpSpPr/>
            <p:nvPr/>
          </p:nvGrpSpPr>
          <p:grpSpPr>
            <a:xfrm>
              <a:off x="2988310" y="2176145"/>
              <a:ext cx="128905" cy="87630"/>
              <a:chOff x="5841" y="6191"/>
              <a:chExt cx="203" cy="138"/>
            </a:xfrm>
          </p:grpSpPr>
          <p:sp>
            <p:nvSpPr>
              <p:cNvPr id="11486" name="Rectangle 7177"/>
              <p:cNvSpPr>
                <a:spLocks noChangeArrowheads="1"/>
              </p:cNvSpPr>
              <p:nvPr/>
            </p:nvSpPr>
            <p:spPr bwMode="auto">
              <a:xfrm>
                <a:off x="5848" y="6191"/>
                <a:ext cx="196" cy="138"/>
              </a:xfrm>
              <a:prstGeom prst="rect">
                <a:avLst/>
              </a:prstGeom>
              <a:solidFill>
                <a:srgbClr val="FFFFFF"/>
              </a:solidFill>
              <a:ln w="9525">
                <a:solidFill>
                  <a:srgbClr val="000000"/>
                </a:solidFill>
                <a:miter lim="800000"/>
              </a:ln>
            </p:spPr>
          </p:sp>
          <p:cxnSp>
            <p:nvCxnSpPr>
              <p:cNvPr id="11487" name="Line 7178"/>
              <p:cNvCxnSpPr/>
              <p:nvPr/>
            </p:nvCxnSpPr>
            <p:spPr bwMode="auto">
              <a:xfrm flipH="1" flipV="1">
                <a:off x="5841" y="6251"/>
                <a:ext cx="176" cy="1"/>
              </a:xfrm>
              <a:prstGeom prst="line">
                <a:avLst/>
              </a:prstGeom>
              <a:noFill/>
              <a:ln w="28575">
                <a:solidFill>
                  <a:schemeClr val="tx1">
                    <a:lumMod val="95000"/>
                    <a:lumOff val="5000"/>
                  </a:schemeClr>
                </a:solidFill>
                <a:prstDash val="sysDot"/>
                <a:round/>
              </a:ln>
            </p:spPr>
          </p:cxnSp>
        </p:grpSp>
        <p:grpSp>
          <p:nvGrpSpPr>
            <p:cNvPr id="11488" name="Group 7179"/>
            <p:cNvGrpSpPr/>
            <p:nvPr/>
          </p:nvGrpSpPr>
          <p:grpSpPr>
            <a:xfrm>
              <a:off x="2390775" y="2176145"/>
              <a:ext cx="128905" cy="87630"/>
              <a:chOff x="5841" y="6191"/>
              <a:chExt cx="203" cy="138"/>
            </a:xfrm>
          </p:grpSpPr>
          <p:sp>
            <p:nvSpPr>
              <p:cNvPr id="11489" name="Rectangle 7180"/>
              <p:cNvSpPr>
                <a:spLocks noChangeArrowheads="1"/>
              </p:cNvSpPr>
              <p:nvPr/>
            </p:nvSpPr>
            <p:spPr bwMode="auto">
              <a:xfrm>
                <a:off x="5848" y="6191"/>
                <a:ext cx="196" cy="138"/>
              </a:xfrm>
              <a:prstGeom prst="rect">
                <a:avLst/>
              </a:prstGeom>
              <a:solidFill>
                <a:srgbClr val="FFFFFF"/>
              </a:solidFill>
              <a:ln w="9525">
                <a:solidFill>
                  <a:srgbClr val="000000"/>
                </a:solidFill>
                <a:miter lim="800000"/>
              </a:ln>
            </p:spPr>
          </p:sp>
          <p:cxnSp>
            <p:nvCxnSpPr>
              <p:cNvPr id="11490" name="Line 7181"/>
              <p:cNvCxnSpPr/>
              <p:nvPr/>
            </p:nvCxnSpPr>
            <p:spPr bwMode="auto">
              <a:xfrm flipH="1" flipV="1">
                <a:off x="5841" y="6251"/>
                <a:ext cx="176" cy="1"/>
              </a:xfrm>
              <a:prstGeom prst="line">
                <a:avLst/>
              </a:prstGeom>
              <a:noFill/>
              <a:ln w="28575">
                <a:solidFill>
                  <a:schemeClr val="tx1">
                    <a:lumMod val="95000"/>
                    <a:lumOff val="5000"/>
                  </a:schemeClr>
                </a:solidFill>
                <a:prstDash val="sysDot"/>
                <a:round/>
              </a:ln>
            </p:spPr>
          </p:cxnSp>
        </p:grpSp>
        <p:cxnSp>
          <p:nvCxnSpPr>
            <p:cNvPr id="11491" name="Line 7182"/>
            <p:cNvCxnSpPr/>
            <p:nvPr/>
          </p:nvCxnSpPr>
          <p:spPr bwMode="auto">
            <a:xfrm>
              <a:off x="1338580" y="1943100"/>
              <a:ext cx="635" cy="150495"/>
            </a:xfrm>
            <a:prstGeom prst="line">
              <a:avLst/>
            </a:prstGeom>
            <a:noFill/>
            <a:ln w="9525">
              <a:solidFill>
                <a:schemeClr val="tx1">
                  <a:lumMod val="95000"/>
                  <a:lumOff val="5000"/>
                </a:schemeClr>
              </a:solidFill>
              <a:round/>
            </a:ln>
          </p:spPr>
        </p:cxnSp>
        <p:cxnSp>
          <p:nvCxnSpPr>
            <p:cNvPr id="11492" name="Line 7183"/>
            <p:cNvCxnSpPr/>
            <p:nvPr/>
          </p:nvCxnSpPr>
          <p:spPr bwMode="auto">
            <a:xfrm>
              <a:off x="1224280" y="1943100"/>
              <a:ext cx="635" cy="150495"/>
            </a:xfrm>
            <a:prstGeom prst="line">
              <a:avLst/>
            </a:prstGeom>
            <a:noFill/>
            <a:ln w="9525">
              <a:solidFill>
                <a:schemeClr val="tx1">
                  <a:lumMod val="95000"/>
                  <a:lumOff val="5000"/>
                </a:schemeClr>
              </a:solidFill>
              <a:round/>
            </a:ln>
          </p:spPr>
        </p:cxnSp>
        <p:cxnSp>
          <p:nvCxnSpPr>
            <p:cNvPr id="11493" name="Line 7184"/>
            <p:cNvCxnSpPr/>
            <p:nvPr/>
          </p:nvCxnSpPr>
          <p:spPr bwMode="auto">
            <a:xfrm>
              <a:off x="1184910" y="1943100"/>
              <a:ext cx="635" cy="150495"/>
            </a:xfrm>
            <a:prstGeom prst="line">
              <a:avLst/>
            </a:prstGeom>
            <a:noFill/>
            <a:ln w="9525">
              <a:solidFill>
                <a:schemeClr val="tx1">
                  <a:lumMod val="95000"/>
                  <a:lumOff val="5000"/>
                </a:schemeClr>
              </a:solidFill>
              <a:round/>
            </a:ln>
          </p:spPr>
        </p:cxnSp>
        <p:cxnSp>
          <p:nvCxnSpPr>
            <p:cNvPr id="11494" name="Line 7185"/>
            <p:cNvCxnSpPr/>
            <p:nvPr/>
          </p:nvCxnSpPr>
          <p:spPr bwMode="auto">
            <a:xfrm>
              <a:off x="1094105" y="1943100"/>
              <a:ext cx="635" cy="150495"/>
            </a:xfrm>
            <a:prstGeom prst="line">
              <a:avLst/>
            </a:prstGeom>
            <a:noFill/>
            <a:ln w="9525">
              <a:solidFill>
                <a:schemeClr val="tx1">
                  <a:lumMod val="95000"/>
                  <a:lumOff val="5000"/>
                </a:schemeClr>
              </a:solidFill>
              <a:round/>
            </a:ln>
          </p:spPr>
        </p:cxnSp>
        <p:cxnSp>
          <p:nvCxnSpPr>
            <p:cNvPr id="11495" name="Line 7186"/>
            <p:cNvCxnSpPr/>
            <p:nvPr/>
          </p:nvCxnSpPr>
          <p:spPr bwMode="auto">
            <a:xfrm>
              <a:off x="1061085" y="1943100"/>
              <a:ext cx="635" cy="150495"/>
            </a:xfrm>
            <a:prstGeom prst="line">
              <a:avLst/>
            </a:prstGeom>
            <a:noFill/>
            <a:ln w="9525">
              <a:solidFill>
                <a:schemeClr val="tx1">
                  <a:lumMod val="95000"/>
                  <a:lumOff val="5000"/>
                </a:schemeClr>
              </a:solidFill>
              <a:round/>
            </a:ln>
          </p:spPr>
        </p:cxnSp>
        <p:cxnSp>
          <p:nvCxnSpPr>
            <p:cNvPr id="11496" name="Line 7187"/>
            <p:cNvCxnSpPr/>
            <p:nvPr/>
          </p:nvCxnSpPr>
          <p:spPr bwMode="auto">
            <a:xfrm flipH="1">
              <a:off x="3239135" y="2215515"/>
              <a:ext cx="257810" cy="635"/>
            </a:xfrm>
            <a:prstGeom prst="line">
              <a:avLst/>
            </a:prstGeom>
            <a:noFill/>
            <a:ln w="28575">
              <a:solidFill>
                <a:schemeClr val="tx1">
                  <a:lumMod val="95000"/>
                  <a:lumOff val="5000"/>
                </a:schemeClr>
              </a:solidFill>
              <a:prstDash val="sysDot"/>
              <a:round/>
            </a:ln>
          </p:spPr>
        </p:cxnSp>
        <p:cxnSp>
          <p:nvCxnSpPr>
            <p:cNvPr id="11497" name="Line 7188"/>
            <p:cNvCxnSpPr/>
            <p:nvPr/>
          </p:nvCxnSpPr>
          <p:spPr bwMode="auto">
            <a:xfrm flipH="1">
              <a:off x="1962150" y="2213610"/>
              <a:ext cx="276860" cy="1905"/>
            </a:xfrm>
            <a:prstGeom prst="line">
              <a:avLst/>
            </a:prstGeom>
            <a:noFill/>
            <a:ln w="28575">
              <a:solidFill>
                <a:schemeClr val="tx1">
                  <a:lumMod val="95000"/>
                  <a:lumOff val="5000"/>
                </a:schemeClr>
              </a:solidFill>
              <a:prstDash val="sysDot"/>
              <a:round/>
            </a:ln>
          </p:spPr>
        </p:cxnSp>
        <p:cxnSp>
          <p:nvCxnSpPr>
            <p:cNvPr id="11498" name="Line 7189"/>
            <p:cNvCxnSpPr/>
            <p:nvPr/>
          </p:nvCxnSpPr>
          <p:spPr bwMode="auto">
            <a:xfrm flipH="1">
              <a:off x="2948305" y="2216150"/>
              <a:ext cx="80010" cy="174625"/>
            </a:xfrm>
            <a:prstGeom prst="line">
              <a:avLst/>
            </a:prstGeom>
            <a:noFill/>
            <a:ln w="9525">
              <a:solidFill>
                <a:srgbClr val="000000"/>
              </a:solidFill>
              <a:round/>
            </a:ln>
          </p:spPr>
        </p:cxnSp>
        <p:cxnSp>
          <p:nvCxnSpPr>
            <p:cNvPr id="11499" name="Line 7190"/>
            <p:cNvCxnSpPr/>
            <p:nvPr/>
          </p:nvCxnSpPr>
          <p:spPr bwMode="auto">
            <a:xfrm>
              <a:off x="3100070" y="2214880"/>
              <a:ext cx="114935" cy="175895"/>
            </a:xfrm>
            <a:prstGeom prst="line">
              <a:avLst/>
            </a:prstGeom>
            <a:noFill/>
            <a:ln w="9525">
              <a:solidFill>
                <a:srgbClr val="000000"/>
              </a:solidFill>
              <a:round/>
            </a:ln>
          </p:spPr>
        </p:cxnSp>
        <p:pic>
          <p:nvPicPr>
            <p:cNvPr id="11500" name="Picture 7191"/>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30120" y="2389505"/>
              <a:ext cx="179705" cy="179705"/>
            </a:xfrm>
            <a:prstGeom prst="rect">
              <a:avLst/>
            </a:prstGeom>
            <a:noFill/>
            <a:ln>
              <a:noFill/>
            </a:ln>
            <a:effectLst/>
          </p:spPr>
        </p:pic>
        <p:pic>
          <p:nvPicPr>
            <p:cNvPr id="11501" name="Picture 719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540000" y="2389505"/>
              <a:ext cx="179705" cy="179705"/>
            </a:xfrm>
            <a:prstGeom prst="rect">
              <a:avLst/>
            </a:prstGeom>
            <a:noFill/>
            <a:ln>
              <a:noFill/>
            </a:ln>
            <a:effectLst/>
          </p:spPr>
        </p:pic>
        <p:cxnSp>
          <p:nvCxnSpPr>
            <p:cNvPr id="11502" name="Line 7193"/>
            <p:cNvCxnSpPr/>
            <p:nvPr/>
          </p:nvCxnSpPr>
          <p:spPr bwMode="auto">
            <a:xfrm flipH="1">
              <a:off x="2343150" y="2214880"/>
              <a:ext cx="80010" cy="174625"/>
            </a:xfrm>
            <a:prstGeom prst="line">
              <a:avLst/>
            </a:prstGeom>
            <a:noFill/>
            <a:ln w="9525">
              <a:solidFill>
                <a:srgbClr val="000000"/>
              </a:solidFill>
              <a:round/>
            </a:ln>
          </p:spPr>
        </p:cxnSp>
        <p:cxnSp>
          <p:nvCxnSpPr>
            <p:cNvPr id="11503" name="Line 7194"/>
            <p:cNvCxnSpPr/>
            <p:nvPr/>
          </p:nvCxnSpPr>
          <p:spPr bwMode="auto">
            <a:xfrm>
              <a:off x="2494915" y="2213610"/>
              <a:ext cx="114935" cy="175895"/>
            </a:xfrm>
            <a:prstGeom prst="line">
              <a:avLst/>
            </a:prstGeom>
            <a:noFill/>
            <a:ln w="9525">
              <a:solidFill>
                <a:srgbClr val="000000"/>
              </a:solidFill>
              <a:round/>
            </a:ln>
          </p:spPr>
        </p:cxnSp>
        <p:pic>
          <p:nvPicPr>
            <p:cNvPr id="11504" name="Picture 719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410585" y="2392045"/>
              <a:ext cx="179705" cy="179705"/>
            </a:xfrm>
            <a:prstGeom prst="rect">
              <a:avLst/>
            </a:prstGeom>
            <a:noFill/>
            <a:ln>
              <a:noFill/>
            </a:ln>
            <a:effectLst/>
          </p:spPr>
        </p:pic>
        <p:pic>
          <p:nvPicPr>
            <p:cNvPr id="11505" name="Picture 7196"/>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720465" y="2392045"/>
              <a:ext cx="179705" cy="179705"/>
            </a:xfrm>
            <a:prstGeom prst="rect">
              <a:avLst/>
            </a:prstGeom>
            <a:noFill/>
            <a:ln>
              <a:noFill/>
            </a:ln>
            <a:effectLst/>
          </p:spPr>
        </p:pic>
        <p:cxnSp>
          <p:nvCxnSpPr>
            <p:cNvPr id="11506" name="Line 7197"/>
            <p:cNvCxnSpPr/>
            <p:nvPr/>
          </p:nvCxnSpPr>
          <p:spPr bwMode="auto">
            <a:xfrm flipH="1">
              <a:off x="3523615" y="2217420"/>
              <a:ext cx="80010" cy="174625"/>
            </a:xfrm>
            <a:prstGeom prst="line">
              <a:avLst/>
            </a:prstGeom>
            <a:noFill/>
            <a:ln w="9525">
              <a:solidFill>
                <a:srgbClr val="000000"/>
              </a:solidFill>
              <a:round/>
            </a:ln>
          </p:spPr>
        </p:cxnSp>
        <p:cxnSp>
          <p:nvCxnSpPr>
            <p:cNvPr id="11507" name="Line 7198"/>
            <p:cNvCxnSpPr/>
            <p:nvPr/>
          </p:nvCxnSpPr>
          <p:spPr bwMode="auto">
            <a:xfrm>
              <a:off x="3675380" y="2216150"/>
              <a:ext cx="114935" cy="175895"/>
            </a:xfrm>
            <a:prstGeom prst="line">
              <a:avLst/>
            </a:prstGeom>
            <a:noFill/>
            <a:ln w="9525">
              <a:solidFill>
                <a:srgbClr val="000000"/>
              </a:solidFill>
              <a:round/>
            </a:ln>
          </p:spPr>
        </p:cxnSp>
        <p:sp>
          <p:nvSpPr>
            <p:cNvPr id="11508" name="Freeform 7199"/>
            <p:cNvSpPr/>
            <p:nvPr/>
          </p:nvSpPr>
          <p:spPr bwMode="auto">
            <a:xfrm>
              <a:off x="516255" y="1958975"/>
              <a:ext cx="3690620" cy="648335"/>
            </a:xfrm>
            <a:custGeom>
              <a:avLst/>
              <a:gdLst>
                <a:gd name="T0" fmla="*/ 5812 w 5812"/>
                <a:gd name="T1" fmla="*/ 0 h 1021"/>
                <a:gd name="T2" fmla="*/ 798 w 5812"/>
                <a:gd name="T3" fmla="*/ 0 h 1021"/>
                <a:gd name="T4" fmla="*/ 0 w 5812"/>
                <a:gd name="T5" fmla="*/ 1021 h 1021"/>
                <a:gd name="T6" fmla="*/ 5219 w 5812"/>
                <a:gd name="T7" fmla="*/ 1021 h 1021"/>
                <a:gd name="T8" fmla="*/ 5812 w 5812"/>
                <a:gd name="T9" fmla="*/ 0 h 1021"/>
              </a:gdLst>
              <a:ahLst/>
              <a:cxnLst>
                <a:cxn ang="0">
                  <a:pos x="T0" y="T1"/>
                </a:cxn>
                <a:cxn ang="0">
                  <a:pos x="T2" y="T3"/>
                </a:cxn>
                <a:cxn ang="0">
                  <a:pos x="T4" y="T5"/>
                </a:cxn>
                <a:cxn ang="0">
                  <a:pos x="T6" y="T7"/>
                </a:cxn>
                <a:cxn ang="0">
                  <a:pos x="T8" y="T9"/>
                </a:cxn>
              </a:cxnLst>
              <a:rect l="0" t="0" r="r" b="b"/>
              <a:pathLst>
                <a:path w="5812" h="1021">
                  <a:moveTo>
                    <a:pt x="5812" y="0"/>
                  </a:moveTo>
                  <a:lnTo>
                    <a:pt x="798" y="0"/>
                  </a:lnTo>
                  <a:lnTo>
                    <a:pt x="0" y="1021"/>
                  </a:lnTo>
                  <a:lnTo>
                    <a:pt x="5219" y="1021"/>
                  </a:lnTo>
                  <a:lnTo>
                    <a:pt x="5812" y="0"/>
                  </a:lnTo>
                  <a:close/>
                </a:path>
              </a:pathLst>
            </a:custGeom>
            <a:noFill/>
            <a:ln w="9525">
              <a:solidFill>
                <a:srgbClr val="000000"/>
              </a:solidFill>
              <a:round/>
            </a:ln>
          </p:spPr>
        </p:sp>
        <p:sp>
          <p:nvSpPr>
            <p:cNvPr id="11509" name="Freeform 7200"/>
            <p:cNvSpPr/>
            <p:nvPr/>
          </p:nvSpPr>
          <p:spPr bwMode="auto">
            <a:xfrm>
              <a:off x="949325" y="1071245"/>
              <a:ext cx="113665" cy="1706245"/>
            </a:xfrm>
            <a:custGeom>
              <a:avLst/>
              <a:gdLst>
                <a:gd name="T0" fmla="*/ 513 w 513"/>
                <a:gd name="T1" fmla="*/ 0 h 3353"/>
                <a:gd name="T2" fmla="*/ 161 w 513"/>
                <a:gd name="T3" fmla="*/ 0 h 3353"/>
                <a:gd name="T4" fmla="*/ 0 w 513"/>
                <a:gd name="T5" fmla="*/ 0 h 3353"/>
                <a:gd name="T6" fmla="*/ 0 w 513"/>
                <a:gd name="T7" fmla="*/ 3353 h 3353"/>
              </a:gdLst>
              <a:ahLst/>
              <a:cxnLst>
                <a:cxn ang="0">
                  <a:pos x="T0" y="T1"/>
                </a:cxn>
                <a:cxn ang="0">
                  <a:pos x="T2" y="T3"/>
                </a:cxn>
                <a:cxn ang="0">
                  <a:pos x="T4" y="T5"/>
                </a:cxn>
                <a:cxn ang="0">
                  <a:pos x="T6" y="T7"/>
                </a:cxn>
              </a:cxnLst>
              <a:rect l="0" t="0" r="r" b="b"/>
              <a:pathLst>
                <a:path w="513" h="3353">
                  <a:moveTo>
                    <a:pt x="513" y="0"/>
                  </a:moveTo>
                  <a:lnTo>
                    <a:pt x="161" y="0"/>
                  </a:lnTo>
                  <a:lnTo>
                    <a:pt x="0" y="0"/>
                  </a:lnTo>
                  <a:lnTo>
                    <a:pt x="0" y="3353"/>
                  </a:lnTo>
                </a:path>
              </a:pathLst>
            </a:custGeom>
            <a:noFill/>
            <a:ln w="22225">
              <a:solidFill>
                <a:srgbClr val="000000"/>
              </a:solidFill>
              <a:round/>
            </a:ln>
          </p:spPr>
        </p:sp>
        <p:sp>
          <p:nvSpPr>
            <p:cNvPr id="11510" name="Freeform 7201"/>
            <p:cNvSpPr/>
            <p:nvPr/>
          </p:nvSpPr>
          <p:spPr bwMode="auto">
            <a:xfrm>
              <a:off x="982345" y="2315210"/>
              <a:ext cx="78740" cy="462280"/>
            </a:xfrm>
            <a:custGeom>
              <a:avLst/>
              <a:gdLst>
                <a:gd name="T0" fmla="*/ 513 w 513"/>
                <a:gd name="T1" fmla="*/ 0 h 3353"/>
                <a:gd name="T2" fmla="*/ 161 w 513"/>
                <a:gd name="T3" fmla="*/ 0 h 3353"/>
                <a:gd name="T4" fmla="*/ 0 w 513"/>
                <a:gd name="T5" fmla="*/ 0 h 3353"/>
                <a:gd name="T6" fmla="*/ 0 w 513"/>
                <a:gd name="T7" fmla="*/ 3353 h 3353"/>
              </a:gdLst>
              <a:ahLst/>
              <a:cxnLst>
                <a:cxn ang="0">
                  <a:pos x="T0" y="T1"/>
                </a:cxn>
                <a:cxn ang="0">
                  <a:pos x="T2" y="T3"/>
                </a:cxn>
                <a:cxn ang="0">
                  <a:pos x="T4" y="T5"/>
                </a:cxn>
                <a:cxn ang="0">
                  <a:pos x="T6" y="T7"/>
                </a:cxn>
              </a:cxnLst>
              <a:rect l="0" t="0" r="r" b="b"/>
              <a:pathLst>
                <a:path w="513" h="3353">
                  <a:moveTo>
                    <a:pt x="513" y="0"/>
                  </a:moveTo>
                  <a:lnTo>
                    <a:pt x="161" y="0"/>
                  </a:lnTo>
                  <a:lnTo>
                    <a:pt x="0" y="0"/>
                  </a:lnTo>
                  <a:lnTo>
                    <a:pt x="0" y="3353"/>
                  </a:lnTo>
                </a:path>
              </a:pathLst>
            </a:custGeom>
            <a:noFill/>
            <a:ln w="22225">
              <a:solidFill>
                <a:srgbClr val="000000"/>
              </a:solidFill>
              <a:round/>
            </a:ln>
          </p:spPr>
        </p:sp>
        <p:sp>
          <p:nvSpPr>
            <p:cNvPr id="11511" name="Rectangle 7202"/>
            <p:cNvSpPr>
              <a:spLocks noChangeArrowheads="1"/>
            </p:cNvSpPr>
            <p:nvPr/>
          </p:nvSpPr>
          <p:spPr bwMode="auto">
            <a:xfrm>
              <a:off x="150370" y="1054144"/>
              <a:ext cx="362309" cy="304116"/>
            </a:xfrm>
            <a:prstGeom prst="rect">
              <a:avLst/>
            </a:prstGeom>
            <a:solidFill>
              <a:srgbClr val="FFFFFF"/>
            </a:solidFill>
            <a:ln>
              <a:noFill/>
            </a:ln>
          </p:spPr>
          <p:txBody>
            <a:bodyPr rot="0" vert="horz" wrap="square" lIns="0" tIns="0" rIns="0" bIns="0" anchor="t" anchorCtr="0" upright="1">
              <a:noAutofit/>
            </a:bodyPr>
            <a:lstStyle/>
            <a:p>
              <a:pPr algn="just" eaLnBrk="1" latinLnBrk="0" hangingPunct="1">
                <a:lnSpc>
                  <a:spcPct val="100000"/>
                </a:lnSpc>
              </a:pPr>
              <a:r>
                <a:rPr lang="en-US" altLang="zh-CN" sz="1400" kern="100">
                  <a:latin typeface="Calibri" panose="020F0502020204030204"/>
                  <a:ea typeface="宋体" panose="02010600030101010101" pitchFamily="2" charset="-122"/>
                  <a:cs typeface="Times New Roman" panose="02020603050405020304"/>
                  <a:sym typeface="Times New Roman" panose="02020603050405020304"/>
                </a:rPr>
                <a:t>光缆终端盒</a:t>
              </a:r>
              <a:endParaRPr lang="en-US" altLang="zh-CN" sz="1400" kern="100">
                <a:latin typeface="Calibri" panose="020F0502020204030204"/>
                <a:ea typeface="宋体" panose="02010600030101010101" pitchFamily="2" charset="-122"/>
                <a:cs typeface="Times New Roman" panose="02020603050405020304"/>
                <a:sym typeface="Times New Roman" panose="02020603050405020304"/>
              </a:endParaRPr>
            </a:p>
          </p:txBody>
        </p:sp>
        <p:cxnSp>
          <p:nvCxnSpPr>
            <p:cNvPr id="11512" name="AutoShape 7203"/>
            <p:cNvCxnSpPr>
              <a:cxnSpLocks noChangeShapeType="1"/>
              <a:stCxn id="6010" idx="3"/>
            </p:cNvCxnSpPr>
            <p:nvPr/>
          </p:nvCxnSpPr>
          <p:spPr bwMode="auto">
            <a:xfrm>
              <a:off x="753745" y="575220"/>
              <a:ext cx="250190" cy="66040"/>
            </a:xfrm>
            <a:prstGeom prst="straightConnector1">
              <a:avLst/>
            </a:prstGeom>
            <a:noFill/>
            <a:ln w="9525">
              <a:solidFill>
                <a:srgbClr val="000000"/>
              </a:solidFill>
              <a:round/>
              <a:tailEnd type="triangle" w="med" len="med"/>
            </a:ln>
          </p:spPr>
        </p:cxnSp>
        <p:cxnSp>
          <p:nvCxnSpPr>
            <p:cNvPr id="11513" name="AutoShape 7204"/>
            <p:cNvCxnSpPr>
              <a:cxnSpLocks noChangeShapeType="1"/>
            </p:cNvCxnSpPr>
            <p:nvPr/>
          </p:nvCxnSpPr>
          <p:spPr bwMode="auto">
            <a:xfrm>
              <a:off x="531495" y="761365"/>
              <a:ext cx="509270" cy="109220"/>
            </a:xfrm>
            <a:prstGeom prst="straightConnector1">
              <a:avLst/>
            </a:prstGeom>
            <a:noFill/>
            <a:ln w="9525">
              <a:solidFill>
                <a:srgbClr val="000000"/>
              </a:solidFill>
              <a:round/>
              <a:tailEnd type="triangle" w="med" len="med"/>
            </a:ln>
          </p:spPr>
        </p:cxnSp>
        <p:cxnSp>
          <p:nvCxnSpPr>
            <p:cNvPr id="11514" name="AutoShape 7205"/>
            <p:cNvCxnSpPr>
              <a:cxnSpLocks noChangeShapeType="1"/>
            </p:cNvCxnSpPr>
            <p:nvPr/>
          </p:nvCxnSpPr>
          <p:spPr bwMode="auto">
            <a:xfrm>
              <a:off x="641350" y="954405"/>
              <a:ext cx="465455" cy="22225"/>
            </a:xfrm>
            <a:prstGeom prst="straightConnector1">
              <a:avLst/>
            </a:prstGeom>
            <a:noFill/>
            <a:ln w="9525">
              <a:solidFill>
                <a:srgbClr val="000000"/>
              </a:solidFill>
              <a:round/>
              <a:tailEnd type="triangle" w="med" len="med"/>
            </a:ln>
          </p:spPr>
        </p:cxnSp>
        <p:sp>
          <p:nvSpPr>
            <p:cNvPr id="11515" name="Rectangle 7206"/>
            <p:cNvSpPr>
              <a:spLocks noChangeArrowheads="1"/>
            </p:cNvSpPr>
            <p:nvPr/>
          </p:nvSpPr>
          <p:spPr bwMode="auto">
            <a:xfrm>
              <a:off x="150495" y="878840"/>
              <a:ext cx="490855" cy="158115"/>
            </a:xfrm>
            <a:prstGeom prst="rect">
              <a:avLst/>
            </a:prstGeom>
            <a:solidFill>
              <a:srgbClr val="FFFFFF"/>
            </a:solidFill>
            <a:ln>
              <a:noFill/>
            </a:ln>
          </p:spPr>
          <p:txBody>
            <a:bodyPr rot="0" vert="horz" wrap="square" lIns="0" tIns="0" rIns="0" bIns="0" anchor="t" anchorCtr="0" upright="1">
              <a:noAutofit/>
            </a:bodyPr>
            <a:lstStyle/>
            <a:p>
              <a:pPr algn="just">
                <a:lnSpc>
                  <a:spcPts val="1000"/>
                </a:lnSpc>
              </a:pPr>
              <a:r>
                <a:rPr lang="en-US" altLang="zh-CN" sz="1400" kern="100">
                  <a:latin typeface="Calibri" panose="020F0502020204030204"/>
                  <a:ea typeface="宋体" panose="02010600030101010101" pitchFamily="2" charset="-122"/>
                  <a:cs typeface="Times New Roman" panose="02020603050405020304"/>
                  <a:sym typeface="Times New Roman" panose="02020603050405020304"/>
                </a:rPr>
                <a:t>光缆跳线</a:t>
              </a:r>
              <a:endParaRPr lang="en-US" altLang="zh-CN" sz="1400" kern="100">
                <a:latin typeface="Calibri" panose="020F0502020204030204"/>
                <a:ea typeface="宋体" panose="02010600030101010101" pitchFamily="2" charset="-122"/>
                <a:cs typeface="Times New Roman" panose="02020603050405020304"/>
                <a:sym typeface="Times New Roman" panose="02020603050405020304"/>
              </a:endParaRPr>
            </a:p>
          </p:txBody>
        </p:sp>
        <p:cxnSp>
          <p:nvCxnSpPr>
            <p:cNvPr id="11516" name="AutoShape 7207"/>
            <p:cNvCxnSpPr>
              <a:cxnSpLocks noChangeShapeType="1"/>
              <a:stCxn id="11511" idx="3"/>
            </p:cNvCxnSpPr>
            <p:nvPr/>
          </p:nvCxnSpPr>
          <p:spPr bwMode="auto">
            <a:xfrm flipV="1">
              <a:off x="512679" y="1075600"/>
              <a:ext cx="593982" cy="130602"/>
            </a:xfrm>
            <a:prstGeom prst="straightConnector1">
              <a:avLst/>
            </a:prstGeom>
            <a:noFill/>
            <a:ln w="9525">
              <a:solidFill>
                <a:srgbClr val="000000"/>
              </a:solidFill>
              <a:round/>
              <a:tailEnd type="triangle" w="med" len="med"/>
            </a:ln>
          </p:spPr>
        </p:cxnSp>
        <p:sp>
          <p:nvSpPr>
            <p:cNvPr id="11517" name="Rectangle 7208"/>
            <p:cNvSpPr>
              <a:spLocks noChangeArrowheads="1"/>
            </p:cNvSpPr>
            <p:nvPr/>
          </p:nvSpPr>
          <p:spPr bwMode="auto">
            <a:xfrm>
              <a:off x="150495" y="1504950"/>
              <a:ext cx="487680" cy="283210"/>
            </a:xfrm>
            <a:prstGeom prst="rect">
              <a:avLst/>
            </a:prstGeom>
            <a:solidFill>
              <a:srgbClr val="FFFFFF"/>
            </a:solidFill>
            <a:ln>
              <a:noFill/>
            </a:ln>
          </p:spPr>
          <p:txBody>
            <a:bodyPr rot="0" vert="horz" wrap="square" lIns="0" tIns="0" rIns="0" bIns="0" anchor="t" anchorCtr="0" upright="1">
              <a:noAutofit/>
            </a:bodyPr>
            <a:lstStyle/>
            <a:p>
              <a:pPr algn="just" eaLnBrk="1" latinLnBrk="0" hangingPunct="1">
                <a:lnSpc>
                  <a:spcPct val="100000"/>
                </a:lnSpc>
              </a:pPr>
              <a:r>
                <a:rPr lang="en-US" altLang="zh-CN" sz="1400" kern="100">
                  <a:latin typeface="Calibri" panose="020F0502020204030204"/>
                  <a:ea typeface="宋体" panose="02010600030101010101" pitchFamily="2" charset="-122"/>
                  <a:cs typeface="Times New Roman" panose="02020603050405020304"/>
                  <a:sym typeface="Times New Roman" panose="02020603050405020304"/>
                </a:rPr>
                <a:t>垂直干线光缆</a:t>
              </a:r>
              <a:endParaRPr lang="en-US" altLang="zh-CN" sz="14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1518" name="Rectangle 7209"/>
            <p:cNvSpPr>
              <a:spLocks noChangeArrowheads="1"/>
            </p:cNvSpPr>
            <p:nvPr/>
          </p:nvSpPr>
          <p:spPr bwMode="auto">
            <a:xfrm>
              <a:off x="1994674" y="-466"/>
              <a:ext cx="525309" cy="183776"/>
            </a:xfrm>
            <a:prstGeom prst="rect">
              <a:avLst/>
            </a:prstGeom>
            <a:solidFill>
              <a:srgbClr val="FFFFFF"/>
            </a:solidFill>
            <a:ln>
              <a:noFill/>
            </a:ln>
          </p:spPr>
          <p:txBody>
            <a:bodyPr rot="0" vert="horz" wrap="square" lIns="0" tIns="0" rIns="0" bIns="0" anchor="t" anchorCtr="0" upright="1">
              <a:noAutofit/>
            </a:bodyPr>
            <a:lstStyle/>
            <a:p>
              <a:pPr algn="just" eaLnBrk="1" latinLnBrk="0" hangingPunct="1">
                <a:lnSpc>
                  <a:spcPct val="100000"/>
                </a:lnSpc>
              </a:pPr>
              <a:r>
                <a:rPr lang="en-US" altLang="zh-CN" sz="1600" kern="100">
                  <a:latin typeface="Calibri" panose="020F0502020204030204"/>
                  <a:ea typeface="宋体" panose="02010600030101010101" pitchFamily="2" charset="-122"/>
                  <a:cs typeface="Times New Roman" panose="02020603050405020304"/>
                  <a:sym typeface="Times New Roman" panose="02020603050405020304"/>
                </a:rPr>
                <a:t>水平电缆</a:t>
              </a:r>
              <a:endParaRPr lang="en-US" altLang="zh-CN" sz="16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1519" name="Rectangle 7210"/>
            <p:cNvSpPr>
              <a:spLocks noChangeArrowheads="1"/>
            </p:cNvSpPr>
            <p:nvPr/>
          </p:nvSpPr>
          <p:spPr bwMode="auto">
            <a:xfrm>
              <a:off x="3901440" y="390525"/>
              <a:ext cx="487680" cy="158115"/>
            </a:xfrm>
            <a:prstGeom prst="rect">
              <a:avLst/>
            </a:prstGeom>
            <a:solidFill>
              <a:srgbClr val="FFFFFF"/>
            </a:solidFill>
            <a:ln>
              <a:noFill/>
            </a:ln>
          </p:spPr>
          <p:txBody>
            <a:bodyPr rot="0" vert="horz" wrap="square" lIns="0" tIns="0" rIns="0" bIns="0" anchor="t" anchorCtr="0" upright="1">
              <a:noAutofit/>
            </a:bodyPr>
            <a:lstStyle/>
            <a:p>
              <a:pPr algn="just" eaLnBrk="1" latinLnBrk="0" hangingPunct="1">
                <a:lnSpc>
                  <a:spcPct val="100000"/>
                </a:lnSpc>
              </a:pPr>
              <a:r>
                <a:rPr lang="en-US" altLang="zh-CN" sz="1400" kern="100">
                  <a:latin typeface="Calibri" panose="020F0502020204030204"/>
                  <a:ea typeface="宋体" panose="02010600030101010101" pitchFamily="2" charset="-122"/>
                  <a:cs typeface="Times New Roman" panose="02020603050405020304"/>
                  <a:sym typeface="Times New Roman" panose="02020603050405020304"/>
                </a:rPr>
                <a:t>信息插座</a:t>
              </a:r>
              <a:endParaRPr lang="en-US" altLang="zh-CN" sz="1400" kern="100">
                <a:latin typeface="Calibri" panose="020F0502020204030204"/>
                <a:ea typeface="宋体" panose="02010600030101010101" pitchFamily="2" charset="-122"/>
                <a:cs typeface="Times New Roman" panose="02020603050405020304"/>
                <a:sym typeface="Times New Roman" panose="02020603050405020304"/>
              </a:endParaRPr>
            </a:p>
          </p:txBody>
        </p:sp>
        <p:cxnSp>
          <p:nvCxnSpPr>
            <p:cNvPr id="11520" name="AutoShape 7211"/>
            <p:cNvCxnSpPr>
              <a:cxnSpLocks noChangeShapeType="1"/>
            </p:cNvCxnSpPr>
            <p:nvPr/>
          </p:nvCxnSpPr>
          <p:spPr bwMode="auto">
            <a:xfrm flipH="1">
              <a:off x="3702685" y="543560"/>
              <a:ext cx="467360" cy="372745"/>
            </a:xfrm>
            <a:prstGeom prst="straightConnector1">
              <a:avLst/>
            </a:prstGeom>
            <a:noFill/>
            <a:ln w="9525">
              <a:solidFill>
                <a:srgbClr val="000000"/>
              </a:solidFill>
              <a:round/>
              <a:tailEnd type="triangle" w="med" len="med"/>
            </a:ln>
          </p:spPr>
        </p:cxnSp>
        <p:cxnSp>
          <p:nvCxnSpPr>
            <p:cNvPr id="11521" name="AutoShape 7212"/>
            <p:cNvCxnSpPr>
              <a:cxnSpLocks noChangeShapeType="1"/>
              <a:stCxn id="11517" idx="3"/>
            </p:cNvCxnSpPr>
            <p:nvPr/>
          </p:nvCxnSpPr>
          <p:spPr bwMode="auto">
            <a:xfrm>
              <a:off x="638175" y="1646555"/>
              <a:ext cx="314325" cy="23495"/>
            </a:xfrm>
            <a:prstGeom prst="straightConnector1">
              <a:avLst/>
            </a:prstGeom>
            <a:noFill/>
            <a:ln w="9525">
              <a:solidFill>
                <a:srgbClr val="000000"/>
              </a:solidFill>
              <a:round/>
              <a:tailEnd type="triangle" w="med" len="med"/>
            </a:ln>
          </p:spPr>
        </p:cxnSp>
        <p:sp>
          <p:nvSpPr>
            <p:cNvPr id="11522" name="Rectangle 7213"/>
            <p:cNvSpPr>
              <a:spLocks noChangeArrowheads="1"/>
            </p:cNvSpPr>
            <p:nvPr/>
          </p:nvSpPr>
          <p:spPr bwMode="auto">
            <a:xfrm>
              <a:off x="1340498" y="2723051"/>
              <a:ext cx="1350034" cy="204765"/>
            </a:xfrm>
            <a:prstGeom prst="rect">
              <a:avLst/>
            </a:prstGeom>
            <a:solidFill>
              <a:srgbClr val="FFFFFF"/>
            </a:solidFill>
            <a:ln>
              <a:noFill/>
            </a:ln>
          </p:spPr>
          <p:txBody>
            <a:bodyPr rot="0" vert="horz" wrap="square" lIns="0" tIns="0" rIns="0" bIns="0" anchor="t" anchorCtr="0" upright="1">
              <a:noAutofit/>
            </a:bodyPr>
            <a:lstStyle/>
            <a:p>
              <a:pPr algn="just" eaLnBrk="1" latinLnBrk="0" hangingPunct="1">
                <a:lnSpc>
                  <a:spcPct val="100000"/>
                </a:lnSpc>
              </a:pPr>
              <a:r>
                <a:rPr lang="en-US" altLang="zh-CN" sz="1600" kern="100">
                  <a:latin typeface="Calibri" panose="020F0502020204030204"/>
                  <a:ea typeface="宋体" panose="02010600030101010101" pitchFamily="2" charset="-122"/>
                  <a:cs typeface="Times New Roman" panose="02020603050405020304"/>
                  <a:sym typeface="Times New Roman" panose="02020603050405020304"/>
                </a:rPr>
                <a:t>图1.4 配线子系统</a:t>
              </a:r>
              <a:endParaRPr lang="en-US" altLang="zh-CN" sz="160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ustDataLst>
      <p:tags r:id="rId4"/>
    </p:custDataLst>
  </p:cSld>
  <p:clrMapOvr>
    <a:masterClrMapping/>
  </p:clrMapOvr>
  <p:transition advTm="2896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pic>
        <p:nvPicPr>
          <p:cNvPr id="4915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010" y="928370"/>
            <a:ext cx="7054850" cy="4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9"/>
          <p:cNvSpPr>
            <a:spLocks noChangeArrowheads="1"/>
          </p:cNvSpPr>
          <p:nvPr/>
        </p:nvSpPr>
        <p:spPr bwMode="auto">
          <a:xfrm>
            <a:off x="652780" y="986790"/>
            <a:ext cx="6801485"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sz="1800">
                <a:solidFill>
                  <a:schemeClr val="bg1"/>
                </a:solidFill>
                <a:sym typeface="+mn-ea"/>
              </a:rPr>
              <a:t>3</a:t>
            </a:r>
            <a:r>
              <a:rPr lang="zh-CN" altLang="en-US" sz="1800">
                <a:solidFill>
                  <a:schemeClr val="bg1"/>
                </a:solidFill>
                <a:sym typeface="+mn-ea"/>
              </a:rPr>
              <a:t>、</a:t>
            </a:r>
            <a:r>
              <a:rPr altLang="zh-CN" sz="1800">
                <a:solidFill>
                  <a:schemeClr val="bg1"/>
                </a:solidFill>
                <a:sym typeface="+mn-ea"/>
              </a:rPr>
              <a:t>国标《综合布线系统工程设计规范》中综合布线系统的组成</a:t>
            </a:r>
            <a:endParaRPr altLang="zh-CN" sz="1800">
              <a:solidFill>
                <a:schemeClr val="bg1"/>
              </a:solidFill>
              <a:sym typeface="+mn-ea"/>
            </a:endParaRPr>
          </a:p>
        </p:txBody>
      </p:sp>
      <p:sp>
        <p:nvSpPr>
          <p:cNvPr id="49157" name="Rectangle 75"/>
          <p:cNvSpPr>
            <a:spLocks noChangeArrowheads="1"/>
          </p:cNvSpPr>
          <p:nvPr/>
        </p:nvSpPr>
        <p:spPr bwMode="auto">
          <a:xfrm>
            <a:off x="652780" y="2495550"/>
            <a:ext cx="1636395" cy="373380"/>
          </a:xfrm>
          <a:prstGeom prst="rect">
            <a:avLst/>
          </a:prstGeom>
          <a:noFill/>
          <a:ln w="9525">
            <a:solidFill>
              <a:schemeClr val="accent1">
                <a:lumMod val="75000"/>
              </a:schemeClr>
            </a:solidFill>
            <a:miter lim="800000"/>
          </a:ln>
          <a:effectLst/>
          <a:extLst>
            <a:ext uri="{909E8E84-426E-40DD-AFC4-6F175D3DCCD1}">
              <a14:hiddenFill xmlns:a14="http://schemas.microsoft.com/office/drawing/2010/main">
                <a:solidFill>
                  <a:schemeClr val="accent2"/>
                </a:solidFill>
              </a14:hiddenFill>
            </a:ext>
          </a:ex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marL="0" indent="0"/>
            <a:r>
              <a:rPr lang="zh-CN">
                <a:latin typeface="Calibri" panose="020F0502020204030204" charset="0"/>
                <a:sym typeface="+mn-ea"/>
              </a:rPr>
              <a:t>配线子系统</a:t>
            </a:r>
            <a:endParaRPr lang="zh-CN" altLang="zh-CN" b="1">
              <a:sym typeface="+mn-ea"/>
            </a:endParaRPr>
          </a:p>
        </p:txBody>
      </p:sp>
      <p:sp>
        <p:nvSpPr>
          <p:cNvPr id="6" name="矩形 5"/>
          <p:cNvSpPr/>
          <p:nvPr/>
        </p:nvSpPr>
        <p:spPr>
          <a:xfrm>
            <a:off x="2491740" y="2054225"/>
            <a:ext cx="5176520" cy="829945"/>
          </a:xfrm>
          <a:prstGeom prst="rect">
            <a:avLst/>
          </a:prstGeom>
          <a:solidFill>
            <a:schemeClr val="accent1"/>
          </a:solidFill>
          <a:ln>
            <a:solidFill>
              <a:schemeClr val="accent1">
                <a:lumMod val="50000"/>
              </a:schemeClr>
            </a:solidFill>
          </a:ln>
        </p:spPr>
        <p:txBody>
          <a:bodyPr wrap="square">
            <a:spAutoFit/>
          </a:bodyPr>
          <a:p>
            <a:pPr>
              <a:defRPr/>
            </a:pPr>
            <a:r>
              <a:rPr sz="2400" dirty="0">
                <a:sym typeface="+mn-ea"/>
              </a:rPr>
              <a:t>超5类、6类、6A类、7类、7A 类及以上4对对绞电缆</a:t>
            </a:r>
            <a:endParaRPr lang="zh-CN" altLang="en-US" sz="2400" dirty="0">
              <a:sym typeface="+mn-ea"/>
            </a:endParaRPr>
          </a:p>
        </p:txBody>
      </p:sp>
      <p:sp>
        <p:nvSpPr>
          <p:cNvPr id="4" name="矩形 3"/>
          <p:cNvSpPr/>
          <p:nvPr/>
        </p:nvSpPr>
        <p:spPr>
          <a:xfrm>
            <a:off x="2491740" y="3075305"/>
            <a:ext cx="2950210" cy="460375"/>
          </a:xfrm>
          <a:prstGeom prst="rect">
            <a:avLst/>
          </a:prstGeom>
          <a:solidFill>
            <a:schemeClr val="accent1"/>
          </a:solidFill>
          <a:ln>
            <a:solidFill>
              <a:schemeClr val="accent1">
                <a:lumMod val="50000"/>
              </a:schemeClr>
            </a:solidFill>
          </a:ln>
        </p:spPr>
        <p:txBody>
          <a:bodyPr wrap="square">
            <a:spAutoFit/>
          </a:bodyPr>
          <a:p>
            <a:pPr>
              <a:defRPr/>
            </a:pPr>
            <a:r>
              <a:rPr lang="zh-CN" sz="2400" dirty="0"/>
              <a:t>多模</a:t>
            </a:r>
            <a:r>
              <a:rPr lang="en-US" altLang="zh-CN" sz="2400" dirty="0"/>
              <a:t>/</a:t>
            </a:r>
            <a:r>
              <a:rPr lang="zh-CN" altLang="en-US" sz="2400" dirty="0"/>
              <a:t>单模光纤</a:t>
            </a:r>
            <a:endParaRPr lang="zh-CN" altLang="en-US" sz="2400" dirty="0"/>
          </a:p>
        </p:txBody>
      </p:sp>
      <p:sp>
        <p:nvSpPr>
          <p:cNvPr id="10" name="左大括号 9"/>
          <p:cNvSpPr/>
          <p:nvPr/>
        </p:nvSpPr>
        <p:spPr>
          <a:xfrm>
            <a:off x="2282190" y="2165350"/>
            <a:ext cx="209550" cy="1097280"/>
          </a:xfrm>
          <a:prstGeom prst="leftBrace">
            <a:avLst/>
          </a:prstGeom>
          <a:noFill/>
          <a:ln w="31750">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
            <a:pPr marL="0" marR="0" indent="0" algn="l" defTabSz="914400" rtl="0" eaLnBrk="1" fontAlgn="base" latinLnBrk="0" hangingPunct="1">
              <a:lnSpc>
                <a:spcPct val="9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ustDataLst>
      <p:tags r:id="rId2"/>
    </p:custDataLst>
  </p:cSld>
  <p:clrMapOvr>
    <a:masterClrMapping/>
  </p:clrMapOvr>
  <p:transition advTm="2896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tx1">
                    <a:lumMod val="95000"/>
                    <a:lumOff val="5000"/>
                  </a:schemeClr>
                </a:solidFill>
                <a:sym typeface="+mn-ea"/>
              </a:rPr>
              <a:t>1.2.1  </a:t>
            </a:r>
            <a:r>
              <a:rPr lang="zh-CN" altLang="zh-CN" b="1">
                <a:solidFill>
                  <a:schemeClr val="tx1">
                    <a:lumMod val="95000"/>
                    <a:lumOff val="5000"/>
                  </a:schemeClr>
                </a:solidFill>
                <a:sym typeface="+mn-ea"/>
              </a:rPr>
              <a:t>了解智能建筑的概念及组成</a:t>
            </a:r>
            <a:endParaRPr lang="zh-CN" altLang="zh-CN" b="1">
              <a:solidFill>
                <a:schemeClr val="tx1">
                  <a:lumMod val="95000"/>
                  <a:lumOff val="5000"/>
                </a:schemeClr>
              </a:solidFill>
              <a:sym typeface="+mn-ea"/>
            </a:endParaRPr>
          </a:p>
        </p:txBody>
      </p:sp>
      <p:sp>
        <p:nvSpPr>
          <p:cNvPr id="6146" name="Rectangle 10"/>
          <p:cNvSpPr>
            <a:spLocks noChangeArrowheads="1"/>
          </p:cNvSpPr>
          <p:nvPr/>
        </p:nvSpPr>
        <p:spPr bwMode="auto">
          <a:xfrm>
            <a:off x="456565" y="1515825"/>
            <a:ext cx="5464969" cy="38163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zh-CN" altLang="en-US" sz="1800"/>
              <a:t>国家标准</a:t>
            </a:r>
            <a:r>
              <a:rPr lang="en-US" altLang="zh-CN" sz="1800"/>
              <a:t>《</a:t>
            </a:r>
            <a:r>
              <a:rPr lang="zh-CN" altLang="en-US" sz="1800"/>
              <a:t>智能建筑设计标准</a:t>
            </a:r>
            <a:r>
              <a:rPr lang="en-US" altLang="zh-CN" sz="1800"/>
              <a:t>》</a:t>
            </a:r>
            <a:r>
              <a:rPr lang="zh-CN" altLang="en-US" sz="1800"/>
              <a:t>（</a:t>
            </a:r>
            <a:r>
              <a:rPr lang="en-US" altLang="zh-CN" sz="1800"/>
              <a:t>GB/T50314-2006</a:t>
            </a:r>
            <a:r>
              <a:rPr lang="zh-CN" altLang="en-US" sz="1800"/>
              <a:t>）</a:t>
            </a:r>
            <a:endParaRPr lang="en-US" altLang="zh-CN" sz="1800" b="1">
              <a:solidFill>
                <a:schemeClr val="tx1"/>
              </a:solidFill>
            </a:endParaRPr>
          </a:p>
        </p:txBody>
      </p:sp>
      <p:sp>
        <p:nvSpPr>
          <p:cNvPr id="6147" name="Rectangle 31"/>
          <p:cNvSpPr>
            <a:spLocks noChangeArrowheads="1"/>
          </p:cNvSpPr>
          <p:nvPr/>
        </p:nvSpPr>
        <p:spPr bwMode="auto">
          <a:xfrm>
            <a:off x="456565" y="1998345"/>
            <a:ext cx="8368030" cy="70739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40500" tIns="8100" rIns="40500" bIns="81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1500"/>
              <a:t>定义：</a:t>
            </a:r>
            <a:r>
              <a:rPr lang="zh-CN" altLang="en-US" sz="1500" b="1"/>
              <a:t>是以建筑物为平台，兼备信息设施系统、信息化应用系统、建筑设备管理系统、公共安全系统等，集结构、系统、服务、管理及其优化组合为一体，向人们提供安全、高效、便捷、节能、环保、健康的建筑环境。</a:t>
            </a:r>
            <a:endParaRPr lang="zh-CN" altLang="en-US" sz="1500" b="1">
              <a:solidFill>
                <a:srgbClr val="00B0F0"/>
              </a:solidFill>
              <a:latin typeface="仿宋_GB2312"/>
              <a:ea typeface="仿宋_GB2312"/>
              <a:cs typeface="仿宋_GB2312"/>
            </a:endParaRPr>
          </a:p>
        </p:txBody>
      </p:sp>
      <p:sp>
        <p:nvSpPr>
          <p:cNvPr id="19" name="矩形 18"/>
          <p:cNvSpPr/>
          <p:nvPr/>
        </p:nvSpPr>
        <p:spPr>
          <a:xfrm>
            <a:off x="456565" y="2825750"/>
            <a:ext cx="8367395" cy="1753235"/>
          </a:xfrm>
          <a:prstGeom prst="rect">
            <a:avLst/>
          </a:prstGeom>
          <a:solidFill>
            <a:schemeClr val="accent2">
              <a:lumMod val="20000"/>
              <a:lumOff val="80000"/>
            </a:schemeClr>
          </a:solidFill>
          <a:ln>
            <a:solidFill>
              <a:srgbClr val="92D050"/>
            </a:solidFill>
          </a:ln>
        </p:spPr>
        <p:txBody>
          <a:bodyPr wrap="square">
            <a:spAutoFit/>
          </a:bodyPr>
          <a:lstStyle/>
          <a:p>
            <a:pPr>
              <a:defRPr/>
            </a:pPr>
            <a:r>
              <a:rPr lang="zh-CN" altLang="en-US" sz="1800" dirty="0">
                <a:latin typeface="+mn-ea"/>
                <a:ea typeface="+mn-ea"/>
              </a:rPr>
              <a:t>这一定义较为简要、含义也较为广泛，但有以下两点可以探讨：</a:t>
            </a:r>
            <a:endParaRPr lang="en-US" altLang="zh-CN" sz="1800" dirty="0">
              <a:latin typeface="+mn-ea"/>
              <a:ea typeface="+mn-ea"/>
            </a:endParaRPr>
          </a:p>
          <a:p>
            <a:pPr>
              <a:defRPr/>
            </a:pPr>
            <a:r>
              <a:rPr lang="zh-CN" altLang="en-US" sz="1800" dirty="0">
                <a:latin typeface="+mn-ea"/>
                <a:ea typeface="+mn-ea"/>
              </a:rPr>
              <a:t>（</a:t>
            </a:r>
            <a:r>
              <a:rPr lang="en-US" altLang="zh-CN" sz="1800" dirty="0">
                <a:latin typeface="+mn-ea"/>
                <a:ea typeface="+mn-ea"/>
              </a:rPr>
              <a:t>1</a:t>
            </a:r>
            <a:r>
              <a:rPr lang="zh-CN" altLang="en-US" sz="1800" dirty="0">
                <a:latin typeface="+mn-ea"/>
                <a:ea typeface="+mn-ea"/>
              </a:rPr>
              <a:t>）在上述定义中没有明确“智能”的主题，对智能建筑的说明不够透彻，使人不易理解。</a:t>
            </a:r>
            <a:endParaRPr lang="en-US" altLang="zh-CN" sz="1800" dirty="0">
              <a:latin typeface="+mn-ea"/>
              <a:ea typeface="+mn-ea"/>
            </a:endParaRPr>
          </a:p>
          <a:p>
            <a:pPr>
              <a:defRPr/>
            </a:pPr>
            <a:r>
              <a:rPr lang="zh-CN" altLang="en-US" sz="1800" dirty="0">
                <a:latin typeface="+mn-ea"/>
                <a:ea typeface="+mn-ea"/>
              </a:rPr>
              <a:t>（</a:t>
            </a:r>
            <a:r>
              <a:rPr lang="en-US" altLang="zh-CN" sz="1800" dirty="0">
                <a:latin typeface="+mn-ea"/>
                <a:ea typeface="+mn-ea"/>
              </a:rPr>
              <a:t>2</a:t>
            </a:r>
            <a:r>
              <a:rPr lang="zh-CN" altLang="en-US" sz="1800" dirty="0">
                <a:latin typeface="+mn-ea"/>
                <a:ea typeface="+mn-ea"/>
              </a:rPr>
              <a:t>）目前标准中所述的智能建筑只是在某些领域具备一定的智能化，其程度深浅不一、内容宽窄不同。对于智能建筑，直接名优统一的公认权威性标准，且智能化内容本身是随着人们的要求和科技进步而延伸或拓宽的。</a:t>
            </a:r>
            <a:endParaRPr lang="zh-CN" altLang="en-US" sz="1800" dirty="0">
              <a:latin typeface="+mn-ea"/>
              <a:ea typeface="+mn-ea"/>
            </a:endParaRPr>
          </a:p>
        </p:txBody>
      </p:sp>
      <p:sp>
        <p:nvSpPr>
          <p:cNvPr id="6150" name="Rectangle 10"/>
          <p:cNvSpPr>
            <a:spLocks noChangeArrowheads="1"/>
          </p:cNvSpPr>
          <p:nvPr/>
        </p:nvSpPr>
        <p:spPr bwMode="auto">
          <a:xfrm>
            <a:off x="456565" y="1020525"/>
            <a:ext cx="2946797" cy="381635"/>
          </a:xfrm>
          <a:prstGeom prst="rect">
            <a:avLst/>
          </a:prstGeom>
          <a:solidFill>
            <a:srgbClr val="92D050"/>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en-US" altLang="zh-CN" sz="1800" b="1"/>
              <a:t>1.</a:t>
            </a:r>
            <a:r>
              <a:rPr lang="zh-CN" altLang="en-US" sz="1800" b="1"/>
              <a:t>智能建筑概念</a:t>
            </a:r>
            <a:endParaRPr lang="en-US" altLang="zh-CN" sz="1800" b="1">
              <a:solidFill>
                <a:schemeClr val="tx1"/>
              </a:solidFill>
            </a:endParaRPr>
          </a:p>
        </p:txBody>
      </p:sp>
    </p:spTree>
    <p:custDataLst>
      <p:tags r:id="rId1"/>
    </p:custDataLst>
  </p:cSld>
  <p:clrMapOvr>
    <a:masterClrMapping/>
  </p:clrMapOvr>
  <p:transition advTm="2896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sp>
        <p:nvSpPr>
          <p:cNvPr id="49157" name="Rectangle 75"/>
          <p:cNvSpPr>
            <a:spLocks noChangeArrowheads="1"/>
          </p:cNvSpPr>
          <p:nvPr/>
        </p:nvSpPr>
        <p:spPr bwMode="auto">
          <a:xfrm>
            <a:off x="467360" y="987425"/>
            <a:ext cx="8277860" cy="3873500"/>
          </a:xfrm>
          <a:prstGeom prst="rect">
            <a:avLst/>
          </a:prstGeom>
          <a:noFill/>
          <a:ln w="9525">
            <a:solidFill>
              <a:srgbClr val="C3D7E1"/>
            </a:solidFill>
            <a:miter lim="800000"/>
          </a:ln>
          <a:effec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marL="0" indent="457200" latinLnBrk="0"/>
            <a:r>
              <a:rPr lang="en-US" altLang="zh-CN" sz="2200" b="1">
                <a:sym typeface="+mn-ea"/>
              </a:rPr>
              <a:t>  </a:t>
            </a:r>
            <a:r>
              <a:rPr sz="2200">
                <a:sym typeface="+mn-ea"/>
              </a:rPr>
              <a:t>（3）干线子系统</a:t>
            </a:r>
            <a:endParaRPr sz="2200">
              <a:sym typeface="+mn-ea"/>
            </a:endParaRPr>
          </a:p>
          <a:p>
            <a:pPr marL="0" indent="457200" latinLnBrk="0"/>
            <a:r>
              <a:rPr sz="2200">
                <a:sym typeface="+mn-ea"/>
              </a:rPr>
              <a:t>干线子系统（又称建筑物主干布线子系统、垂直子系统），是指从建筑物配线架（BD，Building Distributor）（设备间）至楼层配线架（FD）（电信间）之间的缆线及配套设施组成的系统。该子系统包括屋内的建筑物主干电缆、主干光缆及其在建筑物配线架和楼层配线架上的机械终端和建筑物配线架上的接插软线和跳线。</a:t>
            </a:r>
            <a:r>
              <a:rPr lang="zh-CN" altLang="en-US" sz="2200" b="1">
                <a:sym typeface="+mn-ea"/>
              </a:rPr>
              <a:t>两端分别敷设到</a:t>
            </a:r>
            <a:r>
              <a:rPr lang="zh-CN" altLang="en-US" sz="2200" b="1">
                <a:solidFill>
                  <a:srgbClr val="FF0000"/>
                </a:solidFill>
                <a:sym typeface="+mn-ea"/>
              </a:rPr>
              <a:t>设备间子系统</a:t>
            </a:r>
            <a:r>
              <a:rPr lang="zh-CN" altLang="en-US" sz="2200" b="1">
                <a:sym typeface="+mn-ea"/>
              </a:rPr>
              <a:t>或</a:t>
            </a:r>
            <a:r>
              <a:rPr lang="zh-CN" altLang="en-US" sz="2200" b="1">
                <a:solidFill>
                  <a:srgbClr val="FF0000"/>
                </a:solidFill>
                <a:sym typeface="+mn-ea"/>
              </a:rPr>
              <a:t>管理子系统及</a:t>
            </a:r>
            <a:r>
              <a:rPr lang="zh-CN" altLang="en-US" sz="2200" b="1">
                <a:sym typeface="+mn-ea"/>
              </a:rPr>
              <a:t>各个楼层配线子系统引入口处，提供各楼层电信间、设备间和引入口设备之间的互连，实现主配线架与楼层配线架的连接。</a:t>
            </a:r>
            <a:endParaRPr lang="zh-CN" altLang="en-US" sz="2200" b="1"/>
          </a:p>
          <a:p>
            <a:pPr marL="0" indent="457200" latinLnBrk="0"/>
            <a:r>
              <a:rPr sz="2200">
                <a:sym typeface="+mn-ea"/>
              </a:rPr>
              <a:t>建筑物主干电缆、主干光缆应直接终端连接到有关的楼层配线架，中间不应有转接点和接头。</a:t>
            </a:r>
            <a:endParaRPr sz="2200">
              <a:sym typeface="+mn-ea"/>
            </a:endParaRPr>
          </a:p>
        </p:txBody>
      </p:sp>
      <p:graphicFrame>
        <p:nvGraphicFramePr>
          <p:cNvPr id="2" name="表格 1"/>
          <p:cNvGraphicFramePr/>
          <p:nvPr/>
        </p:nvGraphicFramePr>
        <p:xfrm>
          <a:off x="2032000" y="22745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3" name="表格 2"/>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8" name="表格 7"/>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11" name="表格 10"/>
          <p:cNvGraphicFramePr/>
          <p:nvPr/>
        </p:nvGraphicFramePr>
        <p:xfrm>
          <a:off x="4572000" y="214820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Tree>
    <p:custDataLst>
      <p:tags r:id="rId1"/>
    </p:custDataLst>
  </p:cSld>
  <p:clrMapOvr>
    <a:masterClrMapping/>
  </p:clrMapOvr>
  <p:transition advTm="2896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graphicFrame>
        <p:nvGraphicFramePr>
          <p:cNvPr id="2" name="表格 1"/>
          <p:cNvGraphicFramePr/>
          <p:nvPr>
            <p:custDataLst>
              <p:tags r:id="rId1"/>
            </p:custDataLst>
          </p:nvPr>
        </p:nvGraphicFramePr>
        <p:xfrm>
          <a:off x="3617595" y="228282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3" name="表格 2"/>
          <p:cNvGraphicFramePr/>
          <p:nvPr/>
        </p:nvGraphicFramePr>
        <p:xfrm>
          <a:off x="3329940" y="265176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8" name="表格 7"/>
          <p:cNvGraphicFramePr/>
          <p:nvPr/>
        </p:nvGraphicFramePr>
        <p:xfrm>
          <a:off x="3329940" y="265176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11" name="表格 10"/>
          <p:cNvGraphicFramePr/>
          <p:nvPr/>
        </p:nvGraphicFramePr>
        <p:xfrm>
          <a:off x="6437630" y="185610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
        <p:nvSpPr>
          <p:cNvPr id="4" name="Rectangle 75"/>
          <p:cNvSpPr>
            <a:spLocks noChangeArrowheads="1"/>
          </p:cNvSpPr>
          <p:nvPr/>
        </p:nvSpPr>
        <p:spPr bwMode="auto">
          <a:xfrm>
            <a:off x="539115" y="1851660"/>
            <a:ext cx="1097280" cy="767080"/>
          </a:xfrm>
          <a:prstGeom prst="rect">
            <a:avLst/>
          </a:prstGeom>
          <a:noFill/>
          <a:ln w="9525">
            <a:solidFill>
              <a:schemeClr val="accent1">
                <a:lumMod val="75000"/>
              </a:schemeClr>
            </a:solidFill>
            <a:miter lim="800000"/>
          </a:ln>
          <a:effectLst/>
          <a:extLst>
            <a:ext uri="{909E8E84-426E-40DD-AFC4-6F175D3DCCD1}">
              <a14:hiddenFill xmlns:a14="http://schemas.microsoft.com/office/drawing/2010/main">
                <a:solidFill>
                  <a:schemeClr val="accent2"/>
                </a:solidFill>
              </a14:hiddenFill>
            </a:ext>
          </a:ex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marL="0" indent="0"/>
            <a:r>
              <a:rPr lang="zh-CN" sz="2400">
                <a:latin typeface="Calibri" panose="020F0502020204030204" charset="0"/>
                <a:sym typeface="+mn-ea"/>
              </a:rPr>
              <a:t>干线子系统</a:t>
            </a:r>
            <a:endParaRPr lang="zh-CN" altLang="zh-CN" sz="2400" b="1">
              <a:latin typeface="Calibri" panose="020F0502020204030204" charset="0"/>
              <a:sym typeface="+mn-ea"/>
            </a:endParaRPr>
          </a:p>
        </p:txBody>
      </p:sp>
      <p:sp>
        <p:nvSpPr>
          <p:cNvPr id="6" name="矩形 5"/>
          <p:cNvSpPr/>
          <p:nvPr/>
        </p:nvSpPr>
        <p:spPr>
          <a:xfrm>
            <a:off x="3989070" y="982980"/>
            <a:ext cx="4574540" cy="829945"/>
          </a:xfrm>
          <a:prstGeom prst="rect">
            <a:avLst/>
          </a:prstGeom>
          <a:solidFill>
            <a:schemeClr val="accent1"/>
          </a:solidFill>
          <a:ln>
            <a:solidFill>
              <a:schemeClr val="accent1">
                <a:lumMod val="50000"/>
              </a:schemeClr>
            </a:solidFill>
          </a:ln>
        </p:spPr>
        <p:txBody>
          <a:bodyPr wrap="square">
            <a:spAutoFit/>
          </a:bodyPr>
          <a:p>
            <a:pPr>
              <a:defRPr/>
            </a:pPr>
            <a:r>
              <a:rPr sz="2400" dirty="0"/>
              <a:t>超5类、6类、6A类、7类、7A 类及以上4对对绞电缆</a:t>
            </a:r>
            <a:endParaRPr sz="2400" dirty="0"/>
          </a:p>
        </p:txBody>
      </p:sp>
      <p:sp>
        <p:nvSpPr>
          <p:cNvPr id="5" name="矩形 4"/>
          <p:cNvSpPr/>
          <p:nvPr/>
        </p:nvSpPr>
        <p:spPr>
          <a:xfrm>
            <a:off x="4004310" y="1998345"/>
            <a:ext cx="2157095" cy="460375"/>
          </a:xfrm>
          <a:prstGeom prst="rect">
            <a:avLst/>
          </a:prstGeom>
          <a:solidFill>
            <a:schemeClr val="accent1"/>
          </a:solidFill>
          <a:ln>
            <a:solidFill>
              <a:schemeClr val="accent1">
                <a:lumMod val="50000"/>
              </a:schemeClr>
            </a:solidFill>
          </a:ln>
        </p:spPr>
        <p:txBody>
          <a:bodyPr wrap="square">
            <a:spAutoFit/>
          </a:bodyPr>
          <a:p>
            <a:pPr>
              <a:defRPr/>
            </a:pPr>
            <a:r>
              <a:rPr lang="zh-CN" sz="2400" dirty="0"/>
              <a:t>多模</a:t>
            </a:r>
            <a:r>
              <a:rPr lang="en-US" altLang="zh-CN" sz="2400" dirty="0"/>
              <a:t>/</a:t>
            </a:r>
            <a:r>
              <a:rPr lang="zh-CN" altLang="en-US" sz="2400" dirty="0"/>
              <a:t>单模光纤</a:t>
            </a:r>
            <a:endParaRPr lang="zh-CN" altLang="en-US" sz="2400" dirty="0"/>
          </a:p>
        </p:txBody>
      </p:sp>
      <p:sp>
        <p:nvSpPr>
          <p:cNvPr id="10" name="左大括号 9"/>
          <p:cNvSpPr/>
          <p:nvPr/>
        </p:nvSpPr>
        <p:spPr>
          <a:xfrm>
            <a:off x="3779520" y="1094105"/>
            <a:ext cx="209550" cy="1097280"/>
          </a:xfrm>
          <a:prstGeom prst="leftBrace">
            <a:avLst/>
          </a:prstGeom>
          <a:noFill/>
          <a:ln w="31750">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
            <a:pPr marL="0" marR="0" indent="0" algn="l" defTabSz="914400" rtl="0" eaLnBrk="1" fontAlgn="base" latinLnBrk="0" hangingPunct="1">
              <a:lnSpc>
                <a:spcPct val="9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左大括号 8"/>
          <p:cNvSpPr/>
          <p:nvPr/>
        </p:nvSpPr>
        <p:spPr>
          <a:xfrm>
            <a:off x="1636395" y="1744980"/>
            <a:ext cx="209550" cy="1097280"/>
          </a:xfrm>
          <a:prstGeom prst="leftBrace">
            <a:avLst/>
          </a:prstGeom>
          <a:noFill/>
          <a:ln w="31750">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
            <a:pPr marL="0" marR="0" indent="0" algn="l" defTabSz="914400" rtl="0" eaLnBrk="1" fontAlgn="base" latinLnBrk="0" hangingPunct="1">
              <a:lnSpc>
                <a:spcPct val="9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useBgFill="1">
        <p:nvSpPr>
          <p:cNvPr id="12" name="矩形 11"/>
          <p:cNvSpPr/>
          <p:nvPr/>
        </p:nvSpPr>
        <p:spPr>
          <a:xfrm>
            <a:off x="1845945" y="1440815"/>
            <a:ext cx="1894205" cy="460375"/>
          </a:xfrm>
          <a:prstGeom prst="rect">
            <a:avLst/>
          </a:prstGeom>
          <a:ln>
            <a:solidFill>
              <a:schemeClr val="accent1">
                <a:lumMod val="50000"/>
              </a:schemeClr>
            </a:solidFill>
          </a:ln>
        </p:spPr>
        <p:txBody>
          <a:bodyPr wrap="square">
            <a:spAutoFit/>
          </a:bodyPr>
          <a:p>
            <a:pPr>
              <a:defRPr/>
            </a:pPr>
            <a:r>
              <a:rPr lang="zh-CN" sz="2400" dirty="0"/>
              <a:t>数据、视频</a:t>
            </a:r>
            <a:endParaRPr lang="zh-CN" sz="2400" dirty="0"/>
          </a:p>
        </p:txBody>
      </p:sp>
      <p:sp useBgFill="1">
        <p:nvSpPr>
          <p:cNvPr id="13" name="矩形 12"/>
          <p:cNvSpPr/>
          <p:nvPr/>
        </p:nvSpPr>
        <p:spPr>
          <a:xfrm>
            <a:off x="1835150" y="2643505"/>
            <a:ext cx="974090" cy="460375"/>
          </a:xfrm>
          <a:prstGeom prst="rect">
            <a:avLst/>
          </a:prstGeom>
          <a:ln>
            <a:solidFill>
              <a:schemeClr val="accent1">
                <a:lumMod val="50000"/>
              </a:schemeClr>
            </a:solidFill>
          </a:ln>
        </p:spPr>
        <p:txBody>
          <a:bodyPr wrap="square">
            <a:spAutoFit/>
          </a:bodyPr>
          <a:p>
            <a:pPr>
              <a:defRPr/>
            </a:pPr>
            <a:r>
              <a:rPr lang="zh-CN" sz="2400" dirty="0"/>
              <a:t>语音</a:t>
            </a:r>
            <a:endParaRPr lang="zh-CN" sz="2400" dirty="0"/>
          </a:p>
        </p:txBody>
      </p:sp>
      <p:sp>
        <p:nvSpPr>
          <p:cNvPr id="14" name="右箭头 13"/>
          <p:cNvSpPr/>
          <p:nvPr/>
        </p:nvSpPr>
        <p:spPr>
          <a:xfrm>
            <a:off x="2809240" y="2620010"/>
            <a:ext cx="1194435" cy="431800"/>
          </a:xfrm>
          <a:prstGeom prst="rightArrow">
            <a:avLst/>
          </a:prstGeom>
          <a:gradFill>
            <a:gsLst>
              <a:gs pos="0">
                <a:srgbClr val="E30000"/>
              </a:gs>
              <a:gs pos="100000">
                <a:srgbClr val="760303"/>
              </a:gs>
            </a:gsLst>
            <a:lin ang="5400000" scaled="0"/>
          </a:gradFill>
          <a:ln w="19050" algn="ctr">
            <a:solidFill>
              <a:srgbClr val="FF0000"/>
            </a:solidFill>
            <a:prstDash val="solid"/>
            <a:miter lim="800000"/>
          </a:ln>
        </p:spPr>
        <p:txBody>
          <a:bodyPr lIns="216000" rIns="36000" rtlCol="0" anchor="ctr"/>
          <a:p>
            <a:pPr algn="just">
              <a:lnSpc>
                <a:spcPts val="2700"/>
              </a:lnSpc>
              <a:buClr>
                <a:srgbClr val="FF0000"/>
              </a:buClr>
            </a:pPr>
            <a:endParaRPr lang="zh-CN" altLang="en-US" sz="2400" b="1" dirty="0">
              <a:latin typeface="Times New Roman" panose="02020603050405020304" pitchFamily="18" charset="0"/>
              <a:ea typeface="+mj-ea"/>
              <a:cs typeface="Times New Roman" panose="02020603050405020304" pitchFamily="18" charset="0"/>
            </a:endParaRPr>
          </a:p>
        </p:txBody>
      </p:sp>
      <p:sp>
        <p:nvSpPr>
          <p:cNvPr id="15" name="矩形 14"/>
          <p:cNvSpPr/>
          <p:nvPr/>
        </p:nvSpPr>
        <p:spPr>
          <a:xfrm>
            <a:off x="4004310" y="2658745"/>
            <a:ext cx="2696845" cy="460375"/>
          </a:xfrm>
          <a:prstGeom prst="rect">
            <a:avLst/>
          </a:prstGeom>
          <a:solidFill>
            <a:schemeClr val="accent1"/>
          </a:solidFill>
          <a:ln>
            <a:solidFill>
              <a:schemeClr val="accent1">
                <a:lumMod val="50000"/>
              </a:schemeClr>
            </a:solidFill>
          </a:ln>
        </p:spPr>
        <p:txBody>
          <a:bodyPr wrap="square">
            <a:spAutoFit/>
          </a:bodyPr>
          <a:p>
            <a:pPr>
              <a:defRPr/>
            </a:pPr>
            <a:r>
              <a:rPr lang="en-US" sz="2400" dirty="0"/>
              <a:t>3/5</a:t>
            </a:r>
            <a:r>
              <a:rPr lang="zh-CN" altLang="en-US" sz="2400" dirty="0"/>
              <a:t>类</a:t>
            </a:r>
            <a:r>
              <a:rPr sz="2400" dirty="0"/>
              <a:t>大对数电缆</a:t>
            </a:r>
            <a:endParaRPr sz="2400" dirty="0"/>
          </a:p>
        </p:txBody>
      </p:sp>
    </p:spTree>
    <p:custDataLst>
      <p:tags r:id="rId2"/>
    </p:custDataLst>
  </p:cSld>
  <p:clrMapOvr>
    <a:masterClrMapping/>
  </p:clrMapOvr>
  <p:transition advTm="2896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pic>
        <p:nvPicPr>
          <p:cNvPr id="4915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010" y="928370"/>
            <a:ext cx="7054850" cy="4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9"/>
          <p:cNvSpPr>
            <a:spLocks noChangeArrowheads="1"/>
          </p:cNvSpPr>
          <p:nvPr/>
        </p:nvSpPr>
        <p:spPr bwMode="auto">
          <a:xfrm>
            <a:off x="652780" y="986790"/>
            <a:ext cx="6801485"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sz="1800">
                <a:solidFill>
                  <a:schemeClr val="bg1"/>
                </a:solidFill>
                <a:sym typeface="+mn-ea"/>
              </a:rPr>
              <a:t>3</a:t>
            </a:r>
            <a:r>
              <a:rPr lang="zh-CN" altLang="en-US" sz="1800">
                <a:solidFill>
                  <a:schemeClr val="bg1"/>
                </a:solidFill>
                <a:sym typeface="+mn-ea"/>
              </a:rPr>
              <a:t>、</a:t>
            </a:r>
            <a:r>
              <a:rPr altLang="zh-CN" sz="1800">
                <a:solidFill>
                  <a:schemeClr val="bg1"/>
                </a:solidFill>
                <a:sym typeface="+mn-ea"/>
              </a:rPr>
              <a:t>国标《综合布线系统工程设计规范》中综合布线系统的组成</a:t>
            </a:r>
            <a:endParaRPr altLang="zh-CN" sz="1800">
              <a:solidFill>
                <a:schemeClr val="bg1"/>
              </a:solidFill>
              <a:sym typeface="+mn-ea"/>
            </a:endParaRPr>
          </a:p>
        </p:txBody>
      </p:sp>
      <p:sp>
        <p:nvSpPr>
          <p:cNvPr id="49157" name="Rectangle 75"/>
          <p:cNvSpPr>
            <a:spLocks noChangeArrowheads="1"/>
          </p:cNvSpPr>
          <p:nvPr/>
        </p:nvSpPr>
        <p:spPr bwMode="auto">
          <a:xfrm>
            <a:off x="456565" y="1419225"/>
            <a:ext cx="8277860" cy="3632200"/>
          </a:xfrm>
          <a:prstGeom prst="rect">
            <a:avLst/>
          </a:prstGeom>
          <a:noFill/>
          <a:ln w="9525">
            <a:solidFill>
              <a:srgbClr val="C3D7E1"/>
            </a:solidFill>
            <a:miter lim="800000"/>
          </a:ln>
          <a:effec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marL="0" indent="457200" latinLnBrk="0"/>
            <a:r>
              <a:rPr sz="2200">
                <a:sym typeface="+mn-ea"/>
              </a:rPr>
              <a:t>（4）建筑群子系统</a:t>
            </a:r>
            <a:endParaRPr sz="2200">
              <a:sym typeface="+mn-ea"/>
            </a:endParaRPr>
          </a:p>
          <a:p>
            <a:pPr marL="0" indent="457200" latinLnBrk="0"/>
            <a:r>
              <a:rPr sz="2200">
                <a:sym typeface="+mn-ea"/>
              </a:rPr>
              <a:t>大中型网络中都拥有多幢建筑物，建筑群子系统用于实现建筑物之间的各种通讯。建筑群子系统（Campus Backbone Subsystem）（又称建筑群主干布线子系统</a:t>
            </a:r>
            <a:r>
              <a:rPr lang="zh-CN" sz="2200">
                <a:sym typeface="+mn-ea"/>
              </a:rPr>
              <a:t>，楼宇子系统</a:t>
            </a:r>
            <a:r>
              <a:rPr sz="2200">
                <a:sym typeface="+mn-ea"/>
              </a:rPr>
              <a:t>），是指建筑物之间使用传输介质（电缆或光缆）和各种支持设备（如配线架、交换机）连接在一起，构成一个完整的系统，从而实现语音、数据、图像或监控等信号的传输。建筑群子系统包括建筑物之间的主干布线及建筑物中的引入口设备，由楼群配线架（CD，Campus Distributor）及其他建筑物的楼宇配线架（BD）之间的缆线及配套设施组成。</a:t>
            </a:r>
            <a:endParaRPr sz="2200">
              <a:sym typeface="+mn-ea"/>
            </a:endParaRPr>
          </a:p>
          <a:p>
            <a:pPr marL="0" indent="457200" latinLnBrk="0"/>
            <a:endParaRPr sz="2200">
              <a:sym typeface="+mn-ea"/>
            </a:endParaRPr>
          </a:p>
        </p:txBody>
      </p:sp>
      <p:graphicFrame>
        <p:nvGraphicFramePr>
          <p:cNvPr id="2" name="表格 1"/>
          <p:cNvGraphicFramePr/>
          <p:nvPr/>
        </p:nvGraphicFramePr>
        <p:xfrm>
          <a:off x="2032000" y="22745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3" name="表格 2"/>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8" name="表格 7"/>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11" name="表格 10"/>
          <p:cNvGraphicFramePr/>
          <p:nvPr/>
        </p:nvGraphicFramePr>
        <p:xfrm>
          <a:off x="4572000" y="214820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Tree>
    <p:custDataLst>
      <p:tags r:id="rId2"/>
    </p:custDataLst>
  </p:cSld>
  <p:clrMapOvr>
    <a:masterClrMapping/>
  </p:clrMapOvr>
  <p:transition advTm="2896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pic>
        <p:nvPicPr>
          <p:cNvPr id="4915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010" y="928370"/>
            <a:ext cx="7054850" cy="4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9"/>
          <p:cNvSpPr>
            <a:spLocks noChangeArrowheads="1"/>
          </p:cNvSpPr>
          <p:nvPr/>
        </p:nvSpPr>
        <p:spPr bwMode="auto">
          <a:xfrm>
            <a:off x="652780" y="986790"/>
            <a:ext cx="6801485"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sz="1800">
                <a:solidFill>
                  <a:schemeClr val="bg1"/>
                </a:solidFill>
                <a:sym typeface="+mn-ea"/>
              </a:rPr>
              <a:t>3</a:t>
            </a:r>
            <a:r>
              <a:rPr lang="zh-CN" altLang="en-US" sz="1800">
                <a:solidFill>
                  <a:schemeClr val="bg1"/>
                </a:solidFill>
                <a:sym typeface="+mn-ea"/>
              </a:rPr>
              <a:t>、</a:t>
            </a:r>
            <a:r>
              <a:rPr altLang="zh-CN" sz="1800">
                <a:solidFill>
                  <a:schemeClr val="bg1"/>
                </a:solidFill>
                <a:sym typeface="+mn-ea"/>
              </a:rPr>
              <a:t>国标《综合布线系统工程设计规范》中综合布线系统的组成</a:t>
            </a:r>
            <a:endParaRPr altLang="zh-CN" sz="1800">
              <a:solidFill>
                <a:schemeClr val="bg1"/>
              </a:solidFill>
              <a:sym typeface="+mn-ea"/>
            </a:endParaRPr>
          </a:p>
        </p:txBody>
      </p:sp>
      <p:sp>
        <p:nvSpPr>
          <p:cNvPr id="49157" name="Rectangle 75"/>
          <p:cNvSpPr>
            <a:spLocks noChangeArrowheads="1"/>
          </p:cNvSpPr>
          <p:nvPr/>
        </p:nvSpPr>
        <p:spPr bwMode="auto">
          <a:xfrm>
            <a:off x="456565" y="1494155"/>
            <a:ext cx="8277860" cy="3396615"/>
          </a:xfrm>
          <a:prstGeom prst="rect">
            <a:avLst/>
          </a:prstGeom>
          <a:noFill/>
          <a:ln w="9525">
            <a:solidFill>
              <a:srgbClr val="C3D7E1"/>
            </a:solidFill>
            <a:miter lim="800000"/>
          </a:ln>
          <a:effec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marL="0" indent="457200" latinLnBrk="0"/>
            <a:r>
              <a:rPr sz="2400">
                <a:sym typeface="+mn-ea"/>
              </a:rPr>
              <a:t>（5）设备间</a:t>
            </a:r>
            <a:endParaRPr sz="2400">
              <a:sym typeface="+mn-ea"/>
            </a:endParaRPr>
          </a:p>
          <a:p>
            <a:pPr marL="0" indent="457200" latinLnBrk="0"/>
            <a:r>
              <a:rPr sz="2400">
                <a:sym typeface="+mn-ea"/>
              </a:rPr>
              <a:t>设备间是在每幢建筑物的适当地点进行网络管理和信息交换的场地。对于综合布线系统工程设计，设备间主要安装建筑物配线设备、电话交换机、计算机主机设备及入口设施，也可与配线设备安装在一起。</a:t>
            </a:r>
            <a:endParaRPr sz="2400">
              <a:sym typeface="+mn-ea"/>
            </a:endParaRPr>
          </a:p>
          <a:p>
            <a:pPr marL="0" indent="457200" latinLnBrk="0"/>
            <a:r>
              <a:rPr sz="2400">
                <a:sym typeface="+mn-ea"/>
              </a:rPr>
              <a:t>设备间是建筑物中电信设备、计算机网络设备及建筑物配线设备（BD）安装的地点，同时也是网络管理的场所，由设备间电缆、连接器和相关支承硬件组成，将各种公用系统连接在一起。</a:t>
            </a:r>
            <a:endParaRPr sz="2400">
              <a:sym typeface="+mn-ea"/>
            </a:endParaRPr>
          </a:p>
        </p:txBody>
      </p:sp>
      <p:graphicFrame>
        <p:nvGraphicFramePr>
          <p:cNvPr id="2" name="表格 1"/>
          <p:cNvGraphicFramePr/>
          <p:nvPr/>
        </p:nvGraphicFramePr>
        <p:xfrm>
          <a:off x="2032000" y="22745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3" name="表格 2"/>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8" name="表格 7"/>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11" name="表格 10"/>
          <p:cNvGraphicFramePr/>
          <p:nvPr/>
        </p:nvGraphicFramePr>
        <p:xfrm>
          <a:off x="4572000" y="214820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Tree>
    <p:custDataLst>
      <p:tags r:id="rId2"/>
    </p:custDataLst>
  </p:cSld>
  <p:clrMapOvr>
    <a:masterClrMapping/>
  </p:clrMapOvr>
  <p:transition advTm="2896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pic>
        <p:nvPicPr>
          <p:cNvPr id="4915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010" y="928370"/>
            <a:ext cx="7054850" cy="4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9"/>
          <p:cNvSpPr>
            <a:spLocks noChangeArrowheads="1"/>
          </p:cNvSpPr>
          <p:nvPr/>
        </p:nvSpPr>
        <p:spPr bwMode="auto">
          <a:xfrm>
            <a:off x="652780" y="986790"/>
            <a:ext cx="6801485"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sz="1800">
                <a:solidFill>
                  <a:schemeClr val="bg1"/>
                </a:solidFill>
                <a:sym typeface="+mn-ea"/>
              </a:rPr>
              <a:t>3</a:t>
            </a:r>
            <a:r>
              <a:rPr lang="zh-CN" altLang="en-US" sz="1800">
                <a:solidFill>
                  <a:schemeClr val="bg1"/>
                </a:solidFill>
                <a:sym typeface="+mn-ea"/>
              </a:rPr>
              <a:t>、</a:t>
            </a:r>
            <a:r>
              <a:rPr altLang="zh-CN" sz="1800">
                <a:solidFill>
                  <a:schemeClr val="bg1"/>
                </a:solidFill>
                <a:sym typeface="+mn-ea"/>
              </a:rPr>
              <a:t>国标《综合布线系统工程设计规范》中综合布线系统的组成</a:t>
            </a:r>
            <a:endParaRPr altLang="zh-CN" sz="1800">
              <a:solidFill>
                <a:schemeClr val="bg1"/>
              </a:solidFill>
              <a:sym typeface="+mn-ea"/>
            </a:endParaRPr>
          </a:p>
        </p:txBody>
      </p:sp>
      <p:sp>
        <p:nvSpPr>
          <p:cNvPr id="49157" name="Rectangle 75"/>
          <p:cNvSpPr>
            <a:spLocks noChangeArrowheads="1"/>
          </p:cNvSpPr>
          <p:nvPr/>
        </p:nvSpPr>
        <p:spPr bwMode="auto">
          <a:xfrm>
            <a:off x="456565" y="1494155"/>
            <a:ext cx="8277860" cy="3657600"/>
          </a:xfrm>
          <a:prstGeom prst="rect">
            <a:avLst/>
          </a:prstGeom>
          <a:noFill/>
          <a:ln w="9525">
            <a:solidFill>
              <a:srgbClr val="C3D7E1"/>
            </a:solidFill>
            <a:miter lim="800000"/>
          </a:ln>
          <a:effec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marL="0" indent="457200" latinLnBrk="0"/>
            <a:r>
              <a:rPr>
                <a:sym typeface="+mn-ea"/>
              </a:rPr>
              <a:t>（6）进线间</a:t>
            </a:r>
            <a:endParaRPr>
              <a:sym typeface="+mn-ea"/>
            </a:endParaRPr>
          </a:p>
          <a:p>
            <a:pPr marL="0" indent="457200" latinLnBrk="0"/>
            <a:r>
              <a:rPr>
                <a:sym typeface="+mn-ea"/>
              </a:rPr>
              <a:t>进线间是建筑物外部信息通信网络管线的入口部位，并可作为入口设施和建筑群配线设备的安装场地。</a:t>
            </a:r>
            <a:endParaRPr>
              <a:sym typeface="+mn-ea"/>
            </a:endParaRPr>
          </a:p>
          <a:p>
            <a:pPr marL="0" indent="457200" latinLnBrk="0"/>
            <a:r>
              <a:rPr>
                <a:sym typeface="+mn-ea"/>
              </a:rPr>
              <a:t>进线间一般提供给多家电信业务经营者使用，通常设于地下一层。进线间主要作为室外电缆和光缆引入楼内的成端与分支及光缆的盘长空间位置。对于光缆至大楼(FTTB)至用户(FTTH)、至桌面(FTTO)的应用及容量日益增多，进线间就显得尤为重要。由于许多的商用建筑物地下一层环境条件已大大改善，也可以安装配线架设备及通信设施。在不具备设置单独进线间或入楼电缆和光缆数量及入口设施容量较小时，建筑物也可以在入口处采用挖地沟或使用较小的空间完成缆线的成端与盘长，入口设施则可安装在设备间，但宜单独地设置场地，以便功能分区。</a:t>
            </a:r>
            <a:endParaRPr>
              <a:sym typeface="+mn-ea"/>
            </a:endParaRPr>
          </a:p>
        </p:txBody>
      </p:sp>
      <p:graphicFrame>
        <p:nvGraphicFramePr>
          <p:cNvPr id="2" name="表格 1"/>
          <p:cNvGraphicFramePr/>
          <p:nvPr/>
        </p:nvGraphicFramePr>
        <p:xfrm>
          <a:off x="2032000" y="22745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3" name="表格 2"/>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8" name="表格 7"/>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11" name="表格 10"/>
          <p:cNvGraphicFramePr/>
          <p:nvPr/>
        </p:nvGraphicFramePr>
        <p:xfrm>
          <a:off x="4572000" y="214820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Tree>
    <p:custDataLst>
      <p:tags r:id="rId2"/>
    </p:custDataLst>
  </p:cSld>
  <p:clrMapOvr>
    <a:masterClrMapping/>
  </p:clrMapOvr>
  <p:transition advTm="2896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pic>
        <p:nvPicPr>
          <p:cNvPr id="4915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010" y="928370"/>
            <a:ext cx="7054850" cy="4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9"/>
          <p:cNvSpPr>
            <a:spLocks noChangeArrowheads="1"/>
          </p:cNvSpPr>
          <p:nvPr/>
        </p:nvSpPr>
        <p:spPr bwMode="auto">
          <a:xfrm>
            <a:off x="652780" y="986790"/>
            <a:ext cx="6801485"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sz="1800">
                <a:solidFill>
                  <a:schemeClr val="bg1"/>
                </a:solidFill>
                <a:sym typeface="+mn-ea"/>
              </a:rPr>
              <a:t>3</a:t>
            </a:r>
            <a:r>
              <a:rPr lang="zh-CN" altLang="en-US" sz="1800">
                <a:solidFill>
                  <a:schemeClr val="bg1"/>
                </a:solidFill>
                <a:sym typeface="+mn-ea"/>
              </a:rPr>
              <a:t>、</a:t>
            </a:r>
            <a:r>
              <a:rPr altLang="zh-CN" sz="1800">
                <a:solidFill>
                  <a:schemeClr val="bg1"/>
                </a:solidFill>
                <a:sym typeface="+mn-ea"/>
              </a:rPr>
              <a:t>国标《综合布线系统工程设计规范》中综合布线系统的组成</a:t>
            </a:r>
            <a:endParaRPr altLang="zh-CN" sz="1800">
              <a:solidFill>
                <a:schemeClr val="bg1"/>
              </a:solidFill>
              <a:sym typeface="+mn-ea"/>
            </a:endParaRPr>
          </a:p>
        </p:txBody>
      </p:sp>
      <p:sp>
        <p:nvSpPr>
          <p:cNvPr id="49157" name="Rectangle 75"/>
          <p:cNvSpPr>
            <a:spLocks noChangeArrowheads="1"/>
          </p:cNvSpPr>
          <p:nvPr/>
        </p:nvSpPr>
        <p:spPr bwMode="auto">
          <a:xfrm>
            <a:off x="456565" y="1494155"/>
            <a:ext cx="8277860" cy="3107055"/>
          </a:xfrm>
          <a:prstGeom prst="rect">
            <a:avLst/>
          </a:prstGeom>
          <a:noFill/>
          <a:ln w="9525">
            <a:solidFill>
              <a:srgbClr val="C3D7E1"/>
            </a:solidFill>
            <a:miter lim="800000"/>
          </a:ln>
          <a:effec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marL="0" indent="457200" latinLnBrk="0"/>
            <a:r>
              <a:rPr sz="2200">
                <a:sym typeface="+mn-ea"/>
              </a:rPr>
              <a:t>（7）管理系统</a:t>
            </a:r>
            <a:endParaRPr sz="2200">
              <a:sym typeface="+mn-ea"/>
            </a:endParaRPr>
          </a:p>
          <a:p>
            <a:pPr marL="0" indent="457200" latinLnBrk="0"/>
            <a:r>
              <a:rPr sz="2200">
                <a:sym typeface="+mn-ea"/>
              </a:rPr>
              <a:t>管理应对工作区、电信间、设备间、进线间、布线路径环境中的配线设备、缆线、信息插座模块等设施按-定的模式进行标识、记录和管理。</a:t>
            </a:r>
            <a:endParaRPr sz="2200">
              <a:sym typeface="+mn-ea"/>
            </a:endParaRPr>
          </a:p>
          <a:p>
            <a:pPr marL="0" indent="457200" latinLnBrk="0"/>
            <a:r>
              <a:rPr sz="2200">
                <a:sym typeface="+mn-ea"/>
              </a:rPr>
              <a:t>管理是针对设备间、电信间和工作区的配线设备、缆线等设施，按一定的模式进行标识和记录的规定，其内容包括：管理方式、标识、色标、连接等。这些内容的实施，将给今后维护和管理带来很大的方便，有利于提高管理水平和工作效率。特别是较为复杂的综合布线系统，如采用计算机 ，其效果将十分明显。</a:t>
            </a:r>
            <a:endParaRPr sz="2200">
              <a:sym typeface="+mn-ea"/>
            </a:endParaRPr>
          </a:p>
        </p:txBody>
      </p:sp>
      <p:graphicFrame>
        <p:nvGraphicFramePr>
          <p:cNvPr id="2" name="表格 1"/>
          <p:cNvGraphicFramePr/>
          <p:nvPr/>
        </p:nvGraphicFramePr>
        <p:xfrm>
          <a:off x="2032000" y="22745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3" name="表格 2"/>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8" name="表格 7"/>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11" name="表格 10"/>
          <p:cNvGraphicFramePr/>
          <p:nvPr/>
        </p:nvGraphicFramePr>
        <p:xfrm>
          <a:off x="4572000" y="214820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Tree>
    <p:custDataLst>
      <p:tags r:id="rId2"/>
    </p:custDataLst>
  </p:cSld>
  <p:clrMapOvr>
    <a:masterClrMapping/>
  </p:clrMapOvr>
  <p:transition advTm="2896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pic>
        <p:nvPicPr>
          <p:cNvPr id="4915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010" y="928370"/>
            <a:ext cx="3996690" cy="4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9"/>
          <p:cNvSpPr>
            <a:spLocks noChangeArrowheads="1"/>
          </p:cNvSpPr>
          <p:nvPr/>
        </p:nvSpPr>
        <p:spPr bwMode="auto">
          <a:xfrm>
            <a:off x="652780" y="915035"/>
            <a:ext cx="3660140"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chemeClr val="bg1"/>
                </a:solidFill>
                <a:sym typeface="+mn-ea"/>
              </a:rPr>
              <a:t>4.</a:t>
            </a:r>
            <a:r>
              <a:rPr lang="zh-CN" altLang="en-US" sz="1800" b="1">
                <a:solidFill>
                  <a:schemeClr val="bg1"/>
                </a:solidFill>
                <a:sym typeface="+mn-ea"/>
              </a:rPr>
              <a:t> 综合布线系统的典型结构和组成</a:t>
            </a:r>
            <a:endParaRPr altLang="zh-CN" sz="1800">
              <a:solidFill>
                <a:schemeClr val="bg1"/>
              </a:solidFill>
              <a:sym typeface="+mn-ea"/>
            </a:endParaRPr>
          </a:p>
        </p:txBody>
      </p:sp>
      <p:sp>
        <p:nvSpPr>
          <p:cNvPr id="49157" name="Rectangle 75"/>
          <p:cNvSpPr>
            <a:spLocks noChangeArrowheads="1"/>
          </p:cNvSpPr>
          <p:nvPr/>
        </p:nvSpPr>
        <p:spPr bwMode="auto">
          <a:xfrm>
            <a:off x="456565" y="1494155"/>
            <a:ext cx="8277860" cy="2273935"/>
          </a:xfrm>
          <a:prstGeom prst="rect">
            <a:avLst/>
          </a:prstGeom>
          <a:noFill/>
          <a:ln w="9525">
            <a:solidFill>
              <a:srgbClr val="C3D7E1"/>
            </a:solidFill>
            <a:miter lim="800000"/>
          </a:ln>
          <a:effec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marL="0" indent="457200" latinLnBrk="0"/>
            <a:r>
              <a:rPr lang="zh-CN" sz="2200">
                <a:solidFill>
                  <a:srgbClr val="000000"/>
                </a:solidFill>
                <a:sym typeface="+mn-ea"/>
              </a:rPr>
              <a:t>《综合布线系统工程设计规范》</a:t>
            </a:r>
            <a:r>
              <a:rPr lang="zh-CN" sz="2200">
                <a:solidFill>
                  <a:srgbClr val="000000"/>
                </a:solidFill>
                <a:latin typeface="Calibri" panose="020F0502020204030204" charset="0"/>
                <a:sym typeface="+mn-ea"/>
              </a:rPr>
              <a:t>（</a:t>
            </a:r>
            <a:r>
              <a:rPr lang="en-US" sz="2200" b="1">
                <a:solidFill>
                  <a:srgbClr val="000000"/>
                </a:solidFill>
                <a:latin typeface="Calibri" panose="020F0502020204030204" charset="0"/>
                <a:cs typeface="Times New Roman" panose="02020603050405020304" pitchFamily="18" charset="0"/>
                <a:sym typeface="+mn-ea"/>
              </a:rPr>
              <a:t>GB50311-2016</a:t>
            </a:r>
            <a:r>
              <a:rPr lang="zh-CN" sz="2200">
                <a:solidFill>
                  <a:srgbClr val="000000"/>
                </a:solidFill>
                <a:latin typeface="Calibri" panose="020F0502020204030204" charset="0"/>
                <a:sym typeface="+mn-ea"/>
              </a:rPr>
              <a:t>）和</a:t>
            </a:r>
            <a:r>
              <a:rPr lang="zh-CN" sz="2200">
                <a:solidFill>
                  <a:srgbClr val="000000"/>
                </a:solidFill>
                <a:sym typeface="+mn-ea"/>
              </a:rPr>
              <a:t>《大楼通信综合布线系统第一部分总规范》</a:t>
            </a:r>
            <a:r>
              <a:rPr lang="zh-CN" sz="2200">
                <a:solidFill>
                  <a:srgbClr val="000000"/>
                </a:solidFill>
                <a:latin typeface="Calibri" panose="020F0502020204030204" charset="0"/>
                <a:sym typeface="+mn-ea"/>
              </a:rPr>
              <a:t>（</a:t>
            </a:r>
            <a:r>
              <a:rPr lang="en-US" sz="2200">
                <a:solidFill>
                  <a:srgbClr val="000000"/>
                </a:solidFill>
                <a:latin typeface="Calibri" panose="020F0502020204030204" charset="0"/>
                <a:cs typeface="Times New Roman" panose="02020603050405020304" pitchFamily="18" charset="0"/>
                <a:sym typeface="+mn-ea"/>
              </a:rPr>
              <a:t>YD/T 926.1-2009</a:t>
            </a:r>
            <a:r>
              <a:rPr lang="zh-CN" sz="2200">
                <a:solidFill>
                  <a:srgbClr val="000000"/>
                </a:solidFill>
                <a:latin typeface="Calibri" panose="020F0502020204030204" charset="0"/>
                <a:sym typeface="+mn-ea"/>
              </a:rPr>
              <a:t>）都将综合布线系统由</a:t>
            </a:r>
            <a:r>
              <a:rPr lang="en-US" sz="2200">
                <a:solidFill>
                  <a:srgbClr val="000000"/>
                </a:solidFill>
                <a:latin typeface="Calibri" panose="020F0502020204030204" charset="0"/>
                <a:sym typeface="+mn-ea"/>
              </a:rPr>
              <a:t>3</a:t>
            </a:r>
            <a:r>
              <a:rPr lang="zh-CN" sz="2200">
                <a:solidFill>
                  <a:srgbClr val="000000"/>
                </a:solidFill>
                <a:latin typeface="Calibri" panose="020F0502020204030204" charset="0"/>
                <a:sym typeface="+mn-ea"/>
              </a:rPr>
              <a:t>个子系统为基本组成，但在</a:t>
            </a:r>
            <a:r>
              <a:rPr lang="zh-CN" sz="2200">
                <a:solidFill>
                  <a:srgbClr val="000000"/>
                </a:solidFill>
                <a:sym typeface="+mn-ea"/>
              </a:rPr>
              <a:t>《综合布线系统工程设计规范》</a:t>
            </a:r>
            <a:r>
              <a:rPr lang="zh-CN" sz="2200">
                <a:solidFill>
                  <a:srgbClr val="000000"/>
                </a:solidFill>
                <a:latin typeface="Calibri" panose="020F0502020204030204" charset="0"/>
                <a:sym typeface="+mn-ea"/>
              </a:rPr>
              <a:t>（</a:t>
            </a:r>
            <a:r>
              <a:rPr lang="en-US" sz="2200" b="1">
                <a:solidFill>
                  <a:srgbClr val="000000"/>
                </a:solidFill>
                <a:latin typeface="Calibri" panose="020F0502020204030204" charset="0"/>
                <a:cs typeface="Times New Roman" panose="02020603050405020304" pitchFamily="18" charset="0"/>
                <a:sym typeface="+mn-ea"/>
              </a:rPr>
              <a:t>GB50311-2016</a:t>
            </a:r>
            <a:r>
              <a:rPr lang="zh-CN" sz="2200">
                <a:solidFill>
                  <a:srgbClr val="000000"/>
                </a:solidFill>
                <a:latin typeface="Calibri" panose="020F0502020204030204" charset="0"/>
                <a:sym typeface="+mn-ea"/>
              </a:rPr>
              <a:t>）中是</a:t>
            </a:r>
            <a:r>
              <a:rPr lang="en-US" sz="2200">
                <a:solidFill>
                  <a:srgbClr val="000000"/>
                </a:solidFill>
                <a:latin typeface="Calibri" panose="020F0502020204030204" charset="0"/>
                <a:cs typeface="Times New Roman" panose="02020603050405020304" pitchFamily="18" charset="0"/>
                <a:sym typeface="+mn-ea"/>
              </a:rPr>
              <a:t>3</a:t>
            </a:r>
            <a:r>
              <a:rPr lang="zh-CN" sz="2200">
                <a:solidFill>
                  <a:srgbClr val="000000"/>
                </a:solidFill>
                <a:latin typeface="Calibri" panose="020F0502020204030204" charset="0"/>
                <a:sym typeface="+mn-ea"/>
              </a:rPr>
              <a:t>个子系统和</a:t>
            </a:r>
            <a:r>
              <a:rPr lang="en-US" sz="2200">
                <a:solidFill>
                  <a:srgbClr val="000000"/>
                </a:solidFill>
                <a:latin typeface="Calibri" panose="020F0502020204030204" charset="0"/>
                <a:sym typeface="+mn-ea"/>
              </a:rPr>
              <a:t>7</a:t>
            </a:r>
            <a:r>
              <a:rPr lang="zh-CN" sz="2200">
                <a:solidFill>
                  <a:srgbClr val="000000"/>
                </a:solidFill>
                <a:latin typeface="Calibri" panose="020F0502020204030204" charset="0"/>
                <a:sym typeface="+mn-ea"/>
              </a:rPr>
              <a:t>个部分同时存在。</a:t>
            </a:r>
            <a:r>
              <a:rPr lang="zh-CN" sz="2200">
                <a:latin typeface="Calibri" panose="020F0502020204030204" charset="0"/>
                <a:sym typeface="+mn-ea"/>
              </a:rPr>
              <a:t>在</a:t>
            </a:r>
            <a:r>
              <a:rPr lang="zh-CN" sz="2200">
                <a:solidFill>
                  <a:srgbClr val="000000"/>
                </a:solidFill>
                <a:latin typeface="Calibri" panose="020F0502020204030204" charset="0"/>
                <a:sym typeface="+mn-ea"/>
              </a:rPr>
              <a:t>《综合布线系统工程设计规范》（</a:t>
            </a:r>
            <a:r>
              <a:rPr lang="en-US" sz="2200" b="1">
                <a:solidFill>
                  <a:srgbClr val="000000"/>
                </a:solidFill>
                <a:latin typeface="Calibri" panose="020F0502020204030204" charset="0"/>
                <a:cs typeface="Times New Roman" panose="02020603050405020304" pitchFamily="18" charset="0"/>
                <a:sym typeface="+mn-ea"/>
              </a:rPr>
              <a:t>GB50311-2016</a:t>
            </a:r>
            <a:r>
              <a:rPr lang="zh-CN" sz="2200">
                <a:solidFill>
                  <a:srgbClr val="000000"/>
                </a:solidFill>
                <a:latin typeface="Calibri" panose="020F0502020204030204" charset="0"/>
                <a:sym typeface="+mn-ea"/>
              </a:rPr>
              <a:t>）中规定，</a:t>
            </a:r>
            <a:r>
              <a:rPr lang="zh-CN" sz="2200">
                <a:latin typeface="Calibri" panose="020F0502020204030204" charset="0"/>
                <a:sym typeface="+mn-ea"/>
              </a:rPr>
              <a:t>综合布线系统基本组成应符合如图</a:t>
            </a:r>
            <a:r>
              <a:rPr lang="en-US" sz="2200">
                <a:latin typeface="Calibri" panose="020F0502020204030204" charset="0"/>
                <a:cs typeface="Times New Roman" panose="02020603050405020304" pitchFamily="18" charset="0"/>
                <a:sym typeface="+mn-ea"/>
              </a:rPr>
              <a:t>1.5</a:t>
            </a:r>
            <a:r>
              <a:rPr lang="zh-CN" sz="2200">
                <a:latin typeface="Calibri" panose="020F0502020204030204" charset="0"/>
                <a:sym typeface="+mn-ea"/>
              </a:rPr>
              <a:t>所示。</a:t>
            </a:r>
            <a:endParaRPr lang="zh-CN" sz="2200">
              <a:latin typeface="Calibri" panose="020F0502020204030204" charset="0"/>
              <a:sym typeface="+mn-ea"/>
            </a:endParaRPr>
          </a:p>
        </p:txBody>
      </p:sp>
      <p:graphicFrame>
        <p:nvGraphicFramePr>
          <p:cNvPr id="2" name="表格 1"/>
          <p:cNvGraphicFramePr/>
          <p:nvPr/>
        </p:nvGraphicFramePr>
        <p:xfrm>
          <a:off x="2032000" y="22745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3" name="表格 2"/>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8" name="表格 7"/>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11" name="表格 10"/>
          <p:cNvGraphicFramePr/>
          <p:nvPr/>
        </p:nvGraphicFramePr>
        <p:xfrm>
          <a:off x="4572000" y="214820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4" name="表格 3"/>
          <p:cNvGraphicFramePr/>
          <p:nvPr>
            <p:custDataLst>
              <p:tags r:id="rId2"/>
            </p:custDataLst>
          </p:nvPr>
        </p:nvGraphicFramePr>
        <p:xfrm>
          <a:off x="4363720" y="1824990"/>
          <a:ext cx="208280" cy="594360"/>
        </p:xfrm>
        <a:graphic>
          <a:graphicData uri="http://schemas.openxmlformats.org/drawingml/2006/table">
            <a:tbl>
              <a:tblPr firstRow="1" bandRow="1">
                <a:tableStyleId>{5940675A-B579-460E-94D1-54222C63F5DA}</a:tableStyleId>
              </a:tblPr>
              <a:tblGrid>
                <a:gridCol w="20828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Tree>
    <p:custDataLst>
      <p:tags r:id="rId3"/>
    </p:custDataLst>
  </p:cSld>
  <p:clrMapOvr>
    <a:masterClrMapping/>
  </p:clrMapOvr>
  <p:transition advTm="2896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pic>
        <p:nvPicPr>
          <p:cNvPr id="5" name="图片 4"/>
          <p:cNvPicPr>
            <a:picLocks noChangeAspect="1"/>
          </p:cNvPicPr>
          <p:nvPr/>
        </p:nvPicPr>
        <p:blipFill>
          <a:blip r:embed="rId1"/>
          <a:stretch>
            <a:fillRect/>
          </a:stretch>
        </p:blipFill>
        <p:spPr>
          <a:xfrm>
            <a:off x="971550" y="627380"/>
            <a:ext cx="6066790" cy="4479290"/>
          </a:xfrm>
          <a:prstGeom prst="rect">
            <a:avLst/>
          </a:prstGeom>
        </p:spPr>
      </p:pic>
    </p:spTree>
    <p:custDataLst>
      <p:tags r:id="rId2"/>
    </p:custDataLst>
  </p:cSld>
  <p:clrMapOvr>
    <a:masterClrMapping/>
  </p:clrMapOvr>
  <p:transition advTm="2896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pic>
        <p:nvPicPr>
          <p:cNvPr id="4" name="图片 3"/>
          <p:cNvPicPr>
            <a:picLocks noChangeAspect="1"/>
          </p:cNvPicPr>
          <p:nvPr>
            <p:custDataLst>
              <p:tags r:id="rId1"/>
            </p:custDataLst>
          </p:nvPr>
        </p:nvPicPr>
        <p:blipFill>
          <a:blip r:embed="rId2"/>
          <a:stretch>
            <a:fillRect/>
          </a:stretch>
        </p:blipFill>
        <p:spPr>
          <a:xfrm>
            <a:off x="323215" y="915035"/>
            <a:ext cx="7530465" cy="4189095"/>
          </a:xfrm>
          <a:prstGeom prst="rect">
            <a:avLst/>
          </a:prstGeom>
        </p:spPr>
      </p:pic>
    </p:spTree>
    <p:custDataLst>
      <p:tags r:id="rId3"/>
    </p:custDataLst>
  </p:cSld>
  <p:clrMapOvr>
    <a:masterClrMapping/>
  </p:clrMapOvr>
  <p:transition advTm="2896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b="1">
              <a:solidFill>
                <a:schemeClr val="accent2">
                  <a:lumMod val="50000"/>
                </a:schemeClr>
              </a:solidFill>
              <a:sym typeface="+mn-ea"/>
            </a:endParaRPr>
          </a:p>
        </p:txBody>
      </p:sp>
      <p:pic>
        <p:nvPicPr>
          <p:cNvPr id="4915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010" y="928370"/>
            <a:ext cx="3996690" cy="4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9"/>
          <p:cNvSpPr>
            <a:spLocks noChangeArrowheads="1"/>
          </p:cNvSpPr>
          <p:nvPr/>
        </p:nvSpPr>
        <p:spPr bwMode="auto">
          <a:xfrm>
            <a:off x="652780" y="915035"/>
            <a:ext cx="3660140"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chemeClr val="bg1"/>
                </a:solidFill>
                <a:sym typeface="+mn-ea"/>
              </a:rPr>
              <a:t>4.</a:t>
            </a:r>
            <a:r>
              <a:rPr lang="zh-CN" altLang="en-US" sz="1800" b="1">
                <a:solidFill>
                  <a:schemeClr val="bg1"/>
                </a:solidFill>
                <a:sym typeface="+mn-ea"/>
              </a:rPr>
              <a:t> 综合布线系统的典型结构和组成</a:t>
            </a:r>
            <a:endParaRPr altLang="zh-CN" sz="1800">
              <a:solidFill>
                <a:schemeClr val="bg1"/>
              </a:solidFill>
              <a:sym typeface="+mn-ea"/>
            </a:endParaRPr>
          </a:p>
        </p:txBody>
      </p:sp>
      <p:sp>
        <p:nvSpPr>
          <p:cNvPr id="49157" name="Rectangle 75"/>
          <p:cNvSpPr>
            <a:spLocks noChangeArrowheads="1"/>
          </p:cNvSpPr>
          <p:nvPr/>
        </p:nvSpPr>
        <p:spPr bwMode="auto">
          <a:xfrm>
            <a:off x="456565" y="1494155"/>
            <a:ext cx="8277860" cy="2273935"/>
          </a:xfrm>
          <a:prstGeom prst="rect">
            <a:avLst/>
          </a:prstGeom>
          <a:noFill/>
          <a:ln w="9525">
            <a:solidFill>
              <a:srgbClr val="C3D7E1"/>
            </a:solidFill>
            <a:miter lim="800000"/>
          </a:ln>
          <a:effectLst/>
          <a:extLst>
            <a:ext uri="{909E8E84-426E-40DD-AFC4-6F175D3DCCD1}">
              <a14:hiddenFill xmlns:a14="http://schemas.microsoft.com/office/drawing/2010/main">
                <a:solidFill>
                  <a:schemeClr val="bg1"/>
                </a:solidFill>
              </a14:hiddenFill>
            </a:ext>
          </a:ex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b="1">
                <a:sym typeface="+mn-ea"/>
              </a:rPr>
              <a:t>在图</a:t>
            </a:r>
            <a:r>
              <a:rPr lang="en-US" altLang="zh-CN" b="1">
                <a:sym typeface="+mn-ea"/>
              </a:rPr>
              <a:t>1-6</a:t>
            </a:r>
            <a:r>
              <a:rPr lang="zh-CN" altLang="zh-CN" b="1">
                <a:sym typeface="+mn-ea"/>
              </a:rPr>
              <a:t>中，根据工程的实际情况，</a:t>
            </a:r>
            <a:r>
              <a:rPr lang="en-US" altLang="zh-CN" b="1">
                <a:sym typeface="+mn-ea"/>
              </a:rPr>
              <a:t>FD</a:t>
            </a:r>
            <a:r>
              <a:rPr lang="zh-CN" altLang="zh-CN" b="1">
                <a:sym typeface="+mn-ea"/>
              </a:rPr>
              <a:t>与</a:t>
            </a:r>
            <a:r>
              <a:rPr lang="en-US" altLang="zh-CN" b="1">
                <a:sym typeface="+mn-ea"/>
              </a:rPr>
              <a:t>FD</a:t>
            </a:r>
            <a:r>
              <a:rPr lang="zh-CN" altLang="zh-CN" b="1">
                <a:sym typeface="+mn-ea"/>
              </a:rPr>
              <a:t>、</a:t>
            </a:r>
            <a:r>
              <a:rPr lang="en-US" altLang="zh-CN" b="1">
                <a:sym typeface="+mn-ea"/>
              </a:rPr>
              <a:t>BD</a:t>
            </a:r>
            <a:r>
              <a:rPr lang="zh-CN" altLang="zh-CN" b="1">
                <a:sym typeface="+mn-ea"/>
              </a:rPr>
              <a:t>与</a:t>
            </a:r>
            <a:r>
              <a:rPr lang="en-US" altLang="zh-CN" b="1">
                <a:sym typeface="+mn-ea"/>
              </a:rPr>
              <a:t>BD</a:t>
            </a:r>
            <a:r>
              <a:rPr lang="zh-CN" altLang="zh-CN" b="1">
                <a:sym typeface="+mn-ea"/>
              </a:rPr>
              <a:t>之间可以建立直达的路由。预先将管槽敷设完毕，待以后需要时再完成缆线的布放。这个路由的存在为实现配线和网络的实时调度与管理带来了许多的方便之处。但不同层的</a:t>
            </a:r>
            <a:r>
              <a:rPr lang="en-US" altLang="zh-CN" b="1">
                <a:sym typeface="+mn-ea"/>
              </a:rPr>
              <a:t>FD</a:t>
            </a:r>
            <a:r>
              <a:rPr lang="zh-CN" altLang="zh-CN" b="1">
                <a:sym typeface="+mn-ea"/>
              </a:rPr>
              <a:t>之间是否要设路由可根据以后的网络应用而定。因为竖井已将缆线路由作了沟通，只是还未布放缆线。</a:t>
            </a:r>
            <a:endParaRPr lang="zh-CN" altLang="zh-CN" b="1"/>
          </a:p>
          <a:p>
            <a:pPr eaLnBrk="1" hangingPunct="1"/>
            <a:r>
              <a:rPr lang="zh-CN" altLang="zh-CN" b="1">
                <a:sym typeface="+mn-ea"/>
              </a:rPr>
              <a:t>综合布线系统构成图对于电缆和光缆系统都是适用的。但在工程的实际应用中应加以正确理解，因为光缆布线与电缆布线有许多不同之处。</a:t>
            </a:r>
            <a:endParaRPr lang="zh-CN">
              <a:latin typeface="Calibri" panose="020F0502020204030204" charset="0"/>
              <a:sym typeface="+mn-ea"/>
            </a:endParaRPr>
          </a:p>
        </p:txBody>
      </p:sp>
      <p:graphicFrame>
        <p:nvGraphicFramePr>
          <p:cNvPr id="2" name="表格 1"/>
          <p:cNvGraphicFramePr/>
          <p:nvPr/>
        </p:nvGraphicFramePr>
        <p:xfrm>
          <a:off x="2032000" y="22745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3" name="表格 2"/>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8" name="表格 7"/>
          <p:cNvGraphicFramePr/>
          <p:nvPr/>
        </p:nvGraphicFramePr>
        <p:xfrm>
          <a:off x="2032000" y="26784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11" name="表格 10"/>
          <p:cNvGraphicFramePr/>
          <p:nvPr/>
        </p:nvGraphicFramePr>
        <p:xfrm>
          <a:off x="4572000" y="214820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aphicFrame>
        <p:nvGraphicFramePr>
          <p:cNvPr id="4" name="表格 3"/>
          <p:cNvGraphicFramePr/>
          <p:nvPr/>
        </p:nvGraphicFramePr>
        <p:xfrm>
          <a:off x="4572000" y="182499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Tree>
    <p:custDataLst>
      <p:tags r:id="rId2"/>
    </p:custDataLst>
  </p:cSld>
  <p:clrMapOvr>
    <a:masterClrMapping/>
  </p:clrMapOvr>
  <p:transition advTm="2896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ym typeface="+mn-ea"/>
              </a:rPr>
              <a:t>1.2.1  </a:t>
            </a:r>
            <a:r>
              <a:rPr lang="zh-CN" altLang="zh-CN" b="1">
                <a:sym typeface="+mn-ea"/>
              </a:rPr>
              <a:t>了解智能建筑的概念及组成</a:t>
            </a:r>
            <a:endParaRPr lang="zh-CN" altLang="en-US"/>
          </a:p>
        </p:txBody>
      </p:sp>
      <p:sp>
        <p:nvSpPr>
          <p:cNvPr id="8196" name="Rectangle 10"/>
          <p:cNvSpPr>
            <a:spLocks noChangeArrowheads="1"/>
          </p:cNvSpPr>
          <p:nvPr/>
        </p:nvSpPr>
        <p:spPr bwMode="auto">
          <a:xfrm>
            <a:off x="614125" y="1554084"/>
            <a:ext cx="2946797" cy="381635"/>
          </a:xfrm>
          <a:prstGeom prst="rect">
            <a:avLst/>
          </a:prstGeom>
          <a:solidFill>
            <a:srgbClr val="FFFFFF"/>
          </a:solidFill>
          <a:ln w="9525">
            <a:solidFill>
              <a:srgbClr val="99CCFF"/>
            </a:solidFill>
            <a:miter lim="800000"/>
          </a:ln>
        </p:spPr>
        <p:txBody>
          <a:bodyPr>
            <a:spAutoFit/>
          </a:bodyPr>
          <a:lstStyle/>
          <a:p>
            <a:pPr>
              <a:lnSpc>
                <a:spcPct val="105000"/>
              </a:lnSpc>
              <a:spcBef>
                <a:spcPct val="20000"/>
              </a:spcBef>
              <a:buClr>
                <a:srgbClr val="FF0000"/>
              </a:buClr>
              <a:defRPr/>
            </a:pPr>
            <a:r>
              <a:rPr lang="en-US" sz="1800" b="1" dirty="0">
                <a:solidFill>
                  <a:srgbClr val="DB0707"/>
                </a:solidFill>
                <a:latin typeface="+mn-ea"/>
                <a:ea typeface="+mn-ea"/>
              </a:rPr>
              <a:t>C</a:t>
            </a:r>
            <a:r>
              <a:rPr lang="en-US" sz="1800" b="1" dirty="0">
                <a:latin typeface="+mn-ea"/>
                <a:ea typeface="+mn-ea"/>
              </a:rPr>
              <a:t>omputer</a:t>
            </a:r>
            <a:r>
              <a:rPr lang="zh-CN" altLang="en-US" sz="1800" b="1" dirty="0">
                <a:latin typeface="+mn-ea"/>
                <a:ea typeface="+mn-ea"/>
              </a:rPr>
              <a:t>（现代计算机）</a:t>
            </a:r>
            <a:endParaRPr lang="en-US" altLang="zh-CN" sz="1800" b="1" dirty="0">
              <a:solidFill>
                <a:schemeClr val="tx1"/>
              </a:solidFill>
              <a:latin typeface="+mn-ea"/>
              <a:ea typeface="+mn-ea"/>
            </a:endParaRPr>
          </a:p>
        </p:txBody>
      </p:sp>
      <p:sp>
        <p:nvSpPr>
          <p:cNvPr id="9219" name="Rectangle 31"/>
          <p:cNvSpPr>
            <a:spLocks noChangeArrowheads="1"/>
          </p:cNvSpPr>
          <p:nvPr/>
        </p:nvSpPr>
        <p:spPr bwMode="auto">
          <a:xfrm>
            <a:off x="614045" y="3547110"/>
            <a:ext cx="7437755" cy="8458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40500" tIns="8100" rIns="40500" bIns="81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1800" b="1"/>
              <a:t>将</a:t>
            </a:r>
            <a:r>
              <a:rPr lang="en-US" altLang="zh-CN" sz="1800" b="1"/>
              <a:t>4C</a:t>
            </a:r>
            <a:r>
              <a:rPr lang="zh-CN" altLang="en-US" sz="1800" b="1"/>
              <a:t>技术综合应用于建筑物之中，在建筑物内建立一个以计算机综合网络为主体的，使建筑物实现智能化的信息管理控制，结合现代化的服务和管理方式，给人们提供一个安全和舒适的生活、学习、工作的环境空间。</a:t>
            </a:r>
            <a:endParaRPr lang="zh-CN" altLang="en-US" sz="1800" b="1">
              <a:solidFill>
                <a:srgbClr val="00B0F0"/>
              </a:solidFill>
              <a:latin typeface="仿宋_GB2312"/>
              <a:ea typeface="仿宋_GB2312"/>
              <a:cs typeface="仿宋_GB2312"/>
            </a:endParaRPr>
          </a:p>
        </p:txBody>
      </p:sp>
      <p:sp>
        <p:nvSpPr>
          <p:cNvPr id="8" name="Rectangle 10"/>
          <p:cNvSpPr>
            <a:spLocks noChangeArrowheads="1"/>
          </p:cNvSpPr>
          <p:nvPr/>
        </p:nvSpPr>
        <p:spPr bwMode="auto">
          <a:xfrm>
            <a:off x="614125" y="2036286"/>
            <a:ext cx="2946797" cy="381635"/>
          </a:xfrm>
          <a:prstGeom prst="rect">
            <a:avLst/>
          </a:prstGeom>
          <a:solidFill>
            <a:srgbClr val="FFFFFF"/>
          </a:solidFill>
          <a:ln w="9525">
            <a:solidFill>
              <a:srgbClr val="99CCFF"/>
            </a:solidFill>
            <a:miter lim="800000"/>
          </a:ln>
        </p:spPr>
        <p:txBody>
          <a:bodyPr>
            <a:spAutoFit/>
          </a:bodyPr>
          <a:lstStyle/>
          <a:p>
            <a:pPr>
              <a:lnSpc>
                <a:spcPct val="105000"/>
              </a:lnSpc>
              <a:spcBef>
                <a:spcPct val="20000"/>
              </a:spcBef>
              <a:buClr>
                <a:srgbClr val="FF0000"/>
              </a:buClr>
              <a:defRPr/>
            </a:pPr>
            <a:r>
              <a:rPr lang="en-US" sz="1800" b="1" dirty="0">
                <a:solidFill>
                  <a:srgbClr val="DB0707"/>
                </a:solidFill>
                <a:latin typeface="+mn-ea"/>
                <a:ea typeface="+mn-ea"/>
              </a:rPr>
              <a:t>C</a:t>
            </a:r>
            <a:r>
              <a:rPr lang="en-US" sz="1800" b="1" dirty="0">
                <a:latin typeface="+mn-ea"/>
                <a:ea typeface="+mn-ea"/>
              </a:rPr>
              <a:t>ontrol</a:t>
            </a:r>
            <a:r>
              <a:rPr lang="zh-CN" altLang="en-US" sz="1800" b="1" dirty="0">
                <a:latin typeface="+mn-ea"/>
                <a:ea typeface="+mn-ea"/>
              </a:rPr>
              <a:t>（现代控制）</a:t>
            </a:r>
            <a:endParaRPr lang="en-US" altLang="zh-CN" sz="1800" b="1" dirty="0">
              <a:solidFill>
                <a:schemeClr val="tx1"/>
              </a:solidFill>
              <a:latin typeface="+mn-ea"/>
              <a:ea typeface="+mn-ea"/>
            </a:endParaRPr>
          </a:p>
        </p:txBody>
      </p:sp>
      <p:sp>
        <p:nvSpPr>
          <p:cNvPr id="9" name="Rectangle 10"/>
          <p:cNvSpPr>
            <a:spLocks noChangeArrowheads="1"/>
          </p:cNvSpPr>
          <p:nvPr/>
        </p:nvSpPr>
        <p:spPr bwMode="auto">
          <a:xfrm>
            <a:off x="614125" y="2518490"/>
            <a:ext cx="2946797" cy="671830"/>
          </a:xfrm>
          <a:prstGeom prst="rect">
            <a:avLst/>
          </a:prstGeom>
          <a:solidFill>
            <a:srgbClr val="FFFFFF"/>
          </a:solidFill>
          <a:ln w="9525">
            <a:solidFill>
              <a:srgbClr val="99CCFF"/>
            </a:solidFill>
            <a:miter lim="800000"/>
          </a:ln>
        </p:spPr>
        <p:txBody>
          <a:bodyPr>
            <a:spAutoFit/>
          </a:bodyPr>
          <a:lstStyle/>
          <a:p>
            <a:pPr>
              <a:lnSpc>
                <a:spcPct val="105000"/>
              </a:lnSpc>
              <a:spcBef>
                <a:spcPct val="20000"/>
              </a:spcBef>
              <a:buClr>
                <a:srgbClr val="FF0000"/>
              </a:buClr>
              <a:defRPr/>
            </a:pPr>
            <a:r>
              <a:rPr lang="en-US" sz="1800" b="1" dirty="0">
                <a:solidFill>
                  <a:srgbClr val="DB0707"/>
                </a:solidFill>
                <a:latin typeface="+mn-ea"/>
                <a:ea typeface="+mn-ea"/>
              </a:rPr>
              <a:t>C</a:t>
            </a:r>
            <a:r>
              <a:rPr lang="en-US" sz="1800" b="1" dirty="0">
                <a:latin typeface="+mn-ea"/>
                <a:ea typeface="+mn-ea"/>
              </a:rPr>
              <a:t>ommunication</a:t>
            </a:r>
            <a:r>
              <a:rPr lang="zh-CN" altLang="en-US" sz="1800" b="1" dirty="0">
                <a:latin typeface="+mn-ea"/>
                <a:ea typeface="+mn-ea"/>
              </a:rPr>
              <a:t>（现代通信）</a:t>
            </a:r>
            <a:endParaRPr lang="en-US" altLang="zh-CN" sz="1800" b="1" dirty="0">
              <a:solidFill>
                <a:schemeClr val="tx1"/>
              </a:solidFill>
              <a:latin typeface="+mn-ea"/>
              <a:ea typeface="+mn-ea"/>
            </a:endParaRPr>
          </a:p>
        </p:txBody>
      </p:sp>
      <p:sp>
        <p:nvSpPr>
          <p:cNvPr id="11" name="Rectangle 10"/>
          <p:cNvSpPr>
            <a:spLocks noChangeArrowheads="1"/>
          </p:cNvSpPr>
          <p:nvPr/>
        </p:nvSpPr>
        <p:spPr bwMode="auto">
          <a:xfrm>
            <a:off x="614125" y="2947115"/>
            <a:ext cx="2946797" cy="381635"/>
          </a:xfrm>
          <a:prstGeom prst="rect">
            <a:avLst/>
          </a:prstGeom>
          <a:solidFill>
            <a:srgbClr val="FFFFFF"/>
          </a:solidFill>
          <a:ln w="9525">
            <a:solidFill>
              <a:srgbClr val="99CCFF"/>
            </a:solidFill>
            <a:miter lim="800000"/>
          </a:ln>
        </p:spPr>
        <p:txBody>
          <a:bodyPr>
            <a:spAutoFit/>
          </a:bodyPr>
          <a:lstStyle/>
          <a:p>
            <a:pPr>
              <a:lnSpc>
                <a:spcPct val="105000"/>
              </a:lnSpc>
              <a:spcBef>
                <a:spcPct val="20000"/>
              </a:spcBef>
              <a:buClr>
                <a:srgbClr val="FF0000"/>
              </a:buClr>
              <a:defRPr/>
            </a:pPr>
            <a:r>
              <a:rPr lang="en-US" sz="1800" b="1" dirty="0">
                <a:solidFill>
                  <a:srgbClr val="DB0707"/>
                </a:solidFill>
                <a:latin typeface="+mn-ea"/>
                <a:ea typeface="+mn-ea"/>
              </a:rPr>
              <a:t>C</a:t>
            </a:r>
            <a:r>
              <a:rPr lang="en-US" sz="1800" b="1" dirty="0">
                <a:latin typeface="+mn-ea"/>
                <a:ea typeface="+mn-ea"/>
              </a:rPr>
              <a:t>RT</a:t>
            </a:r>
            <a:r>
              <a:rPr lang="zh-CN" altLang="en-US" sz="1800" b="1" dirty="0">
                <a:latin typeface="+mn-ea"/>
                <a:ea typeface="+mn-ea"/>
              </a:rPr>
              <a:t>（现代图形显示）</a:t>
            </a:r>
            <a:endParaRPr lang="en-US" altLang="zh-CN" sz="1800" b="1" dirty="0">
              <a:solidFill>
                <a:schemeClr val="tx1"/>
              </a:solidFill>
              <a:latin typeface="+mn-ea"/>
              <a:ea typeface="+mn-ea"/>
            </a:endParaRPr>
          </a:p>
        </p:txBody>
      </p:sp>
      <p:sp>
        <p:nvSpPr>
          <p:cNvPr id="9224" name="右大括号 12"/>
          <p:cNvSpPr/>
          <p:nvPr/>
        </p:nvSpPr>
        <p:spPr bwMode="auto">
          <a:xfrm>
            <a:off x="3614500" y="1661240"/>
            <a:ext cx="267890" cy="1553765"/>
          </a:xfrm>
          <a:prstGeom prst="rightBrace">
            <a:avLst>
              <a:gd name="adj1" fmla="val 8324"/>
              <a:gd name="adj2" fmla="val 50000"/>
            </a:avLst>
          </a:prstGeom>
          <a:noFill/>
          <a:ln w="38100" algn="ctr">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endParaRPr lang="zh-CN" altLang="en-US" sz="1500"/>
          </a:p>
        </p:txBody>
      </p:sp>
      <p:sp>
        <p:nvSpPr>
          <p:cNvPr id="21" name="Rectangle 10"/>
          <p:cNvSpPr>
            <a:spLocks noChangeArrowheads="1"/>
          </p:cNvSpPr>
          <p:nvPr/>
        </p:nvSpPr>
        <p:spPr bwMode="auto">
          <a:xfrm>
            <a:off x="3935969" y="2304177"/>
            <a:ext cx="1500188" cy="381635"/>
          </a:xfrm>
          <a:prstGeom prst="rect">
            <a:avLst/>
          </a:prstGeom>
          <a:solidFill>
            <a:srgbClr val="FFFFFF"/>
          </a:solidFill>
          <a:ln w="9525">
            <a:solidFill>
              <a:srgbClr val="99CCFF"/>
            </a:solidFill>
            <a:miter lim="800000"/>
          </a:ln>
        </p:spPr>
        <p:txBody>
          <a:bodyPr>
            <a:spAutoFit/>
          </a:bodyPr>
          <a:lstStyle/>
          <a:p>
            <a:pPr>
              <a:lnSpc>
                <a:spcPct val="105000"/>
              </a:lnSpc>
              <a:spcBef>
                <a:spcPct val="20000"/>
              </a:spcBef>
              <a:buClr>
                <a:srgbClr val="FF0000"/>
              </a:buClr>
              <a:defRPr/>
            </a:pPr>
            <a:r>
              <a:rPr lang="zh-CN" altLang="en-US" sz="1800" b="1" dirty="0">
                <a:solidFill>
                  <a:schemeClr val="tx1"/>
                </a:solidFill>
                <a:latin typeface="+mn-ea"/>
                <a:ea typeface="+mn-ea"/>
              </a:rPr>
              <a:t>简称“</a:t>
            </a:r>
            <a:r>
              <a:rPr lang="en-US" altLang="zh-CN" sz="1800" b="1" dirty="0">
                <a:solidFill>
                  <a:schemeClr val="tx1"/>
                </a:solidFill>
                <a:latin typeface="+mn-ea"/>
                <a:ea typeface="+mn-ea"/>
              </a:rPr>
              <a:t>4C</a:t>
            </a:r>
            <a:r>
              <a:rPr lang="zh-CN" altLang="en-US" sz="1800" b="1" dirty="0">
                <a:solidFill>
                  <a:schemeClr val="tx1"/>
                </a:solidFill>
                <a:latin typeface="+mn-ea"/>
                <a:ea typeface="+mn-ea"/>
              </a:rPr>
              <a:t>”</a:t>
            </a:r>
            <a:endParaRPr lang="en-US" altLang="zh-CN" sz="1800" b="1" dirty="0">
              <a:solidFill>
                <a:schemeClr val="tx1"/>
              </a:solidFill>
              <a:latin typeface="+mn-ea"/>
              <a:ea typeface="+mn-ea"/>
            </a:endParaRPr>
          </a:p>
        </p:txBody>
      </p:sp>
      <p:sp>
        <p:nvSpPr>
          <p:cNvPr id="7172" name="Rectangle 10"/>
          <p:cNvSpPr>
            <a:spLocks noChangeArrowheads="1"/>
          </p:cNvSpPr>
          <p:nvPr/>
        </p:nvSpPr>
        <p:spPr bwMode="auto">
          <a:xfrm>
            <a:off x="567055" y="1051005"/>
            <a:ext cx="2946797" cy="381635"/>
          </a:xfrm>
          <a:prstGeom prst="rect">
            <a:avLst/>
          </a:prstGeom>
          <a:solidFill>
            <a:srgbClr val="92D050"/>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en-US" altLang="zh-CN" sz="1800" b="1"/>
              <a:t>2.</a:t>
            </a:r>
            <a:r>
              <a:rPr lang="zh-CN" altLang="en-US" sz="1800" b="1"/>
              <a:t>智能建筑的构成</a:t>
            </a:r>
            <a:endParaRPr lang="en-US" altLang="zh-CN" sz="1800" b="1">
              <a:solidFill>
                <a:schemeClr val="tx1"/>
              </a:solidFill>
            </a:endParaRPr>
          </a:p>
        </p:txBody>
      </p:sp>
    </p:spTree>
    <p:custDataLst>
      <p:tags r:id="rId1"/>
    </p:custDataLst>
  </p:cSld>
  <p:clrMapOvr>
    <a:masterClrMapping/>
  </p:clrMapOvr>
  <p:transition advTm="2896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a:p>
        </p:txBody>
      </p:sp>
      <p:sp>
        <p:nvSpPr>
          <p:cNvPr id="3073" name="Rectangle 1"/>
          <p:cNvSpPr>
            <a:spLocks noChangeArrowheads="1"/>
          </p:cNvSpPr>
          <p:nvPr/>
        </p:nvSpPr>
        <p:spPr bwMode="auto">
          <a:xfrm>
            <a:off x="382270" y="1284288"/>
            <a:ext cx="8312785" cy="3041015"/>
          </a:xfrm>
          <a:prstGeom prst="rect">
            <a:avLst/>
          </a:prstGeom>
          <a:solidFill>
            <a:srgbClr val="FFFFFF"/>
          </a:solidFill>
          <a:ln w="9525">
            <a:solidFill>
              <a:schemeClr val="accent1">
                <a:lumMod val="50000"/>
              </a:schemeClr>
            </a:solidFill>
            <a:miter lim="800000"/>
          </a:ln>
          <a:effectLst/>
        </p:spPr>
        <p:txBody>
          <a:bodyPr wrap="square" anchor="ctr">
            <a:spAutoFit/>
          </a:bodyPr>
          <a:lstStyle/>
          <a:p>
            <a:pPr indent="535305" latinLnBrk="0">
              <a:lnSpc>
                <a:spcPts val="2300"/>
              </a:lnSpc>
              <a:defRPr/>
            </a:pPr>
            <a:r>
              <a:rPr kumimoji="0" lang="zh-CN" sz="2000" b="1" dirty="0">
                <a:solidFill>
                  <a:srgbClr val="002060"/>
                </a:solidFill>
                <a:latin typeface="Calibri" panose="020F0502020204030204" charset="0"/>
                <a:cs typeface="Times New Roman" panose="02020603050405020304" pitchFamily="18" charset="0"/>
              </a:rPr>
              <a:t>（</a:t>
            </a:r>
            <a:r>
              <a:rPr kumimoji="0" lang="en-US" altLang="zh-CN" sz="2000" b="1" dirty="0">
                <a:solidFill>
                  <a:srgbClr val="002060"/>
                </a:solidFill>
                <a:latin typeface="Calibri" panose="020F0502020204030204" charset="0"/>
                <a:cs typeface="Times New Roman" panose="02020603050405020304" pitchFamily="18" charset="0"/>
              </a:rPr>
              <a:t>1</a:t>
            </a:r>
            <a:r>
              <a:rPr kumimoji="0" lang="zh-CN" altLang="en-US" sz="2000" b="1" dirty="0">
                <a:solidFill>
                  <a:srgbClr val="002060"/>
                </a:solidFill>
                <a:latin typeface="Calibri" panose="020F0502020204030204" charset="0"/>
                <a:cs typeface="Times New Roman" panose="02020603050405020304" pitchFamily="18" charset="0"/>
              </a:rPr>
              <a:t>）建筑群子系统。从</a:t>
            </a:r>
            <a:r>
              <a:rPr kumimoji="0" lang="zh-CN" altLang="en-US" sz="2000" b="1" dirty="0">
                <a:solidFill>
                  <a:srgbClr val="FF0000"/>
                </a:solidFill>
                <a:latin typeface="Calibri" panose="020F0502020204030204" charset="0"/>
                <a:cs typeface="Times New Roman" panose="02020603050405020304" pitchFamily="18" charset="0"/>
              </a:rPr>
              <a:t>建筑群配线架到各建筑物配线架的布线</a:t>
            </a:r>
            <a:r>
              <a:rPr kumimoji="0" lang="zh-CN" altLang="en-US" sz="2000" b="1" dirty="0">
                <a:solidFill>
                  <a:srgbClr val="002060"/>
                </a:solidFill>
                <a:latin typeface="Calibri" panose="020F0502020204030204" charset="0"/>
                <a:cs typeface="Times New Roman" panose="02020603050405020304" pitchFamily="18" charset="0"/>
              </a:rPr>
              <a:t>属于建筑群子系统。该布线子系统包括</a:t>
            </a:r>
            <a:r>
              <a:rPr kumimoji="0" lang="zh-CN" altLang="en-US" sz="2000" b="1" dirty="0">
                <a:solidFill>
                  <a:srgbClr val="FF0000"/>
                </a:solidFill>
                <a:latin typeface="Calibri" panose="020F0502020204030204" charset="0"/>
                <a:cs typeface="Times New Roman" panose="02020603050405020304" pitchFamily="18" charset="0"/>
              </a:rPr>
              <a:t>建筑群干线电缆、光缆及其在建筑群配线架和建筑物配线架上的机械终端及建筑群配线架上的接插线和跳线</a:t>
            </a:r>
            <a:r>
              <a:rPr kumimoji="0" lang="zh-CN" altLang="en-US" sz="2000" b="1" dirty="0">
                <a:solidFill>
                  <a:srgbClr val="002060"/>
                </a:solidFill>
                <a:latin typeface="Calibri" panose="020F0502020204030204" charset="0"/>
                <a:cs typeface="Times New Roman" panose="02020603050405020304" pitchFamily="18" charset="0"/>
              </a:rPr>
              <a:t>。一般情况下，建筑群子系统宜采用</a:t>
            </a:r>
            <a:r>
              <a:rPr kumimoji="0" lang="zh-CN" altLang="en-US" sz="2000" b="1" dirty="0">
                <a:solidFill>
                  <a:srgbClr val="FF0000"/>
                </a:solidFill>
                <a:latin typeface="Calibri" panose="020F0502020204030204" charset="0"/>
                <a:cs typeface="Times New Roman" panose="02020603050405020304" pitchFamily="18" charset="0"/>
              </a:rPr>
              <a:t>光缆</a:t>
            </a:r>
            <a:r>
              <a:rPr kumimoji="0" lang="zh-CN" altLang="en-US" sz="2000" b="1" dirty="0">
                <a:solidFill>
                  <a:srgbClr val="002060"/>
                </a:solidFill>
                <a:latin typeface="Calibri" panose="020F0502020204030204" charset="0"/>
                <a:cs typeface="Times New Roman" panose="02020603050405020304" pitchFamily="18" charset="0"/>
              </a:rPr>
              <a:t>。建筑群干线电缆、建筑群干线光缆也可用来直接连接两个建筑物的配线架。</a:t>
            </a:r>
            <a:endParaRPr kumimoji="0" lang="zh-CN" altLang="en-US" sz="2000" b="1" dirty="0">
              <a:solidFill>
                <a:srgbClr val="002060"/>
              </a:solidFill>
            </a:endParaRPr>
          </a:p>
          <a:p>
            <a:pPr indent="535305" eaLnBrk="0" latinLnBrk="0" hangingPunct="0">
              <a:lnSpc>
                <a:spcPts val="2300"/>
              </a:lnSpc>
              <a:defRPr/>
            </a:pPr>
            <a:r>
              <a:rPr kumimoji="0" lang="zh-CN" altLang="en-US" sz="2000" b="1" dirty="0">
                <a:solidFill>
                  <a:srgbClr val="002060"/>
                </a:solidFill>
                <a:latin typeface="宋体" panose="02010600030101010101" pitchFamily="2" charset="-122"/>
                <a:cs typeface="Times New Roman" panose="02020603050405020304" pitchFamily="18" charset="0"/>
              </a:rPr>
              <a:t>（</a:t>
            </a:r>
            <a:r>
              <a:rPr kumimoji="0" lang="en-US" altLang="zh-CN" sz="2000" b="1" dirty="0">
                <a:solidFill>
                  <a:srgbClr val="002060"/>
                </a:solidFill>
                <a:latin typeface="宋体" panose="02010600030101010101" pitchFamily="2" charset="-122"/>
                <a:cs typeface="Times New Roman" panose="02020603050405020304" pitchFamily="18" charset="0"/>
              </a:rPr>
              <a:t>2</a:t>
            </a:r>
            <a:r>
              <a:rPr kumimoji="0" lang="zh-CN" altLang="en-US" sz="2000" b="1" dirty="0">
                <a:solidFill>
                  <a:srgbClr val="002060"/>
                </a:solidFill>
                <a:latin typeface="宋体" panose="02010600030101010101" pitchFamily="2" charset="-122"/>
                <a:cs typeface="Times New Roman" panose="02020603050405020304" pitchFamily="18" charset="0"/>
              </a:rPr>
              <a:t>）干线子系统。</a:t>
            </a:r>
            <a:r>
              <a:rPr kumimoji="0" lang="zh-CN" altLang="en-US" sz="2000" b="1" dirty="0">
                <a:solidFill>
                  <a:srgbClr val="002060"/>
                </a:solidFill>
                <a:latin typeface="Calibri" panose="020F0502020204030204" charset="0"/>
                <a:cs typeface="Times New Roman" panose="02020603050405020304" pitchFamily="18" charset="0"/>
              </a:rPr>
              <a:t>从</a:t>
            </a:r>
            <a:r>
              <a:rPr kumimoji="0" lang="zh-CN" altLang="en-US" sz="2000" b="1" dirty="0">
                <a:solidFill>
                  <a:srgbClr val="FF0000"/>
                </a:solidFill>
                <a:latin typeface="Calibri" panose="020F0502020204030204" charset="0"/>
                <a:cs typeface="Times New Roman" panose="02020603050405020304" pitchFamily="18" charset="0"/>
              </a:rPr>
              <a:t>建筑物配线架到各楼层电信间配线架的布线</a:t>
            </a:r>
            <a:r>
              <a:rPr kumimoji="0" lang="zh-CN" altLang="en-US" sz="2000" b="1" dirty="0">
                <a:solidFill>
                  <a:srgbClr val="002060"/>
                </a:solidFill>
                <a:latin typeface="Calibri" panose="020F0502020204030204" charset="0"/>
                <a:cs typeface="Times New Roman" panose="02020603050405020304" pitchFamily="18" charset="0"/>
              </a:rPr>
              <a:t>属于干线子系统（垂直子系统）。该子系统由</a:t>
            </a:r>
            <a:r>
              <a:rPr kumimoji="0" lang="zh-CN" altLang="en-US" sz="2000" b="1" dirty="0">
                <a:solidFill>
                  <a:srgbClr val="FF0000"/>
                </a:solidFill>
                <a:latin typeface="Calibri" panose="020F0502020204030204" charset="0"/>
                <a:cs typeface="Times New Roman" panose="02020603050405020304" pitchFamily="18" charset="0"/>
              </a:rPr>
              <a:t>设备间至电信间的干线电缆和光缆、安装在设备间的建筑物配线设备（</a:t>
            </a:r>
            <a:r>
              <a:rPr kumimoji="0" lang="en-US" altLang="zh-CN" sz="2000" b="1" dirty="0">
                <a:solidFill>
                  <a:srgbClr val="FF0000"/>
                </a:solidFill>
                <a:latin typeface="Calibri" panose="020F0502020204030204" charset="0"/>
                <a:cs typeface="Times New Roman" panose="02020603050405020304" pitchFamily="18" charset="0"/>
              </a:rPr>
              <a:t>BD</a:t>
            </a:r>
            <a:r>
              <a:rPr kumimoji="0" lang="zh-CN" altLang="en-US" sz="2000" b="1" dirty="0">
                <a:solidFill>
                  <a:srgbClr val="FF0000"/>
                </a:solidFill>
                <a:latin typeface="Calibri" panose="020F0502020204030204" charset="0"/>
                <a:cs typeface="Times New Roman" panose="02020603050405020304" pitchFamily="18" charset="0"/>
              </a:rPr>
              <a:t>）及设备线缆和跳线</a:t>
            </a:r>
            <a:r>
              <a:rPr kumimoji="0" lang="zh-CN" altLang="en-US" sz="2000" b="1" dirty="0">
                <a:solidFill>
                  <a:srgbClr val="002060"/>
                </a:solidFill>
                <a:latin typeface="Calibri" panose="020F0502020204030204" charset="0"/>
                <a:cs typeface="Times New Roman" panose="02020603050405020304" pitchFamily="18" charset="0"/>
              </a:rPr>
              <a:t>组成。建筑物干线电缆、光缆应直接端接到有关的楼层配线架，中间不应有集合点或接头。</a:t>
            </a:r>
            <a:endParaRPr kumimoji="0" lang="zh-CN" altLang="en-US" sz="2000" b="1" dirty="0">
              <a:solidFill>
                <a:srgbClr val="002060"/>
              </a:solidFill>
              <a:latin typeface="Calibri" panose="020F0502020204030204" charset="0"/>
              <a:cs typeface="Times New Roman" panose="02020603050405020304" pitchFamily="18" charset="0"/>
            </a:endParaRPr>
          </a:p>
        </p:txBody>
      </p:sp>
    </p:spTree>
    <p:custDataLst>
      <p:tags r:id="rId1"/>
    </p:custDataLst>
  </p:cSld>
  <p:clrMapOvr>
    <a:masterClrMapping/>
  </p:clrMapOvr>
  <p:transition advTm="2896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a:p>
        </p:txBody>
      </p:sp>
      <p:sp>
        <p:nvSpPr>
          <p:cNvPr id="3073" name="Rectangle 1"/>
          <p:cNvSpPr>
            <a:spLocks noChangeArrowheads="1"/>
          </p:cNvSpPr>
          <p:nvPr/>
        </p:nvSpPr>
        <p:spPr bwMode="auto">
          <a:xfrm>
            <a:off x="511810" y="1002665"/>
            <a:ext cx="8053705" cy="3138170"/>
          </a:xfrm>
          <a:prstGeom prst="rect">
            <a:avLst/>
          </a:prstGeom>
          <a:solidFill>
            <a:srgbClr val="FFFFFF"/>
          </a:solidFill>
          <a:ln w="9525">
            <a:solidFill>
              <a:schemeClr val="accent1">
                <a:lumMod val="50000"/>
              </a:schemeClr>
            </a:solidFill>
            <a:miter lim="800000"/>
          </a:ln>
          <a:effectLst/>
        </p:spPr>
        <p:txBody>
          <a:bodyPr wrap="square" anchor="ctr">
            <a:spAutoFit/>
          </a:bodyPr>
          <a:lstStyle/>
          <a:p>
            <a:pPr indent="628650" eaLnBrk="1" latinLnBrk="0" hangingPunct="1">
              <a:lnSpc>
                <a:spcPct val="100000"/>
              </a:lnSpc>
              <a:defRPr/>
            </a:pPr>
            <a:r>
              <a:rPr lang="zh-CN" altLang="en-US" sz="2200" b="1" dirty="0"/>
              <a:t>（</a:t>
            </a:r>
            <a:r>
              <a:rPr lang="en-US" sz="2200" b="1" dirty="0"/>
              <a:t>3</a:t>
            </a:r>
            <a:r>
              <a:rPr lang="zh-CN" altLang="en-US" sz="2200" b="1" dirty="0"/>
              <a:t>）配线子系统。从楼层配线架到各信息点的布线属于配线子系统（水平子系统），配线子系统由</a:t>
            </a:r>
            <a:r>
              <a:rPr lang="zh-CN" altLang="en-US" sz="2200" b="1" dirty="0">
                <a:solidFill>
                  <a:srgbClr val="FF0000"/>
                </a:solidFill>
              </a:rPr>
              <a:t>工作区的信息插座模块、信息插座模块至电信间配线设备（</a:t>
            </a:r>
            <a:r>
              <a:rPr lang="en-US" sz="2200" b="1" dirty="0">
                <a:solidFill>
                  <a:srgbClr val="FF0000"/>
                </a:solidFill>
              </a:rPr>
              <a:t>FD</a:t>
            </a:r>
            <a:r>
              <a:rPr lang="zh-CN" altLang="en-US" sz="2200" b="1" dirty="0">
                <a:solidFill>
                  <a:srgbClr val="FF0000"/>
                </a:solidFill>
              </a:rPr>
              <a:t>）的配线电缆和光缆、电信间的配线设备及设备缆线和跳线</a:t>
            </a:r>
            <a:r>
              <a:rPr lang="zh-CN" altLang="en-US" sz="2200" b="1" dirty="0"/>
              <a:t>等组成。</a:t>
            </a:r>
            <a:endParaRPr lang="en-US" altLang="zh-CN" sz="2200" b="1" dirty="0"/>
          </a:p>
          <a:p>
            <a:pPr indent="628650" eaLnBrk="1" latinLnBrk="0" hangingPunct="1">
              <a:lnSpc>
                <a:spcPct val="100000"/>
              </a:lnSpc>
              <a:defRPr/>
            </a:pPr>
            <a:r>
              <a:rPr lang="zh-CN" altLang="en-US" sz="2200" b="1" dirty="0"/>
              <a:t>（</a:t>
            </a:r>
            <a:r>
              <a:rPr lang="en-US" sz="2200" b="1" dirty="0"/>
              <a:t>4</a:t>
            </a:r>
            <a:r>
              <a:rPr lang="zh-CN" altLang="en-US" sz="2200" b="1" dirty="0"/>
              <a:t>）引入部分构成</a:t>
            </a:r>
            <a:endParaRPr lang="zh-CN" altLang="en-US" sz="2200" b="1" dirty="0"/>
          </a:p>
          <a:p>
            <a:pPr indent="628650" eaLnBrk="1" latinLnBrk="0" hangingPunct="1">
              <a:lnSpc>
                <a:spcPct val="100000"/>
              </a:lnSpc>
              <a:defRPr/>
            </a:pPr>
            <a:r>
              <a:rPr lang="zh-CN" altLang="en-US" sz="2200" b="1" dirty="0"/>
              <a:t>在国家标准</a:t>
            </a:r>
            <a:r>
              <a:rPr lang="en-US" sz="2200" b="1" dirty="0"/>
              <a:t>GB50311-2016</a:t>
            </a:r>
            <a:r>
              <a:rPr lang="zh-CN" altLang="en-US" sz="2200" b="1" dirty="0"/>
              <a:t>中规定了综合布线进线间的入口设施及引入线缆构成如图</a:t>
            </a:r>
            <a:r>
              <a:rPr lang="en-US" altLang="zh-CN" sz="2200" b="1" dirty="0"/>
              <a:t>1</a:t>
            </a:r>
            <a:r>
              <a:rPr lang="en-US" sz="2200" b="1" dirty="0"/>
              <a:t>.</a:t>
            </a:r>
            <a:r>
              <a:rPr lang="en-US" altLang="zh-CN" sz="2200" b="1" dirty="0"/>
              <a:t>7</a:t>
            </a:r>
            <a:r>
              <a:rPr lang="zh-CN" altLang="en-US" sz="2200" b="1" dirty="0"/>
              <a:t>所示。其中对设置了设备间的建筑物，设备间所在楼层的</a:t>
            </a:r>
            <a:r>
              <a:rPr lang="en-US" sz="2200" b="1" dirty="0"/>
              <a:t>FD</a:t>
            </a:r>
            <a:r>
              <a:rPr lang="zh-CN" altLang="en-US" sz="2200" b="1" dirty="0"/>
              <a:t>可以和设备间中的</a:t>
            </a:r>
            <a:r>
              <a:rPr lang="en-US" sz="2200" b="1" dirty="0"/>
              <a:t>BD/CD</a:t>
            </a:r>
            <a:r>
              <a:rPr lang="zh-CN" altLang="en-US" sz="2200" b="1" dirty="0"/>
              <a:t>及入口设施安装在同一场地。</a:t>
            </a:r>
            <a:endParaRPr lang="zh-CN" altLang="en-US" sz="2200" b="1" dirty="0"/>
          </a:p>
        </p:txBody>
      </p:sp>
    </p:spTree>
    <p:custDataLst>
      <p:tags r:id="rId1"/>
    </p:custDataLst>
  </p:cSld>
  <p:clrMapOvr>
    <a:masterClrMapping/>
  </p:clrMapOvr>
  <p:transition advTm="2896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a:p>
        </p:txBody>
      </p:sp>
      <p:pic>
        <p:nvPicPr>
          <p:cNvPr id="5" name="图片 4"/>
          <p:cNvPicPr>
            <a:picLocks noChangeAspect="1"/>
          </p:cNvPicPr>
          <p:nvPr/>
        </p:nvPicPr>
        <p:blipFill>
          <a:blip r:embed="rId1"/>
          <a:stretch>
            <a:fillRect/>
          </a:stretch>
        </p:blipFill>
        <p:spPr>
          <a:xfrm>
            <a:off x="971550" y="987425"/>
            <a:ext cx="7946390" cy="2936875"/>
          </a:xfrm>
          <a:prstGeom prst="rect">
            <a:avLst/>
          </a:prstGeom>
        </p:spPr>
      </p:pic>
    </p:spTree>
    <p:custDataLst>
      <p:tags r:id="rId2"/>
    </p:custDataLst>
  </p:cSld>
  <p:clrMapOvr>
    <a:masterClrMapping/>
  </p:clrMapOvr>
  <p:transition advTm="2896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a:p>
        </p:txBody>
      </p:sp>
      <p:sp>
        <p:nvSpPr>
          <p:cNvPr id="3073" name="Rectangle 1"/>
          <p:cNvSpPr>
            <a:spLocks noChangeArrowheads="1"/>
          </p:cNvSpPr>
          <p:nvPr/>
        </p:nvSpPr>
        <p:spPr bwMode="auto">
          <a:xfrm>
            <a:off x="456565" y="914718"/>
            <a:ext cx="8392795" cy="1783715"/>
          </a:xfrm>
          <a:prstGeom prst="rect">
            <a:avLst/>
          </a:prstGeom>
          <a:solidFill>
            <a:srgbClr val="FFFFFF"/>
          </a:solidFill>
          <a:ln w="9525">
            <a:solidFill>
              <a:schemeClr val="accent1">
                <a:lumMod val="50000"/>
              </a:schemeClr>
            </a:solidFill>
            <a:miter lim="800000"/>
          </a:ln>
          <a:effectLst/>
        </p:spPr>
        <p:txBody>
          <a:bodyPr wrap="square" anchor="ctr">
            <a:spAutoFit/>
          </a:bodyPr>
          <a:lstStyle/>
          <a:p>
            <a:pPr indent="628650" eaLnBrk="1" latinLnBrk="0" hangingPunct="1">
              <a:lnSpc>
                <a:spcPct val="100000"/>
              </a:lnSpc>
              <a:defRPr/>
            </a:pPr>
            <a:r>
              <a:rPr lang="zh-CN" altLang="en-US" sz="2200" b="1" dirty="0"/>
              <a:t>（3）在国标《综合布线系统工程设计规范》（GB50311-2016）中规定了综合布线进线间的入口设施连接外部网络和其他建筑物的引入缆线，应通过缆线和BD或CD进行互连，如图1.8所示。其中对设置了设备间的建筑物，设备间所在楼层的FD可以和设备间中的BD/CD及入口设施安装在同一场地。</a:t>
            </a:r>
            <a:endParaRPr lang="zh-CN" altLang="en-US" sz="2200" b="1" dirty="0"/>
          </a:p>
        </p:txBody>
      </p:sp>
      <p:pic>
        <p:nvPicPr>
          <p:cNvPr id="2" name="图片 1"/>
          <p:cNvPicPr>
            <a:picLocks noChangeAspect="1"/>
          </p:cNvPicPr>
          <p:nvPr/>
        </p:nvPicPr>
        <p:blipFill>
          <a:blip r:embed="rId1"/>
          <a:stretch>
            <a:fillRect/>
          </a:stretch>
        </p:blipFill>
        <p:spPr>
          <a:xfrm>
            <a:off x="1259205" y="2859405"/>
            <a:ext cx="7042785" cy="2089785"/>
          </a:xfrm>
          <a:prstGeom prst="rect">
            <a:avLst/>
          </a:prstGeom>
        </p:spPr>
      </p:pic>
    </p:spTree>
    <p:custDataLst>
      <p:tags r:id="rId2"/>
    </p:custDataLst>
  </p:cSld>
  <p:clrMapOvr>
    <a:masterClrMapping/>
  </p:clrMapOvr>
  <p:transition advTm="2896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a:p>
        </p:txBody>
      </p:sp>
      <p:grpSp>
        <p:nvGrpSpPr>
          <p:cNvPr id="72706" name="Group 2"/>
          <p:cNvGrpSpPr>
            <a:grpSpLocks noChangeAspect="1"/>
          </p:cNvGrpSpPr>
          <p:nvPr/>
        </p:nvGrpSpPr>
        <p:grpSpPr bwMode="auto">
          <a:xfrm>
            <a:off x="1143000" y="1500188"/>
            <a:ext cx="6831806" cy="3268266"/>
            <a:chOff x="2487" y="2367"/>
            <a:chExt cx="7223" cy="3453"/>
          </a:xfrm>
        </p:grpSpPr>
        <p:sp>
          <p:nvSpPr>
            <p:cNvPr id="72710" name="AutoShape 3"/>
            <p:cNvSpPr>
              <a:spLocks noChangeAspect="1" noChangeArrowheads="1"/>
            </p:cNvSpPr>
            <p:nvPr/>
          </p:nvSpPr>
          <p:spPr bwMode="auto">
            <a:xfrm>
              <a:off x="2487" y="2367"/>
              <a:ext cx="7223" cy="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72711" name="Rectangle 4"/>
            <p:cNvSpPr>
              <a:spLocks noChangeArrowheads="1"/>
            </p:cNvSpPr>
            <p:nvPr/>
          </p:nvSpPr>
          <p:spPr bwMode="auto">
            <a:xfrm>
              <a:off x="6788" y="2484"/>
              <a:ext cx="790" cy="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sz="1350">
                  <a:solidFill>
                    <a:schemeClr val="tx1"/>
                  </a:solidFill>
                  <a:latin typeface="Calibri" panose="020F0502020204030204" charset="0"/>
                </a:rPr>
                <a:t>楼层配线架（</a:t>
              </a:r>
              <a:r>
                <a:rPr kumimoji="0" lang="en-US" altLang="zh-CN" sz="1350">
                  <a:solidFill>
                    <a:schemeClr val="tx1"/>
                  </a:solidFill>
                  <a:latin typeface="Calibri" panose="020F0502020204030204" charset="0"/>
                </a:rPr>
                <a:t>FD</a:t>
              </a:r>
              <a:r>
                <a:rPr kumimoji="0" lang="zh-CN" altLang="en-US" sz="1350">
                  <a:solidFill>
                    <a:schemeClr val="tx1"/>
                  </a:solidFill>
                  <a:latin typeface="Calibri" panose="020F0502020204030204" charset="0"/>
                </a:rPr>
                <a:t>）</a:t>
              </a:r>
              <a:endParaRPr kumimoji="0" lang="zh-CN" altLang="zh-CN" sz="1350">
                <a:solidFill>
                  <a:schemeClr val="tx1"/>
                </a:solidFill>
              </a:endParaRPr>
            </a:p>
          </p:txBody>
        </p:sp>
        <p:sp>
          <p:nvSpPr>
            <p:cNvPr id="72712" name="Rectangle 5"/>
            <p:cNvSpPr>
              <a:spLocks noChangeArrowheads="1"/>
            </p:cNvSpPr>
            <p:nvPr/>
          </p:nvSpPr>
          <p:spPr bwMode="auto">
            <a:xfrm>
              <a:off x="8750" y="2484"/>
              <a:ext cx="653" cy="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sz="1350">
                  <a:solidFill>
                    <a:schemeClr val="tx1"/>
                  </a:solidFill>
                  <a:latin typeface="Calibri" panose="020F0502020204030204" charset="0"/>
                </a:rPr>
                <a:t>信息点（</a:t>
              </a:r>
              <a:r>
                <a:rPr kumimoji="0" lang="en-US" altLang="zh-CN" sz="1350">
                  <a:solidFill>
                    <a:schemeClr val="tx1"/>
                  </a:solidFill>
                  <a:latin typeface="Calibri" panose="020F0502020204030204" charset="0"/>
                </a:rPr>
                <a:t>TO</a:t>
              </a:r>
              <a:r>
                <a:rPr kumimoji="0" lang="zh-CN" altLang="en-US" sz="1350">
                  <a:solidFill>
                    <a:schemeClr val="tx1"/>
                  </a:solidFill>
                  <a:latin typeface="Calibri" panose="020F0502020204030204" charset="0"/>
                </a:rPr>
                <a:t>）</a:t>
              </a:r>
              <a:endParaRPr kumimoji="0" lang="zh-CN" altLang="zh-CN" sz="1350">
                <a:solidFill>
                  <a:schemeClr val="tx1"/>
                </a:solidFill>
              </a:endParaRPr>
            </a:p>
          </p:txBody>
        </p:sp>
        <p:grpSp>
          <p:nvGrpSpPr>
            <p:cNvPr id="72713" name="Group 6"/>
            <p:cNvGrpSpPr/>
            <p:nvPr/>
          </p:nvGrpSpPr>
          <p:grpSpPr bwMode="auto">
            <a:xfrm>
              <a:off x="5553" y="4723"/>
              <a:ext cx="244" cy="458"/>
              <a:chOff x="2198" y="3823"/>
              <a:chExt cx="214" cy="404"/>
            </a:xfrm>
          </p:grpSpPr>
          <p:cxnSp>
            <p:nvCxnSpPr>
              <p:cNvPr id="72774" name="AutoShape 7"/>
              <p:cNvCxnSpPr>
                <a:cxnSpLocks noChangeShapeType="1"/>
              </p:cNvCxnSpPr>
              <p:nvPr/>
            </p:nvCxnSpPr>
            <p:spPr bwMode="auto">
              <a:xfrm>
                <a:off x="2198"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75" name="AutoShape 8"/>
              <p:cNvCxnSpPr>
                <a:cxnSpLocks noChangeShapeType="1"/>
              </p:cNvCxnSpPr>
              <p:nvPr/>
            </p:nvCxnSpPr>
            <p:spPr bwMode="auto">
              <a:xfrm>
                <a:off x="2411"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76" name="AutoShape 9"/>
              <p:cNvCxnSpPr>
                <a:cxnSpLocks noChangeShapeType="1"/>
              </p:cNvCxnSpPr>
              <p:nvPr/>
            </p:nvCxnSpPr>
            <p:spPr bwMode="auto">
              <a:xfrm flipH="1">
                <a:off x="2198" y="3823"/>
                <a:ext cx="213"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77" name="AutoShape 10"/>
              <p:cNvCxnSpPr>
                <a:cxnSpLocks noChangeShapeType="1"/>
              </p:cNvCxnSpPr>
              <p:nvPr/>
            </p:nvCxnSpPr>
            <p:spPr bwMode="auto">
              <a:xfrm>
                <a:off x="2199" y="3823"/>
                <a:ext cx="212"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grpSp>
        <p:sp>
          <p:nvSpPr>
            <p:cNvPr id="72714" name="Rectangle 11"/>
            <p:cNvSpPr>
              <a:spLocks noChangeArrowheads="1"/>
            </p:cNvSpPr>
            <p:nvPr/>
          </p:nvSpPr>
          <p:spPr bwMode="auto">
            <a:xfrm>
              <a:off x="4320" y="5417"/>
              <a:ext cx="3491" cy="4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8100" rIns="0" bIns="6210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sz="1500" b="1">
                  <a:solidFill>
                    <a:schemeClr val="tx1"/>
                  </a:solidFill>
                  <a:latin typeface="Calibri" panose="020F0502020204030204" charset="0"/>
                </a:rPr>
                <a:t>图</a:t>
              </a:r>
              <a:r>
                <a:rPr kumimoji="0" lang="en-US" altLang="zh-CN" sz="1500" b="1">
                  <a:solidFill>
                    <a:schemeClr val="tx1"/>
                  </a:solidFill>
                  <a:latin typeface="Calibri" panose="020F0502020204030204" charset="0"/>
                </a:rPr>
                <a:t>1.8 </a:t>
              </a:r>
              <a:r>
                <a:rPr kumimoji="0" lang="zh-CN" altLang="en-US" sz="1500" b="1">
                  <a:solidFill>
                    <a:schemeClr val="tx1"/>
                  </a:solidFill>
                  <a:latin typeface="Calibri" panose="020F0502020204030204" charset="0"/>
                </a:rPr>
                <a:t>分散设置的建筑群的入口设施</a:t>
              </a:r>
              <a:endParaRPr kumimoji="0" lang="zh-CN" altLang="zh-CN" sz="1500" b="1">
                <a:solidFill>
                  <a:schemeClr val="tx1"/>
                </a:solidFill>
              </a:endParaRPr>
            </a:p>
          </p:txBody>
        </p:sp>
        <p:sp>
          <p:nvSpPr>
            <p:cNvPr id="72715" name="Rectangle 12"/>
            <p:cNvSpPr>
              <a:spLocks noChangeArrowheads="1"/>
            </p:cNvSpPr>
            <p:nvPr/>
          </p:nvSpPr>
          <p:spPr bwMode="auto">
            <a:xfrm>
              <a:off x="9019" y="3214"/>
              <a:ext cx="188" cy="193"/>
            </a:xfrm>
            <a:prstGeom prst="rect">
              <a:avLst/>
            </a:prstGeom>
            <a:solidFill>
              <a:srgbClr val="FFFFFF"/>
            </a:solidFill>
            <a:ln w="9525">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350"/>
            </a:p>
          </p:txBody>
        </p:sp>
        <p:grpSp>
          <p:nvGrpSpPr>
            <p:cNvPr id="72716" name="Group 13"/>
            <p:cNvGrpSpPr/>
            <p:nvPr/>
          </p:nvGrpSpPr>
          <p:grpSpPr bwMode="auto">
            <a:xfrm>
              <a:off x="3894" y="3805"/>
              <a:ext cx="243" cy="458"/>
              <a:chOff x="2198" y="3823"/>
              <a:chExt cx="214" cy="404"/>
            </a:xfrm>
          </p:grpSpPr>
          <p:cxnSp>
            <p:nvCxnSpPr>
              <p:cNvPr id="72770" name="AutoShape 14"/>
              <p:cNvCxnSpPr>
                <a:cxnSpLocks noChangeShapeType="1"/>
              </p:cNvCxnSpPr>
              <p:nvPr/>
            </p:nvCxnSpPr>
            <p:spPr bwMode="auto">
              <a:xfrm>
                <a:off x="2198"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71" name="AutoShape 15"/>
              <p:cNvCxnSpPr>
                <a:cxnSpLocks noChangeShapeType="1"/>
              </p:cNvCxnSpPr>
              <p:nvPr/>
            </p:nvCxnSpPr>
            <p:spPr bwMode="auto">
              <a:xfrm>
                <a:off x="2411"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72" name="AutoShape 16"/>
              <p:cNvCxnSpPr>
                <a:cxnSpLocks noChangeShapeType="1"/>
              </p:cNvCxnSpPr>
              <p:nvPr/>
            </p:nvCxnSpPr>
            <p:spPr bwMode="auto">
              <a:xfrm flipH="1">
                <a:off x="2198" y="3823"/>
                <a:ext cx="213"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73" name="AutoShape 17"/>
              <p:cNvCxnSpPr>
                <a:cxnSpLocks noChangeShapeType="1"/>
              </p:cNvCxnSpPr>
              <p:nvPr/>
            </p:nvCxnSpPr>
            <p:spPr bwMode="auto">
              <a:xfrm>
                <a:off x="2199" y="3823"/>
                <a:ext cx="212"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grpSp>
        <p:grpSp>
          <p:nvGrpSpPr>
            <p:cNvPr id="72717" name="Group 18"/>
            <p:cNvGrpSpPr/>
            <p:nvPr/>
          </p:nvGrpSpPr>
          <p:grpSpPr bwMode="auto">
            <a:xfrm>
              <a:off x="7044" y="3106"/>
              <a:ext cx="243" cy="458"/>
              <a:chOff x="2198" y="3823"/>
              <a:chExt cx="214" cy="404"/>
            </a:xfrm>
          </p:grpSpPr>
          <p:cxnSp>
            <p:nvCxnSpPr>
              <p:cNvPr id="72766" name="AutoShape 19"/>
              <p:cNvCxnSpPr>
                <a:cxnSpLocks noChangeShapeType="1"/>
              </p:cNvCxnSpPr>
              <p:nvPr/>
            </p:nvCxnSpPr>
            <p:spPr bwMode="auto">
              <a:xfrm>
                <a:off x="2198"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67" name="AutoShape 20"/>
              <p:cNvCxnSpPr>
                <a:cxnSpLocks noChangeShapeType="1"/>
              </p:cNvCxnSpPr>
              <p:nvPr/>
            </p:nvCxnSpPr>
            <p:spPr bwMode="auto">
              <a:xfrm>
                <a:off x="2411"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68" name="AutoShape 21"/>
              <p:cNvCxnSpPr>
                <a:cxnSpLocks noChangeShapeType="1"/>
              </p:cNvCxnSpPr>
              <p:nvPr/>
            </p:nvCxnSpPr>
            <p:spPr bwMode="auto">
              <a:xfrm flipH="1">
                <a:off x="2198" y="3823"/>
                <a:ext cx="213"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69" name="AutoShape 22"/>
              <p:cNvCxnSpPr>
                <a:cxnSpLocks noChangeShapeType="1"/>
              </p:cNvCxnSpPr>
              <p:nvPr/>
            </p:nvCxnSpPr>
            <p:spPr bwMode="auto">
              <a:xfrm>
                <a:off x="2199" y="3823"/>
                <a:ext cx="212"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grpSp>
        <p:sp>
          <p:nvSpPr>
            <p:cNvPr id="72718" name="Freeform 23"/>
            <p:cNvSpPr/>
            <p:nvPr/>
          </p:nvSpPr>
          <p:spPr bwMode="auto">
            <a:xfrm>
              <a:off x="4137" y="3300"/>
              <a:ext cx="1415" cy="594"/>
            </a:xfrm>
            <a:custGeom>
              <a:avLst/>
              <a:gdLst>
                <a:gd name="T0" fmla="*/ 0 w 915"/>
                <a:gd name="T1" fmla="*/ 264 h 264"/>
                <a:gd name="T2" fmla="*/ 413 w 915"/>
                <a:gd name="T3" fmla="*/ 264 h 264"/>
                <a:gd name="T4" fmla="*/ 413 w 915"/>
                <a:gd name="T5" fmla="*/ 0 h 264"/>
                <a:gd name="T6" fmla="*/ 915 w 915"/>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5" h="264">
                  <a:moveTo>
                    <a:pt x="0" y="264"/>
                  </a:moveTo>
                  <a:lnTo>
                    <a:pt x="413" y="264"/>
                  </a:lnTo>
                  <a:lnTo>
                    <a:pt x="413" y="0"/>
                  </a:lnTo>
                  <a:lnTo>
                    <a:pt x="915" y="0"/>
                  </a:ln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sz="100"/>
            </a:p>
          </p:txBody>
        </p:sp>
        <p:sp>
          <p:nvSpPr>
            <p:cNvPr id="72719" name="Freeform 24"/>
            <p:cNvSpPr/>
            <p:nvPr/>
          </p:nvSpPr>
          <p:spPr bwMode="auto">
            <a:xfrm>
              <a:off x="4136" y="4167"/>
              <a:ext cx="1416" cy="809"/>
            </a:xfrm>
            <a:custGeom>
              <a:avLst/>
              <a:gdLst>
                <a:gd name="T0" fmla="*/ 0 w 916"/>
                <a:gd name="T1" fmla="*/ 0 h 380"/>
                <a:gd name="T2" fmla="*/ 404 w 916"/>
                <a:gd name="T3" fmla="*/ 0 h 380"/>
                <a:gd name="T4" fmla="*/ 404 w 916"/>
                <a:gd name="T5" fmla="*/ 380 h 380"/>
                <a:gd name="T6" fmla="*/ 916 w 916"/>
                <a:gd name="T7" fmla="*/ 380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6" h="380">
                  <a:moveTo>
                    <a:pt x="0" y="0"/>
                  </a:moveTo>
                  <a:lnTo>
                    <a:pt x="404" y="0"/>
                  </a:lnTo>
                  <a:lnTo>
                    <a:pt x="404" y="380"/>
                  </a:lnTo>
                  <a:lnTo>
                    <a:pt x="916" y="380"/>
                  </a:ln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sz="100"/>
            </a:p>
          </p:txBody>
        </p:sp>
        <p:sp>
          <p:nvSpPr>
            <p:cNvPr id="72720" name="Rectangle 25"/>
            <p:cNvSpPr>
              <a:spLocks noChangeArrowheads="1"/>
            </p:cNvSpPr>
            <p:nvPr/>
          </p:nvSpPr>
          <p:spPr bwMode="auto">
            <a:xfrm>
              <a:off x="5482" y="4450"/>
              <a:ext cx="398"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en-US" altLang="zh-CN" sz="1350">
                  <a:solidFill>
                    <a:schemeClr val="tx1"/>
                  </a:solidFill>
                  <a:latin typeface="Calibri" panose="020F0502020204030204" charset="0"/>
                </a:rPr>
                <a:t>BD</a:t>
              </a:r>
              <a:endParaRPr kumimoji="0" lang="zh-CN" altLang="zh-CN" sz="1350">
                <a:solidFill>
                  <a:schemeClr val="tx1"/>
                </a:solidFill>
              </a:endParaRPr>
            </a:p>
          </p:txBody>
        </p:sp>
        <p:sp>
          <p:nvSpPr>
            <p:cNvPr id="72721" name="Rectangle 26"/>
            <p:cNvSpPr>
              <a:spLocks noChangeArrowheads="1"/>
            </p:cNvSpPr>
            <p:nvPr/>
          </p:nvSpPr>
          <p:spPr bwMode="auto">
            <a:xfrm>
              <a:off x="3630" y="3137"/>
              <a:ext cx="8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sz="1350">
                  <a:solidFill>
                    <a:schemeClr val="tx1"/>
                  </a:solidFill>
                  <a:latin typeface="Calibri" panose="020F0502020204030204" charset="0"/>
                </a:rPr>
                <a:t>建筑群配线架（</a:t>
              </a:r>
              <a:r>
                <a:rPr kumimoji="0" lang="en-US" altLang="zh-CN" sz="1350">
                  <a:solidFill>
                    <a:schemeClr val="tx1"/>
                  </a:solidFill>
                  <a:latin typeface="Calibri" panose="020F0502020204030204" charset="0"/>
                </a:rPr>
                <a:t>CD</a:t>
              </a:r>
              <a:r>
                <a:rPr kumimoji="0" lang="zh-CN" altLang="en-US" sz="1350">
                  <a:solidFill>
                    <a:schemeClr val="tx1"/>
                  </a:solidFill>
                  <a:latin typeface="Calibri" panose="020F0502020204030204" charset="0"/>
                </a:rPr>
                <a:t>）</a:t>
              </a:r>
              <a:endParaRPr kumimoji="0" lang="zh-CN" altLang="zh-CN" sz="1350">
                <a:solidFill>
                  <a:schemeClr val="tx1"/>
                </a:solidFill>
              </a:endParaRPr>
            </a:p>
          </p:txBody>
        </p:sp>
        <p:sp>
          <p:nvSpPr>
            <p:cNvPr id="72722" name="Line 27"/>
            <p:cNvSpPr>
              <a:spLocks noChangeShapeType="1"/>
            </p:cNvSpPr>
            <p:nvPr/>
          </p:nvSpPr>
          <p:spPr bwMode="auto">
            <a:xfrm flipH="1">
              <a:off x="2800" y="4015"/>
              <a:ext cx="1094"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72723" name="Rectangle 28"/>
            <p:cNvSpPr>
              <a:spLocks noChangeArrowheads="1"/>
            </p:cNvSpPr>
            <p:nvPr/>
          </p:nvSpPr>
          <p:spPr bwMode="auto">
            <a:xfrm>
              <a:off x="3480" y="3891"/>
              <a:ext cx="200" cy="216"/>
            </a:xfrm>
            <a:prstGeom prst="rect">
              <a:avLst/>
            </a:prstGeom>
            <a:solidFill>
              <a:srgbClr val="FFFFFF"/>
            </a:solidFill>
            <a:ln w="9525">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72724" name="Rectangle 29"/>
            <p:cNvSpPr>
              <a:spLocks noChangeArrowheads="1"/>
            </p:cNvSpPr>
            <p:nvPr/>
          </p:nvSpPr>
          <p:spPr bwMode="auto">
            <a:xfrm>
              <a:off x="5152" y="3191"/>
              <a:ext cx="200" cy="216"/>
            </a:xfrm>
            <a:prstGeom prst="rect">
              <a:avLst/>
            </a:prstGeom>
            <a:solidFill>
              <a:srgbClr val="FFFFFF"/>
            </a:solidFill>
            <a:ln w="9525">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72725" name="Rectangle 30"/>
            <p:cNvSpPr>
              <a:spLocks noChangeArrowheads="1"/>
            </p:cNvSpPr>
            <p:nvPr/>
          </p:nvSpPr>
          <p:spPr bwMode="auto">
            <a:xfrm>
              <a:off x="5212" y="2484"/>
              <a:ext cx="1008" cy="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sz="1350">
                  <a:solidFill>
                    <a:schemeClr val="tx1"/>
                  </a:solidFill>
                  <a:latin typeface="Calibri" panose="020F0502020204030204" charset="0"/>
                </a:rPr>
                <a:t>建筑物配线架（</a:t>
              </a:r>
              <a:r>
                <a:rPr kumimoji="0" lang="en-US" altLang="zh-CN" sz="1350">
                  <a:solidFill>
                    <a:schemeClr val="tx1"/>
                  </a:solidFill>
                  <a:latin typeface="Calibri" panose="020F0502020204030204" charset="0"/>
                </a:rPr>
                <a:t>BD</a:t>
              </a:r>
              <a:r>
                <a:rPr kumimoji="0" lang="zh-CN" altLang="en-US" sz="1350">
                  <a:solidFill>
                    <a:schemeClr val="tx1"/>
                  </a:solidFill>
                  <a:latin typeface="Calibri" panose="020F0502020204030204" charset="0"/>
                </a:rPr>
                <a:t>）</a:t>
              </a:r>
              <a:endParaRPr kumimoji="0" lang="zh-CN" altLang="zh-CN" sz="1350">
                <a:solidFill>
                  <a:schemeClr val="tx1"/>
                </a:solidFill>
              </a:endParaRPr>
            </a:p>
          </p:txBody>
        </p:sp>
        <p:grpSp>
          <p:nvGrpSpPr>
            <p:cNvPr id="72726" name="Group 31"/>
            <p:cNvGrpSpPr/>
            <p:nvPr/>
          </p:nvGrpSpPr>
          <p:grpSpPr bwMode="auto">
            <a:xfrm>
              <a:off x="5552" y="3063"/>
              <a:ext cx="243" cy="458"/>
              <a:chOff x="2198" y="3823"/>
              <a:chExt cx="214" cy="404"/>
            </a:xfrm>
          </p:grpSpPr>
          <p:cxnSp>
            <p:nvCxnSpPr>
              <p:cNvPr id="72762" name="AutoShape 32"/>
              <p:cNvCxnSpPr>
                <a:cxnSpLocks noChangeShapeType="1"/>
              </p:cNvCxnSpPr>
              <p:nvPr/>
            </p:nvCxnSpPr>
            <p:spPr bwMode="auto">
              <a:xfrm>
                <a:off x="2198"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63" name="AutoShape 33"/>
              <p:cNvCxnSpPr>
                <a:cxnSpLocks noChangeShapeType="1"/>
              </p:cNvCxnSpPr>
              <p:nvPr/>
            </p:nvCxnSpPr>
            <p:spPr bwMode="auto">
              <a:xfrm>
                <a:off x="2411"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64" name="AutoShape 34"/>
              <p:cNvCxnSpPr>
                <a:cxnSpLocks noChangeShapeType="1"/>
              </p:cNvCxnSpPr>
              <p:nvPr/>
            </p:nvCxnSpPr>
            <p:spPr bwMode="auto">
              <a:xfrm flipH="1">
                <a:off x="2198" y="3823"/>
                <a:ext cx="213"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65" name="AutoShape 35"/>
              <p:cNvCxnSpPr>
                <a:cxnSpLocks noChangeShapeType="1"/>
              </p:cNvCxnSpPr>
              <p:nvPr/>
            </p:nvCxnSpPr>
            <p:spPr bwMode="auto">
              <a:xfrm>
                <a:off x="2199" y="3823"/>
                <a:ext cx="212"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grpSp>
        <p:sp>
          <p:nvSpPr>
            <p:cNvPr id="72727" name="Line 36"/>
            <p:cNvSpPr>
              <a:spLocks noChangeShapeType="1"/>
            </p:cNvSpPr>
            <p:nvPr/>
          </p:nvSpPr>
          <p:spPr bwMode="auto">
            <a:xfrm>
              <a:off x="5795" y="3300"/>
              <a:ext cx="1249"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72728" name="Rectangle 37"/>
            <p:cNvSpPr>
              <a:spLocks noChangeArrowheads="1"/>
            </p:cNvSpPr>
            <p:nvPr/>
          </p:nvSpPr>
          <p:spPr bwMode="auto">
            <a:xfrm>
              <a:off x="4890" y="2947"/>
              <a:ext cx="4590" cy="617"/>
            </a:xfrm>
            <a:prstGeom prst="rect">
              <a:avLst/>
            </a:prstGeom>
            <a:noFill/>
            <a:ln w="9525">
              <a:solidFill>
                <a:srgbClr val="000000"/>
              </a:solidFill>
              <a:prstDash val="dash"/>
              <a:miter lim="800000"/>
            </a:ln>
            <a:extLst>
              <a:ext uri="{909E8E84-426E-40DD-AFC4-6F175D3DCCD1}">
                <a14:hiddenFill xmlns:a14="http://schemas.microsoft.com/office/drawing/2010/main">
                  <a:solidFill>
                    <a:srgbClr val="FFFFFF"/>
                  </a:solidFill>
                </a14:hiddenFill>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72729" name="Rectangle 38"/>
            <p:cNvSpPr>
              <a:spLocks noChangeArrowheads="1"/>
            </p:cNvSpPr>
            <p:nvPr/>
          </p:nvSpPr>
          <p:spPr bwMode="auto">
            <a:xfrm>
              <a:off x="6976" y="4526"/>
              <a:ext cx="398"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en-US" altLang="zh-CN" sz="1350">
                  <a:solidFill>
                    <a:schemeClr val="tx1"/>
                  </a:solidFill>
                  <a:latin typeface="Calibri" panose="020F0502020204030204" charset="0"/>
                </a:rPr>
                <a:t>FD</a:t>
              </a:r>
              <a:endParaRPr kumimoji="0" lang="zh-CN" altLang="zh-CN" sz="1350">
                <a:solidFill>
                  <a:schemeClr val="tx1"/>
                </a:solidFill>
              </a:endParaRPr>
            </a:p>
          </p:txBody>
        </p:sp>
        <p:sp>
          <p:nvSpPr>
            <p:cNvPr id="72730" name="Rectangle 39"/>
            <p:cNvSpPr>
              <a:spLocks noChangeArrowheads="1"/>
            </p:cNvSpPr>
            <p:nvPr/>
          </p:nvSpPr>
          <p:spPr bwMode="auto">
            <a:xfrm>
              <a:off x="9022" y="4882"/>
              <a:ext cx="188" cy="193"/>
            </a:xfrm>
            <a:prstGeom prst="rect">
              <a:avLst/>
            </a:prstGeom>
            <a:solidFill>
              <a:srgbClr val="FFFFFF"/>
            </a:solidFill>
            <a:ln w="9525">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350"/>
            </a:p>
          </p:txBody>
        </p:sp>
        <p:grpSp>
          <p:nvGrpSpPr>
            <p:cNvPr id="72731" name="Group 40"/>
            <p:cNvGrpSpPr/>
            <p:nvPr/>
          </p:nvGrpSpPr>
          <p:grpSpPr bwMode="auto">
            <a:xfrm>
              <a:off x="7046" y="4782"/>
              <a:ext cx="243" cy="458"/>
              <a:chOff x="2198" y="3823"/>
              <a:chExt cx="214" cy="404"/>
            </a:xfrm>
          </p:grpSpPr>
          <p:cxnSp>
            <p:nvCxnSpPr>
              <p:cNvPr id="72758" name="AutoShape 41"/>
              <p:cNvCxnSpPr>
                <a:cxnSpLocks noChangeShapeType="1"/>
              </p:cNvCxnSpPr>
              <p:nvPr/>
            </p:nvCxnSpPr>
            <p:spPr bwMode="auto">
              <a:xfrm>
                <a:off x="2198"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59" name="AutoShape 42"/>
              <p:cNvCxnSpPr>
                <a:cxnSpLocks noChangeShapeType="1"/>
              </p:cNvCxnSpPr>
              <p:nvPr/>
            </p:nvCxnSpPr>
            <p:spPr bwMode="auto">
              <a:xfrm>
                <a:off x="2411"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60" name="AutoShape 43"/>
              <p:cNvCxnSpPr>
                <a:cxnSpLocks noChangeShapeType="1"/>
              </p:cNvCxnSpPr>
              <p:nvPr/>
            </p:nvCxnSpPr>
            <p:spPr bwMode="auto">
              <a:xfrm flipH="1">
                <a:off x="2198" y="3823"/>
                <a:ext cx="213"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61" name="AutoShape 44"/>
              <p:cNvCxnSpPr>
                <a:cxnSpLocks noChangeShapeType="1"/>
              </p:cNvCxnSpPr>
              <p:nvPr/>
            </p:nvCxnSpPr>
            <p:spPr bwMode="auto">
              <a:xfrm>
                <a:off x="2199" y="3823"/>
                <a:ext cx="212"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grpSp>
        <p:sp>
          <p:nvSpPr>
            <p:cNvPr id="72732" name="Line 45"/>
            <p:cNvSpPr>
              <a:spLocks noChangeShapeType="1"/>
            </p:cNvSpPr>
            <p:nvPr/>
          </p:nvSpPr>
          <p:spPr bwMode="auto">
            <a:xfrm>
              <a:off x="5797" y="4976"/>
              <a:ext cx="1249"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72733" name="Line 46"/>
            <p:cNvSpPr>
              <a:spLocks noChangeShapeType="1"/>
            </p:cNvSpPr>
            <p:nvPr/>
          </p:nvSpPr>
          <p:spPr bwMode="auto">
            <a:xfrm>
              <a:off x="7286" y="4977"/>
              <a:ext cx="1736"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72734" name="Rectangle 47"/>
            <p:cNvSpPr>
              <a:spLocks noChangeArrowheads="1"/>
            </p:cNvSpPr>
            <p:nvPr/>
          </p:nvSpPr>
          <p:spPr bwMode="auto">
            <a:xfrm>
              <a:off x="5152" y="4882"/>
              <a:ext cx="200" cy="216"/>
            </a:xfrm>
            <a:prstGeom prst="rect">
              <a:avLst/>
            </a:prstGeom>
            <a:solidFill>
              <a:srgbClr val="FFFFFF"/>
            </a:solidFill>
            <a:ln w="9525">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72735" name="Rectangle 48"/>
            <p:cNvSpPr>
              <a:spLocks noChangeArrowheads="1"/>
            </p:cNvSpPr>
            <p:nvPr/>
          </p:nvSpPr>
          <p:spPr bwMode="auto">
            <a:xfrm>
              <a:off x="4890" y="4452"/>
              <a:ext cx="4590" cy="834"/>
            </a:xfrm>
            <a:prstGeom prst="rect">
              <a:avLst/>
            </a:prstGeom>
            <a:noFill/>
            <a:ln w="9525">
              <a:solidFill>
                <a:srgbClr val="000000"/>
              </a:solidFill>
              <a:prstDash val="dash"/>
              <a:miter lim="800000"/>
            </a:ln>
            <a:extLst>
              <a:ext uri="{909E8E84-426E-40DD-AFC4-6F175D3DCCD1}">
                <a14:hiddenFill xmlns:a14="http://schemas.microsoft.com/office/drawing/2010/main">
                  <a:solidFill>
                    <a:srgbClr val="FFFFFF"/>
                  </a:solidFill>
                </a14:hiddenFill>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350"/>
            </a:p>
          </p:txBody>
        </p:sp>
        <p:grpSp>
          <p:nvGrpSpPr>
            <p:cNvPr id="72736" name="Group 49"/>
            <p:cNvGrpSpPr/>
            <p:nvPr/>
          </p:nvGrpSpPr>
          <p:grpSpPr bwMode="auto">
            <a:xfrm>
              <a:off x="5550" y="3755"/>
              <a:ext cx="244" cy="458"/>
              <a:chOff x="2198" y="3823"/>
              <a:chExt cx="214" cy="404"/>
            </a:xfrm>
          </p:grpSpPr>
          <p:cxnSp>
            <p:nvCxnSpPr>
              <p:cNvPr id="72754" name="AutoShape 50"/>
              <p:cNvCxnSpPr>
                <a:cxnSpLocks noChangeShapeType="1"/>
              </p:cNvCxnSpPr>
              <p:nvPr/>
            </p:nvCxnSpPr>
            <p:spPr bwMode="auto">
              <a:xfrm>
                <a:off x="2198"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55" name="AutoShape 51"/>
              <p:cNvCxnSpPr>
                <a:cxnSpLocks noChangeShapeType="1"/>
              </p:cNvCxnSpPr>
              <p:nvPr/>
            </p:nvCxnSpPr>
            <p:spPr bwMode="auto">
              <a:xfrm>
                <a:off x="2411"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56" name="AutoShape 52"/>
              <p:cNvCxnSpPr>
                <a:cxnSpLocks noChangeShapeType="1"/>
              </p:cNvCxnSpPr>
              <p:nvPr/>
            </p:nvCxnSpPr>
            <p:spPr bwMode="auto">
              <a:xfrm flipH="1">
                <a:off x="2198" y="3823"/>
                <a:ext cx="213"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57" name="AutoShape 53"/>
              <p:cNvCxnSpPr>
                <a:cxnSpLocks noChangeShapeType="1"/>
              </p:cNvCxnSpPr>
              <p:nvPr/>
            </p:nvCxnSpPr>
            <p:spPr bwMode="auto">
              <a:xfrm>
                <a:off x="2199" y="3823"/>
                <a:ext cx="212"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grpSp>
        <p:sp>
          <p:nvSpPr>
            <p:cNvPr id="72737" name="Rectangle 54"/>
            <p:cNvSpPr>
              <a:spLocks noChangeArrowheads="1"/>
            </p:cNvSpPr>
            <p:nvPr/>
          </p:nvSpPr>
          <p:spPr bwMode="auto">
            <a:xfrm>
              <a:off x="9019" y="3914"/>
              <a:ext cx="188" cy="193"/>
            </a:xfrm>
            <a:prstGeom prst="rect">
              <a:avLst/>
            </a:prstGeom>
            <a:solidFill>
              <a:srgbClr val="FFFFFF"/>
            </a:solidFill>
            <a:ln w="9525">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350"/>
            </a:p>
          </p:txBody>
        </p:sp>
        <p:grpSp>
          <p:nvGrpSpPr>
            <p:cNvPr id="72738" name="Group 55"/>
            <p:cNvGrpSpPr/>
            <p:nvPr/>
          </p:nvGrpSpPr>
          <p:grpSpPr bwMode="auto">
            <a:xfrm>
              <a:off x="7040" y="3755"/>
              <a:ext cx="243" cy="458"/>
              <a:chOff x="2198" y="3823"/>
              <a:chExt cx="214" cy="404"/>
            </a:xfrm>
          </p:grpSpPr>
          <p:cxnSp>
            <p:nvCxnSpPr>
              <p:cNvPr id="72750" name="AutoShape 56"/>
              <p:cNvCxnSpPr>
                <a:cxnSpLocks noChangeShapeType="1"/>
              </p:cNvCxnSpPr>
              <p:nvPr/>
            </p:nvCxnSpPr>
            <p:spPr bwMode="auto">
              <a:xfrm>
                <a:off x="2198"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51" name="AutoShape 57"/>
              <p:cNvCxnSpPr>
                <a:cxnSpLocks noChangeShapeType="1"/>
              </p:cNvCxnSpPr>
              <p:nvPr/>
            </p:nvCxnSpPr>
            <p:spPr bwMode="auto">
              <a:xfrm>
                <a:off x="2411" y="3823"/>
                <a:ext cx="1"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52" name="AutoShape 58"/>
              <p:cNvCxnSpPr>
                <a:cxnSpLocks noChangeShapeType="1"/>
              </p:cNvCxnSpPr>
              <p:nvPr/>
            </p:nvCxnSpPr>
            <p:spPr bwMode="auto">
              <a:xfrm flipH="1">
                <a:off x="2198" y="3823"/>
                <a:ext cx="213"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2753" name="AutoShape 59"/>
              <p:cNvCxnSpPr>
                <a:cxnSpLocks noChangeShapeType="1"/>
              </p:cNvCxnSpPr>
              <p:nvPr/>
            </p:nvCxnSpPr>
            <p:spPr bwMode="auto">
              <a:xfrm>
                <a:off x="2199" y="3823"/>
                <a:ext cx="212" cy="404"/>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grpSp>
        <p:sp>
          <p:nvSpPr>
            <p:cNvPr id="72739" name="Line 60"/>
            <p:cNvSpPr>
              <a:spLocks noChangeShapeType="1"/>
            </p:cNvSpPr>
            <p:nvPr/>
          </p:nvSpPr>
          <p:spPr bwMode="auto">
            <a:xfrm>
              <a:off x="5794" y="4008"/>
              <a:ext cx="1249"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72740" name="Line 61"/>
            <p:cNvSpPr>
              <a:spLocks noChangeShapeType="1"/>
            </p:cNvSpPr>
            <p:nvPr/>
          </p:nvSpPr>
          <p:spPr bwMode="auto">
            <a:xfrm>
              <a:off x="7283" y="4009"/>
              <a:ext cx="1736"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72741" name="Line 62"/>
            <p:cNvSpPr>
              <a:spLocks noChangeShapeType="1"/>
            </p:cNvSpPr>
            <p:nvPr/>
          </p:nvSpPr>
          <p:spPr bwMode="auto">
            <a:xfrm>
              <a:off x="4137" y="4016"/>
              <a:ext cx="1417"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72742" name="Rectangle 63"/>
            <p:cNvSpPr>
              <a:spLocks noChangeArrowheads="1"/>
            </p:cNvSpPr>
            <p:nvPr/>
          </p:nvSpPr>
          <p:spPr bwMode="auto">
            <a:xfrm>
              <a:off x="3400" y="3677"/>
              <a:ext cx="6080" cy="617"/>
            </a:xfrm>
            <a:prstGeom prst="rect">
              <a:avLst/>
            </a:prstGeom>
            <a:noFill/>
            <a:ln w="9525">
              <a:solidFill>
                <a:srgbClr val="000000"/>
              </a:solidFill>
              <a:prstDash val="dash"/>
              <a:miter lim="800000"/>
            </a:ln>
            <a:extLst>
              <a:ext uri="{909E8E84-426E-40DD-AFC4-6F175D3DCCD1}">
                <a14:hiddenFill xmlns:a14="http://schemas.microsoft.com/office/drawing/2010/main">
                  <a:solidFill>
                    <a:srgbClr val="FFFFFF"/>
                  </a:solidFill>
                </a14:hiddenFill>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72743" name="Rectangle 64"/>
            <p:cNvSpPr>
              <a:spLocks noChangeArrowheads="1"/>
            </p:cNvSpPr>
            <p:nvPr/>
          </p:nvSpPr>
          <p:spPr bwMode="auto">
            <a:xfrm>
              <a:off x="2546" y="4566"/>
              <a:ext cx="200" cy="216"/>
            </a:xfrm>
            <a:prstGeom prst="rect">
              <a:avLst/>
            </a:prstGeom>
            <a:solidFill>
              <a:srgbClr val="FFFFFF"/>
            </a:solidFill>
            <a:ln w="9525">
              <a:solidFill>
                <a:srgbClr val="000000"/>
              </a:solidFill>
              <a:miter lim="800000"/>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72744" name="Rectangle 65"/>
            <p:cNvSpPr>
              <a:spLocks noChangeArrowheads="1"/>
            </p:cNvSpPr>
            <p:nvPr/>
          </p:nvSpPr>
          <p:spPr bwMode="auto">
            <a:xfrm>
              <a:off x="2870" y="4526"/>
              <a:ext cx="870" cy="3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sz="1350">
                  <a:solidFill>
                    <a:schemeClr val="tx1"/>
                  </a:solidFill>
                  <a:latin typeface="Calibri" panose="020F0502020204030204" charset="0"/>
                </a:rPr>
                <a:t>引入设施</a:t>
              </a:r>
              <a:endParaRPr kumimoji="0" lang="zh-CN" altLang="zh-CN" sz="1350">
                <a:solidFill>
                  <a:schemeClr val="tx1"/>
                </a:solidFill>
              </a:endParaRPr>
            </a:p>
          </p:txBody>
        </p:sp>
        <p:sp>
          <p:nvSpPr>
            <p:cNvPr id="72745" name="Rectangle 66"/>
            <p:cNvSpPr>
              <a:spLocks noChangeArrowheads="1"/>
            </p:cNvSpPr>
            <p:nvPr/>
          </p:nvSpPr>
          <p:spPr bwMode="auto">
            <a:xfrm>
              <a:off x="7865" y="2999"/>
              <a:ext cx="885"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sz="1350">
                  <a:solidFill>
                    <a:schemeClr val="tx1"/>
                  </a:solidFill>
                  <a:latin typeface="Calibri" panose="020F0502020204030204" charset="0"/>
                </a:rPr>
                <a:t>建筑物</a:t>
              </a:r>
              <a:r>
                <a:rPr kumimoji="0" lang="en-US" altLang="zh-CN" sz="1350">
                  <a:solidFill>
                    <a:schemeClr val="tx1"/>
                  </a:solidFill>
                  <a:latin typeface="Calibri" panose="020F0502020204030204" charset="0"/>
                </a:rPr>
                <a:t>B</a:t>
              </a:r>
              <a:endParaRPr kumimoji="0" lang="zh-CN" altLang="zh-CN" sz="1350">
                <a:solidFill>
                  <a:schemeClr val="tx1"/>
                </a:solidFill>
              </a:endParaRPr>
            </a:p>
          </p:txBody>
        </p:sp>
        <p:sp>
          <p:nvSpPr>
            <p:cNvPr id="72746" name="Rectangle 67"/>
            <p:cNvSpPr>
              <a:spLocks noChangeArrowheads="1"/>
            </p:cNvSpPr>
            <p:nvPr/>
          </p:nvSpPr>
          <p:spPr bwMode="auto">
            <a:xfrm>
              <a:off x="7865" y="3677"/>
              <a:ext cx="885"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sz="1350">
                  <a:solidFill>
                    <a:schemeClr val="tx1"/>
                  </a:solidFill>
                  <a:latin typeface="Calibri" panose="020F0502020204030204" charset="0"/>
                </a:rPr>
                <a:t>建筑物</a:t>
              </a:r>
              <a:r>
                <a:rPr kumimoji="0" lang="en-US" altLang="zh-CN" sz="1350">
                  <a:solidFill>
                    <a:schemeClr val="tx1"/>
                  </a:solidFill>
                  <a:latin typeface="Calibri" panose="020F0502020204030204" charset="0"/>
                </a:rPr>
                <a:t>A</a:t>
              </a:r>
              <a:endParaRPr kumimoji="0" lang="zh-CN" altLang="zh-CN" sz="1350">
                <a:solidFill>
                  <a:schemeClr val="tx1"/>
                </a:solidFill>
              </a:endParaRPr>
            </a:p>
          </p:txBody>
        </p:sp>
        <p:sp>
          <p:nvSpPr>
            <p:cNvPr id="72747" name="Rectangle 68"/>
            <p:cNvSpPr>
              <a:spLocks noChangeArrowheads="1"/>
            </p:cNvSpPr>
            <p:nvPr/>
          </p:nvSpPr>
          <p:spPr bwMode="auto">
            <a:xfrm>
              <a:off x="7865" y="4526"/>
              <a:ext cx="885"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sz="1350">
                  <a:solidFill>
                    <a:schemeClr val="tx1"/>
                  </a:solidFill>
                  <a:latin typeface="Calibri" panose="020F0502020204030204" charset="0"/>
                </a:rPr>
                <a:t>建筑物</a:t>
              </a:r>
              <a:r>
                <a:rPr kumimoji="0" lang="en-US" altLang="zh-CN" sz="1350">
                  <a:solidFill>
                    <a:schemeClr val="tx1"/>
                  </a:solidFill>
                  <a:latin typeface="Calibri" panose="020F0502020204030204" charset="0"/>
                </a:rPr>
                <a:t>C</a:t>
              </a:r>
              <a:endParaRPr kumimoji="0" lang="zh-CN" altLang="zh-CN" sz="1350">
                <a:solidFill>
                  <a:schemeClr val="tx1"/>
                </a:solidFill>
              </a:endParaRPr>
            </a:p>
          </p:txBody>
        </p:sp>
        <p:sp>
          <p:nvSpPr>
            <p:cNvPr id="72748" name="Line 69"/>
            <p:cNvSpPr>
              <a:spLocks noChangeShapeType="1"/>
            </p:cNvSpPr>
            <p:nvPr/>
          </p:nvSpPr>
          <p:spPr bwMode="auto">
            <a:xfrm>
              <a:off x="7282" y="3330"/>
              <a:ext cx="1737"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sz="100"/>
            </a:p>
          </p:txBody>
        </p:sp>
        <p:sp>
          <p:nvSpPr>
            <p:cNvPr id="72749" name="Oval 70"/>
            <p:cNvSpPr>
              <a:spLocks noChangeArrowheads="1"/>
            </p:cNvSpPr>
            <p:nvPr/>
          </p:nvSpPr>
          <p:spPr bwMode="auto">
            <a:xfrm>
              <a:off x="7578" y="3264"/>
              <a:ext cx="162" cy="143"/>
            </a:xfrm>
            <a:prstGeom prst="ellipse">
              <a:avLst/>
            </a:prstGeom>
            <a:solidFill>
              <a:srgbClr val="FFFFFF"/>
            </a:solidFill>
            <a:ln w="9525">
              <a:solidFill>
                <a:srgbClr val="000000"/>
              </a:solidFill>
              <a:round/>
            </a:ln>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350"/>
            </a:p>
          </p:txBody>
        </p:sp>
      </p:grpSp>
      <p:pic>
        <p:nvPicPr>
          <p:cNvPr id="7270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8613" y="979409"/>
            <a:ext cx="4136231"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39"/>
          <p:cNvSpPr>
            <a:spLocks noChangeArrowheads="1"/>
          </p:cNvSpPr>
          <p:nvPr/>
        </p:nvSpPr>
        <p:spPr bwMode="auto">
          <a:xfrm>
            <a:off x="435769" y="1032986"/>
            <a:ext cx="3867150"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chemeClr val="bg1"/>
                </a:solidFill>
              </a:rPr>
              <a:t>4.</a:t>
            </a:r>
            <a:r>
              <a:rPr lang="zh-CN" altLang="en-US" sz="1800" b="1">
                <a:solidFill>
                  <a:schemeClr val="bg1"/>
                </a:solidFill>
              </a:rPr>
              <a:t> 综合布线系统的典型结构和组成</a:t>
            </a:r>
            <a:endParaRPr lang="zh-CN" altLang="en-US" sz="1650" b="1">
              <a:solidFill>
                <a:schemeClr val="bg1"/>
              </a:solidFill>
            </a:endParaRPr>
          </a:p>
        </p:txBody>
      </p:sp>
    </p:spTree>
    <p:custDataLst>
      <p:tags r:id="rId2"/>
    </p:custDataLst>
  </p:cSld>
  <p:clrMapOvr>
    <a:masterClrMapping/>
  </p:clrMapOvr>
  <p:transition advTm="2896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a:p>
        </p:txBody>
      </p:sp>
      <p:sp>
        <p:nvSpPr>
          <p:cNvPr id="3073" name="Rectangle 1"/>
          <p:cNvSpPr>
            <a:spLocks noChangeArrowheads="1"/>
          </p:cNvSpPr>
          <p:nvPr/>
        </p:nvSpPr>
        <p:spPr bwMode="auto">
          <a:xfrm>
            <a:off x="456565" y="914718"/>
            <a:ext cx="8392795" cy="1783715"/>
          </a:xfrm>
          <a:prstGeom prst="rect">
            <a:avLst/>
          </a:prstGeom>
          <a:solidFill>
            <a:srgbClr val="FFFFFF"/>
          </a:solidFill>
          <a:ln w="9525">
            <a:solidFill>
              <a:schemeClr val="accent1">
                <a:lumMod val="50000"/>
              </a:schemeClr>
            </a:solidFill>
            <a:miter lim="800000"/>
          </a:ln>
          <a:effectLst/>
        </p:spPr>
        <p:txBody>
          <a:bodyPr wrap="square" anchor="ctr">
            <a:spAutoFit/>
          </a:bodyPr>
          <a:lstStyle/>
          <a:p>
            <a:pPr indent="628650" eaLnBrk="1" latinLnBrk="0" hangingPunct="1">
              <a:lnSpc>
                <a:spcPct val="100000"/>
              </a:lnSpc>
              <a:defRPr/>
            </a:pPr>
            <a:r>
              <a:rPr lang="zh-CN" altLang="en-US" sz="2200" b="1" dirty="0"/>
              <a:t>综合布线系统典型应用中，配线子系统信道应由4对对绞电缆和电缆连接器构成，干线子系统信道和建筑群子系统信道应由光缆和光连接器组成。如图1.9所示。其中FD和CD处的配线模块和网络设备之间可采用互连或交叉的连接方式，BD处的光纤配线模块可仅对光纤进行互连。</a:t>
            </a:r>
            <a:endParaRPr lang="zh-CN" altLang="en-US" sz="2200" b="1" dirty="0"/>
          </a:p>
        </p:txBody>
      </p:sp>
      <p:pic>
        <p:nvPicPr>
          <p:cNvPr id="3" name="图片 2"/>
          <p:cNvPicPr>
            <a:picLocks noChangeAspect="1"/>
          </p:cNvPicPr>
          <p:nvPr/>
        </p:nvPicPr>
        <p:blipFill>
          <a:blip r:embed="rId1"/>
          <a:stretch>
            <a:fillRect/>
          </a:stretch>
        </p:blipFill>
        <p:spPr>
          <a:xfrm>
            <a:off x="539115" y="2931795"/>
            <a:ext cx="8184515" cy="1671955"/>
          </a:xfrm>
          <a:prstGeom prst="rect">
            <a:avLst/>
          </a:prstGeom>
        </p:spPr>
      </p:pic>
    </p:spTree>
    <p:custDataLst>
      <p:tags r:id="rId2"/>
    </p:custDataLst>
  </p:cSld>
  <p:clrMapOvr>
    <a:masterClrMapping/>
  </p:clrMapOvr>
  <p:transition advTm="2896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a:p>
        </p:txBody>
      </p:sp>
      <p:sp>
        <p:nvSpPr>
          <p:cNvPr id="76802" name="Rectangle 31"/>
          <p:cNvSpPr>
            <a:spLocks noChangeArrowheads="1"/>
          </p:cNvSpPr>
          <p:nvPr/>
        </p:nvSpPr>
        <p:spPr bwMode="auto">
          <a:xfrm>
            <a:off x="456565" y="1415415"/>
            <a:ext cx="8291830" cy="294195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40500" tIns="8100" rIns="40500" bIns="81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1725"/>
              <a:t>（</a:t>
            </a:r>
            <a:r>
              <a:rPr lang="en-US" altLang="zh-CN" sz="1725"/>
              <a:t>1</a:t>
            </a:r>
            <a:r>
              <a:rPr lang="zh-CN" altLang="zh-CN" sz="1725"/>
              <a:t>）建筑群子系统：由连接多个建筑物之间的干线电缆或光缆、建筑群配线设备（</a:t>
            </a:r>
            <a:r>
              <a:rPr lang="en-US" altLang="zh-CN" sz="1725"/>
              <a:t>CD</a:t>
            </a:r>
            <a:r>
              <a:rPr lang="zh-CN" altLang="zh-CN" sz="1725"/>
              <a:t>）、设备缆线和跳线组成。</a:t>
            </a:r>
            <a:endParaRPr lang="zh-CN" altLang="zh-CN" sz="1725"/>
          </a:p>
          <a:p>
            <a:pPr eaLnBrk="1" hangingPunct="1"/>
            <a:r>
              <a:rPr lang="zh-CN" altLang="zh-CN" sz="1725"/>
              <a:t>（</a:t>
            </a:r>
            <a:r>
              <a:rPr lang="en-US" altLang="zh-CN" sz="1725"/>
              <a:t>2</a:t>
            </a:r>
            <a:r>
              <a:rPr lang="zh-CN" altLang="zh-CN" sz="1725"/>
              <a:t>）建筑群主干缆线（</a:t>
            </a:r>
            <a:r>
              <a:rPr lang="en-US" altLang="zh-CN" sz="1725"/>
              <a:t>Campus Backbone Cable</a:t>
            </a:r>
            <a:r>
              <a:rPr lang="zh-CN" altLang="zh-CN" sz="1725"/>
              <a:t>）：可为建筑群主干电缆或主干光缆或用在建筑群内连接建筑群配线架与建筑物配线架的电缆、光缆。</a:t>
            </a:r>
            <a:endParaRPr lang="zh-CN" altLang="zh-CN" sz="1725"/>
          </a:p>
          <a:p>
            <a:pPr eaLnBrk="1" hangingPunct="1"/>
            <a:r>
              <a:rPr lang="zh-CN" altLang="zh-CN" sz="1725"/>
              <a:t>（</a:t>
            </a:r>
            <a:r>
              <a:rPr lang="en-US" altLang="zh-CN" sz="1725"/>
              <a:t>3</a:t>
            </a:r>
            <a:r>
              <a:rPr lang="zh-CN" altLang="zh-CN" sz="1725"/>
              <a:t>）建筑群配线设备（</a:t>
            </a:r>
            <a:r>
              <a:rPr lang="en-US" altLang="zh-CN" sz="1725"/>
              <a:t>Campus Distributor</a:t>
            </a:r>
            <a:r>
              <a:rPr lang="zh-CN" altLang="zh-CN" sz="1725"/>
              <a:t>，</a:t>
            </a:r>
            <a:r>
              <a:rPr lang="en-US" altLang="zh-CN" sz="1725"/>
              <a:t>CD</a:t>
            </a:r>
            <a:r>
              <a:rPr lang="zh-CN" altLang="zh-CN" sz="1725"/>
              <a:t>）：终接建筑群主干缆线的配线设备。</a:t>
            </a:r>
            <a:endParaRPr lang="zh-CN" altLang="zh-CN" sz="1725"/>
          </a:p>
          <a:p>
            <a:pPr eaLnBrk="1" hangingPunct="1"/>
            <a:r>
              <a:rPr lang="zh-CN" altLang="zh-CN" sz="1725"/>
              <a:t>（</a:t>
            </a:r>
            <a:r>
              <a:rPr lang="en-US" altLang="zh-CN" sz="1725"/>
              <a:t>4</a:t>
            </a:r>
            <a:r>
              <a:rPr lang="zh-CN" altLang="zh-CN" sz="1725"/>
              <a:t>）干线子系统：由设备间至电信间的干线电缆和光缆，安装在设备间的建筑物配线设备（</a:t>
            </a:r>
            <a:r>
              <a:rPr lang="en-US" altLang="zh-CN" sz="1725"/>
              <a:t>BD</a:t>
            </a:r>
            <a:r>
              <a:rPr lang="zh-CN" altLang="zh-CN" sz="1725"/>
              <a:t>）及设备缆线和跳线组成。</a:t>
            </a:r>
            <a:endParaRPr lang="zh-CN" altLang="zh-CN" sz="1725"/>
          </a:p>
          <a:p>
            <a:pPr eaLnBrk="1" hangingPunct="1"/>
            <a:r>
              <a:rPr lang="zh-CN" altLang="zh-CN" sz="1725"/>
              <a:t>（</a:t>
            </a:r>
            <a:r>
              <a:rPr lang="en-US" altLang="zh-CN" sz="1725"/>
              <a:t>5</a:t>
            </a:r>
            <a:r>
              <a:rPr lang="zh-CN" altLang="zh-CN" sz="1725"/>
              <a:t>）建筑物主干缆线（</a:t>
            </a:r>
            <a:r>
              <a:rPr lang="en-US" altLang="zh-CN" sz="1725"/>
              <a:t>Building Backbone Cable</a:t>
            </a:r>
            <a:r>
              <a:rPr lang="zh-CN" altLang="zh-CN" sz="1725"/>
              <a:t>）：可为主干电缆或主干光缆，用来连接建筑物配线设备至楼层配线设备及建筑物内楼层配线设备之间相连接的缆线。</a:t>
            </a:r>
            <a:endParaRPr lang="zh-CN" altLang="zh-CN" sz="1725"/>
          </a:p>
        </p:txBody>
      </p:sp>
      <p:pic>
        <p:nvPicPr>
          <p:cNvPr id="7680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6248" y="903209"/>
            <a:ext cx="4136231"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39"/>
          <p:cNvSpPr>
            <a:spLocks noChangeArrowheads="1"/>
          </p:cNvSpPr>
          <p:nvPr/>
        </p:nvSpPr>
        <p:spPr bwMode="auto">
          <a:xfrm>
            <a:off x="563404" y="956786"/>
            <a:ext cx="3867150"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chemeClr val="bg1"/>
                </a:solidFill>
              </a:rPr>
              <a:t>5.</a:t>
            </a:r>
            <a:r>
              <a:rPr lang="zh-CN" altLang="en-US" sz="1800" b="1">
                <a:solidFill>
                  <a:schemeClr val="bg1"/>
                </a:solidFill>
              </a:rPr>
              <a:t> 综合布线系统组成部件</a:t>
            </a:r>
            <a:endParaRPr lang="zh-CN" altLang="en-US" sz="1650" b="1">
              <a:solidFill>
                <a:schemeClr val="bg1"/>
              </a:solidFill>
            </a:endParaRPr>
          </a:p>
        </p:txBody>
      </p:sp>
    </p:spTree>
    <p:custDataLst>
      <p:tags r:id="rId2"/>
    </p:custDataLst>
  </p:cSld>
  <p:clrMapOvr>
    <a:masterClrMapping/>
  </p:clrMapOvr>
  <p:transition advTm="2896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84000">
              <a:srgbClr val="FFFFFF">
                <a:alpha val="100000"/>
              </a:srgbClr>
            </a:gs>
            <a:gs pos="88000">
              <a:srgbClr val="FBFBFB">
                <a:alpha val="100000"/>
              </a:srgbClr>
            </a:gs>
            <a:gs pos="100000">
              <a:srgbClr val="D0D0D0">
                <a:alpha val="100000"/>
              </a:srgbClr>
            </a:gs>
          </a:gsLst>
          <a:lin ang="5400000"/>
          <a:tileRect/>
        </a:gradFill>
        <a:effectLst/>
      </p:bgPr>
    </p:bg>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a:p>
        </p:txBody>
      </p:sp>
      <p:sp>
        <p:nvSpPr>
          <p:cNvPr id="77826" name="Rectangle 31"/>
          <p:cNvSpPr>
            <a:spLocks noChangeArrowheads="1"/>
          </p:cNvSpPr>
          <p:nvPr/>
        </p:nvSpPr>
        <p:spPr bwMode="auto">
          <a:xfrm>
            <a:off x="456565" y="1400175"/>
            <a:ext cx="8164830" cy="267589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40500" tIns="8100" rIns="40500" bIns="81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1725"/>
              <a:t>（</a:t>
            </a:r>
            <a:r>
              <a:rPr lang="en-US" altLang="zh-CN" sz="1725"/>
              <a:t>6</a:t>
            </a:r>
            <a:r>
              <a:rPr lang="zh-CN" altLang="zh-CN" sz="1725"/>
              <a:t>）建筑物配线设备（</a:t>
            </a:r>
            <a:r>
              <a:rPr lang="en-US" altLang="zh-CN" sz="1725"/>
              <a:t>Building Distributor</a:t>
            </a:r>
            <a:r>
              <a:rPr lang="zh-CN" altLang="zh-CN" sz="1725"/>
              <a:t>，</a:t>
            </a:r>
            <a:r>
              <a:rPr lang="en-US" altLang="zh-CN" sz="1725"/>
              <a:t>BD</a:t>
            </a:r>
            <a:r>
              <a:rPr lang="zh-CN" altLang="zh-CN" sz="1725"/>
              <a:t>）：为建筑物主干缆线或建筑群主干缆线终接的配线设备。</a:t>
            </a:r>
            <a:endParaRPr lang="zh-CN" altLang="zh-CN" sz="1725"/>
          </a:p>
          <a:p>
            <a:pPr eaLnBrk="1" hangingPunct="1"/>
            <a:r>
              <a:rPr lang="zh-CN" altLang="zh-CN" sz="1725"/>
              <a:t>（</a:t>
            </a:r>
            <a:r>
              <a:rPr lang="en-US" altLang="zh-CN" sz="1725"/>
              <a:t>7</a:t>
            </a:r>
            <a:r>
              <a:rPr lang="zh-CN" altLang="zh-CN" sz="1725"/>
              <a:t>）配线子系统：由工作区的信息插座模块、信息插座模块至电信间配线设备（</a:t>
            </a:r>
            <a:r>
              <a:rPr lang="en-US" altLang="zh-CN" sz="1725"/>
              <a:t>FD</a:t>
            </a:r>
            <a:r>
              <a:rPr lang="zh-CN" altLang="zh-CN" sz="1725"/>
              <a:t>）的配线电缆和光缆、电信间的配线设备及设备缆线和跳线等组成。</a:t>
            </a:r>
            <a:endParaRPr lang="zh-CN" altLang="zh-CN" sz="1725"/>
          </a:p>
          <a:p>
            <a:pPr eaLnBrk="1" hangingPunct="1"/>
            <a:r>
              <a:rPr lang="zh-CN" altLang="zh-CN" sz="1725"/>
              <a:t>（</a:t>
            </a:r>
            <a:r>
              <a:rPr lang="en-US" altLang="zh-CN" sz="1725"/>
              <a:t>8</a:t>
            </a:r>
            <a:r>
              <a:rPr lang="zh-CN" altLang="zh-CN" sz="1725"/>
              <a:t>）水平线缆（</a:t>
            </a:r>
            <a:r>
              <a:rPr lang="en-US" altLang="zh-CN" sz="1725"/>
              <a:t>Horizontal Cable</a:t>
            </a:r>
            <a:r>
              <a:rPr lang="zh-CN" altLang="zh-CN" sz="1725"/>
              <a:t>），楼层配线设备到信息点之间的连接缆线。</a:t>
            </a:r>
            <a:endParaRPr lang="zh-CN" altLang="zh-CN" sz="1725"/>
          </a:p>
          <a:p>
            <a:pPr eaLnBrk="1" hangingPunct="1"/>
            <a:r>
              <a:rPr lang="zh-CN" altLang="zh-CN" sz="1725"/>
              <a:t>（</a:t>
            </a:r>
            <a:r>
              <a:rPr lang="en-US" altLang="zh-CN" sz="1725"/>
              <a:t>9</a:t>
            </a:r>
            <a:r>
              <a:rPr lang="zh-CN" altLang="zh-CN" sz="1725"/>
              <a:t>）楼层配线设备（</a:t>
            </a:r>
            <a:r>
              <a:rPr lang="en-US" altLang="zh-CN" sz="1725"/>
              <a:t>Floor Distributor</a:t>
            </a:r>
            <a:r>
              <a:rPr lang="zh-CN" altLang="zh-CN" sz="1725"/>
              <a:t>，</a:t>
            </a:r>
            <a:r>
              <a:rPr lang="en-US" altLang="zh-CN" sz="1725"/>
              <a:t>FD</a:t>
            </a:r>
            <a:r>
              <a:rPr lang="zh-CN" altLang="zh-CN" sz="1725"/>
              <a:t>）：终接水平电缆、水平光缆和其他布线子系统（干线电（光）缆）终接的配线设备。</a:t>
            </a:r>
            <a:endParaRPr lang="zh-CN" altLang="zh-CN" sz="1725"/>
          </a:p>
          <a:p>
            <a:pPr eaLnBrk="1" hangingPunct="1"/>
            <a:r>
              <a:rPr lang="zh-CN" altLang="zh-CN" sz="1725"/>
              <a:t>（</a:t>
            </a:r>
            <a:r>
              <a:rPr lang="en-US" altLang="zh-CN" sz="1725"/>
              <a:t>10</a:t>
            </a:r>
            <a:r>
              <a:rPr lang="zh-CN" altLang="zh-CN" sz="1725"/>
              <a:t>）集合点（</a:t>
            </a:r>
            <a:r>
              <a:rPr lang="en-US" altLang="zh-CN" sz="1725"/>
              <a:t>Consolidation Point</a:t>
            </a:r>
            <a:r>
              <a:rPr lang="zh-CN" altLang="zh-CN" sz="1725"/>
              <a:t>，</a:t>
            </a:r>
            <a:r>
              <a:rPr lang="en-US" altLang="zh-CN" sz="1725"/>
              <a:t>CP</a:t>
            </a:r>
            <a:r>
              <a:rPr lang="zh-CN" altLang="zh-CN" sz="1725"/>
              <a:t>）：楼层配线设备与工作区信息点之间水平缆线路由中的连接点。可以设置也可以不设置。</a:t>
            </a:r>
            <a:endParaRPr lang="zh-CN" altLang="zh-CN" sz="1725"/>
          </a:p>
        </p:txBody>
      </p:sp>
      <p:pic>
        <p:nvPicPr>
          <p:cNvPr id="7782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6248" y="887969"/>
            <a:ext cx="4136231"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39"/>
          <p:cNvSpPr>
            <a:spLocks noChangeArrowheads="1"/>
          </p:cNvSpPr>
          <p:nvPr/>
        </p:nvSpPr>
        <p:spPr bwMode="auto">
          <a:xfrm>
            <a:off x="563404" y="941546"/>
            <a:ext cx="3867150"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chemeClr val="bg1"/>
                </a:solidFill>
              </a:rPr>
              <a:t>5.</a:t>
            </a:r>
            <a:r>
              <a:rPr lang="zh-CN" altLang="en-US" sz="1800" b="1">
                <a:solidFill>
                  <a:schemeClr val="bg1"/>
                </a:solidFill>
              </a:rPr>
              <a:t> 综合布线系统组成部件</a:t>
            </a:r>
            <a:endParaRPr lang="zh-CN" altLang="en-US" sz="1650" b="1">
              <a:solidFill>
                <a:schemeClr val="bg1"/>
              </a:solidFill>
            </a:endParaRPr>
          </a:p>
        </p:txBody>
      </p:sp>
    </p:spTree>
    <p:custDataLst>
      <p:tags r:id="rId2"/>
    </p:custDataLst>
  </p:cSld>
  <p:clrMapOvr>
    <a:masterClrMapping/>
  </p:clrMapOvr>
  <p:transition advTm="2896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en-US" altLang="zh-CN" b="1">
                <a:solidFill>
                  <a:schemeClr val="accent2">
                    <a:lumMod val="50000"/>
                  </a:schemeClr>
                </a:solidFill>
                <a:sym typeface="+mn-ea"/>
              </a:rPr>
              <a:t>1.2.4 </a:t>
            </a:r>
            <a:r>
              <a:rPr lang="zh-CN" altLang="en-US" b="1">
                <a:solidFill>
                  <a:schemeClr val="accent2">
                    <a:lumMod val="50000"/>
                  </a:schemeClr>
                </a:solidFill>
                <a:sym typeface="+mn-ea"/>
              </a:rPr>
              <a:t>综合布线系统的组成</a:t>
            </a:r>
            <a:endParaRPr lang="zh-CN" altLang="en-US"/>
          </a:p>
        </p:txBody>
      </p:sp>
      <p:sp>
        <p:nvSpPr>
          <p:cNvPr id="78850" name="Rectangle 31"/>
          <p:cNvSpPr>
            <a:spLocks noChangeArrowheads="1"/>
          </p:cNvSpPr>
          <p:nvPr/>
        </p:nvSpPr>
        <p:spPr bwMode="auto">
          <a:xfrm>
            <a:off x="456565" y="1438275"/>
            <a:ext cx="8286115" cy="32080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40500" tIns="8100" rIns="40500" bIns="8100">
            <a:spAutoFit/>
          </a:bodyPr>
          <a:lstStyle>
            <a:lvl1pPr indent="5353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1725"/>
              <a:t>（</a:t>
            </a:r>
            <a:r>
              <a:rPr lang="en-US" altLang="zh-CN" sz="1725"/>
              <a:t>11</a:t>
            </a:r>
            <a:r>
              <a:rPr lang="zh-CN" altLang="zh-CN" sz="1725"/>
              <a:t>）信息点（</a:t>
            </a:r>
            <a:r>
              <a:rPr lang="en-US" altLang="zh-CN" sz="1725"/>
              <a:t>Telecommunications Outlet</a:t>
            </a:r>
            <a:r>
              <a:rPr lang="zh-CN" altLang="zh-CN" sz="1725"/>
              <a:t>，</a:t>
            </a:r>
            <a:r>
              <a:rPr lang="en-US" altLang="zh-CN" sz="1725"/>
              <a:t>TO</a:t>
            </a:r>
            <a:r>
              <a:rPr lang="zh-CN" altLang="zh-CN" sz="1725"/>
              <a:t>）：各类电缆或光缆终接的信息插座模块。</a:t>
            </a:r>
            <a:endParaRPr lang="zh-CN" altLang="zh-CN" sz="1725"/>
          </a:p>
          <a:p>
            <a:pPr eaLnBrk="1" hangingPunct="1"/>
            <a:r>
              <a:rPr lang="zh-CN" altLang="zh-CN" sz="1725"/>
              <a:t>（</a:t>
            </a:r>
            <a:r>
              <a:rPr lang="en-US" altLang="zh-CN" sz="1725"/>
              <a:t>12</a:t>
            </a:r>
            <a:r>
              <a:rPr lang="zh-CN" altLang="zh-CN" sz="1725"/>
              <a:t>）</a:t>
            </a:r>
            <a:r>
              <a:rPr lang="en-US" altLang="zh-CN" sz="1725"/>
              <a:t>CP</a:t>
            </a:r>
            <a:r>
              <a:rPr lang="zh-CN" altLang="zh-CN" sz="1725"/>
              <a:t>链路：楼层配线设备与集合点之间，包括各端的连接器件在内的永久性的链路。</a:t>
            </a:r>
            <a:endParaRPr lang="zh-CN" altLang="zh-CN" sz="1725"/>
          </a:p>
          <a:p>
            <a:pPr eaLnBrk="1" hangingPunct="1"/>
            <a:r>
              <a:rPr lang="zh-CN" altLang="zh-CN" sz="1725"/>
              <a:t>（</a:t>
            </a:r>
            <a:r>
              <a:rPr lang="en-US" altLang="zh-CN" sz="1725"/>
              <a:t>13</a:t>
            </a:r>
            <a:r>
              <a:rPr lang="zh-CN" altLang="zh-CN" sz="1725"/>
              <a:t>）</a:t>
            </a:r>
            <a:r>
              <a:rPr lang="en-US" altLang="zh-CN" sz="1725"/>
              <a:t>CP</a:t>
            </a:r>
            <a:r>
              <a:rPr lang="zh-CN" altLang="zh-CN" sz="1725"/>
              <a:t>缆线：连接集合点至工作区信息点的缆线。</a:t>
            </a:r>
            <a:endParaRPr lang="zh-CN" altLang="zh-CN" sz="1725"/>
          </a:p>
          <a:p>
            <a:pPr eaLnBrk="1" hangingPunct="1"/>
            <a:r>
              <a:rPr lang="zh-CN" altLang="zh-CN" sz="1725"/>
              <a:t>（</a:t>
            </a:r>
            <a:r>
              <a:rPr lang="en-US" altLang="zh-CN" sz="1725"/>
              <a:t>14</a:t>
            </a:r>
            <a:r>
              <a:rPr lang="zh-CN" altLang="zh-CN" sz="1725"/>
              <a:t>）工作区线缆：也就是通常用的接插软线（</a:t>
            </a:r>
            <a:r>
              <a:rPr lang="en-US" altLang="zh-CN" sz="1725"/>
              <a:t>Patch Calld</a:t>
            </a:r>
            <a:r>
              <a:rPr lang="zh-CN" altLang="zh-CN" sz="1725"/>
              <a:t>），一端或两端带有连接器件的软电缆或软光缆。</a:t>
            </a:r>
            <a:endParaRPr lang="zh-CN" altLang="zh-CN" sz="1725"/>
          </a:p>
          <a:p>
            <a:pPr eaLnBrk="1" hangingPunct="1"/>
            <a:r>
              <a:rPr lang="zh-CN" altLang="zh-CN" sz="1725"/>
              <a:t>（</a:t>
            </a:r>
            <a:r>
              <a:rPr lang="en-US" altLang="zh-CN" sz="1725"/>
              <a:t>15</a:t>
            </a:r>
            <a:r>
              <a:rPr lang="zh-CN" altLang="zh-CN" sz="1725"/>
              <a:t>）终端设备（</a:t>
            </a:r>
            <a:r>
              <a:rPr lang="en-US" altLang="zh-CN" sz="1725"/>
              <a:t>Terminal Equipment</a:t>
            </a:r>
            <a:r>
              <a:rPr lang="zh-CN" altLang="zh-CN" sz="1725"/>
              <a:t>，</a:t>
            </a:r>
            <a:r>
              <a:rPr lang="en-US" altLang="zh-CN" sz="1725"/>
              <a:t>TE</a:t>
            </a:r>
            <a:r>
              <a:rPr lang="zh-CN" altLang="zh-CN" sz="1725"/>
              <a:t>）：接入综合布线系统的终端设备。</a:t>
            </a:r>
            <a:endParaRPr lang="zh-CN" altLang="zh-CN" sz="1725"/>
          </a:p>
          <a:p>
            <a:pPr eaLnBrk="1" hangingPunct="1"/>
            <a:r>
              <a:rPr lang="zh-CN" altLang="zh-CN" sz="1725"/>
              <a:t>（</a:t>
            </a:r>
            <a:r>
              <a:rPr lang="en-US" altLang="zh-CN" sz="1725"/>
              <a:t>16</a:t>
            </a:r>
            <a:r>
              <a:rPr lang="zh-CN" altLang="zh-CN" sz="1725"/>
              <a:t>）设备缆线（</a:t>
            </a:r>
            <a:r>
              <a:rPr lang="en-US" altLang="zh-CN" sz="1725"/>
              <a:t>Equipment Cable</a:t>
            </a:r>
            <a:r>
              <a:rPr lang="zh-CN" altLang="zh-CN" sz="1725"/>
              <a:t>）：包括设备电缆、设备光缆，通信设备连接到配线设备的电缆、光缆。</a:t>
            </a:r>
            <a:endParaRPr lang="zh-CN" altLang="zh-CN" sz="1725"/>
          </a:p>
          <a:p>
            <a:pPr eaLnBrk="1" hangingPunct="1"/>
            <a:r>
              <a:rPr lang="zh-CN" altLang="zh-CN" sz="1725"/>
              <a:t>（</a:t>
            </a:r>
            <a:r>
              <a:rPr lang="en-US" altLang="zh-CN" sz="1725"/>
              <a:t>17</a:t>
            </a:r>
            <a:r>
              <a:rPr lang="zh-CN" altLang="zh-CN" sz="1725"/>
              <a:t>）跳线（</a:t>
            </a:r>
            <a:r>
              <a:rPr lang="en-US" altLang="zh-CN" sz="1725"/>
              <a:t>Jumper</a:t>
            </a:r>
            <a:r>
              <a:rPr lang="zh-CN" altLang="zh-CN" sz="1725"/>
              <a:t>）：不带连接器件或带连接器件的电缆线对与带连接器件的光纤，用于配线设备之间进行连接。</a:t>
            </a:r>
            <a:endParaRPr lang="zh-CN" altLang="zh-CN" sz="1725"/>
          </a:p>
        </p:txBody>
      </p:sp>
      <p:pic>
        <p:nvPicPr>
          <p:cNvPr id="7885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6248" y="926069"/>
            <a:ext cx="4136231"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Rectangle 39"/>
          <p:cNvSpPr>
            <a:spLocks noChangeArrowheads="1"/>
          </p:cNvSpPr>
          <p:nvPr/>
        </p:nvSpPr>
        <p:spPr bwMode="auto">
          <a:xfrm>
            <a:off x="563404" y="979646"/>
            <a:ext cx="3867150"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chemeClr val="bg1"/>
                </a:solidFill>
              </a:rPr>
              <a:t>5.</a:t>
            </a:r>
            <a:r>
              <a:rPr lang="zh-CN" altLang="en-US" sz="1800" b="1">
                <a:solidFill>
                  <a:schemeClr val="bg1"/>
                </a:solidFill>
              </a:rPr>
              <a:t> 综合布线系统组成部件</a:t>
            </a:r>
            <a:endParaRPr lang="zh-CN" altLang="en-US" sz="1650" b="1">
              <a:solidFill>
                <a:schemeClr val="bg1"/>
              </a:solidFill>
            </a:endParaRPr>
          </a:p>
        </p:txBody>
      </p:sp>
    </p:spTree>
    <p:custDataLst>
      <p:tags r:id="rId2"/>
    </p:custDataLst>
  </p:cSld>
  <p:clrMapOvr>
    <a:masterClrMapping/>
  </p:clrMapOvr>
  <p:transition advTm="2896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zh-CN" altLang="en-US"/>
              <a:t>1.3 任务实施：掌握综合布线系统的构成</a:t>
            </a:r>
            <a:endParaRPr lang="zh-CN" altLang="en-US"/>
          </a:p>
        </p:txBody>
      </p:sp>
      <p:pic>
        <p:nvPicPr>
          <p:cNvPr id="10240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6890" y="1184275"/>
            <a:ext cx="2077085" cy="4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39"/>
          <p:cNvSpPr>
            <a:spLocks noChangeArrowheads="1"/>
          </p:cNvSpPr>
          <p:nvPr/>
        </p:nvSpPr>
        <p:spPr bwMode="auto">
          <a:xfrm>
            <a:off x="654606" y="1235234"/>
            <a:ext cx="3719513" cy="38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1800" b="1">
                <a:solidFill>
                  <a:schemeClr val="bg1"/>
                </a:solidFill>
              </a:rPr>
              <a:t>1.3  </a:t>
            </a:r>
            <a:r>
              <a:rPr lang="zh-CN" altLang="en-US" sz="1800" b="1">
                <a:solidFill>
                  <a:schemeClr val="bg1"/>
                </a:solidFill>
              </a:rPr>
              <a:t>任务实施</a:t>
            </a:r>
            <a:endParaRPr lang="zh-CN" altLang="en-US" sz="1650" b="1">
              <a:solidFill>
                <a:schemeClr val="bg1"/>
              </a:solidFill>
            </a:endParaRPr>
          </a:p>
        </p:txBody>
      </p:sp>
      <p:sp>
        <p:nvSpPr>
          <p:cNvPr id="3073" name="Rectangle 1"/>
          <p:cNvSpPr>
            <a:spLocks noChangeArrowheads="1"/>
          </p:cNvSpPr>
          <p:nvPr/>
        </p:nvSpPr>
        <p:spPr bwMode="auto">
          <a:xfrm>
            <a:off x="462915" y="1692514"/>
            <a:ext cx="6161485" cy="645160"/>
          </a:xfrm>
          <a:prstGeom prst="rect">
            <a:avLst/>
          </a:prstGeom>
          <a:solidFill>
            <a:srgbClr val="FFFFFF"/>
          </a:solidFill>
          <a:ln w="9525">
            <a:solidFill>
              <a:schemeClr val="accent1">
                <a:lumMod val="50000"/>
              </a:schemeClr>
            </a:solidFill>
            <a:miter lim="800000"/>
          </a:ln>
          <a:effectLst/>
        </p:spPr>
        <p:txBody>
          <a:bodyPr anchor="ctr">
            <a:spAutoFit/>
          </a:bodyPr>
          <a:lstStyle/>
          <a:p>
            <a:pPr>
              <a:defRPr/>
            </a:pPr>
            <a:r>
              <a:rPr lang="zh-CN" altLang="en-US" sz="1800"/>
              <a:t>       </a:t>
            </a:r>
            <a:r>
              <a:rPr lang="zh-CN" altLang="zh-CN" sz="1800"/>
              <a:t>到</a:t>
            </a:r>
            <a:r>
              <a:rPr lang="zh-CN" altLang="zh-CN" sz="1800" dirty="0"/>
              <a:t>校园、企业单位调查采用综合布线系统的网络的实际工程结构，画出相应的综合布线系统构成图。</a:t>
            </a:r>
            <a:endParaRPr lang="zh-CN" altLang="zh-CN" sz="1800" dirty="0"/>
          </a:p>
        </p:txBody>
      </p:sp>
    </p:spTree>
    <p:custDataLst>
      <p:tags r:id="rId2"/>
    </p:custDataLst>
  </p:cSld>
  <p:clrMapOvr>
    <a:masterClrMapping/>
  </p:clrMapOvr>
  <p:transition advTm="2896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tx1">
                    <a:lumMod val="95000"/>
                    <a:lumOff val="5000"/>
                  </a:schemeClr>
                </a:solidFill>
                <a:sym typeface="+mn-ea"/>
              </a:rPr>
              <a:t>1.2.1  </a:t>
            </a:r>
            <a:r>
              <a:rPr lang="zh-CN" altLang="zh-CN" b="1">
                <a:solidFill>
                  <a:schemeClr val="tx1">
                    <a:lumMod val="95000"/>
                    <a:lumOff val="5000"/>
                  </a:schemeClr>
                </a:solidFill>
                <a:sym typeface="+mn-ea"/>
              </a:rPr>
              <a:t>了解智能建筑的概念及组成</a:t>
            </a:r>
            <a:endParaRPr lang="zh-CN" altLang="zh-CN" b="1">
              <a:solidFill>
                <a:schemeClr val="tx1">
                  <a:lumMod val="95000"/>
                  <a:lumOff val="5000"/>
                </a:schemeClr>
              </a:solidFill>
              <a:sym typeface="+mn-ea"/>
            </a:endParaRPr>
          </a:p>
        </p:txBody>
      </p:sp>
      <p:sp>
        <p:nvSpPr>
          <p:cNvPr id="7171" name="Rectangle 75"/>
          <p:cNvSpPr>
            <a:spLocks noChangeArrowheads="1"/>
          </p:cNvSpPr>
          <p:nvPr/>
        </p:nvSpPr>
        <p:spPr bwMode="auto">
          <a:xfrm>
            <a:off x="415290" y="1623060"/>
            <a:ext cx="8206105" cy="3000375"/>
          </a:xfrm>
          <a:prstGeom prst="rect">
            <a:avLst/>
          </a:prstGeom>
          <a:noFill/>
          <a:ln w="9525">
            <a:solidFill>
              <a:srgbClr val="C3D7E1"/>
            </a:solidFill>
            <a:miter lim="800000"/>
          </a:ln>
          <a:effectLst/>
          <a:extLst>
            <a:ext uri="{909E8E84-426E-40DD-AFC4-6F175D3DCCD1}">
              <a14:hiddenFill xmlns:a14="http://schemas.microsoft.com/office/drawing/2010/main">
                <a:solidFill>
                  <a:schemeClr val="bg1"/>
                </a:solidFill>
              </a14:hiddenFill>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25000"/>
              </a:lnSpc>
            </a:pPr>
            <a:r>
              <a:rPr lang="zh-CN" altLang="en-US" sz="1800" b="1">
                <a:solidFill>
                  <a:schemeClr val="accent1">
                    <a:lumMod val="10000"/>
                  </a:schemeClr>
                </a:solidFill>
              </a:rPr>
              <a:t>        基本功能主要由三大部分构成：即建筑自动化或楼宇自动化（</a:t>
            </a:r>
            <a:r>
              <a:rPr lang="en-US" altLang="zh-CN" sz="1800" b="1">
                <a:solidFill>
                  <a:schemeClr val="accent1">
                    <a:lumMod val="10000"/>
                  </a:schemeClr>
                </a:solidFill>
              </a:rPr>
              <a:t>BA</a:t>
            </a:r>
            <a:r>
              <a:rPr lang="zh-CN" altLang="en-US" sz="1800" b="1">
                <a:solidFill>
                  <a:schemeClr val="accent1">
                    <a:lumMod val="10000"/>
                  </a:schemeClr>
                </a:solidFill>
              </a:rPr>
              <a:t>，</a:t>
            </a:r>
            <a:r>
              <a:rPr lang="en-US" altLang="zh-CN" sz="1800" b="1">
                <a:solidFill>
                  <a:schemeClr val="accent1">
                    <a:lumMod val="10000"/>
                  </a:schemeClr>
                </a:solidFill>
              </a:rPr>
              <a:t>Building</a:t>
            </a:r>
            <a:r>
              <a:rPr lang="zh-CN" altLang="en-US" sz="1800" b="1">
                <a:solidFill>
                  <a:schemeClr val="accent1">
                    <a:lumMod val="10000"/>
                  </a:schemeClr>
                </a:solidFill>
              </a:rPr>
              <a:t>  </a:t>
            </a:r>
            <a:r>
              <a:rPr lang="en-US" altLang="zh-CN" sz="1800" b="1">
                <a:solidFill>
                  <a:schemeClr val="accent1">
                    <a:lumMod val="10000"/>
                  </a:schemeClr>
                </a:solidFill>
              </a:rPr>
              <a:t>Automation</a:t>
            </a:r>
            <a:r>
              <a:rPr lang="zh-CN" altLang="en-US" sz="1800" b="1">
                <a:solidFill>
                  <a:schemeClr val="accent1">
                    <a:lumMod val="10000"/>
                  </a:schemeClr>
                </a:solidFill>
              </a:rPr>
              <a:t>）、通信自动化（</a:t>
            </a:r>
            <a:r>
              <a:rPr lang="en-US" altLang="zh-CN" sz="1800" b="1">
                <a:solidFill>
                  <a:schemeClr val="accent1">
                    <a:lumMod val="10000"/>
                  </a:schemeClr>
                </a:solidFill>
              </a:rPr>
              <a:t>CA</a:t>
            </a:r>
            <a:r>
              <a:rPr lang="zh-CN" altLang="en-US" sz="1800" b="1">
                <a:solidFill>
                  <a:schemeClr val="accent1">
                    <a:lumMod val="10000"/>
                  </a:schemeClr>
                </a:solidFill>
              </a:rPr>
              <a:t>、</a:t>
            </a:r>
            <a:r>
              <a:rPr lang="en-US" altLang="zh-CN" sz="1800" b="1">
                <a:solidFill>
                  <a:schemeClr val="accent1">
                    <a:lumMod val="10000"/>
                  </a:schemeClr>
                </a:solidFill>
              </a:rPr>
              <a:t>Communication</a:t>
            </a:r>
            <a:r>
              <a:rPr lang="zh-CN" altLang="en-US" sz="1800" b="1">
                <a:solidFill>
                  <a:schemeClr val="accent1">
                    <a:lumMod val="10000"/>
                  </a:schemeClr>
                </a:solidFill>
              </a:rPr>
              <a:t>  </a:t>
            </a:r>
            <a:r>
              <a:rPr lang="en-US" altLang="zh-CN" sz="1800" b="1">
                <a:solidFill>
                  <a:schemeClr val="accent1">
                    <a:lumMod val="10000"/>
                  </a:schemeClr>
                </a:solidFill>
              </a:rPr>
              <a:t>Automation</a:t>
            </a:r>
            <a:r>
              <a:rPr lang="zh-CN" altLang="en-US" sz="1800" b="1">
                <a:solidFill>
                  <a:schemeClr val="accent1">
                    <a:lumMod val="10000"/>
                  </a:schemeClr>
                </a:solidFill>
              </a:rPr>
              <a:t>）、办公自动化（</a:t>
            </a:r>
            <a:r>
              <a:rPr lang="en-US" altLang="zh-CN" sz="1800" b="1">
                <a:solidFill>
                  <a:schemeClr val="accent1">
                    <a:lumMod val="10000"/>
                  </a:schemeClr>
                </a:solidFill>
              </a:rPr>
              <a:t>OA</a:t>
            </a:r>
            <a:r>
              <a:rPr lang="zh-CN" altLang="en-US" sz="1800" b="1">
                <a:solidFill>
                  <a:schemeClr val="accent1">
                    <a:lumMod val="10000"/>
                  </a:schemeClr>
                </a:solidFill>
              </a:rPr>
              <a:t>、</a:t>
            </a:r>
            <a:r>
              <a:rPr lang="en-US" altLang="zh-CN" sz="1800" b="1">
                <a:solidFill>
                  <a:schemeClr val="accent1">
                    <a:lumMod val="10000"/>
                  </a:schemeClr>
                </a:solidFill>
              </a:rPr>
              <a:t>Office</a:t>
            </a:r>
            <a:r>
              <a:rPr lang="zh-CN" altLang="en-US" sz="1800" b="1">
                <a:solidFill>
                  <a:schemeClr val="accent1">
                    <a:lumMod val="10000"/>
                  </a:schemeClr>
                </a:solidFill>
              </a:rPr>
              <a:t>  </a:t>
            </a:r>
            <a:r>
              <a:rPr lang="en-US" altLang="zh-CN" sz="1800" b="1">
                <a:solidFill>
                  <a:schemeClr val="accent1">
                    <a:lumMod val="10000"/>
                  </a:schemeClr>
                </a:solidFill>
              </a:rPr>
              <a:t>Automation</a:t>
            </a:r>
            <a:r>
              <a:rPr lang="zh-CN" altLang="en-US" sz="1800" b="1">
                <a:solidFill>
                  <a:schemeClr val="accent1">
                    <a:lumMod val="10000"/>
                  </a:schemeClr>
                </a:solidFill>
              </a:rPr>
              <a:t>），通常称为“</a:t>
            </a:r>
            <a:r>
              <a:rPr lang="en-US" altLang="zh-CN" sz="1800" b="1">
                <a:solidFill>
                  <a:schemeClr val="accent1">
                    <a:lumMod val="10000"/>
                  </a:schemeClr>
                </a:solidFill>
              </a:rPr>
              <a:t>3A</a:t>
            </a:r>
            <a:r>
              <a:rPr lang="zh-CN" altLang="en-US" sz="1800" b="1">
                <a:solidFill>
                  <a:schemeClr val="accent1">
                    <a:lumMod val="10000"/>
                  </a:schemeClr>
                </a:solidFill>
              </a:rPr>
              <a:t>”。</a:t>
            </a:r>
            <a:endParaRPr lang="en-US" altLang="zh-CN" sz="1800" b="1">
              <a:solidFill>
                <a:schemeClr val="accent1">
                  <a:lumMod val="10000"/>
                </a:schemeClr>
              </a:solidFill>
            </a:endParaRPr>
          </a:p>
          <a:p>
            <a:pPr eaLnBrk="1" hangingPunct="1">
              <a:lnSpc>
                <a:spcPct val="125000"/>
              </a:lnSpc>
            </a:pPr>
            <a:r>
              <a:rPr lang="zh-CN" altLang="en-US" sz="1800" b="1">
                <a:solidFill>
                  <a:schemeClr val="accent1">
                    <a:lumMod val="10000"/>
                  </a:schemeClr>
                </a:solidFill>
              </a:rPr>
              <a:t>    有地方的房地产开发公司为了突出某项功能，以提高建筑等级和工程造价，又提出防火自动化（</a:t>
            </a:r>
            <a:r>
              <a:rPr lang="en-US" altLang="zh-CN" sz="1800" b="1">
                <a:solidFill>
                  <a:schemeClr val="accent1">
                    <a:lumMod val="10000"/>
                  </a:schemeClr>
                </a:solidFill>
              </a:rPr>
              <a:t>FA</a:t>
            </a:r>
            <a:r>
              <a:rPr lang="zh-CN" altLang="en-US" sz="1800" b="1">
                <a:solidFill>
                  <a:schemeClr val="accent1">
                    <a:lumMod val="10000"/>
                  </a:schemeClr>
                </a:solidFill>
              </a:rPr>
              <a:t>）和信息管理自动化（</a:t>
            </a:r>
            <a:r>
              <a:rPr lang="en-US" altLang="zh-CN" sz="1800" b="1">
                <a:solidFill>
                  <a:schemeClr val="accent1">
                    <a:lumMod val="10000"/>
                  </a:schemeClr>
                </a:solidFill>
              </a:rPr>
              <a:t>MA</a:t>
            </a:r>
            <a:r>
              <a:rPr lang="zh-CN" altLang="en-US" sz="1800" b="1">
                <a:solidFill>
                  <a:schemeClr val="accent1">
                    <a:lumMod val="10000"/>
                  </a:schemeClr>
                </a:solidFill>
              </a:rPr>
              <a:t>），形成“</a:t>
            </a:r>
            <a:r>
              <a:rPr lang="en-US" altLang="zh-CN" sz="1800" b="1">
                <a:solidFill>
                  <a:schemeClr val="accent1">
                    <a:lumMod val="10000"/>
                  </a:schemeClr>
                </a:solidFill>
              </a:rPr>
              <a:t>5A</a:t>
            </a:r>
            <a:r>
              <a:rPr lang="zh-CN" altLang="en-US" sz="1800" b="1">
                <a:solidFill>
                  <a:schemeClr val="accent1">
                    <a:lumMod val="10000"/>
                  </a:schemeClr>
                </a:solidFill>
              </a:rPr>
              <a:t>”。</a:t>
            </a:r>
            <a:endParaRPr lang="zh-CN" altLang="en-US" sz="1800" b="1">
              <a:solidFill>
                <a:schemeClr val="accent1">
                  <a:lumMod val="10000"/>
                </a:schemeClr>
              </a:solidFill>
            </a:endParaRPr>
          </a:p>
        </p:txBody>
      </p:sp>
      <p:sp>
        <p:nvSpPr>
          <p:cNvPr id="7172" name="Rectangle 10"/>
          <p:cNvSpPr>
            <a:spLocks noChangeArrowheads="1"/>
          </p:cNvSpPr>
          <p:nvPr/>
        </p:nvSpPr>
        <p:spPr bwMode="auto">
          <a:xfrm>
            <a:off x="415290" y="1051005"/>
            <a:ext cx="2946797" cy="381635"/>
          </a:xfrm>
          <a:prstGeom prst="rect">
            <a:avLst/>
          </a:prstGeom>
          <a:solidFill>
            <a:srgbClr val="92D050"/>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en-US" altLang="zh-CN" sz="1800" b="1"/>
              <a:t>2.</a:t>
            </a:r>
            <a:r>
              <a:rPr lang="zh-CN" altLang="en-US" sz="1800" b="1"/>
              <a:t>智能建筑的构成</a:t>
            </a:r>
            <a:endParaRPr lang="en-US" altLang="zh-CN" sz="1800" b="1">
              <a:solidFill>
                <a:schemeClr val="tx1"/>
              </a:solidFill>
            </a:endParaRPr>
          </a:p>
        </p:txBody>
      </p:sp>
    </p:spTree>
    <p:custDataLst>
      <p:tags r:id="rId1"/>
    </p:custDataLst>
  </p:cSld>
  <p:clrMapOvr>
    <a:masterClrMapping/>
  </p:clrMapOvr>
  <p:transition advTm="2896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noChangeArrowheads="1"/>
          </p:cNvSpPr>
          <p:nvPr>
            <p:ph type="title"/>
          </p:nvPr>
        </p:nvSpPr>
        <p:spPr/>
        <p:txBody>
          <a:bodyPr/>
          <a:p>
            <a:r>
              <a:rPr lang="zh-CN" altLang="en-US"/>
              <a:t>习题</a:t>
            </a:r>
            <a:endParaRPr lang="zh-CN" altLang="en-US"/>
          </a:p>
        </p:txBody>
      </p:sp>
      <p:sp>
        <p:nvSpPr>
          <p:cNvPr id="3073" name="Rectangle 1"/>
          <p:cNvSpPr>
            <a:spLocks noChangeArrowheads="1"/>
          </p:cNvSpPr>
          <p:nvPr/>
        </p:nvSpPr>
        <p:spPr bwMode="auto">
          <a:xfrm>
            <a:off x="508000" y="824230"/>
            <a:ext cx="8356600" cy="4246245"/>
          </a:xfrm>
          <a:prstGeom prst="rect">
            <a:avLst/>
          </a:prstGeom>
          <a:solidFill>
            <a:srgbClr val="FFFFFF"/>
          </a:solidFill>
          <a:ln w="9525">
            <a:solidFill>
              <a:schemeClr val="accent1">
                <a:lumMod val="50000"/>
              </a:schemeClr>
            </a:solidFill>
            <a:miter lim="800000"/>
          </a:ln>
          <a:effectLst/>
        </p:spPr>
        <p:txBody>
          <a:bodyPr wrap="square" anchor="ctr">
            <a:spAutoFit/>
          </a:bodyPr>
          <a:lstStyle/>
          <a:p>
            <a:pPr eaLnBrk="1" hangingPunct="1"/>
            <a:r>
              <a:rPr lang="zh-CN" altLang="zh-CN" sz="1800" dirty="0">
                <a:sym typeface="+mn-ea"/>
              </a:rPr>
              <a:t>二、名词解释</a:t>
            </a:r>
            <a:endParaRPr lang="zh-CN" altLang="zh-CN" sz="1800" dirty="0">
              <a:sym typeface="+mn-ea"/>
            </a:endParaRPr>
          </a:p>
          <a:p>
            <a:pPr eaLnBrk="1" hangingPunct="1"/>
            <a:r>
              <a:rPr lang="zh-CN" altLang="zh-CN" sz="1800" dirty="0">
                <a:sym typeface="+mn-ea"/>
              </a:rPr>
              <a:t>    1. 综合布线系统      2.  设备间    3. 工作区   4. 电信间</a:t>
            </a:r>
            <a:endParaRPr lang="zh-CN" altLang="zh-CN" sz="1800" dirty="0">
              <a:sym typeface="+mn-ea"/>
            </a:endParaRPr>
          </a:p>
          <a:p>
            <a:pPr eaLnBrk="1" hangingPunct="1"/>
            <a:r>
              <a:rPr lang="zh-CN" altLang="zh-CN" sz="1800" dirty="0">
                <a:sym typeface="+mn-ea"/>
              </a:rPr>
              <a:t>三、思考题</a:t>
            </a:r>
            <a:endParaRPr lang="zh-CN" altLang="zh-CN" sz="1800" dirty="0">
              <a:sym typeface="+mn-ea"/>
            </a:endParaRPr>
          </a:p>
          <a:p>
            <a:pPr eaLnBrk="1" hangingPunct="1"/>
            <a:r>
              <a:rPr lang="zh-CN" altLang="zh-CN" sz="1800" dirty="0">
                <a:sym typeface="+mn-ea"/>
              </a:rPr>
              <a:t>1. 什么是智能建筑？什么是综合布线系统？</a:t>
            </a:r>
            <a:endParaRPr lang="zh-CN" altLang="zh-CN" sz="1800" dirty="0">
              <a:sym typeface="+mn-ea"/>
            </a:endParaRPr>
          </a:p>
          <a:p>
            <a:pPr eaLnBrk="1" hangingPunct="1"/>
            <a:r>
              <a:rPr lang="zh-CN" altLang="zh-CN" sz="1800" dirty="0">
                <a:sym typeface="+mn-ea"/>
              </a:rPr>
              <a:t>2. 简述综合布线系统和智能建筑的关系。</a:t>
            </a:r>
            <a:endParaRPr lang="zh-CN" altLang="zh-CN" sz="1800" dirty="0">
              <a:sym typeface="+mn-ea"/>
            </a:endParaRPr>
          </a:p>
          <a:p>
            <a:pPr eaLnBrk="1" hangingPunct="1"/>
            <a:r>
              <a:rPr lang="zh-CN" altLang="zh-CN" sz="1800" dirty="0">
                <a:sym typeface="+mn-ea"/>
              </a:rPr>
              <a:t>3. 综合布线系统和传统布线系统比较，其主要优点是什么？</a:t>
            </a:r>
            <a:endParaRPr lang="zh-CN" altLang="zh-CN" sz="1800" dirty="0">
              <a:sym typeface="+mn-ea"/>
            </a:endParaRPr>
          </a:p>
          <a:p>
            <a:pPr eaLnBrk="1" hangingPunct="1"/>
            <a:r>
              <a:rPr lang="zh-CN" altLang="zh-CN" sz="1800" dirty="0">
                <a:sym typeface="+mn-ea"/>
              </a:rPr>
              <a:t>4. 建筑物内通常包括哪些弱电系统？</a:t>
            </a:r>
            <a:endParaRPr lang="zh-CN" altLang="zh-CN" sz="1800" dirty="0">
              <a:sym typeface="+mn-ea"/>
            </a:endParaRPr>
          </a:p>
          <a:p>
            <a:pPr eaLnBrk="1" hangingPunct="1"/>
            <a:r>
              <a:rPr lang="zh-CN" altLang="zh-CN" sz="1800" dirty="0">
                <a:sym typeface="+mn-ea"/>
              </a:rPr>
              <a:t>5. 综合布线系统通常应用在什么场所？</a:t>
            </a:r>
            <a:endParaRPr lang="zh-CN" altLang="zh-CN" sz="1800" dirty="0">
              <a:sym typeface="+mn-ea"/>
            </a:endParaRPr>
          </a:p>
          <a:p>
            <a:pPr eaLnBrk="1" hangingPunct="1"/>
            <a:r>
              <a:rPr lang="zh-CN" altLang="zh-CN" sz="1800" dirty="0">
                <a:sym typeface="+mn-ea"/>
              </a:rPr>
              <a:t>6. 列出5种有代表性的常用国外综合布线系统标准。</a:t>
            </a:r>
            <a:endParaRPr lang="zh-CN" altLang="zh-CN" sz="1800" dirty="0">
              <a:sym typeface="+mn-ea"/>
            </a:endParaRPr>
          </a:p>
          <a:p>
            <a:pPr eaLnBrk="1" hangingPunct="1"/>
            <a:r>
              <a:rPr lang="zh-CN" altLang="zh-CN" sz="1800" dirty="0">
                <a:sym typeface="+mn-ea"/>
              </a:rPr>
              <a:t>7. 在中国综合布线系统标准有哪些？</a:t>
            </a:r>
            <a:endParaRPr lang="zh-CN" altLang="zh-CN" sz="1800" dirty="0">
              <a:sym typeface="+mn-ea"/>
            </a:endParaRPr>
          </a:p>
          <a:p>
            <a:pPr eaLnBrk="1" hangingPunct="1"/>
            <a:r>
              <a:rPr lang="zh-CN" altLang="zh-CN" sz="1800" dirty="0">
                <a:sym typeface="+mn-ea"/>
              </a:rPr>
              <a:t>8. 综合布线系统主要由哪几部分组成？各部分包括哪些范围。</a:t>
            </a:r>
            <a:endParaRPr lang="zh-CN" altLang="zh-CN" sz="1800" dirty="0">
              <a:sym typeface="+mn-ea"/>
            </a:endParaRPr>
          </a:p>
          <a:p>
            <a:pPr eaLnBrk="1" hangingPunct="1"/>
            <a:r>
              <a:rPr lang="zh-CN" altLang="zh-CN" sz="1800" dirty="0">
                <a:sym typeface="+mn-ea"/>
              </a:rPr>
              <a:t>9. 综合布线系统包括哪些布线部件？ </a:t>
            </a:r>
            <a:endParaRPr lang="zh-CN" altLang="zh-CN" sz="1800" dirty="0">
              <a:sym typeface="+mn-ea"/>
            </a:endParaRPr>
          </a:p>
          <a:p>
            <a:pPr eaLnBrk="1" hangingPunct="1"/>
            <a:r>
              <a:rPr lang="zh-CN" altLang="zh-CN" sz="1800" dirty="0">
                <a:sym typeface="+mn-ea"/>
              </a:rPr>
              <a:t>四、实训题</a:t>
            </a:r>
            <a:endParaRPr lang="zh-CN" altLang="zh-CN" sz="1800" dirty="0">
              <a:sym typeface="+mn-ea"/>
            </a:endParaRPr>
          </a:p>
          <a:p>
            <a:pPr eaLnBrk="1" hangingPunct="1"/>
            <a:r>
              <a:rPr lang="zh-CN" altLang="zh-CN" sz="1800" dirty="0">
                <a:sym typeface="+mn-ea"/>
              </a:rPr>
              <a:t>1. 到校园、企业单位调查采用综合布线系统的网络的实际工程结构？画出相应的综合布线系统构成图。</a:t>
            </a:r>
            <a:endParaRPr lang="zh-CN" altLang="zh-CN" sz="1800" dirty="0">
              <a:sym typeface="+mn-ea"/>
            </a:endParaRPr>
          </a:p>
        </p:txBody>
      </p:sp>
    </p:spTree>
    <p:custDataLst>
      <p:tags r:id="rId1"/>
    </p:custDataLst>
  </p:cSld>
  <p:clrMapOvr>
    <a:masterClrMapping/>
  </p:clrMapOvr>
  <p:transition advTm="2896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ym typeface="+mn-ea"/>
              </a:rPr>
              <a:t>1.2.1  </a:t>
            </a:r>
            <a:r>
              <a:rPr lang="zh-CN" altLang="zh-CN" b="1">
                <a:sym typeface="+mn-ea"/>
              </a:rPr>
              <a:t>了解智能建筑的概念及组成</a:t>
            </a:r>
            <a:endParaRPr lang="zh-CN" altLang="en-US"/>
          </a:p>
        </p:txBody>
      </p:sp>
      <p:sp>
        <p:nvSpPr>
          <p:cNvPr id="12" name="Rectangle 75"/>
          <p:cNvSpPr>
            <a:spLocks noChangeArrowheads="1"/>
          </p:cNvSpPr>
          <p:nvPr/>
        </p:nvSpPr>
        <p:spPr bwMode="auto">
          <a:xfrm>
            <a:off x="605155" y="1482725"/>
            <a:ext cx="7745730" cy="3063240"/>
          </a:xfrm>
          <a:prstGeom prst="rect">
            <a:avLst/>
          </a:prstGeom>
          <a:noFill/>
          <a:ln w="9525">
            <a:solidFill>
              <a:srgbClr val="C3D7E1"/>
            </a:solidFill>
            <a:miter lim="800000"/>
          </a:ln>
          <a:effectLst/>
          <a:extLst>
            <a:ext uri="{909E8E84-426E-40DD-AFC4-6F175D3DCCD1}">
              <a14:hiddenFill xmlns:a14="http://schemas.microsoft.com/office/drawing/2010/main">
                <a:solidFill>
                  <a:schemeClr val="bg1"/>
                </a:solidFill>
              </a14:hiddenFill>
            </a:ext>
          </a:extLst>
        </p:spPr>
        <p:txBody>
          <a:bodyPr/>
          <a:lstStyle/>
          <a:p>
            <a:pPr marL="457200" indent="-457200">
              <a:buFont typeface="+mj-ea"/>
              <a:buAutoNum type="circleNumDbPlain"/>
              <a:defRPr/>
            </a:pPr>
            <a:r>
              <a:rPr lang="zh-CN" altLang="en-US" sz="2000" b="1" dirty="0">
                <a:latin typeface="+mn-ea"/>
                <a:ea typeface="+mn-ea"/>
              </a:rPr>
              <a:t>智能化集成系统</a:t>
            </a:r>
            <a:r>
              <a:rPr lang="en-US" sz="2000" b="1" dirty="0">
                <a:latin typeface="+mn-ea"/>
                <a:ea typeface="+mn-ea"/>
              </a:rPr>
              <a:t>(</a:t>
            </a:r>
            <a:r>
              <a:rPr lang="en-US" sz="2000" b="1" dirty="0" err="1">
                <a:latin typeface="+mn-ea"/>
                <a:ea typeface="+mn-ea"/>
              </a:rPr>
              <a:t>intelligented</a:t>
            </a:r>
            <a:r>
              <a:rPr lang="en-US" sz="2000" b="1" dirty="0">
                <a:latin typeface="+mn-ea"/>
                <a:ea typeface="+mn-ea"/>
              </a:rPr>
              <a:t> integration </a:t>
            </a:r>
            <a:r>
              <a:rPr lang="en-US" sz="2000" b="1" dirty="0" err="1">
                <a:latin typeface="+mn-ea"/>
                <a:ea typeface="+mn-ea"/>
              </a:rPr>
              <a:t>system,IIS</a:t>
            </a:r>
            <a:r>
              <a:rPr lang="en-US" sz="2000" b="1" dirty="0">
                <a:latin typeface="+mn-ea"/>
                <a:ea typeface="+mn-ea"/>
              </a:rPr>
              <a:t>)</a:t>
            </a:r>
            <a:endParaRPr lang="en-US" altLang="zh-CN" sz="2000" b="1" dirty="0">
              <a:latin typeface="+mn-ea"/>
              <a:ea typeface="+mn-ea"/>
            </a:endParaRPr>
          </a:p>
          <a:p>
            <a:pPr marL="457200" indent="-457200">
              <a:buFont typeface="+mj-ea"/>
              <a:buAutoNum type="circleNumDbPlain"/>
              <a:defRPr/>
            </a:pPr>
            <a:r>
              <a:rPr lang="zh-CN" altLang="en-US" sz="2000" b="1" dirty="0">
                <a:latin typeface="+mn-ea"/>
                <a:ea typeface="+mn-ea"/>
              </a:rPr>
              <a:t>信息设施系统</a:t>
            </a:r>
            <a:r>
              <a:rPr lang="en-US" sz="2000" b="1" dirty="0">
                <a:latin typeface="+mn-ea"/>
                <a:ea typeface="+mn-ea"/>
              </a:rPr>
              <a:t>(information technology system </a:t>
            </a:r>
            <a:r>
              <a:rPr lang="en-US" sz="2000" b="1" dirty="0" err="1">
                <a:latin typeface="+mn-ea"/>
                <a:ea typeface="+mn-ea"/>
              </a:rPr>
              <a:t>infrastructure,ITSI</a:t>
            </a:r>
            <a:r>
              <a:rPr lang="en-US" sz="2000" b="1" dirty="0">
                <a:latin typeface="+mn-ea"/>
                <a:ea typeface="+mn-ea"/>
              </a:rPr>
              <a:t>)</a:t>
            </a:r>
            <a:endParaRPr lang="zh-CN" altLang="en-US" sz="2000" b="1" dirty="0">
              <a:latin typeface="+mn-ea"/>
              <a:ea typeface="+mn-ea"/>
            </a:endParaRPr>
          </a:p>
          <a:p>
            <a:pPr marL="457200" indent="-457200">
              <a:buFont typeface="+mj-ea"/>
              <a:buAutoNum type="circleNumDbPlain"/>
              <a:defRPr/>
            </a:pPr>
            <a:r>
              <a:rPr lang="zh-CN" altLang="en-US" sz="2000" b="1" dirty="0">
                <a:latin typeface="+mn-ea"/>
                <a:ea typeface="+mn-ea"/>
              </a:rPr>
              <a:t>信息化应用系统</a:t>
            </a:r>
            <a:r>
              <a:rPr lang="en-US" sz="2000" b="1" dirty="0">
                <a:latin typeface="+mn-ea"/>
                <a:ea typeface="+mn-ea"/>
              </a:rPr>
              <a:t>(information technology application </a:t>
            </a:r>
            <a:r>
              <a:rPr lang="en-US" sz="2000" b="1" dirty="0" err="1">
                <a:latin typeface="+mn-ea"/>
                <a:ea typeface="+mn-ea"/>
              </a:rPr>
              <a:t>system,ITAS</a:t>
            </a:r>
            <a:r>
              <a:rPr lang="en-US" sz="2000" b="1" dirty="0">
                <a:latin typeface="+mn-ea"/>
                <a:ea typeface="+mn-ea"/>
              </a:rPr>
              <a:t>) </a:t>
            </a:r>
            <a:endParaRPr lang="en-US" sz="2000" b="1" dirty="0">
              <a:latin typeface="+mn-ea"/>
              <a:ea typeface="+mn-ea"/>
            </a:endParaRPr>
          </a:p>
          <a:p>
            <a:pPr marL="457200" indent="-457200">
              <a:buFont typeface="+mj-ea"/>
              <a:buAutoNum type="circleNumDbPlain"/>
              <a:defRPr/>
            </a:pPr>
            <a:r>
              <a:rPr lang="zh-CN" altLang="en-US" sz="2000" b="1" dirty="0">
                <a:latin typeface="+mn-ea"/>
                <a:ea typeface="+mn-ea"/>
              </a:rPr>
              <a:t>建筑设备管理系统</a:t>
            </a:r>
            <a:r>
              <a:rPr lang="en-US" sz="2000" b="1" dirty="0">
                <a:latin typeface="+mn-ea"/>
                <a:ea typeface="+mn-ea"/>
              </a:rPr>
              <a:t>(building management </a:t>
            </a:r>
            <a:r>
              <a:rPr lang="en-US" sz="2000" b="1" dirty="0" err="1">
                <a:latin typeface="+mn-ea"/>
                <a:ea typeface="+mn-ea"/>
              </a:rPr>
              <a:t>system,BMS</a:t>
            </a:r>
            <a:r>
              <a:rPr lang="en-US" sz="2000" b="1" dirty="0">
                <a:latin typeface="+mn-ea"/>
                <a:ea typeface="+mn-ea"/>
              </a:rPr>
              <a:t>)</a:t>
            </a:r>
            <a:endParaRPr lang="zh-CN" altLang="en-US" sz="2000" dirty="0">
              <a:latin typeface="+mn-ea"/>
              <a:ea typeface="+mn-ea"/>
            </a:endParaRPr>
          </a:p>
          <a:p>
            <a:pPr marL="457200" indent="-457200">
              <a:buFont typeface="+mj-ea"/>
              <a:buAutoNum type="circleNumDbPlain"/>
              <a:defRPr/>
            </a:pPr>
            <a:r>
              <a:rPr lang="zh-CN" altLang="en-US" sz="2000" b="1" dirty="0">
                <a:latin typeface="+mn-ea"/>
                <a:ea typeface="+mn-ea"/>
              </a:rPr>
              <a:t>公共安全系统</a:t>
            </a:r>
            <a:r>
              <a:rPr lang="en-US" sz="2000" b="1" dirty="0">
                <a:latin typeface="+mn-ea"/>
                <a:ea typeface="+mn-ea"/>
              </a:rPr>
              <a:t>(public security </a:t>
            </a:r>
            <a:r>
              <a:rPr lang="en-US" sz="2000" b="1" dirty="0" err="1">
                <a:latin typeface="+mn-ea"/>
                <a:ea typeface="+mn-ea"/>
              </a:rPr>
              <a:t>system,PSS</a:t>
            </a:r>
            <a:r>
              <a:rPr lang="en-US" sz="2000" b="1" dirty="0">
                <a:latin typeface="+mn-ea"/>
                <a:ea typeface="+mn-ea"/>
              </a:rPr>
              <a:t>)</a:t>
            </a:r>
            <a:endParaRPr lang="zh-CN" altLang="en-US" sz="2000" dirty="0">
              <a:latin typeface="+mn-ea"/>
              <a:ea typeface="+mn-ea"/>
            </a:endParaRPr>
          </a:p>
          <a:p>
            <a:pPr marL="457200" indent="-457200">
              <a:buFont typeface="+mj-ea"/>
              <a:buAutoNum type="circleNumDbPlain"/>
              <a:defRPr/>
            </a:pPr>
            <a:r>
              <a:rPr lang="zh-CN" altLang="en-US" sz="2000" b="1" dirty="0">
                <a:latin typeface="+mn-ea"/>
                <a:ea typeface="+mn-ea"/>
              </a:rPr>
              <a:t>机房工程</a:t>
            </a:r>
            <a:r>
              <a:rPr lang="en-US" sz="2000" b="1" dirty="0">
                <a:latin typeface="+mn-ea"/>
                <a:ea typeface="+mn-ea"/>
              </a:rPr>
              <a:t>(engineering of electronic equipment </a:t>
            </a:r>
            <a:r>
              <a:rPr lang="en-US" sz="2000" b="1" dirty="0" err="1">
                <a:latin typeface="+mn-ea"/>
                <a:ea typeface="+mn-ea"/>
              </a:rPr>
              <a:t>plant,EEEP</a:t>
            </a:r>
            <a:r>
              <a:rPr lang="en-US" sz="2000" b="1" dirty="0">
                <a:latin typeface="+mn-ea"/>
                <a:ea typeface="+mn-ea"/>
              </a:rPr>
              <a:t>)</a:t>
            </a:r>
            <a:endParaRPr lang="zh-CN" altLang="en-US" sz="2000" dirty="0">
              <a:latin typeface="+mn-ea"/>
              <a:ea typeface="+mn-ea"/>
            </a:endParaRPr>
          </a:p>
          <a:p>
            <a:pPr marL="457200" indent="-457200">
              <a:buFont typeface="+mj-ea"/>
              <a:buAutoNum type="circleNumDbPlain"/>
              <a:defRPr/>
            </a:pPr>
            <a:r>
              <a:rPr lang="zh-CN" altLang="en-US" sz="2000" b="1" dirty="0">
                <a:latin typeface="+mn-ea"/>
                <a:ea typeface="+mn-ea"/>
              </a:rPr>
              <a:t>建筑环境</a:t>
            </a:r>
            <a:endParaRPr lang="zh-CN" altLang="en-US" sz="2000" dirty="0">
              <a:latin typeface="+mn-ea"/>
              <a:ea typeface="+mn-ea"/>
            </a:endParaRPr>
          </a:p>
          <a:p>
            <a:pPr marL="457200" indent="-457200">
              <a:defRPr/>
            </a:pPr>
            <a:endParaRPr lang="zh-CN" altLang="en-US" sz="2000" b="1" dirty="0"/>
          </a:p>
        </p:txBody>
      </p:sp>
      <p:sp>
        <p:nvSpPr>
          <p:cNvPr id="8196" name="Rectangle 10"/>
          <p:cNvSpPr>
            <a:spLocks noChangeArrowheads="1"/>
          </p:cNvSpPr>
          <p:nvPr/>
        </p:nvSpPr>
        <p:spPr bwMode="auto">
          <a:xfrm>
            <a:off x="605155" y="1050370"/>
            <a:ext cx="2946797" cy="381635"/>
          </a:xfrm>
          <a:prstGeom prst="rect">
            <a:avLst/>
          </a:prstGeom>
          <a:solidFill>
            <a:srgbClr val="92D050"/>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en-US" altLang="zh-CN" sz="1800" b="1"/>
              <a:t>2.</a:t>
            </a:r>
            <a:r>
              <a:rPr lang="zh-CN" altLang="en-US" sz="1800" b="1"/>
              <a:t>智能建筑的构成</a:t>
            </a:r>
            <a:endParaRPr lang="en-US" altLang="zh-CN" sz="1800" b="1">
              <a:solidFill>
                <a:schemeClr val="tx1"/>
              </a:solidFill>
            </a:endParaRPr>
          </a:p>
        </p:txBody>
      </p:sp>
    </p:spTree>
    <p:custDataLst>
      <p:tags r:id="rId1"/>
    </p:custDataLst>
  </p:cSld>
  <p:clrMapOvr>
    <a:masterClrMapping/>
  </p:clrMapOvr>
  <p:transition advTm="2896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noChangeArrowheads="1"/>
          </p:cNvSpPr>
          <p:nvPr>
            <p:ph type="title"/>
          </p:nvPr>
        </p:nvSpPr>
        <p:spPr/>
        <p:txBody>
          <a:bodyPr/>
          <a:p>
            <a:r>
              <a:rPr lang="en-US" altLang="zh-CN" b="1">
                <a:solidFill>
                  <a:schemeClr val="tx1">
                    <a:lumMod val="95000"/>
                    <a:lumOff val="5000"/>
                  </a:schemeClr>
                </a:solidFill>
                <a:sym typeface="+mn-ea"/>
              </a:rPr>
              <a:t>1.2.1  </a:t>
            </a:r>
            <a:r>
              <a:rPr lang="zh-CN" altLang="zh-CN" b="1">
                <a:solidFill>
                  <a:schemeClr val="tx1">
                    <a:lumMod val="95000"/>
                    <a:lumOff val="5000"/>
                  </a:schemeClr>
                </a:solidFill>
                <a:sym typeface="+mn-ea"/>
              </a:rPr>
              <a:t>了解智能建筑的概念及组成</a:t>
            </a:r>
            <a:endParaRPr lang="zh-CN" altLang="zh-CN" b="1">
              <a:solidFill>
                <a:schemeClr val="tx1">
                  <a:lumMod val="95000"/>
                  <a:lumOff val="5000"/>
                </a:schemeClr>
              </a:solidFill>
              <a:sym typeface="+mn-ea"/>
            </a:endParaRPr>
          </a:p>
        </p:txBody>
      </p:sp>
      <p:sp>
        <p:nvSpPr>
          <p:cNvPr id="6146" name="Rectangle 10"/>
          <p:cNvSpPr>
            <a:spLocks noChangeArrowheads="1"/>
          </p:cNvSpPr>
          <p:nvPr/>
        </p:nvSpPr>
        <p:spPr bwMode="auto">
          <a:xfrm>
            <a:off x="456565" y="1515825"/>
            <a:ext cx="5464969" cy="38163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zh-CN" altLang="en-US" sz="1800"/>
              <a:t>国家标准</a:t>
            </a:r>
            <a:r>
              <a:rPr lang="en-US" altLang="zh-CN" sz="1800"/>
              <a:t>《</a:t>
            </a:r>
            <a:r>
              <a:rPr lang="zh-CN" altLang="en-US" sz="1800"/>
              <a:t>智能建筑设计标准</a:t>
            </a:r>
            <a:r>
              <a:rPr lang="en-US" altLang="zh-CN" sz="1800"/>
              <a:t>》</a:t>
            </a:r>
            <a:r>
              <a:rPr lang="zh-CN" altLang="en-US" sz="1800"/>
              <a:t>（</a:t>
            </a:r>
            <a:r>
              <a:rPr lang="en-US" altLang="zh-CN" sz="1800"/>
              <a:t>GB/T50314-2015</a:t>
            </a:r>
            <a:r>
              <a:rPr lang="zh-CN" altLang="en-US" sz="1800"/>
              <a:t>）</a:t>
            </a:r>
            <a:endParaRPr lang="en-US" altLang="zh-CN" sz="1800" b="1">
              <a:solidFill>
                <a:schemeClr val="tx1"/>
              </a:solidFill>
            </a:endParaRPr>
          </a:p>
        </p:txBody>
      </p:sp>
      <p:sp>
        <p:nvSpPr>
          <p:cNvPr id="6147" name="Rectangle 31"/>
          <p:cNvSpPr>
            <a:spLocks noChangeArrowheads="1"/>
          </p:cNvSpPr>
          <p:nvPr/>
        </p:nvSpPr>
        <p:spPr bwMode="auto">
          <a:xfrm>
            <a:off x="456565" y="1998345"/>
            <a:ext cx="3638550" cy="278511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40500" tIns="8100" rIns="40500" bIns="81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a:t>定义：</a:t>
            </a:r>
            <a:r>
              <a:rPr lang="zh-CN" altLang="en-US" b="1">
                <a:sym typeface="+mn-ea"/>
              </a:rPr>
              <a:t>以建筑物为平台，基于对各类智能化信息的综合应用，集架构、系统、应用、管理及优化组合为一体，具有感知、传输、记忆、推理、判断和决策的综合智慧能力，形成以人、建筑、环境互为协调的整合体，为人们提供安全、高效、便利及可持续发展功能环境的建筑。</a:t>
            </a:r>
            <a:endParaRPr lang="zh-CN" altLang="en-US" b="1">
              <a:solidFill>
                <a:srgbClr val="00B0F0"/>
              </a:solidFill>
              <a:latin typeface="仿宋_GB2312"/>
              <a:ea typeface="仿宋_GB2312"/>
              <a:cs typeface="仿宋_GB2312"/>
              <a:sym typeface="+mn-ea"/>
            </a:endParaRPr>
          </a:p>
        </p:txBody>
      </p:sp>
      <p:sp>
        <p:nvSpPr>
          <p:cNvPr id="6150" name="Rectangle 10"/>
          <p:cNvSpPr>
            <a:spLocks noChangeArrowheads="1"/>
          </p:cNvSpPr>
          <p:nvPr/>
        </p:nvSpPr>
        <p:spPr bwMode="auto">
          <a:xfrm>
            <a:off x="456565" y="1020525"/>
            <a:ext cx="2946797" cy="381635"/>
          </a:xfrm>
          <a:prstGeom prst="rect">
            <a:avLst/>
          </a:prstGeom>
          <a:solidFill>
            <a:srgbClr val="92D050"/>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buClr>
                <a:srgbClr val="FF0000"/>
              </a:buClr>
            </a:pPr>
            <a:r>
              <a:rPr lang="zh-CN" altLang="en-US" sz="1800" b="1"/>
              <a:t>智能建筑概念</a:t>
            </a:r>
            <a:endParaRPr lang="en-US" altLang="zh-CN" sz="1800" b="1">
              <a:solidFill>
                <a:schemeClr val="tx1"/>
              </a:solidFill>
            </a:endParaRPr>
          </a:p>
        </p:txBody>
      </p:sp>
      <p:sp>
        <p:nvSpPr>
          <p:cNvPr id="2" name="Rectangle 10"/>
          <p:cNvSpPr>
            <a:spLocks noChangeArrowheads="1"/>
          </p:cNvSpPr>
          <p:nvPr/>
        </p:nvSpPr>
        <p:spPr bwMode="auto">
          <a:xfrm>
            <a:off x="4427855" y="2011045"/>
            <a:ext cx="2373630" cy="349250"/>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1600" b="1" dirty="0">
                <a:latin typeface="+mn-ea"/>
                <a:ea typeface="+mn-ea"/>
              </a:rPr>
              <a:t>（1）信息化应用系统</a:t>
            </a:r>
            <a:endParaRPr lang="zh-CN" sz="1600" b="1" dirty="0">
              <a:latin typeface="+mn-ea"/>
              <a:ea typeface="+mn-ea"/>
            </a:endParaRPr>
          </a:p>
        </p:txBody>
      </p:sp>
      <p:sp>
        <p:nvSpPr>
          <p:cNvPr id="3" name="Rectangle 10"/>
          <p:cNvSpPr>
            <a:spLocks noChangeArrowheads="1"/>
          </p:cNvSpPr>
          <p:nvPr/>
        </p:nvSpPr>
        <p:spPr bwMode="auto">
          <a:xfrm>
            <a:off x="4421505" y="2463800"/>
            <a:ext cx="2373630" cy="349250"/>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1600" b="1" dirty="0">
                <a:latin typeface="+mn-ea"/>
                <a:ea typeface="+mn-ea"/>
              </a:rPr>
              <a:t>（2）智能化集成系统</a:t>
            </a:r>
            <a:endParaRPr lang="zh-CN" sz="1600" b="1" dirty="0">
              <a:latin typeface="+mn-ea"/>
              <a:ea typeface="+mn-ea"/>
            </a:endParaRPr>
          </a:p>
        </p:txBody>
      </p:sp>
      <p:sp>
        <p:nvSpPr>
          <p:cNvPr id="4" name="Rectangle 10"/>
          <p:cNvSpPr>
            <a:spLocks noChangeArrowheads="1"/>
          </p:cNvSpPr>
          <p:nvPr/>
        </p:nvSpPr>
        <p:spPr bwMode="auto">
          <a:xfrm>
            <a:off x="4427855" y="2915285"/>
            <a:ext cx="2373630" cy="349250"/>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1600" b="1" dirty="0">
                <a:latin typeface="+mn-ea"/>
                <a:ea typeface="+mn-ea"/>
              </a:rPr>
              <a:t>（3）信息设施系统</a:t>
            </a:r>
            <a:endParaRPr lang="zh-CN" sz="1600" b="1" dirty="0">
              <a:latin typeface="+mn-ea"/>
              <a:ea typeface="+mn-ea"/>
            </a:endParaRPr>
          </a:p>
        </p:txBody>
      </p:sp>
      <p:sp>
        <p:nvSpPr>
          <p:cNvPr id="5" name="Rectangle 10"/>
          <p:cNvSpPr>
            <a:spLocks noChangeArrowheads="1"/>
          </p:cNvSpPr>
          <p:nvPr/>
        </p:nvSpPr>
        <p:spPr bwMode="auto">
          <a:xfrm>
            <a:off x="4427855" y="3376930"/>
            <a:ext cx="2373630" cy="349250"/>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1600" b="1" dirty="0">
                <a:latin typeface="+mn-ea"/>
                <a:ea typeface="+mn-ea"/>
              </a:rPr>
              <a:t>（4）建筑设备管理系统</a:t>
            </a:r>
            <a:endParaRPr lang="zh-CN" sz="1600" b="1" dirty="0">
              <a:latin typeface="+mn-ea"/>
              <a:ea typeface="+mn-ea"/>
            </a:endParaRPr>
          </a:p>
        </p:txBody>
      </p:sp>
      <p:sp>
        <p:nvSpPr>
          <p:cNvPr id="10" name="Rectangle 10"/>
          <p:cNvSpPr>
            <a:spLocks noChangeArrowheads="1"/>
          </p:cNvSpPr>
          <p:nvPr/>
        </p:nvSpPr>
        <p:spPr bwMode="auto">
          <a:xfrm>
            <a:off x="7264400" y="1745615"/>
            <a:ext cx="1682750" cy="349250"/>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1600" b="1" dirty="0">
                <a:latin typeface="+mn-ea"/>
                <a:ea typeface="+mn-ea"/>
              </a:rPr>
              <a:t>信息接入系统</a:t>
            </a:r>
            <a:endParaRPr lang="zh-CN" sz="1600" b="1" dirty="0">
              <a:latin typeface="+mn-ea"/>
              <a:ea typeface="+mn-ea"/>
            </a:endParaRPr>
          </a:p>
        </p:txBody>
      </p:sp>
      <p:sp>
        <p:nvSpPr>
          <p:cNvPr id="6" name="Rectangle 10"/>
          <p:cNvSpPr>
            <a:spLocks noChangeArrowheads="1"/>
          </p:cNvSpPr>
          <p:nvPr/>
        </p:nvSpPr>
        <p:spPr bwMode="auto">
          <a:xfrm>
            <a:off x="7264400" y="2465705"/>
            <a:ext cx="1682750" cy="349250"/>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1600" b="1" dirty="0">
                <a:latin typeface="+mn-ea"/>
                <a:ea typeface="+mn-ea"/>
              </a:rPr>
              <a:t>布线系统</a:t>
            </a:r>
            <a:endParaRPr lang="zh-CN" sz="1600" b="1" dirty="0">
              <a:latin typeface="+mn-ea"/>
              <a:ea typeface="+mn-ea"/>
            </a:endParaRPr>
          </a:p>
        </p:txBody>
      </p:sp>
      <p:sp>
        <p:nvSpPr>
          <p:cNvPr id="13" name="Rectangle 10"/>
          <p:cNvSpPr>
            <a:spLocks noChangeArrowheads="1"/>
          </p:cNvSpPr>
          <p:nvPr/>
        </p:nvSpPr>
        <p:spPr bwMode="auto">
          <a:xfrm>
            <a:off x="7264400" y="3147695"/>
            <a:ext cx="1682750" cy="60769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1600" b="1" dirty="0">
                <a:latin typeface="+mn-ea"/>
                <a:ea typeface="+mn-ea"/>
              </a:rPr>
              <a:t>移动通信室内信号覆盖系统</a:t>
            </a:r>
            <a:endParaRPr lang="zh-CN" sz="1600" b="1" dirty="0">
              <a:latin typeface="+mn-ea"/>
              <a:ea typeface="+mn-ea"/>
            </a:endParaRPr>
          </a:p>
        </p:txBody>
      </p:sp>
      <p:sp>
        <p:nvSpPr>
          <p:cNvPr id="14" name="左大括号 13"/>
          <p:cNvSpPr/>
          <p:nvPr/>
        </p:nvSpPr>
        <p:spPr>
          <a:xfrm>
            <a:off x="6804025" y="1835785"/>
            <a:ext cx="460375" cy="2464435"/>
          </a:xfrm>
          <a:prstGeom prst="leftBrace">
            <a:avLst>
              <a:gd name="adj1" fmla="val 8333"/>
              <a:gd name="adj2" fmla="val 50513"/>
            </a:avLst>
          </a:prstGeom>
          <a:noFill/>
          <a:ln w="31750" cap="flat" cmpd="sng" algn="ctr">
            <a:solidFill>
              <a:srgbClr val="C0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9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Rectangle 10"/>
          <p:cNvSpPr>
            <a:spLocks noChangeArrowheads="1"/>
          </p:cNvSpPr>
          <p:nvPr/>
        </p:nvSpPr>
        <p:spPr bwMode="auto">
          <a:xfrm>
            <a:off x="4427855" y="3838575"/>
            <a:ext cx="2373630" cy="349250"/>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1600" b="1" dirty="0">
                <a:latin typeface="+mn-ea"/>
                <a:ea typeface="+mn-ea"/>
              </a:rPr>
              <a:t>（5）公共安全系统</a:t>
            </a:r>
            <a:endParaRPr lang="zh-CN" sz="1600" b="1" dirty="0">
              <a:latin typeface="+mn-ea"/>
              <a:ea typeface="+mn-ea"/>
            </a:endParaRPr>
          </a:p>
        </p:txBody>
      </p:sp>
      <p:sp>
        <p:nvSpPr>
          <p:cNvPr id="9" name="Rectangle 10"/>
          <p:cNvSpPr>
            <a:spLocks noChangeArrowheads="1"/>
          </p:cNvSpPr>
          <p:nvPr/>
        </p:nvSpPr>
        <p:spPr bwMode="auto">
          <a:xfrm>
            <a:off x="4427855" y="4300220"/>
            <a:ext cx="2373630" cy="349250"/>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defRPr/>
            </a:pPr>
            <a:r>
              <a:rPr lang="zh-CN" sz="1600" b="1" dirty="0">
                <a:latin typeface="+mn-ea"/>
                <a:ea typeface="+mn-ea"/>
              </a:rPr>
              <a:t>（6）机房工程</a:t>
            </a:r>
            <a:endParaRPr lang="zh-CN" sz="1600" b="1" dirty="0">
              <a:latin typeface="+mn-ea"/>
              <a:ea typeface="+mn-ea"/>
            </a:endParaRPr>
          </a:p>
        </p:txBody>
      </p:sp>
      <p:cxnSp>
        <p:nvCxnSpPr>
          <p:cNvPr id="11" name="直接连接符 10"/>
          <p:cNvCxnSpPr/>
          <p:nvPr/>
        </p:nvCxnSpPr>
        <p:spPr>
          <a:xfrm>
            <a:off x="7367905" y="4121150"/>
            <a:ext cx="523875" cy="0"/>
          </a:xfrm>
          <a:prstGeom prst="line">
            <a:avLst/>
          </a:prstGeom>
          <a:noFill/>
          <a:ln w="38100" cap="flat" cmpd="sng" algn="ctr">
            <a:solidFill>
              <a:srgbClr val="C00000"/>
            </a:solidFill>
            <a:prstDash val="sysDash"/>
            <a:round/>
            <a:headEnd type="none" w="med" len="med"/>
            <a:tailEnd type="none" w="med" len="med"/>
          </a:ln>
        </p:spPr>
      </p:cxnSp>
    </p:spTree>
    <p:custDataLst>
      <p:tags r:id="rId1"/>
    </p:custDataLst>
  </p:cSld>
  <p:clrMapOvr>
    <a:masterClrMapping/>
  </p:clrMapOvr>
  <p:transition advTm="28960"/>
  <p:timing>
    <p:tnLst>
      <p:par>
        <p:cTn id="1" dur="indefinite" restart="never" nodeType="tmRoot"/>
      </p:par>
    </p:tnLst>
  </p:timing>
</p:sld>
</file>

<file path=ppt/tags/tag1.xml><?xml version="1.0" encoding="utf-8"?>
<p:tagLst xmlns:p="http://schemas.openxmlformats.org/presentationml/2006/main">
  <p:tag name="KSO_WM_TEMPLATE_CATEGORY" val="custom"/>
  <p:tag name="KSO_WM_TEMPLATE_INDEX" val="20204584"/>
</p:tagLst>
</file>

<file path=ppt/tags/tag10.xml><?xml version="1.0" encoding="utf-8"?>
<p:tagLst xmlns:p="http://schemas.openxmlformats.org/presentationml/2006/main">
  <p:tag name="KSO_WM_TEMPLATE_CATEGORY" val="custom"/>
  <p:tag name="KSO_WM_TEMPLATE_INDEX" val="20204584"/>
</p:tagLst>
</file>

<file path=ppt/tags/tag11.xml><?xml version="1.0" encoding="utf-8"?>
<p:tagLst xmlns:p="http://schemas.openxmlformats.org/presentationml/2006/main">
  <p:tag name="KSO_WM_TEMPLATE_CATEGORY" val="custom"/>
  <p:tag name="KSO_WM_TEMPLATE_INDEX" val="20204584"/>
</p:tagLst>
</file>

<file path=ppt/tags/tag12.xml><?xml version="1.0" encoding="utf-8"?>
<p:tagLst xmlns:p="http://schemas.openxmlformats.org/presentationml/2006/main">
  <p:tag name="KSO_WM_TEMPLATE_CATEGORY" val="custom"/>
  <p:tag name="KSO_WM_TEMPLATE_INDEX" val="20204584"/>
</p:tagLst>
</file>

<file path=ppt/tags/tag13.xml><?xml version="1.0" encoding="utf-8"?>
<p:tagLst xmlns:p="http://schemas.openxmlformats.org/presentationml/2006/main">
  <p:tag name="KSO_WM_TEMPLATE_CATEGORY" val="custom"/>
  <p:tag name="KSO_WM_TEMPLATE_INDEX" val="20204584"/>
</p:tagLst>
</file>

<file path=ppt/tags/tag14.xml><?xml version="1.0" encoding="utf-8"?>
<p:tagLst xmlns:p="http://schemas.openxmlformats.org/presentationml/2006/main">
  <p:tag name="KSO_WM_TEMPLATE_CATEGORY" val="custom"/>
  <p:tag name="KSO_WM_TEMPLATE_INDEX" val="20204584"/>
</p:tagLst>
</file>

<file path=ppt/tags/tag15.xml><?xml version="1.0" encoding="utf-8"?>
<p:tagLst xmlns:p="http://schemas.openxmlformats.org/presentationml/2006/main">
  <p:tag name="KSO_WM_TEMPLATE_CATEGORY" val="custom"/>
  <p:tag name="KSO_WM_TEMPLATE_INDEX" val="20204584"/>
</p:tagLst>
</file>

<file path=ppt/tags/tag16.xml><?xml version="1.0" encoding="utf-8"?>
<p:tagLst xmlns:p="http://schemas.openxmlformats.org/presentationml/2006/main">
  <p:tag name="KSO_WM_TEMPLATE_CATEGORY" val="custom"/>
  <p:tag name="KSO_WM_TEMPLATE_INDEX" val="20204584"/>
</p:tagLst>
</file>

<file path=ppt/tags/tag17.xml><?xml version="1.0" encoding="utf-8"?>
<p:tagLst xmlns:p="http://schemas.openxmlformats.org/presentationml/2006/main">
  <p:tag name="KSO_WM_TEMPLATE_CATEGORY" val="custom"/>
  <p:tag name="KSO_WM_TEMPLATE_INDEX" val="20204584"/>
</p:tagLst>
</file>

<file path=ppt/tags/tag18.xml><?xml version="1.0" encoding="utf-8"?>
<p:tagLst xmlns:p="http://schemas.openxmlformats.org/presentationml/2006/main">
  <p:tag name="KSO_WM_TEMPLATE_CATEGORY" val="custom"/>
  <p:tag name="KSO_WM_TEMPLATE_INDEX" val="20204584"/>
</p:tagLst>
</file>

<file path=ppt/tags/tag19.xml><?xml version="1.0" encoding="utf-8"?>
<p:tagLst xmlns:p="http://schemas.openxmlformats.org/presentationml/2006/main">
  <p:tag name="KSO_WM_TEMPLATE_CATEGORY" val="custom"/>
  <p:tag name="KSO_WM_TEMPLATE_INDEX" val="20204584"/>
</p:tagLst>
</file>

<file path=ppt/tags/tag2.xml><?xml version="1.0" encoding="utf-8"?>
<p:tagLst xmlns:p="http://schemas.openxmlformats.org/presentationml/2006/main">
  <p:tag name="KSO_WM_TEMPLATE_CATEGORY" val="custom"/>
  <p:tag name="KSO_WM_TEMPLATE_INDEX" val="20204584"/>
</p:tagLst>
</file>

<file path=ppt/tags/tag20.xml><?xml version="1.0" encoding="utf-8"?>
<p:tagLst xmlns:p="http://schemas.openxmlformats.org/presentationml/2006/main">
  <p:tag name="KSO_WM_TEMPLATE_CATEGORY" val="custom"/>
  <p:tag name="KSO_WM_TEMPLATE_INDEX" val="20204584"/>
</p:tagLst>
</file>

<file path=ppt/tags/tag21.xml><?xml version="1.0" encoding="utf-8"?>
<p:tagLst xmlns:p="http://schemas.openxmlformats.org/presentationml/2006/main">
  <p:tag name="KSO_WM_TEMPLATE_CATEGORY" val="custom"/>
  <p:tag name="KSO_WM_TEMPLATE_INDEX" val="20204584"/>
</p:tagLst>
</file>

<file path=ppt/tags/tag22.xml><?xml version="1.0" encoding="utf-8"?>
<p:tagLst xmlns:p="http://schemas.openxmlformats.org/presentationml/2006/main">
  <p:tag name="KSO_WM_TEMPLATE_CATEGORY" val="custom"/>
  <p:tag name="KSO_WM_TEMPLATE_INDEX" val="20204584"/>
</p:tagLst>
</file>

<file path=ppt/tags/tag23.xml><?xml version="1.0" encoding="utf-8"?>
<p:tagLst xmlns:p="http://schemas.openxmlformats.org/presentationml/2006/main">
  <p:tag name="KSO_WM_TEMPLATE_CATEGORY" val="custom"/>
  <p:tag name="KSO_WM_TEMPLATE_INDEX" val="20204584"/>
</p:tagLst>
</file>

<file path=ppt/tags/tag24.xml><?xml version="1.0" encoding="utf-8"?>
<p:tagLst xmlns:p="http://schemas.openxmlformats.org/presentationml/2006/main">
  <p:tag name="KSO_WM_TEMPLATE_CATEGORY" val="custom"/>
  <p:tag name="KSO_WM_TEMPLATE_INDEX" val="20204584"/>
</p:tagLst>
</file>

<file path=ppt/tags/tag25.xml><?xml version="1.0" encoding="utf-8"?>
<p:tagLst xmlns:p="http://schemas.openxmlformats.org/presentationml/2006/main">
  <p:tag name="KSO_WM_TEMPLATE_CATEGORY" val="custom"/>
  <p:tag name="KSO_WM_TEMPLATE_INDEX" val="20204584"/>
</p:tagLst>
</file>

<file path=ppt/tags/tag26.xml><?xml version="1.0" encoding="utf-8"?>
<p:tagLst xmlns:p="http://schemas.openxmlformats.org/presentationml/2006/main">
  <p:tag name="KSO_WM_UNIT_TABLE_BEAUTIFY" val="smartTable{8f69f6b9-2a35-4d6a-8a5e-1e534b32019f}"/>
  <p:tag name="TABLE_ENDDRAG_ORIGIN_RECT" val="669*193"/>
  <p:tag name="TABLE_ENDDRAG_RECT" val="39*88*669*193"/>
</p:tagLst>
</file>

<file path=ppt/tags/tag27.xml><?xml version="1.0" encoding="utf-8"?>
<p:tagLst xmlns:p="http://schemas.openxmlformats.org/presentationml/2006/main">
  <p:tag name="KSO_WM_TEMPLATE_CATEGORY" val="custom"/>
  <p:tag name="KSO_WM_TEMPLATE_INDEX" val="20204584"/>
</p:tagLst>
</file>

<file path=ppt/tags/tag28.xml><?xml version="1.0" encoding="utf-8"?>
<p:tagLst xmlns:p="http://schemas.openxmlformats.org/presentationml/2006/main">
  <p:tag name="KSO_WM_TEMPLATE_CATEGORY" val="custom"/>
  <p:tag name="KSO_WM_TEMPLATE_INDEX" val="20204584"/>
</p:tagLst>
</file>

<file path=ppt/tags/tag29.xml><?xml version="1.0" encoding="utf-8"?>
<p:tagLst xmlns:p="http://schemas.openxmlformats.org/presentationml/2006/main">
  <p:tag name="KSO_WM_TEMPLATE_CATEGORY" val="custom"/>
  <p:tag name="KSO_WM_TEMPLATE_INDEX" val="20204584"/>
</p:tagLst>
</file>

<file path=ppt/tags/tag3.xml><?xml version="1.0" encoding="utf-8"?>
<p:tagLst xmlns:p="http://schemas.openxmlformats.org/presentationml/2006/main">
  <p:tag name="KSO_WM_TEMPLATE_CATEGORY" val="custom"/>
  <p:tag name="KSO_WM_TEMPLATE_INDEX" val="20204584"/>
</p:tagLst>
</file>

<file path=ppt/tags/tag30.xml><?xml version="1.0" encoding="utf-8"?>
<p:tagLst xmlns:p="http://schemas.openxmlformats.org/presentationml/2006/main">
  <p:tag name="KSO_WM_TEMPLATE_CATEGORY" val="custom"/>
  <p:tag name="KSO_WM_TEMPLATE_INDEX" val="20204584"/>
</p:tagLst>
</file>

<file path=ppt/tags/tag31.xml><?xml version="1.0" encoding="utf-8"?>
<p:tagLst xmlns:p="http://schemas.openxmlformats.org/presentationml/2006/main">
  <p:tag name="KSO_WM_TEMPLATE_CATEGORY" val="custom"/>
  <p:tag name="KSO_WM_TEMPLATE_INDEX" val="20204584"/>
</p:tagLst>
</file>

<file path=ppt/tags/tag32.xml><?xml version="1.0" encoding="utf-8"?>
<p:tagLst xmlns:p="http://schemas.openxmlformats.org/presentationml/2006/main">
  <p:tag name="KSO_WM_TEMPLATE_CATEGORY" val="custom"/>
  <p:tag name="KSO_WM_TEMPLATE_INDEX" val="20204584"/>
</p:tagLst>
</file>

<file path=ppt/tags/tag33.xml><?xml version="1.0" encoding="utf-8"?>
<p:tagLst xmlns:p="http://schemas.openxmlformats.org/presentationml/2006/main">
  <p:tag name="KSO_WM_TEMPLATE_CATEGORY" val="custom"/>
  <p:tag name="KSO_WM_TEMPLATE_INDEX" val="20204584"/>
</p:tagLst>
</file>

<file path=ppt/tags/tag34.xml><?xml version="1.0" encoding="utf-8"?>
<p:tagLst xmlns:p="http://schemas.openxmlformats.org/presentationml/2006/main">
  <p:tag name="KSO_WM_TEMPLATE_CATEGORY" val="custom"/>
  <p:tag name="KSO_WM_TEMPLATE_INDEX" val="20204584"/>
</p:tagLst>
</file>

<file path=ppt/tags/tag35.xml><?xml version="1.0" encoding="utf-8"?>
<p:tagLst xmlns:p="http://schemas.openxmlformats.org/presentationml/2006/main">
  <p:tag name="KSO_WM_TEMPLATE_CATEGORY" val="custom"/>
  <p:tag name="KSO_WM_TEMPLATE_INDEX" val="20204584"/>
</p:tagLst>
</file>

<file path=ppt/tags/tag36.xml><?xml version="1.0" encoding="utf-8"?>
<p:tagLst xmlns:p="http://schemas.openxmlformats.org/presentationml/2006/main">
  <p:tag name="KSO_WM_TEMPLATE_CATEGORY" val="custom"/>
  <p:tag name="KSO_WM_TEMPLATE_INDEX" val="20204584"/>
</p:tagLst>
</file>

<file path=ppt/tags/tag37.xml><?xml version="1.0" encoding="utf-8"?>
<p:tagLst xmlns:p="http://schemas.openxmlformats.org/presentationml/2006/main">
  <p:tag name="KSO_WM_TEMPLATE_CATEGORY" val="custom"/>
  <p:tag name="KSO_WM_TEMPLATE_INDEX" val="20204584"/>
</p:tagLst>
</file>

<file path=ppt/tags/tag38.xml><?xml version="1.0" encoding="utf-8"?>
<p:tagLst xmlns:p="http://schemas.openxmlformats.org/presentationml/2006/main">
  <p:tag name="KSO_WM_TEMPLATE_CATEGORY" val="custom"/>
  <p:tag name="KSO_WM_TEMPLATE_INDEX" val="20204584"/>
</p:tagLst>
</file>

<file path=ppt/tags/tag39.xml><?xml version="1.0" encoding="utf-8"?>
<p:tagLst xmlns:p="http://schemas.openxmlformats.org/presentationml/2006/main">
  <p:tag name="KSO_WM_TEMPLATE_CATEGORY" val="custom"/>
  <p:tag name="KSO_WM_TEMPLATE_INDEX" val="20204584"/>
</p:tagLst>
</file>

<file path=ppt/tags/tag4.xml><?xml version="1.0" encoding="utf-8"?>
<p:tagLst xmlns:p="http://schemas.openxmlformats.org/presentationml/2006/main">
  <p:tag name="KSO_WM_TEMPLATE_CATEGORY" val="custom"/>
  <p:tag name="KSO_WM_TEMPLATE_INDEX" val="20204584"/>
</p:tagLst>
</file>

<file path=ppt/tags/tag40.xml><?xml version="1.0" encoding="utf-8"?>
<p:tagLst xmlns:p="http://schemas.openxmlformats.org/presentationml/2006/main">
  <p:tag name="KSO_WM_TEMPLATE_CATEGORY" val="custom"/>
  <p:tag name="KSO_WM_TEMPLATE_INDEX" val="20204584"/>
</p:tagLst>
</file>

<file path=ppt/tags/tag41.xml><?xml version="1.0" encoding="utf-8"?>
<p:tagLst xmlns:p="http://schemas.openxmlformats.org/presentationml/2006/main">
  <p:tag name="KSO_WM_TEMPLATE_CATEGORY" val="custom"/>
  <p:tag name="KSO_WM_TEMPLATE_INDEX" val="20204584"/>
</p:tagLst>
</file>

<file path=ppt/tags/tag42.xml><?xml version="1.0" encoding="utf-8"?>
<p:tagLst xmlns:p="http://schemas.openxmlformats.org/presentationml/2006/main">
  <p:tag name="KSO_WM_TEMPLATE_CATEGORY" val="custom"/>
  <p:tag name="KSO_WM_TEMPLATE_INDEX" val="20204584"/>
</p:tagLst>
</file>

<file path=ppt/tags/tag43.xml><?xml version="1.0" encoding="utf-8"?>
<p:tagLst xmlns:p="http://schemas.openxmlformats.org/presentationml/2006/main">
  <p:tag name="KSO_WM_TEMPLATE_CATEGORY" val="custom"/>
  <p:tag name="KSO_WM_TEMPLATE_INDEX" val="20204584"/>
</p:tagLst>
</file>

<file path=ppt/tags/tag44.xml><?xml version="1.0" encoding="utf-8"?>
<p:tagLst xmlns:p="http://schemas.openxmlformats.org/presentationml/2006/main">
  <p:tag name="KSO_WM_TEMPLATE_CATEGORY" val="custom"/>
  <p:tag name="KSO_WM_TEMPLATE_INDEX" val="20204584"/>
</p:tagLst>
</file>

<file path=ppt/tags/tag45.xml><?xml version="1.0" encoding="utf-8"?>
<p:tagLst xmlns:p="http://schemas.openxmlformats.org/presentationml/2006/main">
  <p:tag name="KSO_WM_TEMPLATE_CATEGORY" val="custom"/>
  <p:tag name="KSO_WM_TEMPLATE_INDEX" val="20204584"/>
</p:tagLst>
</file>

<file path=ppt/tags/tag46.xml><?xml version="1.0" encoding="utf-8"?>
<p:tagLst xmlns:p="http://schemas.openxmlformats.org/presentationml/2006/main">
  <p:tag name="KSO_WM_TEMPLATE_CATEGORY" val="custom"/>
  <p:tag name="KSO_WM_TEMPLATE_INDEX" val="20204584"/>
</p:tagLst>
</file>

<file path=ppt/tags/tag47.xml><?xml version="1.0" encoding="utf-8"?>
<p:tagLst xmlns:p="http://schemas.openxmlformats.org/presentationml/2006/main">
  <p:tag name="KSO_WM_TEMPLATE_CATEGORY" val="custom"/>
  <p:tag name="KSO_WM_TEMPLATE_INDEX" val="20204584"/>
</p:tagLst>
</file>

<file path=ppt/tags/tag48.xml><?xml version="1.0" encoding="utf-8"?>
<p:tagLst xmlns:p="http://schemas.openxmlformats.org/presentationml/2006/main">
  <p:tag name="KSO_WM_TEMPLATE_CATEGORY" val="custom"/>
  <p:tag name="KSO_WM_TEMPLATE_INDEX" val="20204584"/>
</p:tagLst>
</file>

<file path=ppt/tags/tag49.xml><?xml version="1.0" encoding="utf-8"?>
<p:tagLst xmlns:p="http://schemas.openxmlformats.org/presentationml/2006/main">
  <p:tag name="KSO_WM_TEMPLATE_CATEGORY" val="custom"/>
  <p:tag name="KSO_WM_TEMPLATE_INDEX" val="20204584"/>
</p:tagLst>
</file>

<file path=ppt/tags/tag5.xml><?xml version="1.0" encoding="utf-8"?>
<p:tagLst xmlns:p="http://schemas.openxmlformats.org/presentationml/2006/main">
  <p:tag name="KSO_WM_TEMPLATE_CATEGORY" val="custom"/>
  <p:tag name="KSO_WM_TEMPLATE_INDEX" val="20204584"/>
</p:tagLst>
</file>

<file path=ppt/tags/tag50.xml><?xml version="1.0" encoding="utf-8"?>
<p:tagLst xmlns:p="http://schemas.openxmlformats.org/presentationml/2006/main">
  <p:tag name="KSO_WM_TEMPLATE_CATEGORY" val="custom"/>
  <p:tag name="KSO_WM_TEMPLATE_INDEX" val="20204584"/>
</p:tagLst>
</file>

<file path=ppt/tags/tag51.xml><?xml version="1.0" encoding="utf-8"?>
<p:tagLst xmlns:p="http://schemas.openxmlformats.org/presentationml/2006/main">
  <p:tag name="KSO_WM_TEMPLATE_CATEGORY" val="custom"/>
  <p:tag name="KSO_WM_TEMPLATE_INDEX" val="20204584"/>
</p:tagLst>
</file>

<file path=ppt/tags/tag52.xml><?xml version="1.0" encoding="utf-8"?>
<p:tagLst xmlns:p="http://schemas.openxmlformats.org/presentationml/2006/main">
  <p:tag name="KSO_WM_UNIT_TABLE_BEAUTIFY" val="smartTable{f886ff50-21c7-4adc-878a-6073f9ca0d6c}"/>
</p:tagLst>
</file>

<file path=ppt/tags/tag53.xml><?xml version="1.0" encoding="utf-8"?>
<p:tagLst xmlns:p="http://schemas.openxmlformats.org/presentationml/2006/main">
  <p:tag name="KSO_WM_TEMPLATE_CATEGORY" val="custom"/>
  <p:tag name="KSO_WM_TEMPLATE_INDEX" val="20204584"/>
</p:tagLst>
</file>

<file path=ppt/tags/tag54.xml><?xml version="1.0" encoding="utf-8"?>
<p:tagLst xmlns:p="http://schemas.openxmlformats.org/presentationml/2006/main">
  <p:tag name="KSO_WM_TEMPLATE_CATEGORY" val="custom"/>
  <p:tag name="KSO_WM_TEMPLATE_INDEX" val="20204584"/>
</p:tagLst>
</file>

<file path=ppt/tags/tag55.xml><?xml version="1.0" encoding="utf-8"?>
<p:tagLst xmlns:p="http://schemas.openxmlformats.org/presentationml/2006/main">
  <p:tag name="KSO_WM_TEMPLATE_CATEGORY" val="custom"/>
  <p:tag name="KSO_WM_TEMPLATE_INDEX" val="20204584"/>
</p:tagLst>
</file>

<file path=ppt/tags/tag56.xml><?xml version="1.0" encoding="utf-8"?>
<p:tagLst xmlns:p="http://schemas.openxmlformats.org/presentationml/2006/main">
  <p:tag name="KSO_WM_TEMPLATE_CATEGORY" val="custom"/>
  <p:tag name="KSO_WM_TEMPLATE_INDEX" val="20204584"/>
</p:tagLst>
</file>

<file path=ppt/tags/tag57.xml><?xml version="1.0" encoding="utf-8"?>
<p:tagLst xmlns:p="http://schemas.openxmlformats.org/presentationml/2006/main">
  <p:tag name="KSO_WM_TEMPLATE_CATEGORY" val="custom"/>
  <p:tag name="KSO_WM_TEMPLATE_INDEX" val="20204584"/>
</p:tagLst>
</file>

<file path=ppt/tags/tag58.xml><?xml version="1.0" encoding="utf-8"?>
<p:tagLst xmlns:p="http://schemas.openxmlformats.org/presentationml/2006/main">
  <p:tag name="KSO_WM_UNIT_TABLE_BEAUTIFY" val="smartTable{6308e1a7-3ad6-4a41-9b83-3e4ea38468c8}"/>
</p:tagLst>
</file>

<file path=ppt/tags/tag59.xml><?xml version="1.0" encoding="utf-8"?>
<p:tagLst xmlns:p="http://schemas.openxmlformats.org/presentationml/2006/main">
  <p:tag name="KSO_WM_TEMPLATE_CATEGORY" val="custom"/>
  <p:tag name="KSO_WM_TEMPLATE_INDEX" val="20204584"/>
</p:tagLst>
</file>

<file path=ppt/tags/tag6.xml><?xml version="1.0" encoding="utf-8"?>
<p:tagLst xmlns:p="http://schemas.openxmlformats.org/presentationml/2006/main">
  <p:tag name="KSO_WM_TEMPLATE_CATEGORY" val="custom"/>
  <p:tag name="KSO_WM_TEMPLATE_INDEX" val="20204584"/>
</p:tagLst>
</file>

<file path=ppt/tags/tag60.xml><?xml version="1.0" encoding="utf-8"?>
<p:tagLst xmlns:p="http://schemas.openxmlformats.org/presentationml/2006/main">
  <p:tag name="KSO_WM_TEMPLATE_CATEGORY" val="custom"/>
  <p:tag name="KSO_WM_TEMPLATE_INDEX" val="20204584"/>
</p:tagLst>
</file>

<file path=ppt/tags/tag61.xml><?xml version="1.0" encoding="utf-8"?>
<p:tagLst xmlns:p="http://schemas.openxmlformats.org/presentationml/2006/main">
  <p:tag name="KSO_WM_UNIT_PLACING_PICTURE_USER_VIEWPORT" val="{&quot;height&quot;:4608,&quot;width&quot;:8064}"/>
</p:tagLst>
</file>

<file path=ppt/tags/tag62.xml><?xml version="1.0" encoding="utf-8"?>
<p:tagLst xmlns:p="http://schemas.openxmlformats.org/presentationml/2006/main">
  <p:tag name="KSO_WM_TEMPLATE_CATEGORY" val="custom"/>
  <p:tag name="KSO_WM_TEMPLATE_INDEX" val="20204584"/>
</p:tagLst>
</file>

<file path=ppt/tags/tag63.xml><?xml version="1.0" encoding="utf-8"?>
<p:tagLst xmlns:p="http://schemas.openxmlformats.org/presentationml/2006/main">
  <p:tag name="KSO_WM_TEMPLATE_CATEGORY" val="custom"/>
  <p:tag name="KSO_WM_TEMPLATE_INDEX" val="20204584"/>
</p:tagLst>
</file>

<file path=ppt/tags/tag64.xml><?xml version="1.0" encoding="utf-8"?>
<p:tagLst xmlns:p="http://schemas.openxmlformats.org/presentationml/2006/main">
  <p:tag name="KSO_WM_TEMPLATE_CATEGORY" val="custom"/>
  <p:tag name="KSO_WM_TEMPLATE_INDEX" val="20204584"/>
</p:tagLst>
</file>

<file path=ppt/tags/tag65.xml><?xml version="1.0" encoding="utf-8"?>
<p:tagLst xmlns:p="http://schemas.openxmlformats.org/presentationml/2006/main">
  <p:tag name="KSO_WM_TEMPLATE_CATEGORY" val="custom"/>
  <p:tag name="KSO_WM_TEMPLATE_INDEX" val="20204584"/>
</p:tagLst>
</file>

<file path=ppt/tags/tag66.xml><?xml version="1.0" encoding="utf-8"?>
<p:tagLst xmlns:p="http://schemas.openxmlformats.org/presentationml/2006/main">
  <p:tag name="KSO_WM_TEMPLATE_CATEGORY" val="custom"/>
  <p:tag name="KSO_WM_TEMPLATE_INDEX" val="20204584"/>
</p:tagLst>
</file>

<file path=ppt/tags/tag67.xml><?xml version="1.0" encoding="utf-8"?>
<p:tagLst xmlns:p="http://schemas.openxmlformats.org/presentationml/2006/main">
  <p:tag name="KSO_WM_TEMPLATE_CATEGORY" val="custom"/>
  <p:tag name="KSO_WM_TEMPLATE_INDEX" val="20204584"/>
</p:tagLst>
</file>

<file path=ppt/tags/tag68.xml><?xml version="1.0" encoding="utf-8"?>
<p:tagLst xmlns:p="http://schemas.openxmlformats.org/presentationml/2006/main">
  <p:tag name="KSO_WM_TEMPLATE_CATEGORY" val="custom"/>
  <p:tag name="KSO_WM_TEMPLATE_INDEX" val="20204584"/>
</p:tagLst>
</file>

<file path=ppt/tags/tag69.xml><?xml version="1.0" encoding="utf-8"?>
<p:tagLst xmlns:p="http://schemas.openxmlformats.org/presentationml/2006/main">
  <p:tag name="KSO_WM_TEMPLATE_CATEGORY" val="custom"/>
  <p:tag name="KSO_WM_TEMPLATE_INDEX" val="20204584"/>
</p:tagLst>
</file>

<file path=ppt/tags/tag7.xml><?xml version="1.0" encoding="utf-8"?>
<p:tagLst xmlns:p="http://schemas.openxmlformats.org/presentationml/2006/main">
  <p:tag name="KSO_WM_TEMPLATE_CATEGORY" val="custom"/>
  <p:tag name="KSO_WM_TEMPLATE_INDEX" val="20204584"/>
</p:tagLst>
</file>

<file path=ppt/tags/tag70.xml><?xml version="1.0" encoding="utf-8"?>
<p:tagLst xmlns:p="http://schemas.openxmlformats.org/presentationml/2006/main">
  <p:tag name="KSO_WM_TEMPLATE_CATEGORY" val="custom"/>
  <p:tag name="KSO_WM_TEMPLATE_INDEX" val="20204584"/>
</p:tagLst>
</file>

<file path=ppt/tags/tag71.xml><?xml version="1.0" encoding="utf-8"?>
<p:tagLst xmlns:p="http://schemas.openxmlformats.org/presentationml/2006/main">
  <p:tag name="KSO_WM_TEMPLATE_CATEGORY" val="custom"/>
  <p:tag name="KSO_WM_TEMPLATE_INDEX" val="20204584"/>
</p:tagLst>
</file>

<file path=ppt/tags/tag72.xml><?xml version="1.0" encoding="utf-8"?>
<p:tagLst xmlns:p="http://schemas.openxmlformats.org/presentationml/2006/main">
  <p:tag name="KSO_WM_TEMPLATE_CATEGORY" val="custom"/>
  <p:tag name="KSO_WM_TEMPLATE_INDEX" val="20204584"/>
</p:tagLst>
</file>

<file path=ppt/tags/tag73.xml><?xml version="1.0" encoding="utf-8"?>
<p:tagLst xmlns:p="http://schemas.openxmlformats.org/presentationml/2006/main">
  <p:tag name="KSO_WM_TEMPLATE_CATEGORY" val="custom"/>
  <p:tag name="KSO_WM_TEMPLATE_INDEX" val="20204584"/>
</p:tagLst>
</file>

<file path=ppt/tags/tag74.xml><?xml version="1.0" encoding="utf-8"?>
<p:tagLst xmlns:p="http://schemas.openxmlformats.org/presentationml/2006/main">
  <p:tag name="KSO_WM_TEMPLATE_CATEGORY" val="custom"/>
  <p:tag name="KSO_WM_TEMPLATE_INDEX" val="20204584"/>
</p:tagLst>
</file>

<file path=ppt/tags/tag75.xml><?xml version="1.0" encoding="utf-8"?>
<p:tagLst xmlns:p="http://schemas.openxmlformats.org/presentationml/2006/main">
  <p:tag name="COMMONDATA" val="eyJoZGlkIjoiOTc1MTA2MjU3ODgzMDhkMzE0ZTU0MjU4NGU4NDljNDMifQ=="/>
  <p:tag name="commondata" val="eyJoZGlkIjoiYWMwNWU5ODM0ODc0MzIxNzc1YjdhNWZiZTAyNGZlNTUifQ=="/>
</p:tagLst>
</file>

<file path=ppt/tags/tag8.xml><?xml version="1.0" encoding="utf-8"?>
<p:tagLst xmlns:p="http://schemas.openxmlformats.org/presentationml/2006/main">
  <p:tag name="KSO_WM_TEMPLATE_CATEGORY" val="custom"/>
  <p:tag name="KSO_WM_TEMPLATE_INDEX" val="20204584"/>
</p:tagLst>
</file>

<file path=ppt/tags/tag9.xml><?xml version="1.0" encoding="utf-8"?>
<p:tagLst xmlns:p="http://schemas.openxmlformats.org/presentationml/2006/main">
  <p:tag name="KSO_WM_TEMPLATE_CATEGORY" val="custom"/>
  <p:tag name="KSO_WM_TEMPLATE_INDEX" val="20204584"/>
</p:tagLst>
</file>

<file path=ppt/theme/theme1.xml><?xml version="1.0" encoding="utf-8"?>
<a:theme xmlns:a="http://schemas.openxmlformats.org/drawingml/2006/main" name="1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8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0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1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3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4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5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6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7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8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9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0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1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2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3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4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5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6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7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8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9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40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41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42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43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44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5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46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47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48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49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50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51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0</TotalTime>
  <Words>14752</Words>
  <Application>WPS 演示</Application>
  <PresentationFormat>全屏显示(16:9)</PresentationFormat>
  <Paragraphs>753</Paragraphs>
  <Slides>70</Slides>
  <Notes>0</Notes>
  <HiddenSlides>0</HiddenSlides>
  <MMClips>0</MMClips>
  <ScaleCrop>false</ScaleCrop>
  <HeadingPairs>
    <vt:vector size="6" baseType="variant">
      <vt:variant>
        <vt:lpstr>已用的字体</vt:lpstr>
      </vt:variant>
      <vt:variant>
        <vt:i4>13</vt:i4>
      </vt:variant>
      <vt:variant>
        <vt:lpstr>主题</vt:lpstr>
      </vt:variant>
      <vt:variant>
        <vt:i4>51</vt:i4>
      </vt:variant>
      <vt:variant>
        <vt:lpstr>幻灯片标题</vt:lpstr>
      </vt:variant>
      <vt:variant>
        <vt:i4>70</vt:i4>
      </vt:variant>
    </vt:vector>
  </HeadingPairs>
  <TitlesOfParts>
    <vt:vector size="134" baseType="lpstr">
      <vt:lpstr>Arial</vt:lpstr>
      <vt:lpstr>宋体</vt:lpstr>
      <vt:lpstr>Wingdings</vt:lpstr>
      <vt:lpstr>Times New Roman</vt:lpstr>
      <vt:lpstr>黑体</vt:lpstr>
      <vt:lpstr>仿宋_GB2312</vt:lpstr>
      <vt:lpstr>仿宋</vt:lpstr>
      <vt:lpstr>微软雅黑</vt:lpstr>
      <vt:lpstr>Arial Unicode MS</vt:lpstr>
      <vt:lpstr>Calibri</vt:lpstr>
      <vt:lpstr>Arial Unicode MS</vt:lpstr>
      <vt:lpstr>Calibri</vt:lpstr>
      <vt:lpstr>Times New Roman</vt:lpstr>
      <vt:lpstr>1_111</vt:lpstr>
      <vt:lpstr>2_111</vt:lpstr>
      <vt:lpstr>3_111</vt:lpstr>
      <vt:lpstr>4_111</vt:lpstr>
      <vt:lpstr>5_111</vt:lpstr>
      <vt:lpstr>6_111</vt:lpstr>
      <vt:lpstr>7_111</vt:lpstr>
      <vt:lpstr>8_111</vt:lpstr>
      <vt:lpstr>9_111</vt:lpstr>
      <vt:lpstr>10_111</vt:lpstr>
      <vt:lpstr>11_111</vt:lpstr>
      <vt:lpstr>12_111</vt:lpstr>
      <vt:lpstr>13_111</vt:lpstr>
      <vt:lpstr>14_111</vt:lpstr>
      <vt:lpstr>15_111</vt:lpstr>
      <vt:lpstr>16_111</vt:lpstr>
      <vt:lpstr>17_111</vt:lpstr>
      <vt:lpstr>18_111</vt:lpstr>
      <vt:lpstr>19_111</vt:lpstr>
      <vt:lpstr>20_111</vt:lpstr>
      <vt:lpstr>21_111</vt:lpstr>
      <vt:lpstr>22_111</vt:lpstr>
      <vt:lpstr>23_111</vt:lpstr>
      <vt:lpstr>24_111</vt:lpstr>
      <vt:lpstr>25_111</vt:lpstr>
      <vt:lpstr>26_111</vt:lpstr>
      <vt:lpstr>27_111</vt:lpstr>
      <vt:lpstr>28_111</vt:lpstr>
      <vt:lpstr>29_111</vt:lpstr>
      <vt:lpstr>30_111</vt:lpstr>
      <vt:lpstr>31_111</vt:lpstr>
      <vt:lpstr>32_111</vt:lpstr>
      <vt:lpstr>33_111</vt:lpstr>
      <vt:lpstr>34_111</vt:lpstr>
      <vt:lpstr>35_111</vt:lpstr>
      <vt:lpstr>36_111</vt:lpstr>
      <vt:lpstr>37_111</vt:lpstr>
      <vt:lpstr>38_111</vt:lpstr>
      <vt:lpstr>39_111</vt:lpstr>
      <vt:lpstr>40_111</vt:lpstr>
      <vt:lpstr>41_111</vt:lpstr>
      <vt:lpstr>42_111</vt:lpstr>
      <vt:lpstr>43_111</vt:lpstr>
      <vt:lpstr>44_111</vt:lpstr>
      <vt:lpstr>45_111</vt:lpstr>
      <vt:lpstr>46_111</vt:lpstr>
      <vt:lpstr>47_111</vt:lpstr>
      <vt:lpstr>48_111</vt:lpstr>
      <vt:lpstr>49_111</vt:lpstr>
      <vt:lpstr>50_111</vt:lpstr>
      <vt:lpstr>51_111</vt:lpstr>
      <vt:lpstr>模块一、认识综合布线系统</vt:lpstr>
      <vt:lpstr>任务1：认识综合布线系统</vt:lpstr>
      <vt:lpstr>任务1：认识综合布线系统</vt:lpstr>
      <vt:lpstr>任务1：认识综合布线系统</vt:lpstr>
      <vt:lpstr>1.2.1  了解智能建筑的概念及组成</vt:lpstr>
      <vt:lpstr>1.2.1  了解智能建筑的概念及组成</vt:lpstr>
      <vt:lpstr>1.2.1  了解智能建筑的概念及组成</vt:lpstr>
      <vt:lpstr>1.2.1  了解智能建筑的概念及组成</vt:lpstr>
      <vt:lpstr>1.2.1  了解智能建筑的概念及组成</vt:lpstr>
      <vt:lpstr>1.2.1  了解智能建筑的概念及组成</vt:lpstr>
      <vt:lpstr>1.2 .2了解 综合布线系统概念和特点</vt:lpstr>
      <vt:lpstr>1.2 .2了解 综合布线系统概念和特点</vt:lpstr>
      <vt:lpstr>1.2 .2了解 综合布线系统概念和特点</vt:lpstr>
      <vt:lpstr>1.2 .2了解 综合布线系统概念和特点</vt:lpstr>
      <vt:lpstr>1.2 .2了解 综合布线系统概念和特点</vt:lpstr>
      <vt:lpstr>1.2 .2了解 综合布线系统概念和特点</vt:lpstr>
      <vt:lpstr>1.2 .2了解 综合布线系统概念和特点</vt:lpstr>
      <vt:lpstr>1.2.2了解综合布线系统概念和特点</vt:lpstr>
      <vt:lpstr>1.2.2了解综合布线系统概念和特点</vt:lpstr>
      <vt:lpstr>1.2.2了解综合布线系统概念和特点</vt:lpstr>
      <vt:lpstr>1.2.2了解综合布线系统概念和特点</vt:lpstr>
      <vt:lpstr>1.2.2了解综合布线系统概念和特点</vt:lpstr>
      <vt:lpstr>1.2.2了解综合布线系统概念和特点</vt:lpstr>
      <vt:lpstr>1.2 .2了解 综合布线系统概念和特点</vt:lpstr>
      <vt:lpstr>1.2 .2了解 综合布线系统概念和特点</vt:lpstr>
      <vt:lpstr>1.2.3 综合布线系统标准</vt:lpstr>
      <vt:lpstr>1.2.3 综合布线系统标准</vt:lpstr>
      <vt:lpstr>1.2.3 综合布线系统标准</vt:lpstr>
      <vt:lpstr>1.2.3 综合布线系统标准</vt:lpstr>
      <vt:lpstr>1.2.3 综合布线系统标准</vt:lpstr>
      <vt:lpstr>1.2.3 综合布线系统标准</vt:lpstr>
      <vt:lpstr>1.2.3 综合布线系统标准</vt:lpstr>
      <vt:lpstr>1.2.3 综合布线系统标准</vt:lpstr>
      <vt:lpstr>1.2.3 综合布线系统标准</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PowerPoint 演示文稿</vt:lpstr>
      <vt:lpstr>PowerPoint 演示文稿</vt:lpstr>
      <vt:lpstr>PowerPoint 演示文稿</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1.2.4 综合布线系统的组成</vt:lpstr>
      <vt:lpstr>1.3 任务实施：掌握综合布线系统的构成</vt:lpstr>
      <vt:lpstr>习题</vt:lpstr>
    </vt:vector>
  </TitlesOfParts>
  <Company>www.window7.com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微软中国</dc:creator>
  <cp:lastModifiedBy>梁智威</cp:lastModifiedBy>
  <cp:revision>1008</cp:revision>
  <cp:lastPrinted>2019-01-19T03:36:00Z</cp:lastPrinted>
  <dcterms:created xsi:type="dcterms:W3CDTF">2017-06-21T01:09:00Z</dcterms:created>
  <dcterms:modified xsi:type="dcterms:W3CDTF">2024-04-27T15:38:28Z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KSORubyTemplateID">
    <vt:lpwstr>2</vt:lpwstr>
  </property>
  <property fmtid="{D5CDD505-2E9C-101B-9397-08002B2CF9AE}" pid="4" name="ICV">
    <vt:lpwstr>16C80B9C3057431BB676F2E3E77E5C2C</vt:lpwstr>
  </property>
</Properties>
</file>