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5"/>
  </p:notesMasterIdLst>
  <p:handoutMasterIdLst>
    <p:handoutMasterId r:id="rId81"/>
  </p:handoutMasterIdLst>
  <p:sldIdLst>
    <p:sldId id="927" r:id="rId3"/>
    <p:sldId id="631" r:id="rId4"/>
    <p:sldId id="632" r:id="rId5"/>
    <p:sldId id="636" r:id="rId6"/>
    <p:sldId id="638" r:id="rId7"/>
    <p:sldId id="639" r:id="rId8"/>
    <p:sldId id="928" r:id="rId9"/>
    <p:sldId id="1007" r:id="rId10"/>
    <p:sldId id="1008" r:id="rId11"/>
    <p:sldId id="1009" r:id="rId12"/>
    <p:sldId id="929" r:id="rId13"/>
    <p:sldId id="1010" r:id="rId14"/>
    <p:sldId id="1011" r:id="rId15"/>
    <p:sldId id="931" r:id="rId16"/>
    <p:sldId id="1012" r:id="rId17"/>
    <p:sldId id="1013" r:id="rId18"/>
    <p:sldId id="658" r:id="rId19"/>
    <p:sldId id="659" r:id="rId20"/>
    <p:sldId id="660" r:id="rId21"/>
    <p:sldId id="661" r:id="rId22"/>
    <p:sldId id="662" r:id="rId23"/>
    <p:sldId id="663" r:id="rId24"/>
    <p:sldId id="664" r:id="rId25"/>
    <p:sldId id="796" r:id="rId26"/>
    <p:sldId id="797" r:id="rId27"/>
    <p:sldId id="798" r:id="rId28"/>
    <p:sldId id="682" r:id="rId29"/>
    <p:sldId id="683" r:id="rId30"/>
    <p:sldId id="686" r:id="rId31"/>
    <p:sldId id="684" r:id="rId32"/>
    <p:sldId id="685" r:id="rId33"/>
    <p:sldId id="687" r:id="rId34"/>
    <p:sldId id="688" r:id="rId35"/>
    <p:sldId id="689" r:id="rId36"/>
    <p:sldId id="690" r:id="rId37"/>
    <p:sldId id="691" r:id="rId38"/>
    <p:sldId id="693" r:id="rId39"/>
    <p:sldId id="767" r:id="rId40"/>
    <p:sldId id="768" r:id="rId41"/>
    <p:sldId id="769" r:id="rId42"/>
    <p:sldId id="773" r:id="rId43"/>
    <p:sldId id="770" r:id="rId44"/>
    <p:sldId id="713" r:id="rId45"/>
    <p:sldId id="714" r:id="rId46"/>
    <p:sldId id="715" r:id="rId47"/>
    <p:sldId id="716" r:id="rId48"/>
    <p:sldId id="717" r:id="rId49"/>
    <p:sldId id="718" r:id="rId50"/>
    <p:sldId id="719" r:id="rId51"/>
    <p:sldId id="721" r:id="rId52"/>
    <p:sldId id="722" r:id="rId53"/>
    <p:sldId id="725" r:id="rId54"/>
    <p:sldId id="723" r:id="rId55"/>
    <p:sldId id="724" r:id="rId56"/>
    <p:sldId id="728" r:id="rId57"/>
    <p:sldId id="799" r:id="rId58"/>
    <p:sldId id="800" r:id="rId59"/>
    <p:sldId id="803" r:id="rId60"/>
    <p:sldId id="801" r:id="rId61"/>
    <p:sldId id="731" r:id="rId62"/>
    <p:sldId id="732" r:id="rId63"/>
    <p:sldId id="733" r:id="rId64"/>
    <p:sldId id="734" r:id="rId65"/>
    <p:sldId id="735" r:id="rId66"/>
    <p:sldId id="736" r:id="rId67"/>
    <p:sldId id="782" r:id="rId68"/>
    <p:sldId id="934" r:id="rId69"/>
    <p:sldId id="783" r:id="rId70"/>
    <p:sldId id="737" r:id="rId71"/>
    <p:sldId id="743" r:id="rId72"/>
    <p:sldId id="744" r:id="rId73"/>
    <p:sldId id="645" r:id="rId74"/>
    <p:sldId id="745" r:id="rId76"/>
    <p:sldId id="746" r:id="rId77"/>
    <p:sldId id="747" r:id="rId78"/>
    <p:sldId id="748" r:id="rId79"/>
    <p:sldId id="749" r:id="rId80"/>
  </p:sldIdLst>
  <p:sldSz cx="12192000" cy="6858000"/>
  <p:notesSz cx="6270625" cy="9940925"/>
  <p:custDataLst>
    <p:tags r:id="rId85"/>
  </p:custDataLst>
  <p:defaultTextStyle>
    <a:defPPr>
      <a:defRPr lang="zh-CN"/>
    </a:defPPr>
    <a:lvl1pPr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5pPr>
    <a:lvl6pPr marL="22860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6pPr>
    <a:lvl7pPr marL="27432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7pPr>
    <a:lvl8pPr marL="32004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8pPr>
    <a:lvl9pPr marL="36576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375B79"/>
    <a:srgbClr val="FF3300"/>
    <a:srgbClr val="3A357B"/>
    <a:srgbClr val="DB0707"/>
    <a:srgbClr val="CCFFFF"/>
    <a:srgbClr val="3B6181"/>
    <a:srgbClr val="9CED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9" autoAdjust="0"/>
    <p:restoredTop sz="94559" autoAdjust="0"/>
  </p:normalViewPr>
  <p:slideViewPr>
    <p:cSldViewPr>
      <p:cViewPr varScale="1">
        <p:scale>
          <a:sx n="75" d="100"/>
          <a:sy n="75" d="100"/>
        </p:scale>
        <p:origin x="62" y="173"/>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5" Type="http://schemas.openxmlformats.org/officeDocument/2006/relationships/tags" Target="tags/tag3.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handoutMaster" Target="handoutMasters/handoutMaster1.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notesMaster" Target="notesMasters/notesMaster1.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717800" cy="496888"/>
          </a:xfrm>
          <a:prstGeom prst="rect">
            <a:avLst/>
          </a:prstGeom>
          <a:noFill/>
          <a:ln w="9525">
            <a:noFill/>
            <a:miter lim="800000"/>
          </a:ln>
          <a:effectLst/>
        </p:spPr>
        <p:txBody>
          <a:bodyPr vert="horz" wrap="square" lIns="91440" tIns="45720" rIns="91440" bIns="45720" numCol="1" anchor="t"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5" name="Rectangle 3"/>
          <p:cNvSpPr>
            <a:spLocks noGrp="1" noChangeArrowheads="1"/>
          </p:cNvSpPr>
          <p:nvPr>
            <p:ph type="dt" sz="quarter" idx="1"/>
          </p:nvPr>
        </p:nvSpPr>
        <p:spPr bwMode="auto">
          <a:xfrm>
            <a:off x="3551238" y="0"/>
            <a:ext cx="2717800" cy="496888"/>
          </a:xfrm>
          <a:prstGeom prst="rect">
            <a:avLst/>
          </a:prstGeom>
          <a:noFill/>
          <a:ln w="9525">
            <a:noFill/>
            <a:miter lim="800000"/>
          </a:ln>
          <a:effectLst/>
        </p:spPr>
        <p:txBody>
          <a:bodyPr vert="horz" wrap="square" lIns="91440" tIns="45720" rIns="91440" bIns="45720" numCol="1" anchor="t"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6" name="Rectangle 4"/>
          <p:cNvSpPr>
            <a:spLocks noGrp="1" noChangeArrowheads="1"/>
          </p:cNvSpPr>
          <p:nvPr>
            <p:ph type="ftr" sz="quarter" idx="2"/>
          </p:nvPr>
        </p:nvSpPr>
        <p:spPr bwMode="auto">
          <a:xfrm>
            <a:off x="0" y="9442450"/>
            <a:ext cx="2717800" cy="496888"/>
          </a:xfrm>
          <a:prstGeom prst="rect">
            <a:avLst/>
          </a:prstGeom>
          <a:noFill/>
          <a:ln w="9525">
            <a:noFill/>
            <a:miter lim="800000"/>
          </a:ln>
          <a:effectLst/>
        </p:spPr>
        <p:txBody>
          <a:bodyPr vert="horz" wrap="square" lIns="91440" tIns="45720" rIns="91440" bIns="45720" numCol="1" anchor="b"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7" name="Rectangle 5"/>
          <p:cNvSpPr>
            <a:spLocks noGrp="1" noChangeArrowheads="1"/>
          </p:cNvSpPr>
          <p:nvPr>
            <p:ph type="sldNum" sz="quarter" idx="3"/>
          </p:nvPr>
        </p:nvSpPr>
        <p:spPr bwMode="auto">
          <a:xfrm>
            <a:off x="3551238" y="9442450"/>
            <a:ext cx="2717800" cy="496888"/>
          </a:xfrm>
          <a:prstGeom prst="rect">
            <a:avLst/>
          </a:prstGeom>
          <a:noFill/>
          <a:ln w="9525">
            <a:noFill/>
            <a:miter lim="800000"/>
          </a:ln>
          <a:effectLst/>
        </p:spPr>
        <p:txBody>
          <a:bodyPr vert="horz" wrap="square" lIns="91440" tIns="45720" rIns="91440" bIns="45720" numCol="1" anchor="b" anchorCtr="0" compatLnSpc="1"/>
          <a:lstStyle>
            <a:lvl1pPr algn="r">
              <a:defRPr kumimoji="0" sz="1200">
                <a:solidFill>
                  <a:schemeClr val="tx1"/>
                </a:solidFill>
              </a:defRPr>
            </a:lvl1pPr>
          </a:lstStyle>
          <a:p>
            <a:fld id="{72631B04-57DB-4A88-AE75-C5C3D5FF03E2}"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717800" cy="4968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551238" y="0"/>
            <a:ext cx="2717800" cy="4968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6F6ECEB5-A221-4C66-88CD-1ACCF7BE4BB7}" type="datetimeFigureOut">
              <a:rPr lang="zh-CN" altLang="en-US"/>
            </a:fld>
            <a:endParaRPr lang="zh-CN" altLang="en-US"/>
          </a:p>
        </p:txBody>
      </p:sp>
      <p:sp>
        <p:nvSpPr>
          <p:cNvPr id="4" name="幻灯片图像占位符 3"/>
          <p:cNvSpPr>
            <a:spLocks noGrp="1" noRot="1" noChangeAspect="1"/>
          </p:cNvSpPr>
          <p:nvPr>
            <p:ph type="sldImg" idx="2"/>
          </p:nvPr>
        </p:nvSpPr>
        <p:spPr>
          <a:xfrm>
            <a:off x="-177800" y="746125"/>
            <a:ext cx="6626225" cy="37274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27063" y="4721225"/>
            <a:ext cx="5016500" cy="4473575"/>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442450"/>
            <a:ext cx="2717800" cy="496888"/>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551238" y="9442450"/>
            <a:ext cx="2717800" cy="496888"/>
          </a:xfrm>
          <a:prstGeom prst="rect">
            <a:avLst/>
          </a:prstGeom>
        </p:spPr>
        <p:txBody>
          <a:bodyPr vert="horz" wrap="square" lIns="91440" tIns="45720" rIns="91440" bIns="45720" numCol="1" anchor="b" anchorCtr="0" compatLnSpc="1"/>
          <a:lstStyle>
            <a:lvl1pPr algn="r">
              <a:defRPr sz="1200"/>
            </a:lvl1pPr>
          </a:lstStyle>
          <a:p>
            <a:fld id="{39650A7F-4FC3-493D-8A17-FAB5AA632B92}"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bwMode="auto">
          <a:xfrm>
            <a:off x="-177800" y="746125"/>
            <a:ext cx="6626225" cy="37274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7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47460" name="灯片编号占位符 3"/>
          <p:cNvSpPr txBox="1">
            <a:spLocks noGrp="1"/>
          </p:cNvSpPr>
          <p:nvPr/>
        </p:nvSpPr>
        <p:spPr bwMode="auto">
          <a:xfrm>
            <a:off x="3551238" y="9442450"/>
            <a:ext cx="2717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r" eaLnBrk="1" hangingPunct="1"/>
            <a:fld id="{2BF81FFB-D99C-426C-B08A-0BC301DE04C4}" type="slidenum">
              <a:rPr lang="zh-CN" altLang="en-US" sz="1200"/>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幻灯片图像占位符 1"/>
          <p:cNvSpPr>
            <a:spLocks noGrp="1" noRot="1" noChangeAspect="1" noTextEdit="1"/>
          </p:cNvSpPr>
          <p:nvPr>
            <p:ph type="sldImg"/>
          </p:nvPr>
        </p:nvSpPr>
        <p:spPr bwMode="auto">
          <a:xfrm>
            <a:off x="-177800" y="746125"/>
            <a:ext cx="6626225" cy="37274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8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48484" name="灯片编号占位符 3"/>
          <p:cNvSpPr txBox="1">
            <a:spLocks noGrp="1"/>
          </p:cNvSpPr>
          <p:nvPr/>
        </p:nvSpPr>
        <p:spPr bwMode="auto">
          <a:xfrm>
            <a:off x="3551238" y="9442450"/>
            <a:ext cx="2717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r" eaLnBrk="1" hangingPunct="1"/>
            <a:fld id="{44ADAC19-2FB0-4F46-BFC1-17C44A041752}" type="slidenum">
              <a:rPr lang="zh-CN" altLang="en-US" sz="1200"/>
            </a:fld>
            <a:endParaRPr lang="en-US" altLang="zh-CN"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bwMode="auto">
          <a:xfrm>
            <a:off x="-177800" y="746125"/>
            <a:ext cx="6626225" cy="37274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9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49508" name="灯片编号占位符 3"/>
          <p:cNvSpPr txBox="1">
            <a:spLocks noGrp="1"/>
          </p:cNvSpPr>
          <p:nvPr/>
        </p:nvSpPr>
        <p:spPr bwMode="auto">
          <a:xfrm>
            <a:off x="3551238" y="9442450"/>
            <a:ext cx="2717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r" eaLnBrk="1" hangingPunct="1"/>
            <a:fld id="{61878583-8AA1-422A-A67F-DE448941E429}" type="slidenum">
              <a:rPr lang="zh-CN" altLang="en-US" sz="1200"/>
            </a:fld>
            <a:endParaRPr lang="en-US" altLang="zh-C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幻灯片图像占位符 1"/>
          <p:cNvSpPr>
            <a:spLocks noGrp="1" noRot="1" noChangeAspect="1" noTextEdit="1"/>
          </p:cNvSpPr>
          <p:nvPr>
            <p:ph type="sldImg"/>
          </p:nvPr>
        </p:nvSpPr>
        <p:spPr bwMode="auto">
          <a:xfrm>
            <a:off x="-177800" y="746125"/>
            <a:ext cx="6626225" cy="37274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05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50532" name="灯片编号占位符 3"/>
          <p:cNvSpPr txBox="1">
            <a:spLocks noGrp="1"/>
          </p:cNvSpPr>
          <p:nvPr/>
        </p:nvSpPr>
        <p:spPr bwMode="auto">
          <a:xfrm>
            <a:off x="3551238" y="9442450"/>
            <a:ext cx="2717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r" eaLnBrk="1" hangingPunct="1"/>
            <a:fld id="{BCCA7D7D-6E2A-4B18-B8C1-F024EE59EC8B}" type="slidenum">
              <a:rPr lang="zh-CN" altLang="en-US" sz="1200"/>
            </a:fld>
            <a:endParaRPr lang="en-US" altLang="zh-CN"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幻灯片图像占位符 1"/>
          <p:cNvSpPr>
            <a:spLocks noGrp="1" noRot="1" noChangeAspect="1" noTextEdit="1"/>
          </p:cNvSpPr>
          <p:nvPr>
            <p:ph type="sldImg"/>
          </p:nvPr>
        </p:nvSpPr>
        <p:spPr bwMode="auto">
          <a:xfrm>
            <a:off x="-177800" y="746125"/>
            <a:ext cx="6626225" cy="37274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1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51556" name="灯片编号占位符 3"/>
          <p:cNvSpPr txBox="1">
            <a:spLocks noGrp="1"/>
          </p:cNvSpPr>
          <p:nvPr/>
        </p:nvSpPr>
        <p:spPr bwMode="auto">
          <a:xfrm>
            <a:off x="3551238" y="9442450"/>
            <a:ext cx="2717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r" eaLnBrk="1" hangingPunct="1"/>
            <a:fld id="{339772F5-6F6B-467A-8EDA-B928749480BC}" type="slidenum">
              <a:rPr lang="zh-CN" altLang="en-US" sz="1200"/>
            </a:fld>
            <a:endParaRPr lang="en-US" altLang="zh-CN"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幻灯片图像占位符 1"/>
          <p:cNvSpPr>
            <a:spLocks noGrp="1" noRot="1" noChangeAspect="1" noTextEdit="1"/>
          </p:cNvSpPr>
          <p:nvPr>
            <p:ph type="sldImg"/>
          </p:nvPr>
        </p:nvSpPr>
        <p:spPr bwMode="auto">
          <a:xfrm>
            <a:off x="-177800" y="746125"/>
            <a:ext cx="6626225" cy="37274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2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52580" name="灯片编号占位符 3"/>
          <p:cNvSpPr txBox="1">
            <a:spLocks noGrp="1"/>
          </p:cNvSpPr>
          <p:nvPr/>
        </p:nvSpPr>
        <p:spPr bwMode="auto">
          <a:xfrm>
            <a:off x="3551238" y="9442450"/>
            <a:ext cx="2717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r" eaLnBrk="1" hangingPunct="1"/>
            <a:fld id="{2351B998-53C1-466C-8A0F-F2751D30B164}" type="slidenum">
              <a:rPr lang="zh-CN" altLang="en-US" sz="1200"/>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47651"/>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p>
        </p:txBody>
      </p:sp>
      <p:sp>
        <p:nvSpPr>
          <p:cNvPr id="4" name="页脚占位符 3"/>
          <p:cNvSpPr>
            <a:spLocks noGrp="1"/>
          </p:cNvSpPr>
          <p:nvPr>
            <p:ph type="ftr" sz="quarter" idx="11"/>
          </p:nvPr>
        </p:nvSpPr>
        <p:spPr/>
        <p:txBody>
          <a:bodyPr/>
          <a:lstStyle/>
          <a:p>
            <a:pPr>
              <a:defRPr/>
            </a:pPr>
            <a:endParaRPr lang="en-US" altLang="zh-CN"/>
          </a:p>
        </p:txBody>
      </p:sp>
      <p:sp>
        <p:nvSpPr>
          <p:cNvPr id="5" name="灯片编号占位符 4"/>
          <p:cNvSpPr>
            <a:spLocks noGrp="1"/>
          </p:cNvSpPr>
          <p:nvPr>
            <p:ph type="sldNum" sz="quarter" idx="12"/>
          </p:nvPr>
        </p:nvSpPr>
        <p:spPr/>
        <p:txBody>
          <a:bodyPr/>
          <a:lstStyle/>
          <a:p>
            <a:fld id="{0847DB32-2783-46B3-929C-E031F3C21312}" type="slidenum">
              <a:rPr lang="en-US" altLang="zh-CN" smtClean="0"/>
            </a:fld>
            <a:endParaRPr lang="en-US" altLang="zh-CN"/>
          </a:p>
        </p:txBody>
      </p:sp>
      <p:cxnSp>
        <p:nvCxnSpPr>
          <p:cNvPr id="7" name="直接连接符 6"/>
          <p:cNvCxnSpPr/>
          <p:nvPr userDrawn="1"/>
        </p:nvCxnSpPr>
        <p:spPr bwMode="auto">
          <a:xfrm>
            <a:off x="0" y="1412776"/>
            <a:ext cx="12192000" cy="0"/>
          </a:xfrm>
          <a:prstGeom prst="line">
            <a:avLst/>
          </a:prstGeom>
          <a:gradFill rotWithShape="1">
            <a:gsLst>
              <a:gs pos="0">
                <a:schemeClr val="folHlink">
                  <a:alpha val="32001"/>
                </a:schemeClr>
              </a:gs>
              <a:gs pos="100000">
                <a:schemeClr val="folHlink">
                  <a:gamma/>
                  <a:shade val="0"/>
                  <a:invGamma/>
                  <a:alpha val="89999"/>
                </a:schemeClr>
              </a:gs>
            </a:gsLst>
            <a:lin ang="2700000" scaled="1"/>
          </a:gradFill>
          <a:ln w="63500" cap="flat" cmpd="sng" algn="ctr">
            <a:solidFill>
              <a:schemeClr val="accent1">
                <a:lumMod val="75000"/>
              </a:schemeClr>
            </a:solidFill>
            <a:prstDash val="solid"/>
            <a:round/>
            <a:headEnd type="none" w="med" len="med"/>
            <a:tailEnd type="none" w="med" len="med"/>
          </a:ln>
          <a:effectLst/>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D530115C-9C30-41C2-B374-F1D2BBC7EE3C}"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57594D30-65B6-4A74-9635-5DCD77E93FD5}"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DAFD6751-4F3F-4950-9A33-1086C878109D}"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03750668-6C1A-43CE-9C5C-A969B9C454F6}" type="slidenum">
              <a:rPr lang="en-US" altLang="zh-CN"/>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fld id="{5F728DF3-02F7-4E84-B997-3E43AD7ABFB0}"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99E00C3F-47F7-4EAB-BDB0-D4D2997F8C67}"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F295C2B5-8E93-481C-8459-C8C2E2DE67B3}"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5E05FCDC-2356-43FC-BB8B-106FCC2EC5C4}"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53F79F0A-82B3-4C65-B749-129196DFD5D9}"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fld id="{7AAE564F-8591-4C8C-A143-86B1A21F5C8B}"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fld id="{0EDD6B7B-D909-4A33-A282-08C03D00AF65}"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1023CADA-C89E-48B3-8D19-BEF668ED0BBD}"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FE573EEC-3EFF-4359-A023-B79EC4808FBB}"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kumimoji="0" sz="1400">
                <a:solidFill>
                  <a:schemeClr val="tx1"/>
                </a:solidFill>
              </a:defRPr>
            </a:lvl1pPr>
          </a:lstStyle>
          <a:p>
            <a:fld id="{0847DB32-2783-46B3-929C-E031F3C21312}" type="slidenum">
              <a:rPr lang="en-US" altLang="zh-CN"/>
            </a:fld>
            <a:endParaRPr lang="en-US" altLang="zh-CN"/>
          </a:p>
        </p:txBody>
      </p:sp>
      <p:cxnSp>
        <p:nvCxnSpPr>
          <p:cNvPr id="7" name="直接连接符 6"/>
          <p:cNvCxnSpPr/>
          <p:nvPr userDrawn="1"/>
        </p:nvCxnSpPr>
        <p:spPr bwMode="auto">
          <a:xfrm>
            <a:off x="0" y="980341"/>
            <a:ext cx="12192000" cy="0"/>
          </a:xfrm>
          <a:prstGeom prst="line">
            <a:avLst/>
          </a:prstGeom>
          <a:gradFill rotWithShape="1">
            <a:gsLst>
              <a:gs pos="0">
                <a:schemeClr val="folHlink">
                  <a:alpha val="32001"/>
                </a:schemeClr>
              </a:gs>
              <a:gs pos="100000">
                <a:schemeClr val="folHlink">
                  <a:gamma/>
                  <a:shade val="0"/>
                  <a:invGamma/>
                  <a:alpha val="89999"/>
                </a:schemeClr>
              </a:gs>
            </a:gsLst>
            <a:lin ang="2700000" scaled="1"/>
          </a:gradFill>
          <a:ln w="63500" cap="flat" cmpd="sng" algn="ctr">
            <a:solidFill>
              <a:schemeClr val="accent1">
                <a:lumMod val="75000"/>
              </a:schemeClr>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4.jpeg"/><Relationship Id="rId1"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5.jpeg"/><Relationship Id="rId1" Type="http://schemas.openxmlformats.org/officeDocument/2006/relationships/image" Target="../media/image1.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image" Target="../media/image1.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1"/>
          <p:cNvSpPr>
            <a:spLocks noChangeArrowheads="1"/>
          </p:cNvSpPr>
          <p:nvPr/>
        </p:nvSpPr>
        <p:spPr bwMode="auto">
          <a:xfrm>
            <a:off x="558800" y="1484630"/>
            <a:ext cx="11073765" cy="24066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zh-CN" altLang="en-US" sz="2300" b="1"/>
              <a:t>       </a:t>
            </a:r>
            <a:r>
              <a:rPr sz="2300" b="1"/>
              <a:t>设备间是大楼的电话交换机设备和计算机网络设备，以及建筑物配线设备（BD）安装的地点，也是进行网络管理的场所。对综合布线系统工程设计而言，设备间主要安装总配线设备（BD和CD）。当信息通信设施与配线设备分别设置时考虑到设备电缆有长度限制的要求，安装总配线架的设备间与安装电话交换机及计算机主机的设备间之间的距离不宜太远。电话交换机、计算机主机设备及入口设施也可与配线设备安装在一起。</a:t>
            </a:r>
            <a:endParaRPr sz="2300" b="1"/>
          </a:p>
        </p:txBody>
      </p:sp>
      <p:sp>
        <p:nvSpPr>
          <p:cNvPr id="31750" name="标题 1"/>
          <p:cNvSpPr/>
          <p:nvPr/>
        </p:nvSpPr>
        <p:spPr bwMode="auto">
          <a:xfrm>
            <a:off x="3071814" y="260351"/>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a:t>4.2.6 </a:t>
            </a:r>
            <a:r>
              <a:rPr lang="zh-CN" altLang="en-US" sz="3200" b="1"/>
              <a:t>设备间设计</a:t>
            </a:r>
            <a:endParaRPr kumimoji="0" lang="zh-CN" altLang="en-US" sz="3200" b="1">
              <a:solidFill>
                <a:srgbClr val="375B7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74128"/>
            <a:ext cx="3786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9"/>
          <p:cNvSpPr>
            <a:spLocks noChangeArrowheads="1"/>
          </p:cNvSpPr>
          <p:nvPr/>
        </p:nvSpPr>
        <p:spPr bwMode="auto">
          <a:xfrm>
            <a:off x="807403" y="1351915"/>
            <a:ext cx="3673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dirty="0">
                <a:solidFill>
                  <a:schemeClr val="bg1"/>
                </a:solidFill>
              </a:rPr>
              <a:t>2. </a:t>
            </a:r>
            <a:r>
              <a:rPr lang="zh-CN" altLang="en-US" sz="2400" b="1" dirty="0">
                <a:solidFill>
                  <a:schemeClr val="bg1"/>
                </a:solidFill>
              </a:rPr>
              <a:t>电信</a:t>
            </a:r>
            <a:r>
              <a:rPr lang="zh-CN" altLang="en-US" sz="2400" b="1" dirty="0" smtClean="0">
                <a:solidFill>
                  <a:schemeClr val="bg1"/>
                </a:solidFill>
              </a:rPr>
              <a:t>间配线设备</a:t>
            </a:r>
            <a:endParaRPr lang="zh-CN" altLang="en-US" sz="2400" b="1" dirty="0">
              <a:solidFill>
                <a:schemeClr val="bg1"/>
              </a:solidFill>
            </a:endParaRPr>
          </a:p>
        </p:txBody>
      </p:sp>
      <p:sp>
        <p:nvSpPr>
          <p:cNvPr id="40964" name="Rectangle 31"/>
          <p:cNvSpPr>
            <a:spLocks noChangeArrowheads="1"/>
          </p:cNvSpPr>
          <p:nvPr/>
        </p:nvSpPr>
        <p:spPr bwMode="auto">
          <a:xfrm>
            <a:off x="551815" y="1988820"/>
            <a:ext cx="10968355"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5353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2400" dirty="0"/>
              <a:t>C.FD</a:t>
            </a:r>
            <a:r>
              <a:rPr lang="zh-CN" altLang="zh-CN" sz="2400" dirty="0"/>
              <a:t>的</a:t>
            </a:r>
            <a:r>
              <a:rPr lang="en-US" altLang="zh-CN" sz="2400" dirty="0"/>
              <a:t>IDC</a:t>
            </a:r>
            <a:r>
              <a:rPr lang="zh-CN" altLang="zh-CN" sz="2400" dirty="0"/>
              <a:t>配线模块总容量（总对数）</a:t>
            </a:r>
            <a:endParaRPr lang="zh-CN" altLang="zh-CN" sz="2400" dirty="0"/>
          </a:p>
          <a:p>
            <a:r>
              <a:rPr lang="en-US" altLang="zh-CN" sz="2400" dirty="0"/>
              <a:t>P</a:t>
            </a:r>
            <a:r>
              <a:rPr lang="en-US" altLang="zh-CN" sz="2400" baseline="-25000" dirty="0"/>
              <a:t>in</a:t>
            </a:r>
            <a:r>
              <a:rPr lang="zh-CN" altLang="zh-CN" sz="2400" dirty="0"/>
              <a:t>＝（</a:t>
            </a:r>
            <a:r>
              <a:rPr lang="en-US" altLang="zh-CN" sz="2400" dirty="0" err="1"/>
              <a:t>M</a:t>
            </a:r>
            <a:r>
              <a:rPr lang="en-US" altLang="zh-CN" sz="2400" baseline="-25000" dirty="0" err="1"/>
              <a:t>hipn</a:t>
            </a:r>
            <a:r>
              <a:rPr lang="zh-CN" altLang="zh-CN" sz="2400" dirty="0"/>
              <a:t>＋</a:t>
            </a:r>
            <a:r>
              <a:rPr lang="en-US" altLang="zh-CN" sz="2400" dirty="0" err="1"/>
              <a:t>M</a:t>
            </a:r>
            <a:r>
              <a:rPr lang="en-US" altLang="zh-CN" sz="2400" baseline="-25000" dirty="0" err="1"/>
              <a:t>bipn</a:t>
            </a:r>
            <a:r>
              <a:rPr lang="zh-CN" altLang="zh-CN" sz="2400" dirty="0"/>
              <a:t>）</a:t>
            </a:r>
            <a:r>
              <a:rPr lang="en-US" altLang="zh-CN" sz="2400" dirty="0">
                <a:sym typeface="Symbol" panose="05050102010706020507"/>
              </a:rPr>
              <a:t></a:t>
            </a:r>
            <a:r>
              <a:rPr lang="en-US" altLang="zh-CN" sz="2400" dirty="0"/>
              <a:t>100</a:t>
            </a:r>
            <a:endParaRPr lang="zh-CN" altLang="zh-CN" sz="2400" dirty="0"/>
          </a:p>
          <a:p>
            <a:r>
              <a:rPr lang="zh-CN" altLang="zh-CN" sz="2400" dirty="0"/>
              <a:t>其中：</a:t>
            </a:r>
            <a:r>
              <a:rPr lang="en-US" altLang="zh-CN" sz="2400" dirty="0"/>
              <a:t>P</a:t>
            </a:r>
            <a:r>
              <a:rPr lang="en-US" altLang="zh-CN" sz="2400" baseline="-25000" dirty="0"/>
              <a:t>in</a:t>
            </a:r>
            <a:r>
              <a:rPr lang="zh-CN" altLang="zh-CN" sz="2400" dirty="0"/>
              <a:t>：为第</a:t>
            </a:r>
            <a:r>
              <a:rPr lang="en-US" altLang="zh-CN" sz="2400" dirty="0"/>
              <a:t>n</a:t>
            </a:r>
            <a:r>
              <a:rPr lang="zh-CN" altLang="zh-CN" sz="2400" dirty="0"/>
              <a:t>层（区）楼层配线设备</a:t>
            </a:r>
            <a:r>
              <a:rPr lang="en-US" altLang="zh-CN" sz="2400" dirty="0"/>
              <a:t>FD</a:t>
            </a:r>
            <a:r>
              <a:rPr lang="zh-CN" altLang="zh-CN" sz="2400" dirty="0"/>
              <a:t>支持语音规格</a:t>
            </a:r>
            <a:r>
              <a:rPr lang="en-US" altLang="zh-CN" sz="2400" dirty="0"/>
              <a:t>100</a:t>
            </a:r>
            <a:r>
              <a:rPr lang="zh-CN" altLang="zh-CN" sz="2400" dirty="0"/>
              <a:t>对</a:t>
            </a:r>
            <a:r>
              <a:rPr lang="en-US" altLang="zh-CN" sz="2400" dirty="0"/>
              <a:t>IDC</a:t>
            </a:r>
            <a:r>
              <a:rPr lang="zh-CN" altLang="zh-CN" sz="2400" dirty="0"/>
              <a:t>配线模块的总容量。</a:t>
            </a:r>
            <a:endParaRPr lang="zh-CN" altLang="zh-CN" sz="2400" dirty="0"/>
          </a:p>
          <a:p>
            <a:r>
              <a:rPr lang="en-US" altLang="zh-CN" sz="2400" dirty="0"/>
              <a:t>D.FD</a:t>
            </a:r>
            <a:r>
              <a:rPr lang="zh-CN" altLang="zh-CN" sz="2400" dirty="0"/>
              <a:t>的</a:t>
            </a:r>
            <a:r>
              <a:rPr lang="en-US" altLang="zh-CN" sz="2400" dirty="0"/>
              <a:t>IDC</a:t>
            </a:r>
            <a:r>
              <a:rPr lang="zh-CN" altLang="zh-CN" sz="2400" dirty="0"/>
              <a:t>配线模块跳线</a:t>
            </a:r>
            <a:endParaRPr lang="zh-CN" altLang="zh-CN" sz="2400" dirty="0"/>
          </a:p>
          <a:p>
            <a:r>
              <a:rPr lang="zh-CN" altLang="zh-CN" sz="2400" dirty="0"/>
              <a:t>跳线按每根</a:t>
            </a:r>
            <a:r>
              <a:rPr lang="en-US" altLang="zh-CN" sz="2400" dirty="0"/>
              <a:t>1</a:t>
            </a:r>
            <a:r>
              <a:rPr lang="zh-CN" altLang="zh-CN" sz="2400" dirty="0"/>
              <a:t>对双绞线电缆容量配置，跳线两端连接插头采用</a:t>
            </a:r>
            <a:r>
              <a:rPr lang="en-US" altLang="zh-CN" sz="2400" dirty="0"/>
              <a:t>IDC</a:t>
            </a:r>
            <a:r>
              <a:rPr lang="zh-CN" altLang="zh-CN" sz="2400" dirty="0"/>
              <a:t>型，跳线根数＝</a:t>
            </a:r>
            <a:r>
              <a:rPr lang="en-US" altLang="zh-CN" sz="2400" dirty="0" err="1"/>
              <a:t>T</a:t>
            </a:r>
            <a:r>
              <a:rPr lang="en-US" altLang="zh-CN" sz="2400" baseline="-25000" dirty="0" err="1"/>
              <a:t>pn</a:t>
            </a:r>
            <a:r>
              <a:rPr lang="zh-CN" altLang="zh-CN" sz="2400" dirty="0"/>
              <a:t>根。</a:t>
            </a:r>
            <a:endParaRPr lang="zh-CN" altLang="zh-CN" sz="2400" dirty="0"/>
          </a:p>
        </p:txBody>
      </p:sp>
      <p:sp>
        <p:nvSpPr>
          <p:cNvPr id="40966" name="标题 1"/>
          <p:cNvSpPr/>
          <p:nvPr/>
        </p:nvSpPr>
        <p:spPr bwMode="auto">
          <a:xfrm>
            <a:off x="3071813" y="260350"/>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dirty="0"/>
              <a:t>4.2.5 </a:t>
            </a:r>
            <a:r>
              <a:rPr lang="zh-CN" altLang="en-US" sz="3200" b="1" dirty="0" smtClean="0"/>
              <a:t>电信</a:t>
            </a:r>
            <a:r>
              <a:rPr lang="zh-CN" altLang="en-US" sz="3200" b="1" dirty="0"/>
              <a:t>间设计</a:t>
            </a:r>
            <a:endParaRPr kumimoji="0" lang="zh-CN" altLang="en-US" sz="3200" b="1" dirty="0">
              <a:solidFill>
                <a:srgbClr val="375B7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4685" y="1197610"/>
            <a:ext cx="6671310"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9"/>
          <p:cNvSpPr>
            <a:spLocks noChangeArrowheads="1"/>
          </p:cNvSpPr>
          <p:nvPr/>
        </p:nvSpPr>
        <p:spPr bwMode="auto">
          <a:xfrm>
            <a:off x="910590" y="1275080"/>
            <a:ext cx="5776595"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sz="2400" b="1">
                <a:solidFill>
                  <a:schemeClr val="bg1"/>
                </a:solidFill>
              </a:rPr>
              <a:t>2.建筑物配线设备BD类型及容量的确定</a:t>
            </a:r>
            <a:endParaRPr sz="2400" b="1">
              <a:solidFill>
                <a:schemeClr val="bg1"/>
              </a:solidFill>
            </a:endParaRPr>
          </a:p>
        </p:txBody>
      </p:sp>
      <p:sp>
        <p:nvSpPr>
          <p:cNvPr id="36868" name="Rectangle 31"/>
          <p:cNvSpPr>
            <a:spLocks noChangeArrowheads="1"/>
          </p:cNvSpPr>
          <p:nvPr/>
        </p:nvSpPr>
        <p:spPr bwMode="auto">
          <a:xfrm>
            <a:off x="695325" y="1917065"/>
            <a:ext cx="10933430" cy="76009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sz="2400" b="1">
                <a:sym typeface="+mn-ea"/>
              </a:rPr>
              <a:t>（2）支持数据BD（或BD/FD）的RJ45配线模块</a:t>
            </a:r>
            <a:endParaRPr lang="zh-CN" altLang="en-US" sz="2400"/>
          </a:p>
          <a:p>
            <a:pPr marL="0" indent="0"/>
            <a:r>
              <a:rPr lang="zh-CN" sz="2400">
                <a:cs typeface="方正书宋简体" charset="0"/>
                <a:sym typeface="+mn-ea"/>
              </a:rPr>
              <a:t>支持数据BD（或BD/FD）的RJ45配线模块各部分之间的关系如图4.5</a:t>
            </a:r>
            <a:r>
              <a:rPr lang="en-US" altLang="zh-CN" sz="2400">
                <a:cs typeface="方正书宋简体" charset="0"/>
                <a:sym typeface="+mn-ea"/>
              </a:rPr>
              <a:t>4</a:t>
            </a:r>
            <a:r>
              <a:rPr lang="zh-CN" sz="2400">
                <a:cs typeface="方正书宋简体" charset="0"/>
                <a:sym typeface="+mn-ea"/>
              </a:rPr>
              <a:t>所示。</a:t>
            </a:r>
            <a:endParaRPr lang="zh-CN" altLang="en-US" sz="2400"/>
          </a:p>
        </p:txBody>
      </p:sp>
      <p:sp>
        <p:nvSpPr>
          <p:cNvPr id="36870" name="标题 1"/>
          <p:cNvSpPr/>
          <p:nvPr/>
        </p:nvSpPr>
        <p:spPr bwMode="auto">
          <a:xfrm>
            <a:off x="3071814" y="260351"/>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a:t>4.2.6 </a:t>
            </a:r>
            <a:r>
              <a:rPr lang="zh-CN" altLang="en-US" sz="3200" b="1"/>
              <a:t>设备间设计</a:t>
            </a:r>
            <a:endParaRPr kumimoji="0" lang="zh-CN" altLang="en-US" sz="3200" b="1">
              <a:solidFill>
                <a:srgbClr val="375B79"/>
              </a:solidFill>
            </a:endParaRPr>
          </a:p>
        </p:txBody>
      </p:sp>
      <p:graphicFrame>
        <p:nvGraphicFramePr>
          <p:cNvPr id="2" name="表格 1"/>
          <p:cNvGraphicFramePr/>
          <p:nvPr/>
        </p:nvGraphicFramePr>
        <p:xfrm>
          <a:off x="3556000" y="306705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pSp>
        <p:nvGrpSpPr>
          <p:cNvPr id="2861" name="画布 2861"/>
          <p:cNvGrpSpPr/>
          <p:nvPr/>
        </p:nvGrpSpPr>
        <p:grpSpPr>
          <a:xfrm>
            <a:off x="1217295" y="2918460"/>
            <a:ext cx="8479155" cy="2783205"/>
            <a:chOff x="0" y="0"/>
            <a:chExt cx="4984750" cy="1422400"/>
          </a:xfrm>
        </p:grpSpPr>
        <p:sp>
          <p:nvSpPr>
            <p:cNvPr id="5" name="画布 2861"/>
            <p:cNvSpPr/>
            <p:nvPr/>
          </p:nvSpPr>
          <p:spPr>
            <a:xfrm>
              <a:off x="0" y="0"/>
              <a:ext cx="4984750" cy="1422400"/>
            </a:xfrm>
          </p:spPr>
        </p:sp>
        <p:sp>
          <p:nvSpPr>
            <p:cNvPr id="570" name="矩形 570"/>
            <p:cNvSpPr/>
            <p:nvPr/>
          </p:nvSpPr>
          <p:spPr>
            <a:xfrm>
              <a:off x="759120" y="1178269"/>
              <a:ext cx="3184455" cy="20891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ctr">
                <a:spcBef>
                  <a:spcPts val="0"/>
                </a:spcBef>
                <a:spcAft>
                  <a:spcPts val="0"/>
                </a:spcAft>
              </a:pPr>
              <a:r>
                <a:rPr lang="en-US" altLang="zh-CN" sz="1400"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rPr>
                <a:t>图4.54支持数据BD的RJ45配线模块各部分之间的关系</a:t>
              </a:r>
              <a:endParaRPr lang="en-US" altLang="zh-CN" sz="1400"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endParaRPr>
            </a:p>
          </p:txBody>
        </p:sp>
        <p:sp>
          <p:nvSpPr>
            <p:cNvPr id="571" name="任意多边形 571"/>
            <p:cNvSpPr/>
            <p:nvPr/>
          </p:nvSpPr>
          <p:spPr>
            <a:xfrm>
              <a:off x="1523925" y="617211"/>
              <a:ext cx="203200" cy="228600"/>
            </a:xfrm>
            <a:custGeom>
              <a:avLst/>
              <a:gdLst>
                <a:gd name="connsiteX0" fmla="*/ 0 w 203200"/>
                <a:gd name="connsiteY0" fmla="*/ 228600 h 228600"/>
                <a:gd name="connsiteX1" fmla="*/ 203200 w 203200"/>
                <a:gd name="connsiteY1" fmla="*/ 0 h 228600"/>
              </a:gdLst>
              <a:ahLst/>
              <a:cxnLst>
                <a:cxn ang="0">
                  <a:pos x="connsiteX0" y="connsiteY0"/>
                </a:cxn>
                <a:cxn ang="0">
                  <a:pos x="connsiteX1" y="connsiteY1"/>
                </a:cxn>
              </a:cxnLst>
              <a:rect l="l" t="t" r="r" b="b"/>
              <a:pathLst>
                <a:path w="203200" h="228600">
                  <a:moveTo>
                    <a:pt x="0" y="228600"/>
                  </a:moveTo>
                  <a:lnTo>
                    <a:pt x="20320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a:r>
                <a:rPr lang="en-US" altLang="zh-CN" sz="1400" kern="100" spc="30">
                  <a:latin typeface="方正书宋简体"/>
                  <a:ea typeface="方正书宋简体"/>
                  <a:cs typeface="Times New Roman" panose="02020603050405020304"/>
                  <a:sym typeface="Times New Roman" panose="02020603050405020304"/>
                </a:rPr>
                <a:t> </a:t>
              </a:r>
              <a:endParaRPr lang="en-US" altLang="zh-CN" sz="1400" kern="100" spc="30">
                <a:latin typeface="方正书宋简体"/>
                <a:ea typeface="方正书宋简体"/>
                <a:cs typeface="Times New Roman" panose="02020603050405020304"/>
                <a:sym typeface="Times New Roman" panose="02020603050405020304"/>
              </a:endParaRPr>
            </a:p>
          </p:txBody>
        </p:sp>
        <p:sp>
          <p:nvSpPr>
            <p:cNvPr id="572" name="任意多边形 572"/>
            <p:cNvSpPr/>
            <p:nvPr/>
          </p:nvSpPr>
          <p:spPr>
            <a:xfrm>
              <a:off x="1523925" y="617211"/>
              <a:ext cx="209550" cy="241300"/>
            </a:xfrm>
            <a:custGeom>
              <a:avLst/>
              <a:gdLst>
                <a:gd name="connsiteX0" fmla="*/ 0 w 209550"/>
                <a:gd name="connsiteY0" fmla="*/ 0 h 241300"/>
                <a:gd name="connsiteX1" fmla="*/ 209550 w 209550"/>
                <a:gd name="connsiteY1" fmla="*/ 241300 h 241300"/>
              </a:gdLst>
              <a:ahLst/>
              <a:cxnLst>
                <a:cxn ang="0">
                  <a:pos x="connsiteX0" y="connsiteY0"/>
                </a:cxn>
                <a:cxn ang="0">
                  <a:pos x="connsiteX1" y="connsiteY1"/>
                </a:cxn>
              </a:cxnLst>
              <a:rect l="l" t="t" r="r" b="b"/>
              <a:pathLst>
                <a:path w="209550" h="241300">
                  <a:moveTo>
                    <a:pt x="0" y="0"/>
                  </a:moveTo>
                  <a:lnTo>
                    <a:pt x="209550" y="24130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a:r>
                <a:rPr lang="en-US" altLang="zh-CN" sz="1400" kern="100" spc="30">
                  <a:latin typeface="方正书宋简体"/>
                  <a:ea typeface="方正书宋简体"/>
                  <a:cs typeface="Times New Roman" panose="02020603050405020304"/>
                  <a:sym typeface="Times New Roman" panose="02020603050405020304"/>
                </a:rPr>
                <a:t> </a:t>
              </a:r>
              <a:endParaRPr lang="en-US" altLang="zh-CN" sz="1400" kern="100" spc="30">
                <a:latin typeface="方正书宋简体"/>
                <a:ea typeface="方正书宋简体"/>
                <a:cs typeface="Times New Roman" panose="02020603050405020304"/>
                <a:sym typeface="Times New Roman" panose="02020603050405020304"/>
              </a:endParaRPr>
            </a:p>
          </p:txBody>
        </p:sp>
        <p:sp>
          <p:nvSpPr>
            <p:cNvPr id="573" name="任意多边形 573"/>
            <p:cNvSpPr/>
            <p:nvPr/>
          </p:nvSpPr>
          <p:spPr>
            <a:xfrm>
              <a:off x="165100" y="743003"/>
              <a:ext cx="308270" cy="45719"/>
            </a:xfrm>
            <a:custGeom>
              <a:avLst/>
              <a:gdLst>
                <a:gd name="connsiteX0" fmla="*/ 0 w 698500"/>
                <a:gd name="connsiteY0" fmla="*/ 0 h 0"/>
                <a:gd name="connsiteX1" fmla="*/ 698500 w 698500"/>
                <a:gd name="connsiteY1" fmla="*/ 0 h 0"/>
              </a:gdLst>
              <a:ahLst/>
              <a:cxnLst>
                <a:cxn ang="0">
                  <a:pos x="connsiteX0" y="connsiteY0"/>
                </a:cxn>
                <a:cxn ang="0">
                  <a:pos x="connsiteX1" y="connsiteY1"/>
                </a:cxn>
              </a:cxnLst>
              <a:rect l="l" t="t" r="r" b="b"/>
              <a:pathLst>
                <a:path w="698500">
                  <a:moveTo>
                    <a:pt x="0" y="0"/>
                  </a:moveTo>
                  <a:lnTo>
                    <a:pt x="69850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a:r>
                <a:rPr lang="en-US" altLang="zh-CN" sz="1400" kern="100" spc="30">
                  <a:latin typeface="方正书宋简体"/>
                  <a:ea typeface="方正书宋简体"/>
                  <a:cs typeface="Times New Roman" panose="02020603050405020304"/>
                  <a:sym typeface="Times New Roman" panose="02020603050405020304"/>
                </a:rPr>
                <a:t> </a:t>
              </a:r>
              <a:endParaRPr lang="en-US" altLang="zh-CN" sz="1400" kern="100" spc="30">
                <a:latin typeface="方正书宋简体"/>
                <a:ea typeface="方正书宋简体"/>
                <a:cs typeface="Times New Roman" panose="02020603050405020304"/>
                <a:sym typeface="Times New Roman" panose="02020603050405020304"/>
              </a:endParaRPr>
            </a:p>
          </p:txBody>
        </p:sp>
        <p:sp>
          <p:nvSpPr>
            <p:cNvPr id="574" name="Rectangle 288"/>
            <p:cNvSpPr>
              <a:spLocks noChangeArrowheads="1"/>
            </p:cNvSpPr>
            <p:nvPr/>
          </p:nvSpPr>
          <p:spPr bwMode="auto">
            <a:xfrm>
              <a:off x="473370" y="629134"/>
              <a:ext cx="453730" cy="190702"/>
            </a:xfrm>
            <a:prstGeom prst="rect">
              <a:avLst/>
            </a:prstGeom>
            <a:noFill/>
            <a:ln w="12700">
              <a:solidFill>
                <a:srgbClr val="000000"/>
              </a:solidFill>
              <a:miter lim="800000"/>
            </a:ln>
          </p:spPr>
          <p:txBody>
            <a:bodyPr rot="0" vert="horz" wrap="square" lIns="0" tIns="0" rIns="0" bIns="0" anchor="ctr" anchorCtr="0" upright="1">
              <a:noAutofit/>
            </a:bodyPr>
            <a:lstStyle/>
            <a:p>
              <a:pPr indent="0" algn="ctr">
                <a:lnSpc>
                  <a:spcPts val="1200"/>
                </a:lnSpc>
                <a:spcBef>
                  <a:spcPts val="0"/>
                </a:spcBef>
                <a:spcAft>
                  <a:spcPts val="0"/>
                </a:spcAft>
              </a:pPr>
              <a:r>
                <a:rPr lang="en-US" altLang="zh-CN" sz="1400" kern="0" spc="30">
                  <a:solidFill>
                    <a:srgbClr val="000000"/>
                  </a:solidFill>
                  <a:latin typeface="方正书宋简体"/>
                  <a:ea typeface="Arial Unicode MS"/>
                  <a:cs typeface="Times New Roman" panose="02020603050405020304"/>
                  <a:sym typeface="Times New Roman" panose="02020603050405020304"/>
                </a:rPr>
                <a:t>SW/H</a:t>
              </a:r>
              <a:r>
                <a:rPr lang="en-US" altLang="zh-CN" sz="1400" kern="0" spc="30">
                  <a:solidFill>
                    <a:srgbClr val="000000"/>
                  </a:solidFill>
                  <a:latin typeface="方正书宋简体"/>
                  <a:ea typeface="Arial Unicode MS"/>
                  <a:cs typeface="Times New Roman" panose="02020603050405020304"/>
                  <a:sym typeface="Times New Roman" panose="02020603050405020304"/>
                </a:rPr>
                <a:t>ub</a:t>
              </a:r>
              <a:endParaRPr lang="en-US" altLang="zh-CN" sz="1400" kern="0" spc="30">
                <a:solidFill>
                  <a:srgbClr val="000000"/>
                </a:solidFill>
                <a:latin typeface="Arial Unicode MS"/>
                <a:ea typeface="Arial Unicode MS"/>
                <a:cs typeface="Arial Unicode MS"/>
                <a:sym typeface="Times New Roman" panose="02020603050405020304"/>
              </a:endParaRPr>
            </a:p>
          </p:txBody>
        </p:sp>
        <p:sp>
          <p:nvSpPr>
            <p:cNvPr id="575" name="矩形 575"/>
            <p:cNvSpPr/>
            <p:nvPr/>
          </p:nvSpPr>
          <p:spPr>
            <a:xfrm>
              <a:off x="1206463" y="510650"/>
              <a:ext cx="311112" cy="4571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indent="0" algn="ctr"/>
              <a:r>
                <a:rPr lang="en-US" altLang="zh-CN" sz="1400" kern="100" spc="30">
                  <a:solidFill>
                    <a:srgbClr val="000000"/>
                  </a:solidFill>
                  <a:latin typeface="方正书宋简体"/>
                  <a:ea typeface="方正书宋简体"/>
                  <a:cs typeface="Times New Roman" panose="02020603050405020304"/>
                  <a:sym typeface="Times New Roman" panose="02020603050405020304"/>
                </a:rPr>
                <a:t>M</a:t>
              </a:r>
              <a:r>
                <a:rPr lang="en-US" altLang="zh-CN" sz="1400" kern="100" spc="30" baseline="-25000">
                  <a:solidFill>
                    <a:srgbClr val="000000"/>
                  </a:solidFill>
                  <a:latin typeface="方正书宋简体"/>
                  <a:ea typeface="方正书宋简体"/>
                  <a:cs typeface="Times New Roman" panose="02020603050405020304"/>
                  <a:sym typeface="Times New Roman" panose="02020603050405020304"/>
                </a:rPr>
                <a:t>ru2</a:t>
              </a:r>
              <a:endParaRPr lang="en-US" altLang="zh-CN" sz="1400" kern="100" spc="30">
                <a:solidFill>
                  <a:srgbClr val="000000"/>
                </a:solidFill>
                <a:latin typeface="方正书宋简体"/>
                <a:ea typeface="方正书宋简体"/>
                <a:cs typeface="Times New Roman" panose="02020603050405020304"/>
                <a:sym typeface="Times New Roman" panose="02020603050405020304"/>
              </a:endParaRPr>
            </a:p>
          </p:txBody>
        </p:sp>
        <p:sp>
          <p:nvSpPr>
            <p:cNvPr id="2858" name="矩形 2858"/>
            <p:cNvSpPr/>
            <p:nvPr/>
          </p:nvSpPr>
          <p:spPr>
            <a:xfrm>
              <a:off x="1736650" y="512789"/>
              <a:ext cx="295313" cy="45656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ctr">
                <a:spcBef>
                  <a:spcPts val="0"/>
                </a:spcBef>
                <a:spcAft>
                  <a:spcPts val="0"/>
                </a:spcAft>
              </a:pPr>
              <a:r>
                <a:rPr lang="en-US" altLang="zh-CN" sz="1400" kern="0" spc="30">
                  <a:solidFill>
                    <a:srgbClr val="000000"/>
                  </a:solidFill>
                  <a:latin typeface="Arial Unicode MS"/>
                  <a:ea typeface="Arial Unicode MS"/>
                  <a:cs typeface="Arial Unicode MS"/>
                  <a:sym typeface="Times New Roman" panose="02020603050405020304"/>
                </a:rPr>
                <a:t>M</a:t>
              </a:r>
              <a:r>
                <a:rPr lang="en-US" altLang="zh-CN" sz="1400" kern="0" spc="30" baseline="-25000">
                  <a:solidFill>
                    <a:srgbClr val="000000"/>
                  </a:solidFill>
                  <a:latin typeface="Arial Unicode MS"/>
                  <a:ea typeface="Arial Unicode MS"/>
                  <a:cs typeface="Arial Unicode MS"/>
                  <a:sym typeface="Times New Roman" panose="02020603050405020304"/>
                </a:rPr>
                <a:t>ru1</a:t>
              </a:r>
              <a:endParaRPr lang="en-US" altLang="zh-CN" sz="1400" kern="0" spc="30">
                <a:solidFill>
                  <a:srgbClr val="000000"/>
                </a:solidFill>
                <a:latin typeface="Arial Unicode MS"/>
                <a:ea typeface="Arial Unicode MS"/>
                <a:cs typeface="Arial Unicode MS"/>
                <a:sym typeface="Times New Roman" panose="02020603050405020304"/>
              </a:endParaRPr>
            </a:p>
          </p:txBody>
        </p:sp>
        <p:sp>
          <p:nvSpPr>
            <p:cNvPr id="2859" name="矩形 2859"/>
            <p:cNvSpPr/>
            <p:nvPr/>
          </p:nvSpPr>
          <p:spPr>
            <a:xfrm>
              <a:off x="1282700" y="342328"/>
              <a:ext cx="749263" cy="20891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l">
                <a:spcBef>
                  <a:spcPts val="0"/>
                </a:spcBef>
                <a:spcAft>
                  <a:spcPts val="0"/>
                </a:spcAft>
              </a:pPr>
              <a:r>
                <a:rPr lang="en-US" altLang="zh-CN" sz="1400" kern="0" spc="30">
                  <a:solidFill>
                    <a:srgbClr val="000000"/>
                  </a:solidFill>
                  <a:latin typeface="Arial Unicode MS"/>
                  <a:ea typeface="Arial Unicode MS"/>
                  <a:cs typeface="Arial Unicode MS"/>
                  <a:sym typeface="Times New Roman" panose="02020603050405020304"/>
                </a:rPr>
                <a:t>BD(或BF/FD)</a:t>
              </a:r>
              <a:endParaRPr lang="en-US" altLang="zh-CN" sz="1400" kern="0" spc="30">
                <a:solidFill>
                  <a:srgbClr val="000000"/>
                </a:solidFill>
                <a:latin typeface="Arial Unicode MS"/>
                <a:ea typeface="Arial Unicode MS"/>
                <a:cs typeface="Arial Unicode MS"/>
                <a:sym typeface="Times New Roman" panose="02020603050405020304"/>
              </a:endParaRPr>
            </a:p>
          </p:txBody>
        </p:sp>
        <p:sp>
          <p:nvSpPr>
            <p:cNvPr id="1512" name="任意多边形 1512"/>
            <p:cNvSpPr/>
            <p:nvPr/>
          </p:nvSpPr>
          <p:spPr>
            <a:xfrm>
              <a:off x="927101" y="737131"/>
              <a:ext cx="292062" cy="45719"/>
            </a:xfrm>
            <a:custGeom>
              <a:avLst/>
              <a:gdLst>
                <a:gd name="connsiteX0" fmla="*/ 0 w 698500"/>
                <a:gd name="connsiteY0" fmla="*/ 0 h 0"/>
                <a:gd name="connsiteX1" fmla="*/ 698500 w 698500"/>
                <a:gd name="connsiteY1" fmla="*/ 0 h 0"/>
              </a:gdLst>
              <a:ahLst/>
              <a:cxnLst>
                <a:cxn ang="0">
                  <a:pos x="connsiteX0" y="connsiteY0"/>
                </a:cxn>
                <a:cxn ang="0">
                  <a:pos x="connsiteX1" y="connsiteY1"/>
                </a:cxn>
              </a:cxnLst>
              <a:rect l="l" t="t" r="r" b="b"/>
              <a:pathLst>
                <a:path w="698500">
                  <a:moveTo>
                    <a:pt x="0" y="0"/>
                  </a:moveTo>
                  <a:lnTo>
                    <a:pt x="69850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a:spcBef>
                  <a:spcPts val="0"/>
                </a:spcBef>
                <a:spcAft>
                  <a:spcPts val="0"/>
                </a:spcAft>
              </a:pPr>
              <a:r>
                <a:rPr lang="en-US" altLang="zh-CN" sz="1400" kern="100" spc="30">
                  <a:solidFill>
                    <a:srgbClr val="000000"/>
                  </a:solidFill>
                  <a:latin typeface="方正书宋简体"/>
                  <a:ea typeface="方正书宋简体"/>
                  <a:cs typeface="Times New Roman" panose="02020603050405020304"/>
                  <a:sym typeface="Times New Roman" panose="02020603050405020304"/>
                </a:rPr>
                <a:t> </a:t>
              </a:r>
              <a:endParaRPr lang="en-US" altLang="zh-CN" sz="1400" kern="100" spc="30">
                <a:solidFill>
                  <a:srgbClr val="000000"/>
                </a:solidFill>
                <a:latin typeface="方正书宋简体"/>
                <a:ea typeface="方正书宋简体"/>
                <a:cs typeface="Times New Roman" panose="02020603050405020304"/>
                <a:sym typeface="Times New Roman" panose="02020603050405020304"/>
              </a:endParaRPr>
            </a:p>
          </p:txBody>
        </p:sp>
        <p:sp>
          <p:nvSpPr>
            <p:cNvPr id="1514" name="任意多边形 1514"/>
            <p:cNvSpPr/>
            <p:nvPr/>
          </p:nvSpPr>
          <p:spPr>
            <a:xfrm>
              <a:off x="3811269" y="283059"/>
              <a:ext cx="203200" cy="228600"/>
            </a:xfrm>
            <a:custGeom>
              <a:avLst/>
              <a:gdLst>
                <a:gd name="connsiteX0" fmla="*/ 0 w 203200"/>
                <a:gd name="connsiteY0" fmla="*/ 228600 h 228600"/>
                <a:gd name="connsiteX1" fmla="*/ 203200 w 203200"/>
                <a:gd name="connsiteY1" fmla="*/ 0 h 228600"/>
              </a:gdLst>
              <a:ahLst/>
              <a:cxnLst>
                <a:cxn ang="0">
                  <a:pos x="connsiteX0" y="connsiteY0"/>
                </a:cxn>
                <a:cxn ang="0">
                  <a:pos x="connsiteX1" y="connsiteY1"/>
                </a:cxn>
              </a:cxnLst>
              <a:rect l="l" t="t" r="r" b="b"/>
              <a:pathLst>
                <a:path w="203200" h="228600">
                  <a:moveTo>
                    <a:pt x="0" y="228600"/>
                  </a:moveTo>
                  <a:lnTo>
                    <a:pt x="20320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a:spcBef>
                  <a:spcPts val="0"/>
                </a:spcBef>
                <a:spcAft>
                  <a:spcPts val="0"/>
                </a:spcAft>
              </a:pPr>
              <a:r>
                <a:rPr lang="en-US" altLang="zh-CN" sz="1400" kern="100" spc="30">
                  <a:solidFill>
                    <a:srgbClr val="000000"/>
                  </a:solidFill>
                  <a:latin typeface="方正书宋简体"/>
                  <a:ea typeface="方正书宋简体"/>
                  <a:cs typeface="Times New Roman" panose="02020603050405020304"/>
                  <a:sym typeface="Times New Roman" panose="02020603050405020304"/>
                </a:rPr>
                <a:t> </a:t>
              </a:r>
              <a:endParaRPr lang="en-US" altLang="zh-CN" sz="1400" kern="100" spc="30">
                <a:solidFill>
                  <a:srgbClr val="000000"/>
                </a:solidFill>
                <a:latin typeface="方正书宋简体"/>
                <a:ea typeface="方正书宋简体"/>
                <a:cs typeface="Times New Roman" panose="02020603050405020304"/>
                <a:sym typeface="Times New Roman" panose="02020603050405020304"/>
              </a:endParaRPr>
            </a:p>
          </p:txBody>
        </p:sp>
        <p:sp>
          <p:nvSpPr>
            <p:cNvPr id="1515" name="任意多边形 1515"/>
            <p:cNvSpPr/>
            <p:nvPr/>
          </p:nvSpPr>
          <p:spPr>
            <a:xfrm>
              <a:off x="3811269" y="283059"/>
              <a:ext cx="209550" cy="241300"/>
            </a:xfrm>
            <a:custGeom>
              <a:avLst/>
              <a:gdLst>
                <a:gd name="connsiteX0" fmla="*/ 0 w 209550"/>
                <a:gd name="connsiteY0" fmla="*/ 0 h 241300"/>
                <a:gd name="connsiteX1" fmla="*/ 209550 w 209550"/>
                <a:gd name="connsiteY1" fmla="*/ 241300 h 241300"/>
              </a:gdLst>
              <a:ahLst/>
              <a:cxnLst>
                <a:cxn ang="0">
                  <a:pos x="connsiteX0" y="connsiteY0"/>
                </a:cxn>
                <a:cxn ang="0">
                  <a:pos x="connsiteX1" y="connsiteY1"/>
                </a:cxn>
              </a:cxnLst>
              <a:rect l="l" t="t" r="r" b="b"/>
              <a:pathLst>
                <a:path w="209550" h="241300">
                  <a:moveTo>
                    <a:pt x="0" y="0"/>
                  </a:moveTo>
                  <a:lnTo>
                    <a:pt x="209550" y="24130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a:spcBef>
                  <a:spcPts val="0"/>
                </a:spcBef>
                <a:spcAft>
                  <a:spcPts val="0"/>
                </a:spcAft>
              </a:pPr>
              <a:r>
                <a:rPr lang="en-US" altLang="zh-CN" sz="1400" kern="100" spc="30">
                  <a:solidFill>
                    <a:srgbClr val="000000"/>
                  </a:solidFill>
                  <a:latin typeface="方正书宋简体"/>
                  <a:ea typeface="方正书宋简体"/>
                  <a:cs typeface="Times New Roman" panose="02020603050405020304"/>
                  <a:sym typeface="Times New Roman" panose="02020603050405020304"/>
                </a:rPr>
                <a:t> </a:t>
              </a:r>
              <a:endParaRPr lang="en-US" altLang="zh-CN" sz="1400" kern="100" spc="30">
                <a:solidFill>
                  <a:srgbClr val="000000"/>
                </a:solidFill>
                <a:latin typeface="方正书宋简体"/>
                <a:ea typeface="方正书宋简体"/>
                <a:cs typeface="Times New Roman" panose="02020603050405020304"/>
                <a:sym typeface="Times New Roman" panose="02020603050405020304"/>
              </a:endParaRPr>
            </a:p>
          </p:txBody>
        </p:sp>
        <p:sp>
          <p:nvSpPr>
            <p:cNvPr id="1516" name="Rectangle 288"/>
            <p:cNvSpPr>
              <a:spLocks noChangeArrowheads="1"/>
            </p:cNvSpPr>
            <p:nvPr/>
          </p:nvSpPr>
          <p:spPr bwMode="auto">
            <a:xfrm>
              <a:off x="2760979" y="295124"/>
              <a:ext cx="453390" cy="190500"/>
            </a:xfrm>
            <a:prstGeom prst="rect">
              <a:avLst/>
            </a:prstGeom>
            <a:noFill/>
            <a:ln w="12700">
              <a:solidFill>
                <a:srgbClr val="000000"/>
              </a:solidFill>
              <a:miter lim="800000"/>
            </a:ln>
          </p:spPr>
          <p:txBody>
            <a:bodyPr rot="0" vert="horz" wrap="square" lIns="0" tIns="0" rIns="0" bIns="0" anchor="ctr" anchorCtr="0" upright="1">
              <a:noAutofit/>
            </a:bodyPr>
            <a:lstStyle/>
            <a:p>
              <a:pPr indent="0" algn="l">
                <a:lnSpc>
                  <a:spcPts val="1200"/>
                </a:lnSpc>
                <a:spcBef>
                  <a:spcPts val="0"/>
                </a:spcBef>
                <a:spcAft>
                  <a:spcPts val="0"/>
                </a:spcAft>
              </a:pPr>
              <a:r>
                <a:rPr lang="en-US" altLang="zh-CN" sz="1400" kern="0" spc="30">
                  <a:solidFill>
                    <a:srgbClr val="000000"/>
                  </a:solidFill>
                  <a:latin typeface="方正书宋简体"/>
                  <a:ea typeface="Arial Unicode MS"/>
                  <a:cs typeface="Times New Roman" panose="02020603050405020304"/>
                  <a:sym typeface="Times New Roman" panose="02020603050405020304"/>
                </a:rPr>
                <a:t>SW/Hub</a:t>
              </a:r>
              <a:endParaRPr lang="en-US" altLang="zh-CN" sz="1400" kern="0" spc="30">
                <a:solidFill>
                  <a:srgbClr val="000000"/>
                </a:solidFill>
                <a:latin typeface="方正书宋简体"/>
                <a:ea typeface="Arial Unicode MS"/>
                <a:cs typeface="Times New Roman" panose="02020603050405020304"/>
                <a:sym typeface="Times New Roman" panose="02020603050405020304"/>
              </a:endParaRPr>
            </a:p>
          </p:txBody>
        </p:sp>
        <p:sp>
          <p:nvSpPr>
            <p:cNvPr id="1517" name="矩形 1517"/>
            <p:cNvSpPr/>
            <p:nvPr/>
          </p:nvSpPr>
          <p:spPr>
            <a:xfrm>
              <a:off x="3493769" y="177014"/>
              <a:ext cx="310515" cy="45656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l">
                <a:spcBef>
                  <a:spcPts val="0"/>
                </a:spcBef>
                <a:spcAft>
                  <a:spcPts val="0"/>
                </a:spcAft>
              </a:pPr>
              <a:r>
                <a:rPr lang="en-US" altLang="zh-CN" sz="1400" kern="0" spc="30">
                  <a:solidFill>
                    <a:srgbClr val="000000"/>
                  </a:solidFill>
                  <a:latin typeface="Arial Unicode MS"/>
                  <a:ea typeface="Arial Unicode MS"/>
                  <a:cs typeface="Arial Unicode MS"/>
                  <a:sym typeface="Times New Roman" panose="02020603050405020304"/>
                </a:rPr>
                <a:t> </a:t>
              </a:r>
              <a:endParaRPr lang="en-US" altLang="zh-CN" sz="1400" kern="0" spc="30">
                <a:solidFill>
                  <a:srgbClr val="000000"/>
                </a:solidFill>
                <a:latin typeface="Arial Unicode MS"/>
                <a:ea typeface="Arial Unicode MS"/>
                <a:cs typeface="Arial Unicode MS"/>
                <a:sym typeface="Times New Roman" panose="02020603050405020304"/>
              </a:endParaRPr>
            </a:p>
          </p:txBody>
        </p:sp>
        <p:sp>
          <p:nvSpPr>
            <p:cNvPr id="1518" name="矩形 1518"/>
            <p:cNvSpPr/>
            <p:nvPr/>
          </p:nvSpPr>
          <p:spPr>
            <a:xfrm>
              <a:off x="4023994" y="178919"/>
              <a:ext cx="295275" cy="45656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l">
                <a:spcBef>
                  <a:spcPts val="0"/>
                </a:spcBef>
                <a:spcAft>
                  <a:spcPts val="0"/>
                </a:spcAft>
              </a:pPr>
              <a:r>
                <a:rPr lang="en-US" altLang="zh-CN" sz="1400" kern="0" spc="30">
                  <a:solidFill>
                    <a:srgbClr val="000000"/>
                  </a:solidFill>
                  <a:latin typeface="Arial Unicode MS"/>
                  <a:ea typeface="Arial Unicode MS"/>
                  <a:cs typeface="Arial Unicode MS"/>
                  <a:sym typeface="Times New Roman" panose="02020603050405020304"/>
                </a:rPr>
                <a:t> </a:t>
              </a:r>
              <a:endParaRPr lang="en-US" altLang="zh-CN" sz="1400" kern="0" spc="30">
                <a:solidFill>
                  <a:srgbClr val="000000"/>
                </a:solidFill>
                <a:latin typeface="Arial Unicode MS"/>
                <a:ea typeface="Arial Unicode MS"/>
                <a:cs typeface="Arial Unicode MS"/>
                <a:sym typeface="Times New Roman" panose="02020603050405020304"/>
              </a:endParaRPr>
            </a:p>
          </p:txBody>
        </p:sp>
        <p:sp>
          <p:nvSpPr>
            <p:cNvPr id="1519" name="矩形 1519"/>
            <p:cNvSpPr/>
            <p:nvPr/>
          </p:nvSpPr>
          <p:spPr>
            <a:xfrm>
              <a:off x="3804919" y="6350"/>
              <a:ext cx="233680" cy="17066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l">
                <a:spcBef>
                  <a:spcPts val="0"/>
                </a:spcBef>
                <a:spcAft>
                  <a:spcPts val="0"/>
                </a:spcAft>
              </a:pPr>
              <a:r>
                <a:rPr lang="en-US" altLang="zh-CN" sz="1400" kern="0" spc="30">
                  <a:solidFill>
                    <a:srgbClr val="000000"/>
                  </a:solidFill>
                  <a:latin typeface="Arial Unicode MS"/>
                  <a:ea typeface="Arial Unicode MS"/>
                  <a:cs typeface="Arial Unicode MS"/>
                  <a:sym typeface="Times New Roman" panose="02020603050405020304"/>
                </a:rPr>
                <a:t>FD</a:t>
              </a:r>
              <a:endParaRPr lang="en-US" altLang="zh-CN" sz="1400" kern="0" spc="30">
                <a:solidFill>
                  <a:srgbClr val="000000"/>
                </a:solidFill>
                <a:latin typeface="Arial Unicode MS"/>
                <a:ea typeface="Arial Unicode MS"/>
                <a:cs typeface="Arial Unicode MS"/>
                <a:sym typeface="Times New Roman" panose="02020603050405020304"/>
              </a:endParaRPr>
            </a:p>
          </p:txBody>
        </p:sp>
        <p:sp>
          <p:nvSpPr>
            <p:cNvPr id="1520" name="任意多边形 1520"/>
            <p:cNvSpPr/>
            <p:nvPr/>
          </p:nvSpPr>
          <p:spPr>
            <a:xfrm>
              <a:off x="3215004" y="403074"/>
              <a:ext cx="291465" cy="45085"/>
            </a:xfrm>
            <a:custGeom>
              <a:avLst/>
              <a:gdLst>
                <a:gd name="connsiteX0" fmla="*/ 0 w 698500"/>
                <a:gd name="connsiteY0" fmla="*/ 0 h 0"/>
                <a:gd name="connsiteX1" fmla="*/ 698500 w 698500"/>
                <a:gd name="connsiteY1" fmla="*/ 0 h 0"/>
              </a:gdLst>
              <a:ahLst/>
              <a:cxnLst>
                <a:cxn ang="0">
                  <a:pos x="connsiteX0" y="connsiteY0"/>
                </a:cxn>
                <a:cxn ang="0">
                  <a:pos x="connsiteX1" y="connsiteY1"/>
                </a:cxn>
              </a:cxnLst>
              <a:rect l="l" t="t" r="r" b="b"/>
              <a:pathLst>
                <a:path w="698500">
                  <a:moveTo>
                    <a:pt x="0" y="0"/>
                  </a:moveTo>
                  <a:lnTo>
                    <a:pt x="69850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a:spcBef>
                  <a:spcPts val="0"/>
                </a:spcBef>
                <a:spcAft>
                  <a:spcPts val="0"/>
                </a:spcAft>
              </a:pPr>
              <a:r>
                <a:rPr lang="en-US" altLang="zh-CN" sz="1400" kern="0" spc="30">
                  <a:solidFill>
                    <a:srgbClr val="000000"/>
                  </a:solidFill>
                  <a:latin typeface="方正书宋简体"/>
                  <a:ea typeface="方正书宋简体"/>
                  <a:cs typeface="Times New Roman" panose="02020603050405020304"/>
                  <a:sym typeface="Times New Roman" panose="02020603050405020304"/>
                </a:rPr>
                <a:t> </a:t>
              </a:r>
              <a:endParaRPr lang="en-US" altLang="zh-CN" sz="1400" kern="0" spc="30">
                <a:solidFill>
                  <a:srgbClr val="000000"/>
                </a:solidFill>
                <a:latin typeface="方正书宋简体"/>
                <a:ea typeface="方正书宋简体"/>
                <a:cs typeface="Times New Roman" panose="02020603050405020304"/>
                <a:sym typeface="Times New Roman" panose="02020603050405020304"/>
              </a:endParaRPr>
            </a:p>
          </p:txBody>
        </p:sp>
        <p:sp>
          <p:nvSpPr>
            <p:cNvPr id="577" name="任意多边形 577"/>
            <p:cNvSpPr/>
            <p:nvPr/>
          </p:nvSpPr>
          <p:spPr>
            <a:xfrm>
              <a:off x="2031963" y="381584"/>
              <a:ext cx="729016" cy="349250"/>
            </a:xfrm>
            <a:custGeom>
              <a:avLst/>
              <a:gdLst>
                <a:gd name="connsiteX0" fmla="*/ 0 w 774700"/>
                <a:gd name="connsiteY0" fmla="*/ 349250 h 349250"/>
                <a:gd name="connsiteX1" fmla="*/ 457200 w 774700"/>
                <a:gd name="connsiteY1" fmla="*/ 342900 h 349250"/>
                <a:gd name="connsiteX2" fmla="*/ 444500 w 774700"/>
                <a:gd name="connsiteY2" fmla="*/ 6350 h 349250"/>
                <a:gd name="connsiteX3" fmla="*/ 774700 w 774700"/>
                <a:gd name="connsiteY3" fmla="*/ 0 h 349250"/>
              </a:gdLst>
              <a:ahLst/>
              <a:cxnLst>
                <a:cxn ang="0">
                  <a:pos x="connsiteX0" y="connsiteY0"/>
                </a:cxn>
                <a:cxn ang="0">
                  <a:pos x="connsiteX1" y="connsiteY1"/>
                </a:cxn>
                <a:cxn ang="0">
                  <a:pos x="connsiteX2" y="connsiteY2"/>
                </a:cxn>
                <a:cxn ang="0">
                  <a:pos x="connsiteX3" y="connsiteY3"/>
                </a:cxn>
              </a:cxnLst>
              <a:rect l="l" t="t" r="r" b="b"/>
              <a:pathLst>
                <a:path w="774700" h="349250">
                  <a:moveTo>
                    <a:pt x="0" y="349250"/>
                  </a:moveTo>
                  <a:lnTo>
                    <a:pt x="457200" y="342900"/>
                  </a:lnTo>
                  <a:lnTo>
                    <a:pt x="444500" y="6350"/>
                  </a:lnTo>
                  <a:lnTo>
                    <a:pt x="77470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525" name="矩形 1525"/>
            <p:cNvSpPr/>
            <p:nvPr/>
          </p:nvSpPr>
          <p:spPr>
            <a:xfrm>
              <a:off x="1517575" y="969354"/>
              <a:ext cx="233680" cy="20891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l">
                <a:spcBef>
                  <a:spcPts val="0"/>
                </a:spcBef>
                <a:spcAft>
                  <a:spcPts val="0"/>
                </a:spcAft>
              </a:pPr>
              <a:r>
                <a:rPr lang="en-US" altLang="zh-CN" sz="1400" kern="0" spc="30">
                  <a:solidFill>
                    <a:srgbClr val="000000"/>
                  </a:solidFill>
                  <a:latin typeface="Arial Unicode MS"/>
                  <a:ea typeface="Arial Unicode MS"/>
                  <a:cs typeface="Arial Unicode MS"/>
                  <a:sym typeface="Times New Roman" panose="02020603050405020304"/>
                </a:rPr>
                <a:t>P</a:t>
              </a:r>
              <a:r>
                <a:rPr lang="en-US" altLang="zh-CN" sz="1400" kern="0" spc="30" baseline="-25000">
                  <a:solidFill>
                    <a:srgbClr val="000000"/>
                  </a:solidFill>
                  <a:latin typeface="Arial Unicode MS"/>
                  <a:ea typeface="Arial Unicode MS"/>
                  <a:cs typeface="Arial Unicode MS"/>
                  <a:sym typeface="Times New Roman" panose="02020603050405020304"/>
                </a:rPr>
                <a:t>rb</a:t>
              </a:r>
              <a:endParaRPr lang="en-US" altLang="zh-CN" sz="1400" kern="0" spc="30">
                <a:solidFill>
                  <a:srgbClr val="000000"/>
                </a:solidFill>
                <a:latin typeface="Arial Unicode MS"/>
                <a:ea typeface="Arial Unicode MS"/>
                <a:cs typeface="Arial Unicode MS"/>
                <a:sym typeface="Times New Roman" panose="02020603050405020304"/>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3252" name="Rectangle 31"/>
              <p:cNvSpPr>
                <a:spLocks noChangeArrowheads="1"/>
              </p:cNvSpPr>
              <p:nvPr/>
            </p:nvSpPr>
            <p:spPr bwMode="auto">
              <a:xfrm>
                <a:off x="565785" y="1124585"/>
                <a:ext cx="11089005" cy="34258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zh-CN" altLang="zh-CN" sz="2400" dirty="0"/>
                  <a:t>①</a:t>
                </a:r>
                <a:r>
                  <a:rPr lang="en-US" altLang="zh-CN" sz="2400" dirty="0"/>
                  <a:t> BD</a:t>
                </a:r>
                <a:r>
                  <a:rPr lang="zh-CN" altLang="zh-CN" sz="2400" dirty="0"/>
                  <a:t>（或</a:t>
                </a:r>
                <a:r>
                  <a:rPr lang="en-US" altLang="zh-CN" sz="2400" dirty="0"/>
                  <a:t>BD/FD</a:t>
                </a:r>
                <a:r>
                  <a:rPr lang="zh-CN" altLang="zh-CN" sz="2400" dirty="0"/>
                  <a:t>）所支持</a:t>
                </a:r>
                <a:r>
                  <a:rPr lang="en-US" altLang="zh-CN" sz="2400" dirty="0"/>
                  <a:t>FD</a:t>
                </a:r>
                <a:r>
                  <a:rPr lang="zh-CN" altLang="zh-CN" sz="2400" dirty="0"/>
                  <a:t>侧</a:t>
                </a:r>
                <a:r>
                  <a:rPr lang="en-US" altLang="zh-CN" sz="2400" dirty="0"/>
                  <a:t>SW/Hub</a:t>
                </a:r>
                <a:r>
                  <a:rPr lang="zh-CN" altLang="zh-CN" sz="2400" dirty="0"/>
                  <a:t>群或</a:t>
                </a:r>
                <a:r>
                  <a:rPr lang="en-US" altLang="zh-CN" sz="2400" dirty="0"/>
                  <a:t>SW/Hub</a:t>
                </a:r>
                <a:r>
                  <a:rPr lang="zh-CN" altLang="zh-CN" sz="2400" dirty="0"/>
                  <a:t>的数量</a:t>
                </a:r>
                <a:endParaRPr lang="zh-CN" altLang="zh-CN" sz="2400" b="1" dirty="0"/>
              </a:p>
              <a:p>
                <a:r>
                  <a:rPr lang="en-US" altLang="zh-CN" sz="2400" dirty="0"/>
                  <a:t>H</a:t>
                </a:r>
                <a:r>
                  <a:rPr lang="en-US" altLang="zh-CN" sz="2400" baseline="-25000" dirty="0"/>
                  <a:t>u</a:t>
                </a:r>
                <a:r>
                  <a:rPr lang="zh-CN" altLang="zh-CN" sz="2400" dirty="0"/>
                  <a:t>＝</a:t>
                </a:r>
                <a14:m>
                  <m:oMath xmlns:m="http://schemas.openxmlformats.org/officeDocument/2006/math">
                    <m:nary>
                      <m:naryPr>
                        <m:chr m:val="∑"/>
                        <m:limLoc m:val="undOvr"/>
                        <m:ctrlPr>
                          <a:rPr lang="zh-CN" altLang="zh-CN" sz="2400" i="1"/>
                        </m:ctrlPr>
                      </m:naryPr>
                      <m:sub>
                        <m:r>
                          <a:rPr lang="en-US" altLang="zh-CN" sz="2400" b="1" i="1">
                            <a:latin typeface="Cambria Math" panose="02040503050406030204" charset="0"/>
                          </a:rPr>
                          <m:t>𝒏</m:t>
                        </m:r>
                        <m:r>
                          <a:rPr lang="en-US" altLang="zh-CN" sz="2400" b="1">
                            <a:latin typeface="Cambria Math" panose="02040503050406030204" charset="0"/>
                          </a:rPr>
                          <m:t>=</m:t>
                        </m:r>
                        <m:r>
                          <a:rPr lang="en-US" altLang="zh-CN" sz="2400" b="1" i="1">
                            <a:latin typeface="Cambria Math" panose="02040503050406030204" charset="0"/>
                          </a:rPr>
                          <m:t>𝟏</m:t>
                        </m:r>
                      </m:sub>
                      <m:sup>
                        <m:r>
                          <a:rPr lang="en-US" altLang="zh-CN" sz="2400" b="1" i="1">
                            <a:latin typeface="Cambria Math" panose="02040503050406030204" charset="0"/>
                          </a:rPr>
                          <m:t>𝑵</m:t>
                        </m:r>
                      </m:sup>
                      <m:e/>
                    </m:nary>
                  </m:oMath>
                </a14:m>
                <a:r>
                  <a:rPr lang="en-US" altLang="zh-CN" sz="2400" dirty="0"/>
                  <a:t>H</a:t>
                </a:r>
                <a:r>
                  <a:rPr lang="en-US" altLang="zh-CN" sz="2400" baseline="-25000" dirty="0"/>
                  <a:t>un</a:t>
                </a:r>
                <a:endParaRPr lang="zh-CN" altLang="zh-CN" sz="2400" b="1" dirty="0"/>
              </a:p>
              <a:p>
                <a:r>
                  <a:rPr lang="zh-CN" altLang="zh-CN" sz="2400" dirty="0"/>
                  <a:t>其中</a:t>
                </a:r>
                <a:r>
                  <a:rPr lang="en-US" altLang="zh-CN" sz="2400" dirty="0"/>
                  <a:t>: H</a:t>
                </a:r>
                <a:r>
                  <a:rPr lang="en-US" altLang="zh-CN" sz="2400" baseline="-25000" dirty="0"/>
                  <a:t>u</a:t>
                </a:r>
                <a:r>
                  <a:rPr lang="en-US" altLang="zh-CN" sz="2400" dirty="0"/>
                  <a:t> :BD</a:t>
                </a:r>
                <a:r>
                  <a:rPr lang="zh-CN" altLang="zh-CN" sz="2400" dirty="0"/>
                  <a:t>（或</a:t>
                </a:r>
                <a:r>
                  <a:rPr lang="en-US" altLang="zh-CN" sz="2400" dirty="0"/>
                  <a:t>BD/FD</a:t>
                </a:r>
                <a:r>
                  <a:rPr lang="zh-CN" altLang="zh-CN" sz="2400" dirty="0"/>
                  <a:t>）所支持</a:t>
                </a:r>
                <a:r>
                  <a:rPr lang="en-US" altLang="zh-CN" sz="2400" dirty="0"/>
                  <a:t>FD</a:t>
                </a:r>
                <a:r>
                  <a:rPr lang="zh-CN" altLang="zh-CN" sz="2400" dirty="0"/>
                  <a:t>侧</a:t>
                </a:r>
                <a:r>
                  <a:rPr lang="en-US" altLang="zh-CN" sz="2400" dirty="0"/>
                  <a:t>SW/Hub</a:t>
                </a:r>
                <a:r>
                  <a:rPr lang="zh-CN" altLang="zh-CN" sz="2400" dirty="0"/>
                  <a:t>群或</a:t>
                </a:r>
                <a:r>
                  <a:rPr lang="en-US" altLang="zh-CN" sz="2400" dirty="0"/>
                  <a:t>SW/Hub</a:t>
                </a:r>
                <a:r>
                  <a:rPr lang="zh-CN" altLang="zh-CN" sz="2400" dirty="0"/>
                  <a:t>的数量</a:t>
                </a:r>
                <a:endParaRPr lang="zh-CN" altLang="zh-CN" sz="2400" b="1" dirty="0"/>
              </a:p>
              <a:p>
                <a:r>
                  <a:rPr lang="zh-CN" altLang="zh-CN" sz="2400" dirty="0"/>
                  <a:t>②</a:t>
                </a:r>
                <a:r>
                  <a:rPr lang="en-US" altLang="zh-CN" sz="2400" dirty="0"/>
                  <a:t> </a:t>
                </a:r>
                <a:r>
                  <a:rPr lang="zh-CN" altLang="zh-CN" sz="2400" dirty="0"/>
                  <a:t>至支持</a:t>
                </a:r>
                <a:r>
                  <a:rPr lang="en-US" altLang="zh-CN" sz="2400" dirty="0"/>
                  <a:t>SW/Hub</a:t>
                </a:r>
                <a:r>
                  <a:rPr lang="zh-CN" altLang="zh-CN" sz="2400" dirty="0"/>
                  <a:t>群或</a:t>
                </a:r>
                <a:r>
                  <a:rPr lang="en-US" altLang="zh-CN" sz="2400" dirty="0"/>
                  <a:t>SW/Hub</a:t>
                </a:r>
                <a:r>
                  <a:rPr lang="zh-CN" altLang="zh-CN" sz="2400" dirty="0"/>
                  <a:t>干线测</a:t>
                </a:r>
                <a:r>
                  <a:rPr lang="en-US" altLang="zh-CN" sz="2400" dirty="0"/>
                  <a:t>BD</a:t>
                </a:r>
                <a:r>
                  <a:rPr lang="zh-CN" altLang="zh-CN" sz="2400" dirty="0"/>
                  <a:t>（或</a:t>
                </a:r>
                <a:r>
                  <a:rPr lang="en-US" altLang="zh-CN" sz="2400" dirty="0"/>
                  <a:t>BD/FD</a:t>
                </a:r>
                <a:r>
                  <a:rPr lang="zh-CN" altLang="zh-CN" sz="2400" dirty="0"/>
                  <a:t>）的</a:t>
                </a:r>
                <a:r>
                  <a:rPr lang="en-US" altLang="zh-CN" sz="2400" dirty="0"/>
                  <a:t>RJ45</a:t>
                </a:r>
                <a:r>
                  <a:rPr lang="zh-CN" altLang="zh-CN" sz="2400" dirty="0"/>
                  <a:t>配线模块基本单元数量（每单元按</a:t>
                </a:r>
                <a:r>
                  <a:rPr lang="en-US" altLang="zh-CN" sz="2400" dirty="0"/>
                  <a:t>24</a:t>
                </a:r>
                <a:r>
                  <a:rPr lang="zh-CN" altLang="zh-CN" sz="2400" dirty="0"/>
                  <a:t>口计算）</a:t>
                </a:r>
                <a:endParaRPr lang="zh-CN" altLang="zh-CN" sz="2400" b="1" dirty="0"/>
              </a:p>
              <a:p>
                <a:r>
                  <a:rPr lang="en-US" altLang="zh-CN" sz="2400" dirty="0"/>
                  <a:t>M</a:t>
                </a:r>
                <a:r>
                  <a:rPr lang="en-US" altLang="zh-CN" sz="2400" baseline="-25000" dirty="0"/>
                  <a:t>ru1</a:t>
                </a:r>
                <a:r>
                  <a:rPr lang="zh-CN" altLang="zh-CN" sz="2400" dirty="0"/>
                  <a:t>＝</a:t>
                </a:r>
                <a:r>
                  <a:rPr lang="en-US" altLang="zh-CN" sz="2400" dirty="0"/>
                  <a:t>(H</a:t>
                </a:r>
                <a:r>
                  <a:rPr lang="en-US" altLang="zh-CN" sz="2400" baseline="-25000" dirty="0"/>
                  <a:t>u</a:t>
                </a:r>
                <a:r>
                  <a:rPr lang="en-US" altLang="zh-CN" sz="2400" dirty="0"/>
                  <a:t>+</a:t>
                </a:r>
                <a:r>
                  <a:rPr lang="zh-CN" altLang="zh-CN" sz="2400" dirty="0"/>
                  <a:t>冗余数量</a:t>
                </a:r>
                <a:r>
                  <a:rPr lang="en-US" altLang="zh-CN" sz="2400" dirty="0"/>
                  <a:t>)</a:t>
                </a:r>
                <a:r>
                  <a:rPr lang="en-US" altLang="zh-CN" sz="2400" dirty="0">
                    <a:sym typeface="Symbol" panose="05050102010706020507"/>
                  </a:rPr>
                  <a:t></a:t>
                </a:r>
                <a:r>
                  <a:rPr lang="en-US" altLang="zh-CN" sz="2400" dirty="0"/>
                  <a:t>24</a:t>
                </a:r>
                <a:endParaRPr lang="zh-CN" altLang="zh-CN" sz="2400" b="1" dirty="0"/>
              </a:p>
              <a:p>
                <a:r>
                  <a:rPr lang="zh-CN" altLang="zh-CN" sz="2400" dirty="0"/>
                  <a:t>其中：</a:t>
                </a:r>
                <a:r>
                  <a:rPr lang="en-US" altLang="zh-CN" sz="2400" dirty="0"/>
                  <a:t>M</a:t>
                </a:r>
                <a:r>
                  <a:rPr lang="en-US" altLang="zh-CN" sz="2400" baseline="-25000" dirty="0"/>
                  <a:t>ru1</a:t>
                </a:r>
                <a:r>
                  <a:rPr lang="zh-CN" altLang="zh-CN" sz="2400" dirty="0"/>
                  <a:t>：至支持</a:t>
                </a:r>
                <a:r>
                  <a:rPr lang="en-US" altLang="zh-CN" sz="2400" dirty="0"/>
                  <a:t>SW/Hub</a:t>
                </a:r>
                <a:r>
                  <a:rPr lang="zh-CN" altLang="zh-CN" sz="2400" dirty="0"/>
                  <a:t>群或</a:t>
                </a:r>
                <a:r>
                  <a:rPr lang="en-US" altLang="zh-CN" sz="2400" dirty="0"/>
                  <a:t>SW/Hub</a:t>
                </a:r>
                <a:r>
                  <a:rPr lang="zh-CN" altLang="zh-CN" sz="2400" dirty="0"/>
                  <a:t>干线测</a:t>
                </a:r>
                <a:r>
                  <a:rPr lang="en-US" altLang="zh-CN" sz="2400" dirty="0"/>
                  <a:t>BD</a:t>
                </a:r>
                <a:r>
                  <a:rPr lang="zh-CN" altLang="zh-CN" sz="2400" dirty="0"/>
                  <a:t>（或</a:t>
                </a:r>
                <a:r>
                  <a:rPr lang="en-US" altLang="zh-CN" sz="2400" dirty="0"/>
                  <a:t>BD/FD</a:t>
                </a:r>
                <a:r>
                  <a:rPr lang="zh-CN" altLang="zh-CN" sz="2400" dirty="0"/>
                  <a:t>）规格</a:t>
                </a:r>
                <a:r>
                  <a:rPr lang="en-US" altLang="zh-CN" sz="2400" dirty="0"/>
                  <a:t>24</a:t>
                </a:r>
                <a:r>
                  <a:rPr lang="zh-CN" altLang="zh-CN" sz="2400" dirty="0"/>
                  <a:t>口</a:t>
                </a:r>
                <a:r>
                  <a:rPr lang="en-US" altLang="zh-CN" sz="2400" dirty="0"/>
                  <a:t>RJ45</a:t>
                </a:r>
                <a:r>
                  <a:rPr lang="zh-CN" altLang="zh-CN" sz="2400" dirty="0"/>
                  <a:t>配线模块的基本单元数量，取整数值；</a:t>
                </a:r>
                <a:endParaRPr lang="zh-CN" altLang="zh-CN" sz="2400" b="1" dirty="0"/>
              </a:p>
              <a:p>
                <a:endParaRPr lang="zh-CN" altLang="zh-CN" sz="2400" b="1" dirty="0"/>
              </a:p>
            </p:txBody>
          </p:sp>
        </mc:Choice>
        <mc:Fallback>
          <p:sp>
            <p:nvSpPr>
              <p:cNvPr id="53252" name="Rectangle 31"/>
              <p:cNvSpPr>
                <a:spLocks noRot="1" noChangeAspect="1" noMove="1" noResize="1" noEditPoints="1" noAdjustHandles="1" noChangeArrowheads="1" noChangeShapeType="1" noTextEdit="1"/>
              </p:cNvSpPr>
              <p:nvPr/>
            </p:nvSpPr>
            <p:spPr bwMode="auto">
              <a:xfrm>
                <a:off x="565785" y="1124585"/>
                <a:ext cx="11089005" cy="3425825"/>
              </a:xfrm>
              <a:prstGeom prst="rect">
                <a:avLst/>
              </a:prstGeom>
              <a:blipFill rotWithShape="1">
                <a:blip r:embed="rId1"/>
                <a:stretch>
                  <a:fillRect l="-46" t="-148" r="-269" b="-871"/>
                </a:stretch>
              </a:blipFill>
              <a:ln w="9525">
                <a:solidFill>
                  <a:srgbClr val="008080"/>
                </a:solidFill>
                <a:miter lim="800000"/>
              </a:ln>
              <a:effectLst>
                <a:outerShdw dist="35921" dir="2700000" algn="ctr" rotWithShape="0">
                  <a:schemeClr val="bg2">
                    <a:alpha val="50000"/>
                  </a:schemeClr>
                </a:outerShdw>
              </a:effectLst>
            </p:spPr>
            <p:txBody>
              <a:bodyPr/>
              <a:lstStyle/>
              <a:p>
                <a:r>
                  <a:rPr lang="zh-CN" altLang="en-US">
                    <a:noFill/>
                  </a:rPr>
                  <a:t> </a:t>
                </a:r>
              </a:p>
            </p:txBody>
          </p:sp>
        </mc:Fallback>
      </mc:AlternateContent>
      <p:sp>
        <p:nvSpPr>
          <p:cNvPr id="53254" name="标题 1"/>
          <p:cNvSpPr/>
          <p:nvPr/>
        </p:nvSpPr>
        <p:spPr bwMode="auto">
          <a:xfrm>
            <a:off x="3071813" y="260350"/>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dirty="0" smtClean="0"/>
              <a:t>4.2.6 </a:t>
            </a:r>
            <a:r>
              <a:rPr lang="zh-CN" altLang="en-US" sz="3200" b="1" dirty="0" smtClean="0"/>
              <a:t>设备间设计</a:t>
            </a:r>
            <a:endParaRPr kumimoji="0" lang="zh-CN" altLang="en-US" sz="3200" b="1" dirty="0">
              <a:solidFill>
                <a:srgbClr val="375B7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1"/>
          <p:cNvSpPr>
            <a:spLocks noChangeArrowheads="1"/>
          </p:cNvSpPr>
          <p:nvPr/>
        </p:nvSpPr>
        <p:spPr bwMode="auto">
          <a:xfrm>
            <a:off x="623570" y="1196975"/>
            <a:ext cx="10992485"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zh-CN" altLang="zh-CN" sz="2400" dirty="0"/>
              <a:t>③</a:t>
            </a:r>
            <a:r>
              <a:rPr lang="en-US" altLang="zh-CN" sz="2400" dirty="0"/>
              <a:t> </a:t>
            </a:r>
            <a:r>
              <a:rPr lang="zh-CN" altLang="zh-CN" sz="2400" dirty="0"/>
              <a:t>至网络交换机侧</a:t>
            </a:r>
            <a:r>
              <a:rPr lang="en-US" altLang="zh-CN" sz="2400" dirty="0"/>
              <a:t>RJ45</a:t>
            </a:r>
            <a:r>
              <a:rPr lang="zh-CN" altLang="zh-CN" sz="2400" dirty="0"/>
              <a:t>配线模块基本单元数量计算</a:t>
            </a:r>
            <a:endParaRPr lang="zh-CN" altLang="zh-CN" sz="2400" b="1" dirty="0"/>
          </a:p>
          <a:p>
            <a:r>
              <a:rPr lang="en-US" altLang="zh-CN" sz="2400" dirty="0"/>
              <a:t>M</a:t>
            </a:r>
            <a:r>
              <a:rPr lang="en-US" altLang="zh-CN" sz="2400" baseline="-25000" dirty="0"/>
              <a:t>ru2</a:t>
            </a:r>
            <a:r>
              <a:rPr lang="zh-CN" altLang="zh-CN" sz="2400" dirty="0"/>
              <a:t>＝</a:t>
            </a:r>
            <a:r>
              <a:rPr lang="en-US" altLang="zh-CN" sz="2400" dirty="0"/>
              <a:t>H</a:t>
            </a:r>
            <a:r>
              <a:rPr lang="en-US" altLang="zh-CN" sz="2400" baseline="-25000" dirty="0"/>
              <a:t>u</a:t>
            </a:r>
            <a:r>
              <a:rPr lang="en-US" altLang="zh-CN" sz="2400" dirty="0">
                <a:sym typeface="Symbol" panose="05050102010706020507"/>
              </a:rPr>
              <a:t></a:t>
            </a:r>
            <a:r>
              <a:rPr lang="en-US" altLang="zh-CN" sz="2400" dirty="0"/>
              <a:t>24</a:t>
            </a:r>
            <a:endParaRPr lang="zh-CN" altLang="zh-CN" sz="2400" b="1" dirty="0"/>
          </a:p>
          <a:p>
            <a:r>
              <a:rPr lang="zh-CN" altLang="zh-CN" sz="2400" dirty="0"/>
              <a:t>其中，</a:t>
            </a:r>
            <a:r>
              <a:rPr lang="en-US" altLang="zh-CN" sz="2400" dirty="0"/>
              <a:t>M</a:t>
            </a:r>
            <a:r>
              <a:rPr lang="en-US" altLang="zh-CN" sz="2400" baseline="-25000" dirty="0"/>
              <a:t>ru2</a:t>
            </a:r>
            <a:r>
              <a:rPr lang="zh-CN" altLang="zh-CN" sz="2400" dirty="0"/>
              <a:t>：网络交换机或建筑物主干电缆侧规格</a:t>
            </a:r>
            <a:r>
              <a:rPr lang="en-US" altLang="zh-CN" sz="2400" dirty="0"/>
              <a:t>24</a:t>
            </a:r>
            <a:r>
              <a:rPr lang="zh-CN" altLang="zh-CN" sz="2400" dirty="0"/>
              <a:t>口的</a:t>
            </a:r>
            <a:r>
              <a:rPr lang="en-US" altLang="zh-CN" sz="2400" dirty="0"/>
              <a:t>RJ45</a:t>
            </a:r>
            <a:r>
              <a:rPr lang="zh-CN" altLang="zh-CN" sz="2400" dirty="0"/>
              <a:t>配线模块基本单元数量，取整数值；</a:t>
            </a:r>
            <a:endParaRPr lang="zh-CN" altLang="zh-CN" sz="2400" b="1" dirty="0"/>
          </a:p>
          <a:p>
            <a:r>
              <a:rPr lang="zh-CN" altLang="zh-CN" sz="2400" dirty="0"/>
              <a:t>④</a:t>
            </a:r>
            <a:r>
              <a:rPr lang="en-US" altLang="zh-CN" sz="2400" dirty="0"/>
              <a:t> BD</a:t>
            </a:r>
            <a:r>
              <a:rPr lang="zh-CN" altLang="zh-CN" sz="2400" dirty="0"/>
              <a:t>（或</a:t>
            </a:r>
            <a:r>
              <a:rPr lang="en-US" altLang="zh-CN" sz="2400" dirty="0"/>
              <a:t>BD/FD</a:t>
            </a:r>
            <a:r>
              <a:rPr lang="zh-CN" altLang="zh-CN" sz="2400" dirty="0"/>
              <a:t>）的</a:t>
            </a:r>
            <a:r>
              <a:rPr lang="en-US" altLang="zh-CN" sz="2400" dirty="0"/>
              <a:t>RJ45</a:t>
            </a:r>
            <a:r>
              <a:rPr lang="zh-CN" altLang="zh-CN" sz="2400" dirty="0"/>
              <a:t>配线模块的基本单元数量</a:t>
            </a:r>
            <a:endParaRPr lang="zh-CN" altLang="zh-CN" sz="2400" b="1" dirty="0"/>
          </a:p>
          <a:p>
            <a:r>
              <a:rPr lang="en-US" altLang="zh-CN" sz="2400" dirty="0" err="1"/>
              <a:t>M</a:t>
            </a:r>
            <a:r>
              <a:rPr lang="en-US" altLang="zh-CN" sz="2400" baseline="-25000" dirty="0" err="1"/>
              <a:t>ru</a:t>
            </a:r>
            <a:r>
              <a:rPr lang="zh-CN" altLang="zh-CN" sz="2400" dirty="0"/>
              <a:t>＝</a:t>
            </a:r>
            <a:r>
              <a:rPr lang="en-US" altLang="zh-CN" sz="2400" dirty="0"/>
              <a:t>M</a:t>
            </a:r>
            <a:r>
              <a:rPr lang="en-US" altLang="zh-CN" sz="2400" baseline="-25000" dirty="0"/>
              <a:t>ru1</a:t>
            </a:r>
            <a:r>
              <a:rPr lang="en-US" altLang="zh-CN" sz="2400" dirty="0"/>
              <a:t>+M</a:t>
            </a:r>
            <a:r>
              <a:rPr lang="en-US" altLang="zh-CN" sz="2400" baseline="-25000" dirty="0"/>
              <a:t>ru2</a:t>
            </a:r>
            <a:endParaRPr lang="zh-CN" altLang="zh-CN" sz="2400" b="1" dirty="0"/>
          </a:p>
          <a:p>
            <a:r>
              <a:rPr lang="zh-CN" altLang="zh-CN" sz="2400" dirty="0"/>
              <a:t>⑤</a:t>
            </a:r>
            <a:r>
              <a:rPr lang="en-US" altLang="zh-CN" sz="2400" dirty="0"/>
              <a:t> BD</a:t>
            </a:r>
            <a:r>
              <a:rPr lang="zh-CN" altLang="zh-CN" sz="2400" dirty="0"/>
              <a:t>（或</a:t>
            </a:r>
            <a:r>
              <a:rPr lang="en-US" altLang="zh-CN" sz="2400" dirty="0"/>
              <a:t>BD/FD</a:t>
            </a:r>
            <a:r>
              <a:rPr lang="zh-CN" altLang="zh-CN" sz="2400" dirty="0"/>
              <a:t>）的</a:t>
            </a:r>
            <a:r>
              <a:rPr lang="en-US" altLang="zh-CN" sz="2400" dirty="0"/>
              <a:t>RJ45</a:t>
            </a:r>
            <a:r>
              <a:rPr lang="zh-CN" altLang="zh-CN" sz="2400" dirty="0"/>
              <a:t>配线模块总容量数量</a:t>
            </a:r>
            <a:endParaRPr lang="zh-CN" altLang="zh-CN" sz="2400" b="1" dirty="0"/>
          </a:p>
          <a:p>
            <a:r>
              <a:rPr lang="en-US" altLang="zh-CN" sz="2400" dirty="0" err="1"/>
              <a:t>P</a:t>
            </a:r>
            <a:r>
              <a:rPr lang="en-US" altLang="zh-CN" sz="2400" baseline="-25000" dirty="0" err="1"/>
              <a:t>rb</a:t>
            </a:r>
            <a:r>
              <a:rPr lang="zh-CN" altLang="zh-CN" sz="2400" dirty="0"/>
              <a:t>＝</a:t>
            </a:r>
            <a:r>
              <a:rPr lang="en-US" altLang="zh-CN" sz="2400" dirty="0"/>
              <a:t>M</a:t>
            </a:r>
            <a:r>
              <a:rPr lang="en-US" altLang="zh-CN" sz="2400" baseline="-25000" dirty="0"/>
              <a:t>ru</a:t>
            </a:r>
            <a:r>
              <a:rPr lang="en-US" altLang="zh-CN" sz="2400" dirty="0">
                <a:sym typeface="Symbol" panose="05050102010706020507"/>
              </a:rPr>
              <a:t></a:t>
            </a:r>
            <a:r>
              <a:rPr lang="en-US" altLang="zh-CN" sz="2400" dirty="0"/>
              <a:t>24</a:t>
            </a:r>
            <a:r>
              <a:rPr lang="zh-CN" altLang="zh-CN" sz="2400" dirty="0"/>
              <a:t>＝（</a:t>
            </a:r>
            <a:r>
              <a:rPr lang="en-US" altLang="zh-CN" sz="2400" dirty="0"/>
              <a:t>M</a:t>
            </a:r>
            <a:r>
              <a:rPr lang="en-US" altLang="zh-CN" sz="2400" baseline="-25000" dirty="0"/>
              <a:t>ru1</a:t>
            </a:r>
            <a:r>
              <a:rPr lang="en-US" altLang="zh-CN" sz="2400" dirty="0"/>
              <a:t>+M</a:t>
            </a:r>
            <a:r>
              <a:rPr lang="en-US" altLang="zh-CN" sz="2400" baseline="-25000" dirty="0"/>
              <a:t>ru2</a:t>
            </a:r>
            <a:r>
              <a:rPr lang="zh-CN" altLang="zh-CN" sz="2400" dirty="0"/>
              <a:t>）</a:t>
            </a:r>
            <a:r>
              <a:rPr lang="en-US" altLang="zh-CN" sz="2400" dirty="0">
                <a:sym typeface="Symbol" panose="05050102010706020507"/>
              </a:rPr>
              <a:t></a:t>
            </a:r>
            <a:r>
              <a:rPr lang="en-US" altLang="zh-CN" sz="2400" dirty="0"/>
              <a:t>24</a:t>
            </a:r>
            <a:endParaRPr lang="zh-CN" altLang="zh-CN" sz="2400" b="1" dirty="0"/>
          </a:p>
          <a:p>
            <a:r>
              <a:rPr lang="en-US" altLang="zh-CN" sz="2400" dirty="0"/>
              <a:t>   </a:t>
            </a:r>
            <a:r>
              <a:rPr lang="zh-CN" altLang="zh-CN" sz="2400" dirty="0"/>
              <a:t>其中，</a:t>
            </a:r>
            <a:r>
              <a:rPr lang="en-US" altLang="zh-CN" sz="2400" dirty="0" err="1"/>
              <a:t>P</a:t>
            </a:r>
            <a:r>
              <a:rPr lang="en-US" altLang="zh-CN" sz="2400" baseline="-25000" dirty="0" err="1"/>
              <a:t>rb</a:t>
            </a:r>
            <a:r>
              <a:rPr lang="zh-CN" altLang="zh-CN" sz="2400" dirty="0"/>
              <a:t>： </a:t>
            </a:r>
            <a:r>
              <a:rPr lang="en-US" altLang="zh-CN" sz="2400" dirty="0"/>
              <a:t>BD</a:t>
            </a:r>
            <a:r>
              <a:rPr lang="zh-CN" altLang="zh-CN" sz="2400" dirty="0"/>
              <a:t>（或</a:t>
            </a:r>
            <a:r>
              <a:rPr lang="en-US" altLang="zh-CN" sz="2400" dirty="0"/>
              <a:t>BD/FD</a:t>
            </a:r>
            <a:r>
              <a:rPr lang="zh-CN" altLang="zh-CN" sz="2400" dirty="0"/>
              <a:t>）规格</a:t>
            </a:r>
            <a:r>
              <a:rPr lang="en-US" altLang="zh-CN" sz="2400" dirty="0"/>
              <a:t>24</a:t>
            </a:r>
            <a:r>
              <a:rPr lang="zh-CN" altLang="zh-CN" sz="2400" dirty="0"/>
              <a:t>口的</a:t>
            </a:r>
            <a:r>
              <a:rPr lang="en-US" altLang="zh-CN" sz="2400" dirty="0"/>
              <a:t>RJ45</a:t>
            </a:r>
            <a:r>
              <a:rPr lang="zh-CN" altLang="zh-CN" sz="2400" dirty="0"/>
              <a:t>配线模块总容量。</a:t>
            </a:r>
            <a:endParaRPr lang="zh-CN" altLang="zh-CN" sz="2400" b="1" dirty="0"/>
          </a:p>
        </p:txBody>
      </p:sp>
      <p:sp>
        <p:nvSpPr>
          <p:cNvPr id="53254" name="标题 1"/>
          <p:cNvSpPr/>
          <p:nvPr/>
        </p:nvSpPr>
        <p:spPr bwMode="auto">
          <a:xfrm>
            <a:off x="3071813" y="260350"/>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dirty="0" smtClean="0"/>
              <a:t>4.2.6 </a:t>
            </a:r>
            <a:r>
              <a:rPr lang="zh-CN" altLang="en-US" sz="3200" b="1" dirty="0" smtClean="0"/>
              <a:t>设备间设计</a:t>
            </a:r>
            <a:endParaRPr kumimoji="0" lang="zh-CN" altLang="en-US" sz="3200" b="1" dirty="0">
              <a:solidFill>
                <a:srgbClr val="375B7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4685" y="1197610"/>
            <a:ext cx="6671310"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9"/>
          <p:cNvSpPr>
            <a:spLocks noChangeArrowheads="1"/>
          </p:cNvSpPr>
          <p:nvPr/>
        </p:nvSpPr>
        <p:spPr bwMode="auto">
          <a:xfrm>
            <a:off x="910590" y="1275080"/>
            <a:ext cx="5776595"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sz="2400" b="1">
                <a:solidFill>
                  <a:schemeClr val="bg1"/>
                </a:solidFill>
              </a:rPr>
              <a:t>2.建筑物配线设备BD类型及容量的确定</a:t>
            </a:r>
            <a:endParaRPr sz="2400" b="1">
              <a:solidFill>
                <a:schemeClr val="bg1"/>
              </a:solidFill>
            </a:endParaRPr>
          </a:p>
        </p:txBody>
      </p:sp>
      <p:sp>
        <p:nvSpPr>
          <p:cNvPr id="36868" name="Rectangle 31"/>
          <p:cNvSpPr>
            <a:spLocks noChangeArrowheads="1"/>
          </p:cNvSpPr>
          <p:nvPr/>
        </p:nvSpPr>
        <p:spPr bwMode="auto">
          <a:xfrm>
            <a:off x="695325" y="1917065"/>
            <a:ext cx="10933430" cy="76009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a:t>（3）支持数据的BD光纤配线设备</a:t>
            </a:r>
            <a:endParaRPr lang="zh-CN" altLang="en-US" sz="2400"/>
          </a:p>
          <a:p>
            <a:pPr eaLnBrk="1" hangingPunct="1"/>
            <a:r>
              <a:rPr lang="zh-CN" altLang="en-US" sz="2400"/>
              <a:t>支持数据的BD光纤配线设备各部分之间的关系如图4.5</a:t>
            </a:r>
            <a:r>
              <a:rPr lang="en-US" altLang="zh-CN" sz="2400"/>
              <a:t>5</a:t>
            </a:r>
            <a:r>
              <a:rPr lang="zh-CN" altLang="en-US" sz="2400"/>
              <a:t>所示。</a:t>
            </a:r>
            <a:endParaRPr lang="zh-CN" altLang="en-US" sz="2400"/>
          </a:p>
        </p:txBody>
      </p:sp>
      <p:sp>
        <p:nvSpPr>
          <p:cNvPr id="36870" name="标题 1"/>
          <p:cNvSpPr/>
          <p:nvPr/>
        </p:nvSpPr>
        <p:spPr bwMode="auto">
          <a:xfrm>
            <a:off x="3071814" y="260351"/>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a:t>4.2.6 </a:t>
            </a:r>
            <a:r>
              <a:rPr lang="zh-CN" altLang="en-US" sz="3200" b="1"/>
              <a:t>设备间设计</a:t>
            </a:r>
            <a:endParaRPr kumimoji="0" lang="zh-CN" altLang="en-US" sz="3200" b="1">
              <a:solidFill>
                <a:srgbClr val="375B79"/>
              </a:solidFill>
            </a:endParaRPr>
          </a:p>
        </p:txBody>
      </p:sp>
      <p:grpSp>
        <p:nvGrpSpPr>
          <p:cNvPr id="578" name="画布 578"/>
          <p:cNvGrpSpPr/>
          <p:nvPr/>
        </p:nvGrpSpPr>
        <p:grpSpPr>
          <a:xfrm>
            <a:off x="1415415" y="3284855"/>
            <a:ext cx="8899525" cy="2384425"/>
            <a:chOff x="0" y="0"/>
            <a:chExt cx="4997450" cy="1073150"/>
          </a:xfrm>
        </p:grpSpPr>
        <p:sp>
          <p:nvSpPr>
            <p:cNvPr id="2" name="画布 578"/>
            <p:cNvSpPr/>
            <p:nvPr/>
          </p:nvSpPr>
          <p:spPr>
            <a:xfrm>
              <a:off x="0" y="0"/>
              <a:ext cx="4997450" cy="1073150"/>
            </a:xfrm>
          </p:spPr>
        </p:sp>
        <p:sp>
          <p:nvSpPr>
            <p:cNvPr id="7" name="任意多边形 7"/>
            <p:cNvSpPr/>
            <p:nvPr/>
          </p:nvSpPr>
          <p:spPr>
            <a:xfrm>
              <a:off x="2493166" y="400841"/>
              <a:ext cx="1869284" cy="45719"/>
            </a:xfrm>
            <a:custGeom>
              <a:avLst/>
              <a:gdLst>
                <a:gd name="connsiteX0" fmla="*/ 0 w 1098550"/>
                <a:gd name="connsiteY0" fmla="*/ 0 h 0"/>
                <a:gd name="connsiteX1" fmla="*/ 1098550 w 1098550"/>
                <a:gd name="connsiteY1" fmla="*/ 0 h 0"/>
              </a:gdLst>
              <a:ahLst/>
              <a:cxnLst>
                <a:cxn ang="0">
                  <a:pos x="connsiteX0" y="connsiteY0"/>
                </a:cxn>
                <a:cxn ang="0">
                  <a:pos x="connsiteX1" y="connsiteY1"/>
                </a:cxn>
              </a:cxnLst>
              <a:rect l="l" t="t" r="r" b="b"/>
              <a:pathLst>
                <a:path w="1098550">
                  <a:moveTo>
                    <a:pt x="0" y="0"/>
                  </a:moveTo>
                  <a:lnTo>
                    <a:pt x="1098550" y="0"/>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eaLnBrk="1" latinLnBrk="0" hangingPunct="1">
                <a:lnSpc>
                  <a:spcPct val="100000"/>
                </a:lnSpc>
              </a:pPr>
              <a:r>
                <a:rPr lang="en-US" altLang="zh-CN" sz="1600" kern="100" spc="30">
                  <a:latin typeface="方正书宋简体"/>
                  <a:ea typeface="方正书宋简体"/>
                  <a:cs typeface="Times New Roman" panose="02020603050405020304"/>
                  <a:sym typeface="Times New Roman" panose="02020603050405020304"/>
                </a:rPr>
                <a:t> </a:t>
              </a:r>
              <a:endParaRPr lang="en-US" altLang="zh-CN" sz="1600" kern="100" spc="30">
                <a:latin typeface="方正书宋简体"/>
                <a:ea typeface="方正书宋简体"/>
                <a:cs typeface="Times New Roman" panose="02020603050405020304"/>
                <a:sym typeface="Times New Roman" panose="02020603050405020304"/>
              </a:endParaRPr>
            </a:p>
          </p:txBody>
        </p:sp>
        <p:sp>
          <p:nvSpPr>
            <p:cNvPr id="8" name="矩形 8"/>
            <p:cNvSpPr/>
            <p:nvPr/>
          </p:nvSpPr>
          <p:spPr>
            <a:xfrm>
              <a:off x="2991642" y="190561"/>
              <a:ext cx="1275558" cy="18624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ctr" eaLnBrk="1" latinLnBrk="0" hangingPunct="1">
                <a:lnSpc>
                  <a:spcPct val="100000"/>
                </a:lnSpc>
                <a:spcBef>
                  <a:spcPts val="0"/>
                </a:spcBef>
                <a:spcAft>
                  <a:spcPts val="0"/>
                </a:spcAft>
              </a:pPr>
              <a:r>
                <a:rPr lang="en-US" altLang="zh-CN" sz="1600"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rPr>
                <a:t>干线子系统的干线光缆</a:t>
              </a:r>
              <a:endParaRPr lang="en-US" altLang="zh-CN" sz="1600"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endParaRPr>
            </a:p>
          </p:txBody>
        </p:sp>
        <p:sp>
          <p:nvSpPr>
            <p:cNvPr id="2369" name="矩形 2369"/>
            <p:cNvSpPr/>
            <p:nvPr/>
          </p:nvSpPr>
          <p:spPr>
            <a:xfrm>
              <a:off x="759120" y="838703"/>
              <a:ext cx="3184455" cy="20891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ctr" eaLnBrk="1" latinLnBrk="0" hangingPunct="1">
                <a:lnSpc>
                  <a:spcPct val="100000"/>
                </a:lnSpc>
                <a:spcBef>
                  <a:spcPts val="0"/>
                </a:spcBef>
                <a:spcAft>
                  <a:spcPts val="0"/>
                </a:spcAft>
              </a:pPr>
              <a:r>
                <a:rPr lang="en-US" altLang="zh-CN" sz="1600"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rPr>
                <a:t>图4.55 支持数据的B</a:t>
              </a:r>
              <a:r>
                <a:rPr lang="en-US" altLang="zh-CN" sz="1600" kern="0" spc="0">
                  <a:solidFill>
                    <a:srgbClr val="000000"/>
                  </a:solidFill>
                  <a:latin typeface="宋体" panose="02010600030101010101" pitchFamily="2" charset="-122"/>
                  <a:ea typeface="宋体" panose="02010600030101010101" pitchFamily="2" charset="-122"/>
                  <a:cs typeface="Arial Unicode MS"/>
                  <a:sym typeface="Times New Roman" panose="02020603050405020304"/>
                </a:rPr>
                <a:t>D光纤连接盘各部分之间的关系</a:t>
              </a:r>
              <a:endParaRPr lang="en-US" altLang="zh-CN" sz="1600"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endParaRPr>
            </a:p>
          </p:txBody>
        </p:sp>
        <p:sp>
          <p:nvSpPr>
            <p:cNvPr id="424" name="任意多边形 424"/>
            <p:cNvSpPr/>
            <p:nvPr/>
          </p:nvSpPr>
          <p:spPr>
            <a:xfrm>
              <a:off x="1933575" y="297122"/>
              <a:ext cx="203200" cy="228600"/>
            </a:xfrm>
            <a:custGeom>
              <a:avLst/>
              <a:gdLst>
                <a:gd name="connsiteX0" fmla="*/ 0 w 203200"/>
                <a:gd name="connsiteY0" fmla="*/ 228600 h 228600"/>
                <a:gd name="connsiteX1" fmla="*/ 203200 w 203200"/>
                <a:gd name="connsiteY1" fmla="*/ 0 h 228600"/>
              </a:gdLst>
              <a:ahLst/>
              <a:cxnLst>
                <a:cxn ang="0">
                  <a:pos x="connsiteX0" y="connsiteY0"/>
                </a:cxn>
                <a:cxn ang="0">
                  <a:pos x="connsiteX1" y="connsiteY1"/>
                </a:cxn>
              </a:cxnLst>
              <a:rect l="l" t="t" r="r" b="b"/>
              <a:pathLst>
                <a:path w="203200" h="228600">
                  <a:moveTo>
                    <a:pt x="0" y="228600"/>
                  </a:moveTo>
                  <a:lnTo>
                    <a:pt x="20320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eaLnBrk="1" latinLnBrk="0" hangingPunct="1">
                <a:lnSpc>
                  <a:spcPct val="100000"/>
                </a:lnSpc>
              </a:pPr>
              <a:r>
                <a:rPr lang="en-US" altLang="zh-CN" sz="1600" kern="100" spc="30">
                  <a:latin typeface="方正书宋简体"/>
                  <a:ea typeface="方正书宋简体"/>
                  <a:cs typeface="Times New Roman" panose="02020603050405020304"/>
                  <a:sym typeface="Times New Roman" panose="02020603050405020304"/>
                </a:rPr>
                <a:t> </a:t>
              </a:r>
              <a:endParaRPr lang="en-US" altLang="zh-CN" sz="1600" kern="100" spc="30">
                <a:latin typeface="方正书宋简体"/>
                <a:ea typeface="方正书宋简体"/>
                <a:cs typeface="Times New Roman" panose="02020603050405020304"/>
                <a:sym typeface="Times New Roman" panose="02020603050405020304"/>
              </a:endParaRPr>
            </a:p>
          </p:txBody>
        </p:sp>
        <p:sp>
          <p:nvSpPr>
            <p:cNvPr id="425" name="任意多边形 425"/>
            <p:cNvSpPr/>
            <p:nvPr/>
          </p:nvSpPr>
          <p:spPr>
            <a:xfrm>
              <a:off x="1933575" y="297122"/>
              <a:ext cx="209550" cy="241300"/>
            </a:xfrm>
            <a:custGeom>
              <a:avLst/>
              <a:gdLst>
                <a:gd name="connsiteX0" fmla="*/ 0 w 209550"/>
                <a:gd name="connsiteY0" fmla="*/ 0 h 241300"/>
                <a:gd name="connsiteX1" fmla="*/ 209550 w 209550"/>
                <a:gd name="connsiteY1" fmla="*/ 241300 h 241300"/>
              </a:gdLst>
              <a:ahLst/>
              <a:cxnLst>
                <a:cxn ang="0">
                  <a:pos x="connsiteX0" y="connsiteY0"/>
                </a:cxn>
                <a:cxn ang="0">
                  <a:pos x="connsiteX1" y="connsiteY1"/>
                </a:cxn>
              </a:cxnLst>
              <a:rect l="l" t="t" r="r" b="b"/>
              <a:pathLst>
                <a:path w="209550" h="241300">
                  <a:moveTo>
                    <a:pt x="0" y="0"/>
                  </a:moveTo>
                  <a:lnTo>
                    <a:pt x="209550" y="24130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eaLnBrk="1" latinLnBrk="0" hangingPunct="1">
                <a:lnSpc>
                  <a:spcPct val="100000"/>
                </a:lnSpc>
              </a:pPr>
              <a:r>
                <a:rPr lang="en-US" altLang="zh-CN" sz="1600" kern="100" spc="30">
                  <a:latin typeface="方正书宋简体"/>
                  <a:ea typeface="方正书宋简体"/>
                  <a:cs typeface="Times New Roman" panose="02020603050405020304"/>
                  <a:sym typeface="Times New Roman" panose="02020603050405020304"/>
                </a:rPr>
                <a:t> </a:t>
              </a:r>
              <a:endParaRPr lang="en-US" altLang="zh-CN" sz="1600" kern="100" spc="30">
                <a:latin typeface="方正书宋简体"/>
                <a:ea typeface="方正书宋简体"/>
                <a:cs typeface="Times New Roman" panose="02020603050405020304"/>
                <a:sym typeface="Times New Roman" panose="02020603050405020304"/>
              </a:endParaRPr>
            </a:p>
          </p:txBody>
        </p:sp>
        <p:sp>
          <p:nvSpPr>
            <p:cNvPr id="426" name="任意多边形 426"/>
            <p:cNvSpPr/>
            <p:nvPr/>
          </p:nvSpPr>
          <p:spPr>
            <a:xfrm>
              <a:off x="120650" y="386872"/>
              <a:ext cx="1457325" cy="45719"/>
            </a:xfrm>
            <a:custGeom>
              <a:avLst/>
              <a:gdLst>
                <a:gd name="connsiteX0" fmla="*/ 0 w 698500"/>
                <a:gd name="connsiteY0" fmla="*/ 0 h 0"/>
                <a:gd name="connsiteX1" fmla="*/ 698500 w 698500"/>
                <a:gd name="connsiteY1" fmla="*/ 0 h 0"/>
              </a:gdLst>
              <a:ahLst/>
              <a:cxnLst>
                <a:cxn ang="0">
                  <a:pos x="connsiteX0" y="connsiteY0"/>
                </a:cxn>
                <a:cxn ang="0">
                  <a:pos x="connsiteX1" y="connsiteY1"/>
                </a:cxn>
              </a:cxnLst>
              <a:rect l="l" t="t" r="r" b="b"/>
              <a:pathLst>
                <a:path w="698500">
                  <a:moveTo>
                    <a:pt x="0" y="0"/>
                  </a:moveTo>
                  <a:lnTo>
                    <a:pt x="69850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eaLnBrk="1" latinLnBrk="0" hangingPunct="1">
                <a:lnSpc>
                  <a:spcPct val="100000"/>
                </a:lnSpc>
              </a:pPr>
              <a:r>
                <a:rPr lang="en-US" altLang="zh-CN" sz="1600" kern="100" spc="30">
                  <a:latin typeface="方正书宋简体"/>
                  <a:ea typeface="方正书宋简体"/>
                  <a:cs typeface="Times New Roman" panose="02020603050405020304"/>
                  <a:sym typeface="Times New Roman" panose="02020603050405020304"/>
                </a:rPr>
                <a:t> </a:t>
              </a:r>
              <a:endParaRPr lang="en-US" altLang="zh-CN" sz="1600" kern="100" spc="30">
                <a:latin typeface="方正书宋简体"/>
                <a:ea typeface="方正书宋简体"/>
                <a:cs typeface="Times New Roman" panose="02020603050405020304"/>
                <a:sym typeface="Times New Roman" panose="02020603050405020304"/>
              </a:endParaRPr>
            </a:p>
          </p:txBody>
        </p:sp>
        <p:sp>
          <p:nvSpPr>
            <p:cNvPr id="428" name="Rectangle 288"/>
            <p:cNvSpPr>
              <a:spLocks noChangeArrowheads="1"/>
            </p:cNvSpPr>
            <p:nvPr/>
          </p:nvSpPr>
          <p:spPr bwMode="auto">
            <a:xfrm>
              <a:off x="153113" y="129718"/>
              <a:ext cx="977900" cy="377767"/>
            </a:xfrm>
            <a:prstGeom prst="rect">
              <a:avLst/>
            </a:prstGeom>
            <a:noFill/>
            <a:ln>
              <a:noFill/>
            </a:ln>
          </p:spPr>
          <p:txBody>
            <a:bodyPr rot="0" vert="horz" wrap="square" lIns="0" tIns="0" rIns="0" bIns="0" anchor="t" anchorCtr="0" upright="1">
              <a:noAutofit/>
            </a:bodyPr>
            <a:lstStyle/>
            <a:p>
              <a:pPr indent="0" algn="ctr" eaLnBrk="1" latinLnBrk="0" hangingPunct="1">
                <a:lnSpc>
                  <a:spcPct val="100000"/>
                </a:lnSpc>
                <a:spcBef>
                  <a:spcPts val="0"/>
                </a:spcBef>
                <a:spcAft>
                  <a:spcPts val="0"/>
                </a:spcAft>
              </a:pPr>
              <a:r>
                <a:rPr lang="en-US" altLang="zh-CN" sz="1600" kern="0" spc="30">
                  <a:solidFill>
                    <a:srgbClr val="000000"/>
                  </a:solidFill>
                  <a:latin typeface="方正书宋简体"/>
                  <a:ea typeface="Arial Unicode MS"/>
                  <a:cs typeface="Times New Roman" panose="02020603050405020304"/>
                  <a:sym typeface="Times New Roman" panose="02020603050405020304"/>
                </a:rPr>
                <a:t>网络交换机或</a:t>
              </a:r>
              <a:endParaRPr lang="en-US" altLang="zh-CN" sz="1600" kern="0" spc="30">
                <a:solidFill>
                  <a:srgbClr val="000000"/>
                </a:solidFill>
                <a:latin typeface="方正书宋简体"/>
                <a:ea typeface="Arial Unicode MS"/>
                <a:cs typeface="Times New Roman" panose="02020603050405020304"/>
                <a:sym typeface="Times New Roman" panose="02020603050405020304"/>
              </a:endParaRPr>
            </a:p>
            <a:p>
              <a:pPr indent="0" algn="ctr" eaLnBrk="1" latinLnBrk="0" hangingPunct="1">
                <a:lnSpc>
                  <a:spcPct val="100000"/>
                </a:lnSpc>
                <a:spcBef>
                  <a:spcPts val="0"/>
                </a:spcBef>
                <a:spcAft>
                  <a:spcPts val="0"/>
                </a:spcAft>
              </a:pPr>
              <a:r>
                <a:rPr lang="en-US" altLang="zh-CN" sz="1600" kern="0" spc="30">
                  <a:solidFill>
                    <a:srgbClr val="000000"/>
                  </a:solidFill>
                  <a:latin typeface="方正书宋简体"/>
                  <a:ea typeface="Arial Unicode MS"/>
                  <a:cs typeface="Times New Roman" panose="02020603050405020304"/>
                  <a:sym typeface="Times New Roman" panose="02020603050405020304"/>
                </a:rPr>
                <a:t>建筑物主干光缆</a:t>
              </a:r>
              <a:endParaRPr lang="en-US" altLang="zh-CN" sz="1600" kern="0" spc="30">
                <a:solidFill>
                  <a:srgbClr val="000000"/>
                </a:solidFill>
                <a:latin typeface="Arial Unicode MS"/>
                <a:ea typeface="Arial Unicode MS"/>
                <a:cs typeface="Arial Unicode MS"/>
                <a:sym typeface="Times New Roman" panose="02020603050405020304"/>
              </a:endParaRPr>
            </a:p>
          </p:txBody>
        </p:sp>
        <p:sp>
          <p:nvSpPr>
            <p:cNvPr id="431" name="矩形 431"/>
            <p:cNvSpPr/>
            <p:nvPr/>
          </p:nvSpPr>
          <p:spPr>
            <a:xfrm>
              <a:off x="1571625" y="190561"/>
              <a:ext cx="355600" cy="4571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indent="0" algn="ctr" eaLnBrk="1" latinLnBrk="0" hangingPunct="1">
                <a:lnSpc>
                  <a:spcPct val="100000"/>
                </a:lnSpc>
              </a:pPr>
              <a:r>
                <a:rPr lang="en-US" altLang="zh-CN" sz="1600" kern="100" spc="30">
                  <a:solidFill>
                    <a:srgbClr val="000000"/>
                  </a:solidFill>
                  <a:latin typeface="方正书宋简体"/>
                  <a:ea typeface="方正书宋简体"/>
                  <a:cs typeface="Times New Roman" panose="02020603050405020304"/>
                  <a:sym typeface="Times New Roman" panose="02020603050405020304"/>
                </a:rPr>
                <a:t>M</a:t>
              </a:r>
              <a:r>
                <a:rPr lang="en-US" altLang="zh-CN" sz="1600" kern="100" spc="30" baseline="-25000">
                  <a:solidFill>
                    <a:srgbClr val="000000"/>
                  </a:solidFill>
                  <a:latin typeface="方正书宋简体"/>
                  <a:ea typeface="方正书宋简体"/>
                  <a:cs typeface="Times New Roman" panose="02020603050405020304"/>
                  <a:sym typeface="Times New Roman" panose="02020603050405020304"/>
                </a:rPr>
                <a:t>fg2</a:t>
              </a:r>
              <a:endParaRPr lang="en-US" altLang="zh-CN" sz="1600" kern="100" spc="30">
                <a:solidFill>
                  <a:srgbClr val="000000"/>
                </a:solidFill>
                <a:latin typeface="方正书宋简体"/>
                <a:ea typeface="方正书宋简体"/>
                <a:cs typeface="Times New Roman" panose="02020603050405020304"/>
                <a:sym typeface="Times New Roman" panose="02020603050405020304"/>
              </a:endParaRPr>
            </a:p>
          </p:txBody>
        </p:sp>
        <p:sp>
          <p:nvSpPr>
            <p:cNvPr id="432" name="矩形 432"/>
            <p:cNvSpPr/>
            <p:nvPr/>
          </p:nvSpPr>
          <p:spPr>
            <a:xfrm>
              <a:off x="2146300" y="192700"/>
              <a:ext cx="355600" cy="45656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ctr" eaLnBrk="1" latinLnBrk="0" hangingPunct="1">
                <a:lnSpc>
                  <a:spcPct val="100000"/>
                </a:lnSpc>
                <a:spcBef>
                  <a:spcPts val="0"/>
                </a:spcBef>
                <a:spcAft>
                  <a:spcPts val="0"/>
                </a:spcAft>
              </a:pPr>
              <a:r>
                <a:rPr lang="en-US" altLang="zh-CN" sz="1600" kern="0" spc="30">
                  <a:solidFill>
                    <a:srgbClr val="000000"/>
                  </a:solidFill>
                  <a:latin typeface="Arial Unicode MS"/>
                  <a:ea typeface="Arial Unicode MS"/>
                  <a:cs typeface="Arial Unicode MS"/>
                  <a:sym typeface="Times New Roman" panose="02020603050405020304"/>
                </a:rPr>
                <a:t>M</a:t>
              </a:r>
              <a:r>
                <a:rPr lang="en-US" altLang="zh-CN" sz="1600" kern="0" spc="30" baseline="-25000">
                  <a:solidFill>
                    <a:srgbClr val="000000"/>
                  </a:solidFill>
                  <a:latin typeface="Arial Unicode MS"/>
                  <a:ea typeface="Arial Unicode MS"/>
                  <a:cs typeface="Arial Unicode MS"/>
                  <a:sym typeface="Times New Roman" panose="02020603050405020304"/>
                </a:rPr>
                <a:t>fg1</a:t>
              </a:r>
              <a:endParaRPr lang="en-US" altLang="zh-CN" sz="1600" kern="0" spc="30">
                <a:solidFill>
                  <a:srgbClr val="000000"/>
                </a:solidFill>
                <a:latin typeface="Arial Unicode MS"/>
                <a:ea typeface="Arial Unicode MS"/>
                <a:cs typeface="Arial Unicode MS"/>
                <a:sym typeface="Times New Roman" panose="02020603050405020304"/>
              </a:endParaRPr>
            </a:p>
          </p:txBody>
        </p:sp>
        <p:sp>
          <p:nvSpPr>
            <p:cNvPr id="443" name="矩形 443"/>
            <p:cNvSpPr/>
            <p:nvPr/>
          </p:nvSpPr>
          <p:spPr>
            <a:xfrm>
              <a:off x="1944370" y="0"/>
              <a:ext cx="233680" cy="20891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l" eaLnBrk="1" latinLnBrk="0" hangingPunct="1">
                <a:lnSpc>
                  <a:spcPct val="100000"/>
                </a:lnSpc>
                <a:spcBef>
                  <a:spcPts val="0"/>
                </a:spcBef>
                <a:spcAft>
                  <a:spcPts val="0"/>
                </a:spcAft>
              </a:pPr>
              <a:r>
                <a:rPr lang="en-US" altLang="zh-CN" sz="1600" kern="0" spc="30">
                  <a:solidFill>
                    <a:srgbClr val="000000"/>
                  </a:solidFill>
                  <a:latin typeface="Arial Unicode MS"/>
                  <a:ea typeface="Arial Unicode MS"/>
                  <a:cs typeface="Arial Unicode MS"/>
                  <a:sym typeface="Times New Roman" panose="02020603050405020304"/>
                </a:rPr>
                <a:t>BD</a:t>
              </a:r>
              <a:endParaRPr lang="en-US" altLang="zh-CN" sz="1600" kern="0" spc="30">
                <a:solidFill>
                  <a:srgbClr val="000000"/>
                </a:solidFill>
                <a:latin typeface="Arial Unicode MS"/>
                <a:ea typeface="Arial Unicode MS"/>
                <a:cs typeface="Arial Unicode MS"/>
                <a:sym typeface="Times New Roman" panose="02020603050405020304"/>
              </a:endParaRPr>
            </a:p>
          </p:txBody>
        </p:sp>
        <p:sp>
          <p:nvSpPr>
            <p:cNvPr id="2836" name="矩形 2836"/>
            <p:cNvSpPr/>
            <p:nvPr/>
          </p:nvSpPr>
          <p:spPr>
            <a:xfrm>
              <a:off x="1587500" y="642915"/>
              <a:ext cx="290830" cy="20891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l" eaLnBrk="1" latinLnBrk="0" hangingPunct="1">
                <a:lnSpc>
                  <a:spcPct val="100000"/>
                </a:lnSpc>
                <a:spcBef>
                  <a:spcPts val="0"/>
                </a:spcBef>
                <a:spcAft>
                  <a:spcPts val="0"/>
                </a:spcAft>
              </a:pPr>
              <a:r>
                <a:rPr lang="en-US" altLang="zh-CN" sz="1600" kern="0" spc="30">
                  <a:solidFill>
                    <a:srgbClr val="000000"/>
                  </a:solidFill>
                  <a:latin typeface="Arial Unicode MS"/>
                  <a:ea typeface="Arial Unicode MS"/>
                  <a:cs typeface="Arial Unicode MS"/>
                  <a:sym typeface="Times New Roman" panose="02020603050405020304"/>
                </a:rPr>
                <a:t>P</a:t>
              </a:r>
              <a:r>
                <a:rPr lang="en-US" altLang="zh-CN" sz="1600" kern="0" spc="30" baseline="-25000">
                  <a:solidFill>
                    <a:srgbClr val="000000"/>
                  </a:solidFill>
                  <a:latin typeface="Arial Unicode MS"/>
                  <a:ea typeface="Arial Unicode MS"/>
                  <a:cs typeface="Arial Unicode MS"/>
                  <a:sym typeface="Times New Roman" panose="02020603050405020304"/>
                </a:rPr>
                <a:t>fb</a:t>
              </a:r>
              <a:endParaRPr lang="en-US" altLang="zh-CN" sz="1600" kern="0" spc="30">
                <a:solidFill>
                  <a:srgbClr val="000000"/>
                </a:solidFill>
                <a:latin typeface="Arial Unicode MS"/>
                <a:ea typeface="Arial Unicode MS"/>
                <a:cs typeface="Arial Unicode MS"/>
                <a:sym typeface="Times New Roman" panose="02020603050405020304"/>
              </a:endParaRPr>
            </a:p>
          </p:txBody>
        </p:sp>
        <p:grpSp>
          <p:nvGrpSpPr>
            <p:cNvPr id="2837" name="组合 2837"/>
            <p:cNvGrpSpPr/>
            <p:nvPr/>
          </p:nvGrpSpPr>
          <p:grpSpPr>
            <a:xfrm>
              <a:off x="1189650" y="283444"/>
              <a:ext cx="177800" cy="173355"/>
              <a:chOff x="0" y="0"/>
              <a:chExt cx="177800" cy="173650"/>
            </a:xfrm>
          </p:grpSpPr>
          <p:sp>
            <p:nvSpPr>
              <p:cNvPr id="2846" name="椭圆 2846"/>
              <p:cNvSpPr/>
              <p:nvPr/>
            </p:nvSpPr>
            <p:spPr>
              <a:xfrm>
                <a:off x="0" y="0"/>
                <a:ext cx="177800" cy="173650"/>
              </a:xfrm>
              <a:prstGeom prst="ellipse">
                <a:avLst/>
              </a:prstGeom>
              <a:no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eaLnBrk="1" latinLnBrk="0" hangingPunct="1">
                  <a:lnSpc>
                    <a:spcPct val="100000"/>
                  </a:lnSpc>
                  <a:spcBef>
                    <a:spcPts val="0"/>
                  </a:spcBef>
                  <a:spcAft>
                    <a:spcPts val="0"/>
                  </a:spcAft>
                </a:pPr>
                <a:r>
                  <a:rPr lang="en-US" altLang="zh-CN" sz="1600" kern="100" spc="30">
                    <a:solidFill>
                      <a:srgbClr val="000000"/>
                    </a:solidFill>
                    <a:latin typeface="方正书宋简体"/>
                    <a:ea typeface="方正书宋简体"/>
                    <a:cs typeface="Times New Roman" panose="02020603050405020304"/>
                    <a:sym typeface="Times New Roman" panose="02020603050405020304"/>
                  </a:rPr>
                  <a:t> </a:t>
                </a:r>
                <a:endParaRPr lang="en-US" altLang="zh-CN" sz="1600" kern="100" spc="30">
                  <a:solidFill>
                    <a:srgbClr val="000000"/>
                  </a:solidFill>
                  <a:latin typeface="方正书宋简体"/>
                  <a:ea typeface="方正书宋简体"/>
                  <a:cs typeface="Times New Roman" panose="02020603050405020304"/>
                  <a:sym typeface="Times New Roman" panose="02020603050405020304"/>
                </a:endParaRPr>
              </a:p>
            </p:txBody>
          </p:sp>
          <p:cxnSp>
            <p:nvCxnSpPr>
              <p:cNvPr id="569" name="直接箭头连接符 569"/>
              <p:cNvCxnSpPr/>
              <p:nvPr/>
            </p:nvCxnSpPr>
            <p:spPr>
              <a:xfrm flipV="1">
                <a:off x="0" y="12700"/>
                <a:ext cx="132712" cy="114300"/>
              </a:xfrm>
              <a:prstGeom prst="straightConnector1">
                <a:avLst/>
              </a:prstGeom>
              <a:noFill/>
              <a:ln w="9525" cap="flat" cmpd="sng" algn="ctr">
                <a:solidFill>
                  <a:sysClr val="windowText" lastClr="00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860" name="直接箭头连接符 2860"/>
              <p:cNvCxnSpPr/>
              <p:nvPr/>
            </p:nvCxnSpPr>
            <p:spPr>
              <a:xfrm flipV="1">
                <a:off x="45720" y="59350"/>
                <a:ext cx="132080" cy="114300"/>
              </a:xfrm>
              <a:prstGeom prst="straightConnector1">
                <a:avLst/>
              </a:prstGeom>
              <a:noFill/>
              <a:ln w="9525" cap="flat" cmpd="sng" algn="ctr">
                <a:solidFill>
                  <a:sysClr val="windowText" lastClr="000000"/>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grpSp>
          <p:nvGrpSpPr>
            <p:cNvPr id="2862" name="组合 2862"/>
            <p:cNvGrpSpPr/>
            <p:nvPr/>
          </p:nvGrpSpPr>
          <p:grpSpPr>
            <a:xfrm>
              <a:off x="2758100" y="323271"/>
              <a:ext cx="177800" cy="173355"/>
              <a:chOff x="0" y="0"/>
              <a:chExt cx="177800" cy="173650"/>
            </a:xfrm>
          </p:grpSpPr>
          <p:sp>
            <p:nvSpPr>
              <p:cNvPr id="2863" name="椭圆 2863"/>
              <p:cNvSpPr/>
              <p:nvPr/>
            </p:nvSpPr>
            <p:spPr>
              <a:xfrm>
                <a:off x="0" y="0"/>
                <a:ext cx="177800" cy="173650"/>
              </a:xfrm>
              <a:prstGeom prst="ellipse">
                <a:avLst/>
              </a:prstGeom>
              <a:no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eaLnBrk="1" latinLnBrk="0" hangingPunct="1">
                  <a:lnSpc>
                    <a:spcPct val="100000"/>
                  </a:lnSpc>
                  <a:spcBef>
                    <a:spcPts val="0"/>
                  </a:spcBef>
                  <a:spcAft>
                    <a:spcPts val="0"/>
                  </a:spcAft>
                </a:pPr>
                <a:r>
                  <a:rPr lang="en-US" altLang="zh-CN" sz="1600" kern="0" spc="30">
                    <a:solidFill>
                      <a:srgbClr val="000000"/>
                    </a:solidFill>
                    <a:latin typeface="方正书宋简体"/>
                    <a:ea typeface="方正书宋简体"/>
                    <a:cs typeface="Times New Roman" panose="02020603050405020304"/>
                    <a:sym typeface="Times New Roman" panose="02020603050405020304"/>
                  </a:rPr>
                  <a:t> </a:t>
                </a:r>
                <a:endParaRPr lang="en-US" altLang="zh-CN" sz="1600" kern="0" spc="30">
                  <a:solidFill>
                    <a:srgbClr val="000000"/>
                  </a:solidFill>
                  <a:latin typeface="方正书宋简体"/>
                  <a:ea typeface="方正书宋简体"/>
                  <a:cs typeface="Times New Roman" panose="02020603050405020304"/>
                  <a:sym typeface="Times New Roman" panose="02020603050405020304"/>
                </a:endParaRPr>
              </a:p>
            </p:txBody>
          </p:sp>
          <p:cxnSp>
            <p:nvCxnSpPr>
              <p:cNvPr id="2873" name="直接箭头连接符 2873"/>
              <p:cNvCxnSpPr/>
              <p:nvPr/>
            </p:nvCxnSpPr>
            <p:spPr>
              <a:xfrm flipV="1">
                <a:off x="0" y="12700"/>
                <a:ext cx="132712" cy="114300"/>
              </a:xfrm>
              <a:prstGeom prst="straightConnector1">
                <a:avLst/>
              </a:prstGeom>
              <a:noFill/>
              <a:ln w="9525" cap="flat" cmpd="sng" algn="ctr">
                <a:solidFill>
                  <a:sysClr val="windowText" lastClr="00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576" name="直接箭头连接符 576"/>
              <p:cNvCxnSpPr/>
              <p:nvPr/>
            </p:nvCxnSpPr>
            <p:spPr>
              <a:xfrm flipV="1">
                <a:off x="45720" y="59350"/>
                <a:ext cx="132080" cy="114300"/>
              </a:xfrm>
              <a:prstGeom prst="straightConnector1">
                <a:avLst/>
              </a:prstGeom>
              <a:noFill/>
              <a:ln w="9525" cap="flat" cmpd="sng" algn="ctr">
                <a:solidFill>
                  <a:sysClr val="windowText" lastClr="000000"/>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3252" name="Rectangle 31"/>
              <p:cNvSpPr>
                <a:spLocks noChangeArrowheads="1"/>
              </p:cNvSpPr>
              <p:nvPr/>
            </p:nvSpPr>
            <p:spPr bwMode="auto">
              <a:xfrm>
                <a:off x="695960" y="1124585"/>
                <a:ext cx="10807700" cy="34258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zh-CN" altLang="zh-CN" sz="2400" dirty="0" smtClean="0"/>
                  <a:t>① </a:t>
                </a:r>
                <a:r>
                  <a:rPr lang="en-US" altLang="zh-CN" sz="2400" dirty="0"/>
                  <a:t>BD</a:t>
                </a:r>
                <a:r>
                  <a:rPr lang="zh-CN" altLang="zh-CN" sz="2400" dirty="0"/>
                  <a:t>至各层（区）</a:t>
                </a:r>
                <a:r>
                  <a:rPr lang="en-US" altLang="zh-CN" sz="2400" dirty="0"/>
                  <a:t>FD</a:t>
                </a:r>
                <a:r>
                  <a:rPr lang="zh-CN" altLang="zh-CN" sz="2400" dirty="0"/>
                  <a:t>光缆芯数计算</a:t>
                </a:r>
                <a:endParaRPr lang="zh-CN" altLang="zh-CN" sz="2400" b="1" dirty="0"/>
              </a:p>
              <a:p>
                <a:r>
                  <a:rPr lang="en-US" altLang="zh-CN" sz="2400" dirty="0"/>
                  <a:t>C</a:t>
                </a:r>
                <a:r>
                  <a:rPr lang="en-US" altLang="zh-CN" sz="2400" baseline="-25000" dirty="0"/>
                  <a:t>fg1</a:t>
                </a:r>
                <a:r>
                  <a:rPr lang="zh-CN" altLang="zh-CN" sz="2400" dirty="0"/>
                  <a:t>＝</a:t>
                </a:r>
                <a14:m>
                  <m:oMath xmlns:m="http://schemas.openxmlformats.org/officeDocument/2006/math">
                    <m:nary>
                      <m:naryPr>
                        <m:chr m:val="∑"/>
                        <m:limLoc m:val="undOvr"/>
                        <m:ctrlPr>
                          <a:rPr lang="zh-CN" altLang="zh-CN" sz="2400" i="1"/>
                        </m:ctrlPr>
                      </m:naryPr>
                      <m:sub>
                        <m:r>
                          <a:rPr lang="en-US" altLang="zh-CN" sz="2400" b="1" i="1">
                            <a:latin typeface="Cambria Math" panose="02040503050406030204" charset="0"/>
                          </a:rPr>
                          <m:t>𝒏</m:t>
                        </m:r>
                        <m:r>
                          <a:rPr lang="en-US" altLang="zh-CN" sz="2400" b="1">
                            <a:latin typeface="Cambria Math" panose="02040503050406030204" charset="0"/>
                          </a:rPr>
                          <m:t>=</m:t>
                        </m:r>
                        <m:r>
                          <a:rPr lang="en-US" altLang="zh-CN" sz="2400" b="1" i="1">
                            <a:latin typeface="Cambria Math" panose="02040503050406030204" charset="0"/>
                          </a:rPr>
                          <m:t>𝟏</m:t>
                        </m:r>
                      </m:sub>
                      <m:sup>
                        <m:r>
                          <a:rPr lang="en-US" altLang="zh-CN" sz="2400" b="1" i="1">
                            <a:latin typeface="Cambria Math" panose="02040503050406030204" charset="0"/>
                          </a:rPr>
                          <m:t>𝑵</m:t>
                        </m:r>
                      </m:sup>
                      <m:e/>
                    </m:nary>
                  </m:oMath>
                </a14:m>
                <a:r>
                  <a:rPr lang="en-US" altLang="zh-CN" sz="2400" dirty="0" err="1"/>
                  <a:t>C</a:t>
                </a:r>
                <a:r>
                  <a:rPr lang="en-US" altLang="zh-CN" sz="2400" baseline="-25000" dirty="0" err="1"/>
                  <a:t>fn</a:t>
                </a:r>
                <a:endParaRPr lang="zh-CN" altLang="zh-CN" sz="2400" b="1" dirty="0"/>
              </a:p>
              <a:p>
                <a:r>
                  <a:rPr lang="zh-CN" altLang="zh-CN" sz="2400" dirty="0"/>
                  <a:t>其中，</a:t>
                </a:r>
                <a:r>
                  <a:rPr lang="en-US" altLang="zh-CN" sz="2400" dirty="0"/>
                  <a:t>C</a:t>
                </a:r>
                <a:r>
                  <a:rPr lang="en-US" altLang="zh-CN" sz="2400" baseline="-25000" dirty="0"/>
                  <a:t>fg1</a:t>
                </a:r>
                <a:r>
                  <a:rPr lang="zh-CN" altLang="zh-CN" sz="2400" dirty="0"/>
                  <a:t>：</a:t>
                </a:r>
                <a:r>
                  <a:rPr lang="en-US" altLang="zh-CN" sz="2400" dirty="0"/>
                  <a:t>BD</a:t>
                </a:r>
                <a:r>
                  <a:rPr lang="zh-CN" altLang="zh-CN" sz="2400" dirty="0"/>
                  <a:t>至各层（区）</a:t>
                </a:r>
                <a:r>
                  <a:rPr lang="en-US" altLang="zh-CN" sz="2400" dirty="0"/>
                  <a:t>FD</a:t>
                </a:r>
                <a:r>
                  <a:rPr lang="zh-CN" altLang="zh-CN" sz="2400" dirty="0"/>
                  <a:t>光缆的总芯数。</a:t>
                </a:r>
                <a:endParaRPr lang="zh-CN" altLang="zh-CN" sz="2400" b="1" dirty="0"/>
              </a:p>
              <a:p>
                <a:r>
                  <a:rPr lang="en-US" altLang="zh-CN" sz="2400" dirty="0" err="1"/>
                  <a:t>C</a:t>
                </a:r>
                <a:r>
                  <a:rPr lang="en-US" altLang="zh-CN" sz="2400" baseline="-25000" dirty="0" err="1"/>
                  <a:t>fn</a:t>
                </a:r>
                <a:r>
                  <a:rPr lang="zh-CN" altLang="zh-CN" sz="2400" dirty="0"/>
                  <a:t>：</a:t>
                </a:r>
                <a:r>
                  <a:rPr lang="en-US" altLang="zh-CN" sz="2400" dirty="0"/>
                  <a:t>BD</a:t>
                </a:r>
                <a:r>
                  <a:rPr lang="zh-CN" altLang="zh-CN" sz="2400" dirty="0"/>
                  <a:t>至第</a:t>
                </a:r>
                <a:r>
                  <a:rPr lang="en-US" altLang="zh-CN" sz="2400" dirty="0"/>
                  <a:t>n</a:t>
                </a:r>
                <a:r>
                  <a:rPr lang="zh-CN" altLang="zh-CN" sz="2400" dirty="0"/>
                  <a:t>层（区）</a:t>
                </a:r>
                <a:r>
                  <a:rPr lang="en-US" altLang="zh-CN" sz="2400" dirty="0"/>
                  <a:t>FD</a:t>
                </a:r>
                <a:r>
                  <a:rPr lang="zh-CN" altLang="zh-CN" sz="2400" dirty="0"/>
                  <a:t>光缆的芯数。</a:t>
                </a:r>
                <a:endParaRPr lang="zh-CN" altLang="zh-CN" sz="2400" b="1" dirty="0"/>
              </a:p>
              <a:p>
                <a:r>
                  <a:rPr lang="zh-CN" altLang="zh-CN" sz="2400" dirty="0"/>
                  <a:t>②</a:t>
                </a:r>
                <a:r>
                  <a:rPr lang="en-US" altLang="zh-CN" sz="2400" dirty="0"/>
                  <a:t> </a:t>
                </a:r>
                <a:r>
                  <a:rPr lang="zh-CN" altLang="zh-CN" sz="2400" dirty="0"/>
                  <a:t>至各层（区）</a:t>
                </a:r>
                <a:r>
                  <a:rPr lang="en-US" altLang="zh-CN" sz="2400" dirty="0"/>
                  <a:t>FD</a:t>
                </a:r>
                <a:r>
                  <a:rPr lang="zh-CN" altLang="zh-CN" sz="2400" dirty="0"/>
                  <a:t>侧</a:t>
                </a:r>
                <a:r>
                  <a:rPr lang="en-US" altLang="zh-CN" sz="2400" dirty="0"/>
                  <a:t>BD</a:t>
                </a:r>
                <a:r>
                  <a:rPr lang="zh-CN" altLang="zh-CN" sz="2400" dirty="0"/>
                  <a:t>光纤配线架的基本单元数量，</a:t>
                </a:r>
                <a:r>
                  <a:rPr lang="en-US" altLang="zh-CN" sz="2400" dirty="0"/>
                  <a:t>BD</a:t>
                </a:r>
                <a:r>
                  <a:rPr lang="zh-CN" altLang="zh-CN" sz="2400" dirty="0"/>
                  <a:t>光纤配线设备用于支持数据配线，其基本单元规格为</a:t>
                </a:r>
                <a:r>
                  <a:rPr lang="en-US" altLang="zh-CN" sz="2400" dirty="0"/>
                  <a:t>12</a:t>
                </a:r>
                <a:r>
                  <a:rPr lang="zh-CN" altLang="zh-CN" sz="2400" dirty="0"/>
                  <a:t>口（双工连接器）</a:t>
                </a:r>
                <a:endParaRPr lang="zh-CN" altLang="zh-CN" sz="2400" b="1" dirty="0"/>
              </a:p>
              <a:p>
                <a:r>
                  <a:rPr lang="en-US" altLang="zh-CN" sz="2400" dirty="0"/>
                  <a:t>M</a:t>
                </a:r>
                <a:r>
                  <a:rPr lang="en-US" altLang="zh-CN" sz="2400" baseline="-25000" dirty="0"/>
                  <a:t>fg1</a:t>
                </a:r>
                <a:r>
                  <a:rPr lang="zh-CN" altLang="zh-CN" sz="2400" dirty="0"/>
                  <a:t>＝</a:t>
                </a:r>
                <a:r>
                  <a:rPr lang="en-US" altLang="zh-CN" sz="2400" dirty="0"/>
                  <a:t>C</a:t>
                </a:r>
                <a:r>
                  <a:rPr lang="en-US" altLang="zh-CN" sz="2400" baseline="-25000" dirty="0"/>
                  <a:t>fg1</a:t>
                </a:r>
                <a:r>
                  <a:rPr lang="en-US" altLang="zh-CN" sz="2400" dirty="0">
                    <a:sym typeface="Symbol" panose="05050102010706020507"/>
                  </a:rPr>
                  <a:t></a:t>
                </a:r>
                <a:r>
                  <a:rPr lang="en-US" altLang="zh-CN" sz="2400" dirty="0"/>
                  <a:t>24</a:t>
                </a:r>
                <a:endParaRPr lang="zh-CN" altLang="zh-CN" sz="2400" b="1" dirty="0"/>
              </a:p>
              <a:p>
                <a:r>
                  <a:rPr lang="zh-CN" altLang="zh-CN" sz="2400" dirty="0"/>
                  <a:t>其中：</a:t>
                </a:r>
                <a:r>
                  <a:rPr lang="en-US" altLang="zh-CN" sz="2400" dirty="0"/>
                  <a:t>M</a:t>
                </a:r>
                <a:r>
                  <a:rPr lang="en-US" altLang="zh-CN" sz="2400" baseline="-25000" dirty="0"/>
                  <a:t>fg1</a:t>
                </a:r>
                <a:r>
                  <a:rPr lang="zh-CN" altLang="zh-CN" sz="2400" dirty="0"/>
                  <a:t>：至各层（区）</a:t>
                </a:r>
                <a:r>
                  <a:rPr lang="en-US" altLang="zh-CN" sz="2400" dirty="0"/>
                  <a:t>FD</a:t>
                </a:r>
                <a:r>
                  <a:rPr lang="zh-CN" altLang="zh-CN" sz="2400" dirty="0"/>
                  <a:t>侧</a:t>
                </a:r>
                <a:r>
                  <a:rPr lang="en-US" altLang="zh-CN" sz="2400" dirty="0"/>
                  <a:t>BD</a:t>
                </a:r>
                <a:r>
                  <a:rPr lang="zh-CN" altLang="zh-CN" sz="2400" dirty="0"/>
                  <a:t>光纤配线架的基本单元数量，取整数值；</a:t>
                </a:r>
                <a:endParaRPr lang="zh-CN" altLang="zh-CN" sz="2400" b="1" dirty="0"/>
              </a:p>
            </p:txBody>
          </p:sp>
        </mc:Choice>
        <mc:Fallback>
          <p:sp>
            <p:nvSpPr>
              <p:cNvPr id="53252" name="Rectangle 31"/>
              <p:cNvSpPr>
                <a:spLocks noRot="1" noChangeAspect="1" noMove="1" noResize="1" noEditPoints="1" noAdjustHandles="1" noChangeArrowheads="1" noChangeShapeType="1" noTextEdit="1"/>
              </p:cNvSpPr>
              <p:nvPr/>
            </p:nvSpPr>
            <p:spPr bwMode="auto">
              <a:xfrm>
                <a:off x="695960" y="1124585"/>
                <a:ext cx="10807700" cy="3425825"/>
              </a:xfrm>
              <a:prstGeom prst="rect">
                <a:avLst/>
              </a:prstGeom>
              <a:blipFill rotWithShape="1">
                <a:blip r:embed="rId1"/>
                <a:stretch>
                  <a:fillRect l="-47" t="-148" r="-276" b="-871"/>
                </a:stretch>
              </a:blipFill>
              <a:ln w="9525">
                <a:solidFill>
                  <a:srgbClr val="008080"/>
                </a:solidFill>
                <a:miter lim="800000"/>
              </a:ln>
              <a:effectLst>
                <a:outerShdw dist="35921" dir="2700000" algn="ctr" rotWithShape="0">
                  <a:schemeClr val="bg2">
                    <a:alpha val="50000"/>
                  </a:schemeClr>
                </a:outerShdw>
              </a:effectLst>
            </p:spPr>
            <p:txBody>
              <a:bodyPr/>
              <a:lstStyle/>
              <a:p>
                <a:r>
                  <a:rPr lang="zh-CN" altLang="en-US">
                    <a:noFill/>
                  </a:rPr>
                  <a:t> </a:t>
                </a:r>
              </a:p>
            </p:txBody>
          </p:sp>
        </mc:Fallback>
      </mc:AlternateContent>
      <p:sp>
        <p:nvSpPr>
          <p:cNvPr id="53254" name="标题 1"/>
          <p:cNvSpPr/>
          <p:nvPr/>
        </p:nvSpPr>
        <p:spPr bwMode="auto">
          <a:xfrm>
            <a:off x="3071813" y="260350"/>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dirty="0" smtClean="0"/>
              <a:t>4.2.6 </a:t>
            </a:r>
            <a:r>
              <a:rPr lang="zh-CN" altLang="en-US" sz="3200" b="1" dirty="0" smtClean="0"/>
              <a:t>设备间设计</a:t>
            </a:r>
            <a:endParaRPr kumimoji="0" lang="zh-CN" altLang="en-US" sz="3200" b="1" dirty="0">
              <a:solidFill>
                <a:srgbClr val="375B7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1"/>
          <p:cNvSpPr>
            <a:spLocks noChangeArrowheads="1"/>
          </p:cNvSpPr>
          <p:nvPr/>
        </p:nvSpPr>
        <p:spPr bwMode="auto">
          <a:xfrm>
            <a:off x="767715" y="1196975"/>
            <a:ext cx="10901680" cy="37147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zh-CN" altLang="zh-CN" sz="2400" dirty="0"/>
              <a:t>③</a:t>
            </a:r>
            <a:r>
              <a:rPr lang="en-US" altLang="zh-CN" sz="2400" dirty="0"/>
              <a:t> </a:t>
            </a:r>
            <a:r>
              <a:rPr lang="zh-CN" altLang="zh-CN" sz="2400" dirty="0"/>
              <a:t>至网络交换机或建筑群主干光缆侧</a:t>
            </a:r>
            <a:r>
              <a:rPr lang="en-US" altLang="zh-CN" sz="2400" dirty="0"/>
              <a:t>BD</a:t>
            </a:r>
            <a:r>
              <a:rPr lang="zh-CN" altLang="zh-CN" sz="2400" dirty="0"/>
              <a:t>的光缆芯数计算</a:t>
            </a:r>
            <a:endParaRPr lang="zh-CN" altLang="zh-CN" sz="2400" b="1" dirty="0"/>
          </a:p>
          <a:p>
            <a:r>
              <a:rPr lang="en-US" altLang="zh-CN" sz="2400" dirty="0"/>
              <a:t>C</a:t>
            </a:r>
            <a:r>
              <a:rPr lang="en-US" altLang="zh-CN" sz="2400" baseline="-25000" dirty="0"/>
              <a:t>fg2</a:t>
            </a:r>
            <a:r>
              <a:rPr lang="zh-CN" altLang="zh-CN" sz="2400" dirty="0"/>
              <a:t>＝网络交换机光端口数（每端口为</a:t>
            </a:r>
            <a:r>
              <a:rPr lang="en-US" altLang="zh-CN" sz="2400" dirty="0"/>
              <a:t>2</a:t>
            </a:r>
            <a:r>
              <a:rPr lang="zh-CN" altLang="zh-CN" sz="2400" dirty="0"/>
              <a:t>芯光纤）所需的光纤数或建筑群主干光缆的总芯数。</a:t>
            </a:r>
            <a:endParaRPr lang="zh-CN" altLang="zh-CN" sz="2400" b="1" dirty="0"/>
          </a:p>
          <a:p>
            <a:r>
              <a:rPr lang="zh-CN" altLang="zh-CN" sz="2400" dirty="0"/>
              <a:t>其中，</a:t>
            </a:r>
            <a:r>
              <a:rPr lang="en-US" altLang="zh-CN" sz="2400" dirty="0"/>
              <a:t>C</a:t>
            </a:r>
            <a:r>
              <a:rPr lang="en-US" altLang="zh-CN" sz="2400" baseline="-25000" dirty="0"/>
              <a:t>fg2</a:t>
            </a:r>
            <a:r>
              <a:rPr lang="zh-CN" altLang="zh-CN" sz="2400" dirty="0"/>
              <a:t>：</a:t>
            </a:r>
            <a:r>
              <a:rPr lang="en-US" altLang="zh-CN" sz="2400" dirty="0"/>
              <a:t>BD </a:t>
            </a:r>
            <a:r>
              <a:rPr lang="zh-CN" altLang="zh-CN" sz="2400" dirty="0"/>
              <a:t>至网络交换机或建筑群主干光缆光缆的总芯数；</a:t>
            </a:r>
            <a:endParaRPr lang="zh-CN" altLang="zh-CN" sz="2400" b="1" dirty="0"/>
          </a:p>
          <a:p>
            <a:r>
              <a:rPr lang="zh-CN" altLang="zh-CN" sz="2400" dirty="0"/>
              <a:t>④</a:t>
            </a:r>
            <a:r>
              <a:rPr lang="en-US" altLang="zh-CN" sz="2400" dirty="0"/>
              <a:t> </a:t>
            </a:r>
            <a:r>
              <a:rPr lang="zh-CN" altLang="zh-CN" sz="2400" dirty="0"/>
              <a:t>至网络交换机或建筑群主干光缆侧</a:t>
            </a:r>
            <a:r>
              <a:rPr lang="en-US" altLang="zh-CN" sz="2400" dirty="0"/>
              <a:t>BD</a:t>
            </a:r>
            <a:r>
              <a:rPr lang="zh-CN" altLang="zh-CN" sz="2400" dirty="0"/>
              <a:t>光纤配线设备的基本单元数量</a:t>
            </a:r>
            <a:endParaRPr lang="zh-CN" altLang="zh-CN" sz="2400" b="1" dirty="0"/>
          </a:p>
          <a:p>
            <a:r>
              <a:rPr lang="en-US" altLang="zh-CN" sz="2400" dirty="0"/>
              <a:t>M</a:t>
            </a:r>
            <a:r>
              <a:rPr lang="en-US" altLang="zh-CN" sz="2400" baseline="-25000" dirty="0"/>
              <a:t>fg2</a:t>
            </a:r>
            <a:r>
              <a:rPr lang="zh-CN" altLang="zh-CN" sz="2400" dirty="0"/>
              <a:t>＝</a:t>
            </a:r>
            <a:r>
              <a:rPr lang="en-US" altLang="zh-CN" sz="2400" dirty="0"/>
              <a:t>C</a:t>
            </a:r>
            <a:r>
              <a:rPr lang="en-US" altLang="zh-CN" sz="2400" baseline="-25000" dirty="0"/>
              <a:t>fg2</a:t>
            </a:r>
            <a:r>
              <a:rPr lang="en-US" altLang="zh-CN" sz="2400" dirty="0">
                <a:sym typeface="Symbol" panose="05050102010706020507"/>
              </a:rPr>
              <a:t></a:t>
            </a:r>
            <a:r>
              <a:rPr lang="en-US" altLang="zh-CN" sz="2400" dirty="0"/>
              <a:t>12</a:t>
            </a:r>
            <a:endParaRPr lang="zh-CN" altLang="zh-CN" sz="2400" b="1" dirty="0"/>
          </a:p>
          <a:p>
            <a:r>
              <a:rPr lang="zh-CN" altLang="zh-CN" sz="2400" dirty="0"/>
              <a:t>⑤</a:t>
            </a:r>
            <a:r>
              <a:rPr lang="en-US" altLang="zh-CN" sz="2400" dirty="0"/>
              <a:t> BD</a:t>
            </a:r>
            <a:r>
              <a:rPr lang="zh-CN" altLang="zh-CN" sz="2400" dirty="0"/>
              <a:t>光纤配线设备的总容量</a:t>
            </a:r>
            <a:endParaRPr lang="zh-CN" altLang="zh-CN" sz="2400" b="1" dirty="0"/>
          </a:p>
          <a:p>
            <a:r>
              <a:rPr lang="en-US" altLang="zh-CN" sz="2400" dirty="0" err="1"/>
              <a:t>P</a:t>
            </a:r>
            <a:r>
              <a:rPr lang="en-US" altLang="zh-CN" sz="2400" baseline="-25000" dirty="0" err="1"/>
              <a:t>fb</a:t>
            </a:r>
            <a:r>
              <a:rPr lang="zh-CN" altLang="zh-CN" sz="2400" dirty="0"/>
              <a:t>＝</a:t>
            </a:r>
            <a:r>
              <a:rPr lang="en-US" altLang="zh-CN" sz="2400" dirty="0"/>
              <a:t>M</a:t>
            </a:r>
            <a:r>
              <a:rPr lang="en-US" altLang="zh-CN" sz="2400" baseline="-25000" dirty="0"/>
              <a:t>fg</a:t>
            </a:r>
            <a:r>
              <a:rPr lang="en-US" altLang="zh-CN" sz="2400" dirty="0">
                <a:sym typeface="Symbol" panose="05050102010706020507"/>
              </a:rPr>
              <a:t></a:t>
            </a:r>
            <a:r>
              <a:rPr lang="en-US" altLang="zh-CN" sz="2400" dirty="0"/>
              <a:t>12</a:t>
            </a:r>
            <a:r>
              <a:rPr lang="zh-CN" altLang="zh-CN" sz="2400" dirty="0"/>
              <a:t>＝（</a:t>
            </a:r>
            <a:r>
              <a:rPr lang="en-US" altLang="zh-CN" sz="2400" dirty="0"/>
              <a:t>M</a:t>
            </a:r>
            <a:r>
              <a:rPr lang="en-US" altLang="zh-CN" sz="2400" baseline="-25000" dirty="0"/>
              <a:t>rg1</a:t>
            </a:r>
            <a:r>
              <a:rPr lang="en-US" altLang="zh-CN" sz="2400" dirty="0"/>
              <a:t>+M</a:t>
            </a:r>
            <a:r>
              <a:rPr lang="en-US" altLang="zh-CN" sz="2400" baseline="-25000" dirty="0"/>
              <a:t>rg2</a:t>
            </a:r>
            <a:r>
              <a:rPr lang="zh-CN" altLang="zh-CN" sz="2400" dirty="0"/>
              <a:t>）</a:t>
            </a:r>
            <a:r>
              <a:rPr lang="en-US" altLang="zh-CN" sz="2400" dirty="0">
                <a:sym typeface="Symbol" panose="05050102010706020507"/>
              </a:rPr>
              <a:t></a:t>
            </a:r>
            <a:r>
              <a:rPr lang="en-US" altLang="zh-CN" sz="2400" dirty="0"/>
              <a:t>12</a:t>
            </a:r>
            <a:endParaRPr lang="zh-CN" altLang="zh-CN" sz="2400" b="1" dirty="0"/>
          </a:p>
          <a:p>
            <a:r>
              <a:rPr lang="en-US" altLang="zh-CN" sz="2400" dirty="0"/>
              <a:t>   </a:t>
            </a:r>
            <a:r>
              <a:rPr lang="zh-CN" altLang="zh-CN" sz="2400" dirty="0"/>
              <a:t>其中，</a:t>
            </a:r>
            <a:r>
              <a:rPr lang="en-US" altLang="zh-CN" sz="2400" dirty="0" err="1"/>
              <a:t>M</a:t>
            </a:r>
            <a:r>
              <a:rPr lang="en-US" altLang="zh-CN" sz="2400" baseline="-25000" dirty="0" err="1"/>
              <a:t>fg</a:t>
            </a:r>
            <a:r>
              <a:rPr lang="zh-CN" altLang="zh-CN" sz="2400" dirty="0"/>
              <a:t>：</a:t>
            </a:r>
            <a:r>
              <a:rPr lang="en-US" altLang="zh-CN" sz="2400" dirty="0"/>
              <a:t>BD</a:t>
            </a:r>
            <a:r>
              <a:rPr lang="zh-CN" altLang="zh-CN" sz="2400" dirty="0"/>
              <a:t>光纤配线设备的基本单元数量；</a:t>
            </a:r>
            <a:endParaRPr lang="zh-CN" altLang="zh-CN" sz="2400" b="1" dirty="0"/>
          </a:p>
          <a:p>
            <a:r>
              <a:rPr lang="en-US" altLang="zh-CN" sz="2400" dirty="0" err="1"/>
              <a:t>P</a:t>
            </a:r>
            <a:r>
              <a:rPr lang="en-US" altLang="zh-CN" sz="2400" baseline="-25000" dirty="0" err="1"/>
              <a:t>fb</a:t>
            </a:r>
            <a:r>
              <a:rPr lang="zh-CN" altLang="zh-CN" sz="2400" dirty="0"/>
              <a:t>：</a:t>
            </a:r>
            <a:r>
              <a:rPr lang="en-US" altLang="zh-CN" sz="2400" dirty="0"/>
              <a:t>BD</a:t>
            </a:r>
            <a:r>
              <a:rPr lang="zh-CN" altLang="zh-CN" sz="2400" dirty="0"/>
              <a:t>光纤配线设备的总容量。</a:t>
            </a:r>
            <a:endParaRPr lang="zh-CN" altLang="zh-CN" sz="2400" b="1" dirty="0"/>
          </a:p>
        </p:txBody>
      </p:sp>
      <p:sp>
        <p:nvSpPr>
          <p:cNvPr id="53254" name="标题 1"/>
          <p:cNvSpPr/>
          <p:nvPr/>
        </p:nvSpPr>
        <p:spPr bwMode="auto">
          <a:xfrm>
            <a:off x="3071813" y="260350"/>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dirty="0" smtClean="0"/>
              <a:t>4.2.6 </a:t>
            </a:r>
            <a:r>
              <a:rPr lang="zh-CN" altLang="en-US" sz="3200" b="1" dirty="0" smtClean="0"/>
              <a:t>设备间设计</a:t>
            </a:r>
            <a:endParaRPr kumimoji="0" lang="zh-CN" altLang="en-US" sz="3200" b="1" dirty="0">
              <a:solidFill>
                <a:srgbClr val="375B7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1"/>
          <p:cNvSpPr>
            <a:spLocks noChangeArrowheads="1"/>
          </p:cNvSpPr>
          <p:nvPr/>
        </p:nvSpPr>
        <p:spPr bwMode="auto">
          <a:xfrm>
            <a:off x="909955" y="2015490"/>
            <a:ext cx="10581640" cy="131381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800"/>
              <a:t>进线间实际就是通常称的</a:t>
            </a:r>
            <a:r>
              <a:rPr lang="zh-CN" altLang="en-US" sz="2800">
                <a:solidFill>
                  <a:srgbClr val="FF0000"/>
                </a:solidFill>
              </a:rPr>
              <a:t>进线室</a:t>
            </a:r>
            <a:r>
              <a:rPr lang="zh-CN" altLang="en-US" sz="2800"/>
              <a:t>，是建筑物外部通信和信息管线的入口部位，并可作为入口设施和建筑群配线设备的安装场地。</a:t>
            </a:r>
            <a:endParaRPr lang="en-US" altLang="zh-CN" sz="2800"/>
          </a:p>
          <a:p>
            <a:pPr eaLnBrk="1" hangingPunct="1"/>
            <a:r>
              <a:rPr lang="zh-CN" altLang="en-US" sz="2800"/>
              <a:t>在智能化建筑中通常利用</a:t>
            </a:r>
            <a:r>
              <a:rPr lang="zh-CN" altLang="en-US" sz="2800">
                <a:solidFill>
                  <a:srgbClr val="FF0000"/>
                </a:solidFill>
              </a:rPr>
              <a:t>地下室部</a:t>
            </a:r>
            <a:r>
              <a:rPr lang="zh-CN" altLang="en-US" sz="2800"/>
              <a:t>分。</a:t>
            </a:r>
            <a:endParaRPr lang="zh-CN" altLang="en-US" sz="2800"/>
          </a:p>
        </p:txBody>
      </p:sp>
      <p:sp>
        <p:nvSpPr>
          <p:cNvPr id="50179"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4.2.7 </a:t>
            </a:r>
            <a:r>
              <a:rPr lang="zh-CN" altLang="en-US" sz="3200" b="1"/>
              <a:t>进线间设计</a:t>
            </a:r>
            <a:endParaRPr lang="zh-CN" altLang="en-US" sz="32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180" y="1129983"/>
            <a:ext cx="3786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9"/>
          <p:cNvSpPr>
            <a:spLocks noChangeArrowheads="1"/>
          </p:cNvSpPr>
          <p:nvPr/>
        </p:nvSpPr>
        <p:spPr bwMode="auto">
          <a:xfrm>
            <a:off x="663259" y="1207771"/>
            <a:ext cx="367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 </a:t>
            </a:r>
            <a:r>
              <a:rPr lang="zh-CN" altLang="en-US" sz="2400" b="1">
                <a:solidFill>
                  <a:schemeClr val="bg1"/>
                </a:solidFill>
              </a:rPr>
              <a:t>进线间的位置</a:t>
            </a:r>
            <a:endParaRPr lang="zh-CN" altLang="en-US" sz="2400">
              <a:solidFill>
                <a:schemeClr val="bg1"/>
              </a:solidFill>
            </a:endParaRPr>
          </a:p>
        </p:txBody>
      </p:sp>
      <p:sp>
        <p:nvSpPr>
          <p:cNvPr id="51204" name="Rectangle 31"/>
          <p:cNvSpPr>
            <a:spLocks noChangeArrowheads="1"/>
          </p:cNvSpPr>
          <p:nvPr/>
        </p:nvSpPr>
        <p:spPr bwMode="auto">
          <a:xfrm>
            <a:off x="479425" y="1844675"/>
            <a:ext cx="11235055"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a:t>一般一个建筑物宜设置一个进线间，一般是提供给多家电信运营商和业务提供商使用，通常位于地下一层。外部管线宜从两个不同的路由引入进线间，这样可保证通信网络系统安全可靠，也方便与外部地下通信管道沟通成网。进线间与建筑物红外线范围内的人孔或手孔采用管或通道的方式互连。</a:t>
            </a:r>
            <a:endParaRPr lang="zh-CN" altLang="en-US" sz="2400"/>
          </a:p>
          <a:p>
            <a:pPr eaLnBrk="1" hangingPunct="1"/>
            <a:r>
              <a:rPr lang="zh-CN" altLang="en-US" sz="2400"/>
              <a:t>由于许多的商用建筑物地下一层环境条件大大改善，可安装电、光的配线架设备及通信设施。在不具备设置单独进线间或入楼电、光缆数量及入口设施较少的建筑物也可以在入口处采用挖地沟或使用较小的空间完成缆线的成端与盘长，入口设施则可安装在设备间，最好是单独的设置场地，以便功能区分。</a:t>
            </a:r>
            <a:endParaRPr lang="zh-CN" altLang="en-US" sz="2400"/>
          </a:p>
        </p:txBody>
      </p:sp>
      <p:sp>
        <p:nvSpPr>
          <p:cNvPr id="51205"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4.2.7 </a:t>
            </a:r>
            <a:r>
              <a:rPr lang="zh-CN" altLang="en-US" sz="3200" b="1"/>
              <a:t>进线间设计</a:t>
            </a:r>
            <a:endParaRPr lang="zh-CN" altLang="en-US" sz="32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0060" y="1201738"/>
            <a:ext cx="3786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9"/>
          <p:cNvSpPr>
            <a:spLocks noChangeArrowheads="1"/>
          </p:cNvSpPr>
          <p:nvPr/>
        </p:nvSpPr>
        <p:spPr bwMode="auto">
          <a:xfrm>
            <a:off x="735649" y="1279526"/>
            <a:ext cx="367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 </a:t>
            </a:r>
            <a:r>
              <a:rPr lang="zh-CN" altLang="en-US" sz="2400" b="1">
                <a:solidFill>
                  <a:schemeClr val="bg1"/>
                </a:solidFill>
              </a:rPr>
              <a:t>进线间面积的确定</a:t>
            </a:r>
            <a:endParaRPr lang="zh-CN" altLang="en-US" sz="2400">
              <a:solidFill>
                <a:schemeClr val="bg1"/>
              </a:solidFill>
            </a:endParaRPr>
          </a:p>
        </p:txBody>
      </p:sp>
      <p:sp>
        <p:nvSpPr>
          <p:cNvPr id="52228" name="Rectangle 31"/>
          <p:cNvSpPr>
            <a:spLocks noChangeArrowheads="1"/>
          </p:cNvSpPr>
          <p:nvPr/>
        </p:nvSpPr>
        <p:spPr bwMode="auto">
          <a:xfrm>
            <a:off x="551815" y="1916430"/>
            <a:ext cx="10916285" cy="280416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zh-CN" altLang="en-US" sz="2400"/>
              <a:t>进线间因涉及因素较多，难以统一提出具体所需面积，可根据建筑物实际情况，并参照通信行业和国家的现行标准要求进行设计。</a:t>
            </a:r>
            <a:endParaRPr lang="zh-CN" altLang="en-US" sz="2400"/>
          </a:p>
          <a:p>
            <a:pPr eaLnBrk="1" hangingPunct="1">
              <a:lnSpc>
                <a:spcPts val="3100"/>
              </a:lnSpc>
            </a:pPr>
            <a:r>
              <a:rPr lang="zh-CN" altLang="en-US" sz="2400"/>
              <a:t>进线间应满足缆线的敷设路由、成端位置及数量、光缆的盘长空间和缆线的弯曲半径、以及各种设备（如充气维护设备、引入防护设备和配线接续设备）等安装所需要的空间和场地面积。</a:t>
            </a:r>
            <a:endParaRPr lang="zh-CN" altLang="en-US" sz="2400"/>
          </a:p>
          <a:p>
            <a:pPr eaLnBrk="1" hangingPunct="1">
              <a:lnSpc>
                <a:spcPts val="3100"/>
              </a:lnSpc>
            </a:pPr>
            <a:r>
              <a:rPr lang="zh-CN" altLang="en-US" sz="2400"/>
              <a:t>进线间的大小应按进线间的进局管道最终容量及入口设施的最终容量设计。同时应考虑满足多家电信业务经营者安装入口设施等设备的面积。</a:t>
            </a:r>
            <a:endParaRPr lang="zh-CN" altLang="en-US" sz="2400"/>
          </a:p>
        </p:txBody>
      </p:sp>
      <p:sp>
        <p:nvSpPr>
          <p:cNvPr id="52229"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4.2.7 </a:t>
            </a:r>
            <a:r>
              <a:rPr lang="zh-CN" altLang="en-US" sz="3200" b="1"/>
              <a:t>进线间设计</a:t>
            </a:r>
            <a:endParaRPr lang="zh-CN" altLang="en-US" sz="32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129983"/>
            <a:ext cx="3786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9"/>
          <p:cNvSpPr>
            <a:spLocks noChangeArrowheads="1"/>
          </p:cNvSpPr>
          <p:nvPr/>
        </p:nvSpPr>
        <p:spPr bwMode="auto">
          <a:xfrm>
            <a:off x="807404" y="1207771"/>
            <a:ext cx="3673475"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chemeClr val="bg1"/>
                </a:solidFill>
              </a:rPr>
              <a:t>1. </a:t>
            </a:r>
            <a:r>
              <a:rPr lang="zh-CN" altLang="en-US" sz="2400" b="1">
                <a:solidFill>
                  <a:schemeClr val="bg1"/>
                </a:solidFill>
              </a:rPr>
              <a:t>设备间的设计要点</a:t>
            </a:r>
            <a:endParaRPr lang="zh-CN" altLang="en-US" sz="2200" b="1">
              <a:solidFill>
                <a:schemeClr val="bg1"/>
              </a:solidFill>
            </a:endParaRPr>
          </a:p>
        </p:txBody>
      </p:sp>
      <p:sp>
        <p:nvSpPr>
          <p:cNvPr id="31748" name="Rectangle 31"/>
          <p:cNvSpPr>
            <a:spLocks noChangeArrowheads="1"/>
          </p:cNvSpPr>
          <p:nvPr/>
        </p:nvSpPr>
        <p:spPr bwMode="auto">
          <a:xfrm>
            <a:off x="551815" y="1844675"/>
            <a:ext cx="11073765" cy="439420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zh-CN" altLang="en-US" sz="2300" b="1"/>
              <a:t>       </a:t>
            </a:r>
            <a:r>
              <a:rPr sz="2300" b="1"/>
              <a:t>① 主体工程的建设规模和工程范围的大小，例如，智能化建筑或智能化小区的工程建设规模和管辖范围的差异极大，设备间的设置方案是不应相同的。</a:t>
            </a:r>
            <a:endParaRPr sz="2300" b="1"/>
          </a:p>
          <a:p>
            <a:pPr eaLnBrk="1" hangingPunct="1">
              <a:lnSpc>
                <a:spcPts val="3100"/>
              </a:lnSpc>
            </a:pPr>
            <a:r>
              <a:rPr lang="en-US" sz="2300" b="1"/>
              <a:t>      </a:t>
            </a:r>
            <a:r>
              <a:rPr sz="2300" b="1"/>
              <a:t>② 设备间内安装的设备种类和数量多少。在设备间内只有综合布线系统设备的专用房间会与其他设备合用，例如，用户电话交换机和计算机主机及配套设备，这就有专用机房或合用机房之别，又会有设备数量多少和布置方式不同的因素，影响房间面积的大小和设备布置。</a:t>
            </a:r>
            <a:endParaRPr sz="2300" b="1"/>
          </a:p>
          <a:p>
            <a:pPr eaLnBrk="1" hangingPunct="1">
              <a:lnSpc>
                <a:spcPts val="3100"/>
              </a:lnSpc>
            </a:pPr>
            <a:r>
              <a:rPr lang="en-US" sz="2300" b="1"/>
              <a:t>       </a:t>
            </a:r>
            <a:r>
              <a:rPr sz="2300" b="1"/>
              <a:t>③ 设备间有无常驻的维护管理人员，是专职人员用房还是合用共管的性质，这些都会影响到设备间的位置和房间面积的大小等。</a:t>
            </a:r>
            <a:endParaRPr sz="2300" b="1"/>
          </a:p>
          <a:p>
            <a:pPr eaLnBrk="1" hangingPunct="1">
              <a:lnSpc>
                <a:spcPts val="3100"/>
              </a:lnSpc>
            </a:pPr>
            <a:r>
              <a:rPr sz="2300" b="1"/>
              <a:t>每幢建筑物内应至少设置1个设备间，如果用户电话交换机与计算机网络设备分别安装在不同的场地、或根据 安全需要时，也可设置2个或2个以上的设备间，以满足不同业务的设备安装需要。</a:t>
            </a:r>
            <a:endParaRPr sz="2300" b="1"/>
          </a:p>
        </p:txBody>
      </p:sp>
      <p:sp>
        <p:nvSpPr>
          <p:cNvPr id="31749" name="Rectangle 75"/>
          <p:cNvSpPr>
            <a:spLocks noChangeArrowheads="1"/>
          </p:cNvSpPr>
          <p:nvPr/>
        </p:nvSpPr>
        <p:spPr bwMode="auto">
          <a:xfrm>
            <a:off x="4480878" y="1201420"/>
            <a:ext cx="3143250" cy="4318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a:t>
            </a:r>
            <a:r>
              <a:rPr lang="en-US" altLang="zh-CN" sz="2400" b="1"/>
              <a:t>1</a:t>
            </a:r>
            <a:r>
              <a:rPr lang="zh-CN" altLang="en-US" sz="2400" b="1"/>
              <a:t>）设备间的设置方案</a:t>
            </a:r>
            <a:endParaRPr lang="zh-CN" altLang="en-US" sz="2400" b="1">
              <a:latin typeface="黑体" panose="02010609060101010101" pitchFamily="49" charset="-122"/>
              <a:ea typeface="黑体" panose="02010609060101010101" pitchFamily="49" charset="-122"/>
            </a:endParaRPr>
          </a:p>
        </p:txBody>
      </p:sp>
      <p:sp>
        <p:nvSpPr>
          <p:cNvPr id="31750" name="标题 1"/>
          <p:cNvSpPr/>
          <p:nvPr/>
        </p:nvSpPr>
        <p:spPr bwMode="auto">
          <a:xfrm>
            <a:off x="3071814" y="260351"/>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a:t>4.2.6 </a:t>
            </a:r>
            <a:r>
              <a:rPr lang="zh-CN" altLang="en-US" sz="3200" b="1"/>
              <a:t>设备间设计</a:t>
            </a:r>
            <a:endParaRPr kumimoji="0" lang="zh-CN" altLang="en-US" sz="3200" b="1">
              <a:solidFill>
                <a:srgbClr val="375B7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4205" y="1201738"/>
            <a:ext cx="3786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9"/>
          <p:cNvSpPr>
            <a:spLocks noChangeArrowheads="1"/>
          </p:cNvSpPr>
          <p:nvPr/>
        </p:nvSpPr>
        <p:spPr bwMode="auto">
          <a:xfrm>
            <a:off x="879794" y="1279526"/>
            <a:ext cx="367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 </a:t>
            </a:r>
            <a:r>
              <a:rPr lang="zh-CN" altLang="en-US" sz="2400" b="1">
                <a:solidFill>
                  <a:schemeClr val="bg1"/>
                </a:solidFill>
              </a:rPr>
              <a:t>线缆配置要求</a:t>
            </a:r>
            <a:endParaRPr lang="zh-CN" altLang="en-US" sz="2400">
              <a:solidFill>
                <a:schemeClr val="bg1"/>
              </a:solidFill>
            </a:endParaRPr>
          </a:p>
        </p:txBody>
      </p:sp>
      <p:sp>
        <p:nvSpPr>
          <p:cNvPr id="53252" name="Rectangle 31"/>
          <p:cNvSpPr>
            <a:spLocks noChangeArrowheads="1"/>
          </p:cNvSpPr>
          <p:nvPr/>
        </p:nvSpPr>
        <p:spPr bwMode="auto">
          <a:xfrm>
            <a:off x="695960" y="1916430"/>
            <a:ext cx="10928985" cy="289369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a:t>建筑群主干电缆和光缆、公用网和专用网电缆、光缆及天线馈线等室外缆线进入建筑物时，应在进线间成端转换成室内电缆、光缆，并在缆线的终端处可由多家电信业务经营者设置入口设施，入口设施中的配线设备应按引入的电、光缆容量配置。</a:t>
            </a:r>
            <a:endParaRPr lang="zh-CN" altLang="en-US" sz="2400"/>
          </a:p>
          <a:p>
            <a:pPr eaLnBrk="1" hangingPunct="1">
              <a:lnSpc>
                <a:spcPts val="3200"/>
              </a:lnSpc>
            </a:pPr>
            <a:r>
              <a:rPr lang="zh-CN" altLang="en-US" sz="2400"/>
              <a:t>电信业务经营者或其他业务服务商在进线间设置安装入口配线设备应与</a:t>
            </a:r>
            <a:r>
              <a:rPr lang="en-US" altLang="zh-CN" sz="2400"/>
              <a:t>BD</a:t>
            </a:r>
            <a:r>
              <a:rPr lang="zh-CN" altLang="en-US" sz="2400"/>
              <a:t>或</a:t>
            </a:r>
            <a:r>
              <a:rPr lang="en-US" altLang="zh-CN" sz="2400"/>
              <a:t>CD</a:t>
            </a:r>
            <a:r>
              <a:rPr lang="zh-CN" altLang="en-US" sz="2400"/>
              <a:t>之间敷设相应的连接电缆、光缆，实现路由互通。缆线类型与容量应与配线设备相一致。</a:t>
            </a:r>
            <a:endParaRPr lang="zh-CN" altLang="en-US" sz="2400"/>
          </a:p>
        </p:txBody>
      </p:sp>
      <p:sp>
        <p:nvSpPr>
          <p:cNvPr id="53253"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4.2.7 </a:t>
            </a:r>
            <a:r>
              <a:rPr lang="zh-CN" altLang="en-US" sz="3200" b="1"/>
              <a:t>进线间设计</a:t>
            </a:r>
            <a:endParaRPr lang="zh-CN" altLang="en-US" sz="32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4205" y="1274128"/>
            <a:ext cx="3786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9"/>
          <p:cNvSpPr>
            <a:spLocks noChangeArrowheads="1"/>
          </p:cNvSpPr>
          <p:nvPr/>
        </p:nvSpPr>
        <p:spPr bwMode="auto">
          <a:xfrm>
            <a:off x="879794" y="1351916"/>
            <a:ext cx="367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4. </a:t>
            </a:r>
            <a:r>
              <a:rPr lang="zh-CN" altLang="en-US" sz="2400" b="1">
                <a:solidFill>
                  <a:schemeClr val="bg1"/>
                </a:solidFill>
              </a:rPr>
              <a:t>入口管孔数量</a:t>
            </a:r>
            <a:endParaRPr lang="zh-CN" altLang="en-US" sz="2400">
              <a:solidFill>
                <a:schemeClr val="bg1"/>
              </a:solidFill>
            </a:endParaRPr>
          </a:p>
        </p:txBody>
      </p:sp>
      <p:sp>
        <p:nvSpPr>
          <p:cNvPr id="54276" name="Rectangle 31"/>
          <p:cNvSpPr>
            <a:spLocks noChangeArrowheads="1"/>
          </p:cNvSpPr>
          <p:nvPr/>
        </p:nvSpPr>
        <p:spPr bwMode="auto">
          <a:xfrm>
            <a:off x="695960" y="1988820"/>
            <a:ext cx="10887710" cy="166306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a:t>进线间应设置管道入口。</a:t>
            </a:r>
            <a:endParaRPr lang="zh-CN" altLang="en-US" sz="2400"/>
          </a:p>
          <a:p>
            <a:pPr eaLnBrk="1" hangingPunct="1">
              <a:lnSpc>
                <a:spcPts val="3200"/>
              </a:lnSpc>
            </a:pPr>
            <a:r>
              <a:rPr lang="zh-CN" altLang="en-US" sz="2400"/>
              <a:t>在进线间缆线入口处的管孔数量应留有充分的余量，以满足建筑物之间、建筑物弱电系统、外部接入业务及多家电信业务经营者和其他业务服务商缆线接入的需求，建议留有</a:t>
            </a:r>
            <a:r>
              <a:rPr lang="en-US" altLang="zh-CN" sz="2400"/>
              <a:t>2</a:t>
            </a:r>
            <a:r>
              <a:rPr lang="zh-CN" altLang="en-US" sz="2400"/>
              <a:t>～</a:t>
            </a:r>
            <a:r>
              <a:rPr lang="en-US" altLang="zh-CN" sz="2400"/>
              <a:t>4</a:t>
            </a:r>
            <a:r>
              <a:rPr lang="zh-CN" altLang="en-US" sz="2400"/>
              <a:t>孔的余量。</a:t>
            </a:r>
            <a:endParaRPr lang="zh-CN" altLang="en-US" sz="2400"/>
          </a:p>
        </p:txBody>
      </p:sp>
      <p:sp>
        <p:nvSpPr>
          <p:cNvPr id="54277"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4.2.7 </a:t>
            </a:r>
            <a:r>
              <a:rPr lang="zh-CN" altLang="en-US" sz="3200" b="1"/>
              <a:t>进线间设计</a:t>
            </a:r>
            <a:endParaRPr lang="zh-CN" altLang="en-US" sz="32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545" y="1129983"/>
            <a:ext cx="3786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9"/>
          <p:cNvSpPr>
            <a:spLocks noChangeArrowheads="1"/>
          </p:cNvSpPr>
          <p:nvPr/>
        </p:nvSpPr>
        <p:spPr bwMode="auto">
          <a:xfrm>
            <a:off x="806133" y="1207771"/>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5. </a:t>
            </a:r>
            <a:r>
              <a:rPr lang="zh-CN" altLang="en-US" sz="2400" b="1">
                <a:solidFill>
                  <a:schemeClr val="bg1"/>
                </a:solidFill>
              </a:rPr>
              <a:t>进线间的设计要求</a:t>
            </a:r>
            <a:endParaRPr lang="zh-CN" altLang="en-US" sz="2400">
              <a:solidFill>
                <a:schemeClr val="bg1"/>
              </a:solidFill>
            </a:endParaRPr>
          </a:p>
        </p:txBody>
      </p:sp>
      <p:sp>
        <p:nvSpPr>
          <p:cNvPr id="55300" name="Rectangle 31"/>
          <p:cNvSpPr>
            <a:spLocks noChangeArrowheads="1"/>
          </p:cNvSpPr>
          <p:nvPr/>
        </p:nvSpPr>
        <p:spPr bwMode="auto">
          <a:xfrm>
            <a:off x="551815" y="1844675"/>
            <a:ext cx="11075035" cy="48228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5353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a:t>进线间宜尽量靠近建筑物的外墙，且在地下室设置，以便于地下缆线引入。（</a:t>
            </a:r>
            <a:r>
              <a:rPr lang="en-US" altLang="zh-CN" sz="2400"/>
              <a:t>1</a:t>
            </a:r>
            <a:r>
              <a:rPr lang="zh-CN" altLang="en-US" sz="2400"/>
              <a:t>）进线间应采取切实有效地防止渗水的措施，并设有抽排水装置。</a:t>
            </a:r>
            <a:endParaRPr lang="zh-CN" altLang="en-US" sz="2400"/>
          </a:p>
          <a:p>
            <a:pPr eaLnBrk="1" hangingPunct="1"/>
            <a:r>
              <a:rPr lang="zh-CN" altLang="en-US" sz="2400"/>
              <a:t>（</a:t>
            </a:r>
            <a:r>
              <a:rPr lang="en-US" altLang="zh-CN" sz="2400"/>
              <a:t>2</a:t>
            </a:r>
            <a:r>
              <a:rPr lang="zh-CN" altLang="en-US" sz="2400"/>
              <a:t>）进线间应与综合布线系统的垂直布置（或水平布置）的主干缆线竖井沟通，连成整体。</a:t>
            </a:r>
            <a:endParaRPr lang="zh-CN" altLang="en-US" sz="2400"/>
          </a:p>
          <a:p>
            <a:pPr eaLnBrk="1" hangingPunct="1"/>
            <a:r>
              <a:rPr lang="zh-CN" altLang="en-US" sz="2400"/>
              <a:t>（</a:t>
            </a:r>
            <a:r>
              <a:rPr lang="en-US" altLang="zh-CN" sz="2400"/>
              <a:t>3</a:t>
            </a:r>
            <a:r>
              <a:rPr lang="zh-CN" altLang="en-US" sz="2400"/>
              <a:t>）进线间应采按相应的防火等级配置防火设施。例如门向外开的防火门，宽度不小于</a:t>
            </a:r>
            <a:r>
              <a:rPr lang="en-US" altLang="zh-CN" sz="2400"/>
              <a:t>1000mm</a:t>
            </a:r>
            <a:r>
              <a:rPr lang="zh-CN" altLang="en-US" sz="2400"/>
              <a:t>。</a:t>
            </a:r>
            <a:endParaRPr lang="zh-CN" altLang="en-US" sz="2400"/>
          </a:p>
          <a:p>
            <a:pPr eaLnBrk="1" hangingPunct="1"/>
            <a:r>
              <a:rPr lang="zh-CN" altLang="en-US" sz="2400"/>
              <a:t>（</a:t>
            </a:r>
            <a:r>
              <a:rPr lang="en-US" altLang="zh-CN" sz="2400"/>
              <a:t>4</a:t>
            </a:r>
            <a:r>
              <a:rPr lang="zh-CN" altLang="en-US" sz="2400"/>
              <a:t>）进线间应设防有害气体措施和通风装置，排风量按每小时不小于</a:t>
            </a:r>
            <a:r>
              <a:rPr lang="en-US" altLang="zh-CN" sz="2400"/>
              <a:t>5</a:t>
            </a:r>
            <a:r>
              <a:rPr lang="zh-CN" altLang="en-US" sz="2400"/>
              <a:t>次容积计算。</a:t>
            </a:r>
            <a:endParaRPr lang="zh-CN" altLang="en-US" sz="2400"/>
          </a:p>
          <a:p>
            <a:pPr eaLnBrk="1" hangingPunct="1"/>
            <a:r>
              <a:rPr lang="zh-CN" altLang="en-US" sz="2400"/>
              <a:t>（</a:t>
            </a:r>
            <a:r>
              <a:rPr lang="en-US" altLang="zh-CN" sz="2400"/>
              <a:t>5</a:t>
            </a:r>
            <a:r>
              <a:rPr lang="zh-CN" altLang="en-US" sz="2400"/>
              <a:t>）进线间内不允许与其无关的管线穿越或通过。</a:t>
            </a:r>
            <a:endParaRPr lang="zh-CN" altLang="en-US" sz="2400"/>
          </a:p>
          <a:p>
            <a:pPr eaLnBrk="1" hangingPunct="1"/>
            <a:r>
              <a:rPr lang="zh-CN" altLang="en-US" sz="2400"/>
              <a:t>（</a:t>
            </a:r>
            <a:r>
              <a:rPr lang="en-US" altLang="zh-CN" sz="2400"/>
              <a:t>6</a:t>
            </a:r>
            <a:r>
              <a:rPr lang="zh-CN" altLang="en-US" sz="2400"/>
              <a:t>）引入进线间的所有管道的管孔（包括现已敷设缆线或空闲的管孔）均应采用防火和防渗材料密封严堵，切实做好防水防渗处理，保证进线间干燥不湿。</a:t>
            </a:r>
            <a:endParaRPr lang="zh-CN" altLang="en-US" sz="2400"/>
          </a:p>
          <a:p>
            <a:pPr eaLnBrk="1" hangingPunct="1"/>
            <a:r>
              <a:rPr lang="zh-CN" altLang="en-US" sz="2400"/>
              <a:t>（</a:t>
            </a:r>
            <a:r>
              <a:rPr lang="en-US" altLang="zh-CN" sz="2400"/>
              <a:t>7</a:t>
            </a:r>
            <a:r>
              <a:rPr lang="zh-CN" altLang="en-US" sz="2400"/>
              <a:t>）进线间内如安装通信配线设备和信息网络设施，应符合相关规范和设备安装设计的要求。</a:t>
            </a:r>
            <a:endParaRPr lang="zh-CN" altLang="en-US" sz="2400"/>
          </a:p>
        </p:txBody>
      </p:sp>
      <p:sp>
        <p:nvSpPr>
          <p:cNvPr id="55301"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4.2.7 </a:t>
            </a:r>
            <a:r>
              <a:rPr lang="zh-CN" altLang="en-US" sz="3200" b="1"/>
              <a:t>进线间设计</a:t>
            </a:r>
            <a:endParaRPr lang="zh-CN" altLang="en-US" sz="32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0060" y="1129983"/>
            <a:ext cx="5715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9"/>
          <p:cNvSpPr>
            <a:spLocks noChangeArrowheads="1"/>
          </p:cNvSpPr>
          <p:nvPr/>
        </p:nvSpPr>
        <p:spPr bwMode="auto">
          <a:xfrm>
            <a:off x="735649" y="1207771"/>
            <a:ext cx="5673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sz="2400" b="1">
                <a:solidFill>
                  <a:schemeClr val="bg1"/>
                </a:solidFill>
              </a:rPr>
              <a:t>1．管理子系统的设计</a:t>
            </a:r>
            <a:endParaRPr sz="2400" b="1">
              <a:solidFill>
                <a:schemeClr val="bg1"/>
              </a:solidFill>
            </a:endParaRPr>
          </a:p>
        </p:txBody>
      </p:sp>
      <p:sp>
        <p:nvSpPr>
          <p:cNvPr id="56324" name="Rectangle 31"/>
          <p:cNvSpPr>
            <a:spLocks noChangeArrowheads="1"/>
          </p:cNvSpPr>
          <p:nvPr/>
        </p:nvSpPr>
        <p:spPr bwMode="auto">
          <a:xfrm>
            <a:off x="551815" y="1844675"/>
            <a:ext cx="10988675" cy="171386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5353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sz="2200" b="1"/>
              <a:t>对设备间、电信间、进线间和工作区的配线设备、缆线、信息点等设施，应按一定的模式进行标识和记录，内容包括：管理方式、标识、色标、连接等。这些内容的实施将给今后维护和管理带来很大的方便，有利于提高管理水平和工作效率。特别是信息点数量较大和系统架构较为复杂的综合布线系统工程 ，如采用计算机进行管理，其效果将十分明显。</a:t>
            </a:r>
            <a:endParaRPr sz="2200" b="1"/>
          </a:p>
        </p:txBody>
      </p:sp>
      <p:sp>
        <p:nvSpPr>
          <p:cNvPr id="56325"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a:t>
            </a:r>
            <a:endParaRPr lang="zh-CN" altLang="en-US" sz="32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075" y="1230313"/>
            <a:ext cx="36401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9"/>
          <p:cNvSpPr>
            <a:spLocks noChangeArrowheads="1"/>
          </p:cNvSpPr>
          <p:nvPr/>
        </p:nvSpPr>
        <p:spPr bwMode="auto">
          <a:xfrm>
            <a:off x="1054101" y="1268413"/>
            <a:ext cx="3241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en-US" sz="2400" b="1">
                <a:solidFill>
                  <a:schemeClr val="bg1"/>
                </a:solidFill>
              </a:rPr>
              <a:t> 配线管理连接模型</a:t>
            </a:r>
            <a:endParaRPr lang="zh-CN" altLang="en-US" sz="2400" b="1">
              <a:solidFill>
                <a:schemeClr val="bg1"/>
              </a:solidFill>
            </a:endParaRPr>
          </a:p>
        </p:txBody>
      </p:sp>
      <p:sp>
        <p:nvSpPr>
          <p:cNvPr id="66564"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a:t>
            </a:r>
            <a:endParaRPr lang="zh-CN" altLang="en-US" sz="3200" b="1"/>
          </a:p>
        </p:txBody>
      </p:sp>
      <p:sp>
        <p:nvSpPr>
          <p:cNvPr id="66565" name="Rectangle 75"/>
          <p:cNvSpPr>
            <a:spLocks noChangeArrowheads="1"/>
          </p:cNvSpPr>
          <p:nvPr/>
        </p:nvSpPr>
        <p:spPr bwMode="auto">
          <a:xfrm>
            <a:off x="4329113" y="2781301"/>
            <a:ext cx="4646612"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 </a:t>
            </a:r>
            <a:r>
              <a:rPr lang="zh-CN" altLang="en-US" sz="2400" b="1"/>
              <a:t>互相连接结构，</a:t>
            </a:r>
            <a:r>
              <a:rPr lang="en-US" altLang="zh-CN" sz="2400" b="1"/>
              <a:t>Inter-Connect</a:t>
            </a:r>
            <a:endParaRPr lang="zh-CN" altLang="en-US" sz="2400" b="1"/>
          </a:p>
        </p:txBody>
      </p:sp>
      <p:sp>
        <p:nvSpPr>
          <p:cNvPr id="66567" name="Rectangle 75"/>
          <p:cNvSpPr>
            <a:spLocks noChangeArrowheads="1"/>
          </p:cNvSpPr>
          <p:nvPr/>
        </p:nvSpPr>
        <p:spPr bwMode="auto">
          <a:xfrm>
            <a:off x="4295775" y="4005264"/>
            <a:ext cx="4679950"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交叉连接结构</a:t>
            </a:r>
            <a:r>
              <a:rPr lang="en-US" altLang="zh-CN" sz="2400" b="1"/>
              <a:t>,Cross-Connect</a:t>
            </a:r>
            <a:endParaRPr lang="zh-CN" altLang="en-US" sz="2400" b="1"/>
          </a:p>
        </p:txBody>
      </p:sp>
      <p:sp>
        <p:nvSpPr>
          <p:cNvPr id="66568" name="Rectangle 75"/>
          <p:cNvSpPr>
            <a:spLocks noChangeArrowheads="1"/>
          </p:cNvSpPr>
          <p:nvPr/>
        </p:nvSpPr>
        <p:spPr bwMode="auto">
          <a:xfrm>
            <a:off x="2927351" y="3068638"/>
            <a:ext cx="841375" cy="100965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配线方式</a:t>
            </a:r>
            <a:endParaRPr lang="zh-CN" altLang="en-US" sz="2400" b="1"/>
          </a:p>
        </p:txBody>
      </p:sp>
      <p:sp>
        <p:nvSpPr>
          <p:cNvPr id="66569" name="左大括号 1"/>
          <p:cNvSpPr/>
          <p:nvPr/>
        </p:nvSpPr>
        <p:spPr bwMode="auto">
          <a:xfrm>
            <a:off x="3916363" y="3068638"/>
            <a:ext cx="322262" cy="1223962"/>
          </a:xfrm>
          <a:prstGeom prst="leftBrace">
            <a:avLst>
              <a:gd name="adj1" fmla="val 8352"/>
              <a:gd name="adj2" fmla="val 50000"/>
            </a:avLst>
          </a:prstGeom>
          <a:noFill/>
          <a:ln w="38100" algn="ctr">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670" y="1070928"/>
            <a:ext cx="36401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9"/>
          <p:cNvSpPr>
            <a:spLocks noChangeArrowheads="1"/>
          </p:cNvSpPr>
          <p:nvPr/>
        </p:nvSpPr>
        <p:spPr bwMode="auto">
          <a:xfrm>
            <a:off x="734696" y="1109028"/>
            <a:ext cx="3241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en-US" sz="2400" b="1">
                <a:solidFill>
                  <a:schemeClr val="bg1"/>
                </a:solidFill>
              </a:rPr>
              <a:t> 配线管理连接模型</a:t>
            </a:r>
            <a:endParaRPr lang="zh-CN" altLang="en-US" sz="2400" b="1">
              <a:solidFill>
                <a:schemeClr val="bg1"/>
              </a:solidFill>
            </a:endParaRPr>
          </a:p>
        </p:txBody>
      </p:sp>
      <p:sp>
        <p:nvSpPr>
          <p:cNvPr id="67588"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sp>
        <p:nvSpPr>
          <p:cNvPr id="67589" name="Rectangle 75"/>
          <p:cNvSpPr>
            <a:spLocks noChangeArrowheads="1"/>
          </p:cNvSpPr>
          <p:nvPr/>
        </p:nvSpPr>
        <p:spPr bwMode="auto">
          <a:xfrm>
            <a:off x="407670" y="1772920"/>
            <a:ext cx="5667375" cy="489267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(1)</a:t>
            </a:r>
            <a:r>
              <a:rPr lang="zh-CN" altLang="zh-CN" sz="2400"/>
              <a:t>互相连接结构（</a:t>
            </a:r>
            <a:r>
              <a:rPr lang="en-US" altLang="zh-CN" sz="2400"/>
              <a:t>Inter-Connect</a:t>
            </a:r>
            <a:r>
              <a:rPr lang="zh-CN" altLang="zh-CN" sz="2400"/>
              <a:t>），简称互连结构</a:t>
            </a:r>
            <a:endParaRPr lang="en-US" altLang="zh-CN" sz="2400"/>
          </a:p>
          <a:p>
            <a:pPr eaLnBrk="1" hangingPunct="1"/>
            <a:r>
              <a:rPr lang="zh-CN" altLang="zh-CN" sz="2400"/>
              <a:t>互相连接结构是一种结构简单的连接方式，如图</a:t>
            </a:r>
            <a:r>
              <a:rPr lang="en-US" altLang="zh-CN" sz="2400"/>
              <a:t>4.57</a:t>
            </a:r>
            <a:r>
              <a:rPr lang="zh-CN" altLang="zh-CN" sz="2400"/>
              <a:t>所示。这种结构主要应用于计算机通信的综合布线系统。它的连接安装主要有信息模块、</a:t>
            </a:r>
            <a:r>
              <a:rPr lang="en-US" altLang="zh-CN" sz="2400"/>
              <a:t>RJ45</a:t>
            </a:r>
            <a:r>
              <a:rPr lang="zh-CN" altLang="zh-CN" sz="2400"/>
              <a:t>连接器、</a:t>
            </a:r>
            <a:r>
              <a:rPr lang="en-US" altLang="zh-CN" sz="2400"/>
              <a:t>RJ45</a:t>
            </a:r>
            <a:r>
              <a:rPr lang="zh-CN" altLang="zh-CN" sz="2400"/>
              <a:t>插口的配线架。对于互连结构，信息点的线缆通过数据配线架的面板进行管理，数据配线架有</a:t>
            </a:r>
            <a:r>
              <a:rPr lang="en-US" altLang="zh-CN" sz="2400"/>
              <a:t>12</a:t>
            </a:r>
            <a:r>
              <a:rPr lang="zh-CN" altLang="zh-CN" sz="2400"/>
              <a:t>口、</a:t>
            </a:r>
            <a:r>
              <a:rPr lang="en-US" altLang="zh-CN" sz="2400"/>
              <a:t>24</a:t>
            </a:r>
            <a:r>
              <a:rPr lang="zh-CN" altLang="zh-CN" sz="2400"/>
              <a:t>口、</a:t>
            </a:r>
            <a:r>
              <a:rPr lang="en-US" altLang="zh-CN" sz="2400"/>
              <a:t>48</a:t>
            </a:r>
            <a:r>
              <a:rPr lang="zh-CN" altLang="zh-CN" sz="2400"/>
              <a:t>口等规格，应根据信息点的多少配置配线架，并进行标准定位管理。互相连接结构在配线间的标准机柜内放置配线架和应用系统设备。</a:t>
            </a:r>
            <a:endParaRPr lang="zh-CN" altLang="en-US" sz="2400" b="1"/>
          </a:p>
        </p:txBody>
      </p:sp>
      <p:pic>
        <p:nvPicPr>
          <p:cNvPr id="696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145" y="1772920"/>
            <a:ext cx="550608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215073"/>
            <a:ext cx="36401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9"/>
          <p:cNvSpPr>
            <a:spLocks noChangeArrowheads="1"/>
          </p:cNvSpPr>
          <p:nvPr/>
        </p:nvSpPr>
        <p:spPr bwMode="auto">
          <a:xfrm>
            <a:off x="950596" y="1253173"/>
            <a:ext cx="3241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en-US" sz="2400" b="1">
                <a:solidFill>
                  <a:schemeClr val="bg1"/>
                </a:solidFill>
              </a:rPr>
              <a:t> 配线管理连接模型</a:t>
            </a:r>
            <a:endParaRPr lang="zh-CN" altLang="en-US" sz="2400" b="1">
              <a:solidFill>
                <a:schemeClr val="bg1"/>
              </a:solidFill>
            </a:endParaRPr>
          </a:p>
        </p:txBody>
      </p:sp>
      <p:sp>
        <p:nvSpPr>
          <p:cNvPr id="68612"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sp>
        <p:nvSpPr>
          <p:cNvPr id="68613" name="Rectangle 75"/>
          <p:cNvSpPr>
            <a:spLocks noChangeArrowheads="1"/>
          </p:cNvSpPr>
          <p:nvPr/>
        </p:nvSpPr>
        <p:spPr bwMode="auto">
          <a:xfrm>
            <a:off x="623570" y="1917065"/>
            <a:ext cx="10922000" cy="410527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工作区放置终端设备，应用系统设备用两端带有连接器的接插软线，一端连接到配线子系统的信息插座上，另一端连接到应用系统终端设备上，配线子系统缆线一端连接到工作区的信息插座上，另一端连接到楼层配线间配线架上。</a:t>
            </a:r>
            <a:endParaRPr lang="en-US" altLang="zh-CN" sz="2400"/>
          </a:p>
          <a:p>
            <a:pPr eaLnBrk="1" hangingPunct="1"/>
            <a:r>
              <a:rPr lang="zh-CN" altLang="zh-CN" sz="2400"/>
              <a:t>干线缆线的两端分别连接在不同的配线架上。</a:t>
            </a:r>
            <a:endParaRPr lang="en-US" altLang="zh-CN" sz="2400"/>
          </a:p>
          <a:p>
            <a:pPr eaLnBrk="1" hangingPunct="1"/>
            <a:r>
              <a:rPr lang="zh-CN" altLang="zh-CN" sz="2400"/>
              <a:t>模块化配线架有</a:t>
            </a:r>
            <a:r>
              <a:rPr lang="en-US" altLang="zh-CN" sz="2400"/>
              <a:t>5</a:t>
            </a:r>
            <a:r>
              <a:rPr lang="zh-CN" altLang="zh-CN" sz="2400"/>
              <a:t>类、超</a:t>
            </a:r>
            <a:r>
              <a:rPr lang="en-US" altLang="zh-CN" sz="2400"/>
              <a:t>5</a:t>
            </a:r>
            <a:r>
              <a:rPr lang="zh-CN" altLang="zh-CN" sz="2400"/>
              <a:t>类几种，接插软线也分为</a:t>
            </a:r>
            <a:r>
              <a:rPr lang="en-US" altLang="zh-CN" sz="2400"/>
              <a:t>5</a:t>
            </a:r>
            <a:r>
              <a:rPr lang="zh-CN" altLang="zh-CN" sz="2400"/>
              <a:t>类、超</a:t>
            </a:r>
            <a:r>
              <a:rPr lang="en-US" altLang="zh-CN" sz="2400"/>
              <a:t>5</a:t>
            </a:r>
            <a:r>
              <a:rPr lang="zh-CN" altLang="zh-CN" sz="2400"/>
              <a:t>类和</a:t>
            </a:r>
            <a:r>
              <a:rPr lang="en-US" altLang="zh-CN" sz="2400"/>
              <a:t>6</a:t>
            </a:r>
            <a:r>
              <a:rPr lang="zh-CN" altLang="zh-CN" sz="2400"/>
              <a:t>类等几种。高一类的接插软线可用于较低一类的链路。</a:t>
            </a:r>
            <a:endParaRPr lang="zh-CN" altLang="en-US" sz="24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1"/>
          <p:cNvSpPr>
            <a:spLocks noChangeArrowheads="1"/>
          </p:cNvSpPr>
          <p:nvPr/>
        </p:nvSpPr>
        <p:spPr bwMode="auto">
          <a:xfrm>
            <a:off x="623570" y="1844675"/>
            <a:ext cx="10737850" cy="330454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200"/>
              </a:lnSpc>
            </a:pPr>
            <a:r>
              <a:rPr lang="en-US" altLang="zh-CN" sz="2400"/>
              <a:t>(2)</a:t>
            </a:r>
            <a:r>
              <a:rPr lang="zh-CN" altLang="zh-CN" sz="2400"/>
              <a:t>交叉连接结构（</a:t>
            </a:r>
            <a:r>
              <a:rPr lang="en-US" altLang="zh-CN" sz="2400"/>
              <a:t>Cross-Connect</a:t>
            </a:r>
            <a:r>
              <a:rPr lang="zh-CN" altLang="zh-CN" sz="2400"/>
              <a:t>），简称交连结构。</a:t>
            </a:r>
            <a:endParaRPr lang="en-US" altLang="zh-CN" sz="2400" b="1"/>
          </a:p>
          <a:p>
            <a:pPr eaLnBrk="1" hangingPunct="1">
              <a:lnSpc>
                <a:spcPts val="3200"/>
              </a:lnSpc>
            </a:pPr>
            <a:r>
              <a:rPr lang="zh-CN" altLang="en-US" sz="2400" b="1"/>
              <a:t>交叉连接结构与互相连接结构的区别在于配线架上的连接方式不同，水平电缆和干线电缆连接在</a:t>
            </a:r>
            <a:r>
              <a:rPr lang="en-US" altLang="zh-CN" sz="2400" b="1"/>
              <a:t>110</a:t>
            </a:r>
            <a:r>
              <a:rPr lang="zh-CN" altLang="en-US" sz="2400" b="1"/>
              <a:t>配线架的不同区域，它们之间通过跳线（</a:t>
            </a:r>
            <a:r>
              <a:rPr lang="en-US" altLang="zh-CN" sz="2400" b="1"/>
              <a:t>3</a:t>
            </a:r>
            <a:r>
              <a:rPr lang="zh-CN" altLang="en-US" sz="2400" b="1"/>
              <a:t>类）或接插线（</a:t>
            </a:r>
            <a:r>
              <a:rPr lang="en-US" altLang="zh-CN" sz="2400" b="1"/>
              <a:t>5</a:t>
            </a:r>
            <a:r>
              <a:rPr lang="zh-CN" altLang="en-US" sz="2400" b="1"/>
              <a:t>类及以上）有选择地连接在一起。如图</a:t>
            </a:r>
            <a:r>
              <a:rPr lang="en-US" altLang="zh-CN" sz="2400" b="1"/>
              <a:t>4-58</a:t>
            </a:r>
            <a:r>
              <a:rPr lang="zh-CN" altLang="en-US" sz="2400" b="1"/>
              <a:t>所示。这种结构主要应用于语音通信的综合布线系统。和互连结构相比，它的连接安装采用</a:t>
            </a:r>
            <a:r>
              <a:rPr lang="en-US" altLang="zh-CN" sz="2400" b="1"/>
              <a:t>110</a:t>
            </a:r>
            <a:r>
              <a:rPr lang="zh-CN" altLang="en-US" sz="2400" b="1"/>
              <a:t>配线架。其类型有</a:t>
            </a:r>
            <a:r>
              <a:rPr lang="en-US" altLang="zh-CN" sz="2400" b="1"/>
              <a:t>3</a:t>
            </a:r>
            <a:r>
              <a:rPr lang="zh-CN" altLang="en-US" sz="2400" b="1"/>
              <a:t>类（</a:t>
            </a:r>
            <a:r>
              <a:rPr lang="en-US" altLang="zh-CN" sz="2400" b="1"/>
              <a:t>110A</a:t>
            </a:r>
            <a:r>
              <a:rPr lang="zh-CN" altLang="en-US" sz="2400" b="1"/>
              <a:t>型夹接式），</a:t>
            </a:r>
            <a:r>
              <a:rPr lang="en-US" altLang="zh-CN" sz="2400" b="1"/>
              <a:t>5</a:t>
            </a:r>
            <a:r>
              <a:rPr lang="zh-CN" altLang="en-US" sz="2400" b="1"/>
              <a:t>类、超</a:t>
            </a:r>
            <a:r>
              <a:rPr lang="en-US" altLang="zh-CN" sz="2400" b="1"/>
              <a:t>5</a:t>
            </a:r>
            <a:r>
              <a:rPr lang="zh-CN" altLang="en-US" sz="2400" b="1"/>
              <a:t>类（</a:t>
            </a:r>
            <a:r>
              <a:rPr lang="en-US" altLang="zh-CN" sz="2400" b="1"/>
              <a:t>110P</a:t>
            </a:r>
            <a:r>
              <a:rPr lang="zh-CN" altLang="en-US" sz="2400" b="1"/>
              <a:t>接插式）。其中</a:t>
            </a:r>
            <a:r>
              <a:rPr lang="en-US" altLang="zh-CN" sz="2400" b="1"/>
              <a:t>110A</a:t>
            </a:r>
            <a:r>
              <a:rPr lang="zh-CN" altLang="en-US" sz="2400" b="1"/>
              <a:t>型适用于用户不经常对楼层的线路进行修改、移动或重组。</a:t>
            </a:r>
            <a:r>
              <a:rPr lang="en-US" altLang="zh-CN" sz="2400" b="1"/>
              <a:t>110P</a:t>
            </a:r>
            <a:r>
              <a:rPr lang="zh-CN" altLang="en-US" sz="2400" b="1"/>
              <a:t>型适用于用户经常对楼层的线路进行修改、移动或重组。</a:t>
            </a:r>
            <a:endParaRPr lang="zh-CN" altLang="en-US" sz="2300"/>
          </a:p>
        </p:txBody>
      </p:sp>
      <p:sp>
        <p:nvSpPr>
          <p:cNvPr id="70659"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pic>
        <p:nvPicPr>
          <p:cNvPr id="7066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129983"/>
            <a:ext cx="36401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39"/>
          <p:cNvSpPr>
            <a:spLocks noChangeArrowheads="1"/>
          </p:cNvSpPr>
          <p:nvPr/>
        </p:nvSpPr>
        <p:spPr bwMode="auto">
          <a:xfrm>
            <a:off x="950596" y="1168083"/>
            <a:ext cx="3241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en-US" sz="2400" b="1">
                <a:solidFill>
                  <a:schemeClr val="bg1"/>
                </a:solidFill>
              </a:rPr>
              <a:t> 配线管理连接模型</a:t>
            </a:r>
            <a:endParaRPr lang="zh-CN" altLang="en-US" sz="2400" b="1">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grpSp>
        <p:nvGrpSpPr>
          <p:cNvPr id="71683" name="Group 2"/>
          <p:cNvGrpSpPr>
            <a:grpSpLocks noChangeAspect="1"/>
          </p:cNvGrpSpPr>
          <p:nvPr/>
        </p:nvGrpSpPr>
        <p:grpSpPr bwMode="auto">
          <a:xfrm>
            <a:off x="2095500" y="1928814"/>
            <a:ext cx="7500938" cy="4225925"/>
            <a:chOff x="2323" y="4852"/>
            <a:chExt cx="4829" cy="2718"/>
          </a:xfrm>
        </p:grpSpPr>
        <p:sp>
          <p:nvSpPr>
            <p:cNvPr id="71686" name="AutoShape 3"/>
            <p:cNvSpPr>
              <a:spLocks noChangeAspect="1" noChangeArrowheads="1"/>
            </p:cNvSpPr>
            <p:nvPr/>
          </p:nvSpPr>
          <p:spPr bwMode="auto">
            <a:xfrm>
              <a:off x="2323" y="4852"/>
              <a:ext cx="4829" cy="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687" name="Text Box 4"/>
            <p:cNvSpPr txBox="1">
              <a:spLocks noChangeAspect="1" noChangeArrowheads="1"/>
            </p:cNvSpPr>
            <p:nvPr/>
          </p:nvSpPr>
          <p:spPr bwMode="auto">
            <a:xfrm>
              <a:off x="2716" y="7343"/>
              <a:ext cx="4324"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b="1">
                  <a:solidFill>
                    <a:srgbClr val="FF0000"/>
                  </a:solidFill>
                  <a:latin typeface="Calibri" panose="020F0502020204030204" charset="0"/>
                </a:rPr>
                <a:t>图</a:t>
              </a:r>
              <a:r>
                <a:rPr kumimoji="0" lang="en-US" altLang="zh-CN" b="1">
                  <a:solidFill>
                    <a:srgbClr val="FF0000"/>
                  </a:solidFill>
                  <a:latin typeface="Calibri" panose="020F0502020204030204" charset="0"/>
                </a:rPr>
                <a:t>4-58 </a:t>
              </a:r>
              <a:r>
                <a:rPr kumimoji="0" lang="zh-CN" altLang="en-US" b="1">
                  <a:solidFill>
                    <a:srgbClr val="FF0000"/>
                  </a:solidFill>
                  <a:latin typeface="Calibri" panose="020F0502020204030204" charset="0"/>
                </a:rPr>
                <a:t>交叉连接结构</a:t>
              </a:r>
              <a:endParaRPr kumimoji="0" lang="zh-CN" altLang="en-US" b="1">
                <a:solidFill>
                  <a:srgbClr val="FF0000"/>
                </a:solidFill>
              </a:endParaRPr>
            </a:p>
          </p:txBody>
        </p:sp>
        <p:pic>
          <p:nvPicPr>
            <p:cNvPr id="71688" name="Picture 5" descr="4-44b"/>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23" y="4852"/>
              <a:ext cx="4829"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6" y="1274128"/>
            <a:ext cx="3495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9"/>
          <p:cNvSpPr>
            <a:spLocks noChangeArrowheads="1"/>
          </p:cNvSpPr>
          <p:nvPr/>
        </p:nvSpPr>
        <p:spPr bwMode="auto">
          <a:xfrm>
            <a:off x="878841" y="131222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交连管理方案设计</a:t>
            </a:r>
            <a:endParaRPr lang="zh-CN" altLang="en-US" sz="2400" b="1">
              <a:solidFill>
                <a:schemeClr val="bg1"/>
              </a:solidFill>
            </a:endParaRPr>
          </a:p>
        </p:txBody>
      </p:sp>
      <p:sp>
        <p:nvSpPr>
          <p:cNvPr id="72708" name="Rectangle 31"/>
          <p:cNvSpPr>
            <a:spLocks noChangeArrowheads="1"/>
          </p:cNvSpPr>
          <p:nvPr/>
        </p:nvSpPr>
        <p:spPr bwMode="auto">
          <a:xfrm>
            <a:off x="551815" y="1988820"/>
            <a:ext cx="11082020" cy="20732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a:t>交连管理就是指线路的跳线连接进行控制，通过跳线连接可安排或重新安排线路路由，管理整个用户终端，从而实现综合布线系统的灵活性。</a:t>
            </a:r>
            <a:endParaRPr lang="en-US" altLang="zh-CN" sz="2400"/>
          </a:p>
          <a:p>
            <a:pPr eaLnBrk="1" hangingPunct="1">
              <a:lnSpc>
                <a:spcPts val="3200"/>
              </a:lnSpc>
            </a:pPr>
            <a:r>
              <a:rPr lang="zh-CN" altLang="en-US" sz="2400"/>
              <a:t>交连管理有</a:t>
            </a:r>
            <a:r>
              <a:rPr lang="zh-CN" altLang="en-US" sz="2400">
                <a:solidFill>
                  <a:srgbClr val="FF0000"/>
                </a:solidFill>
              </a:rPr>
              <a:t>单点管理</a:t>
            </a:r>
            <a:r>
              <a:rPr lang="zh-CN" altLang="en-US" sz="2400"/>
              <a:t>和</a:t>
            </a:r>
            <a:r>
              <a:rPr lang="zh-CN" altLang="en-US" sz="2400">
                <a:solidFill>
                  <a:srgbClr val="FF0000"/>
                </a:solidFill>
              </a:rPr>
              <a:t>双点管理</a:t>
            </a:r>
            <a:r>
              <a:rPr lang="zh-CN" altLang="en-US" sz="2400"/>
              <a:t>两种类型。</a:t>
            </a:r>
            <a:endParaRPr lang="zh-CN" altLang="en-US" sz="2400"/>
          </a:p>
          <a:p>
            <a:pPr eaLnBrk="1" hangingPunct="1">
              <a:lnSpc>
                <a:spcPts val="3200"/>
              </a:lnSpc>
            </a:pPr>
            <a:r>
              <a:rPr lang="zh-CN" altLang="en-US" sz="2400"/>
              <a:t>用于构造交连场的硬件所处的地点、结构和类型决定综合布线系统的管理方式。交连场的结构取决于综合布线系统规模和选用的硬件。</a:t>
            </a:r>
            <a:endParaRPr lang="zh-CN" altLang="en-US" sz="2400"/>
          </a:p>
        </p:txBody>
      </p:sp>
      <p:sp>
        <p:nvSpPr>
          <p:cNvPr id="72709"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281" y="1129983"/>
            <a:ext cx="3495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9"/>
          <p:cNvSpPr>
            <a:spLocks noChangeArrowheads="1"/>
          </p:cNvSpPr>
          <p:nvPr/>
        </p:nvSpPr>
        <p:spPr bwMode="auto">
          <a:xfrm>
            <a:off x="590868" y="1207771"/>
            <a:ext cx="3097212"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chemeClr val="bg1"/>
                </a:solidFill>
              </a:rPr>
              <a:t>1. </a:t>
            </a:r>
            <a:r>
              <a:rPr lang="zh-CN" altLang="en-US" sz="2400" b="1">
                <a:solidFill>
                  <a:schemeClr val="bg1"/>
                </a:solidFill>
              </a:rPr>
              <a:t>设备间的设计要点</a:t>
            </a:r>
            <a:endParaRPr lang="zh-CN" altLang="en-US" sz="2200" b="1">
              <a:solidFill>
                <a:schemeClr val="bg1"/>
              </a:solidFill>
            </a:endParaRPr>
          </a:p>
        </p:txBody>
      </p:sp>
      <p:sp>
        <p:nvSpPr>
          <p:cNvPr id="32772" name="Rectangle 31"/>
          <p:cNvSpPr>
            <a:spLocks noChangeArrowheads="1"/>
          </p:cNvSpPr>
          <p:nvPr/>
        </p:nvSpPr>
        <p:spPr bwMode="auto">
          <a:xfrm>
            <a:off x="335280" y="1844675"/>
            <a:ext cx="11284585" cy="322199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300"/>
              <a:t>综合布线系统与外部通信网连接时，应遵循相应的接口标准要求。同时预留安装相应接入设备的位置。这在考虑设备间的面积大小时应考虑在内。</a:t>
            </a:r>
            <a:endParaRPr lang="zh-CN" altLang="en-US" sz="2300"/>
          </a:p>
          <a:p>
            <a:pPr eaLnBrk="1" hangingPunct="1"/>
            <a:r>
              <a:rPr lang="zh-CN" altLang="en-US" sz="2300"/>
              <a:t>此外，“建筑群干线电缆、光缆、公用网的光、电缆（包括无线网络天线馈线）进入建筑物时，都应设置</a:t>
            </a:r>
            <a:r>
              <a:rPr lang="zh-CN" altLang="en-US" sz="2300" b="1">
                <a:solidFill>
                  <a:srgbClr val="FF0000"/>
                </a:solidFill>
              </a:rPr>
              <a:t>引入设备，并在适当位置终端转换成室内电缆、光缆</a:t>
            </a:r>
            <a:r>
              <a:rPr lang="zh-CN" altLang="en-US" sz="2300"/>
              <a:t>。引入设备还包括必要的保护装置。引入设备宜单独设置房间，如条件合适也可与</a:t>
            </a:r>
            <a:r>
              <a:rPr lang="en-US" altLang="zh-CN" sz="2300"/>
              <a:t>BD</a:t>
            </a:r>
            <a:r>
              <a:rPr lang="zh-CN" altLang="en-US" sz="2300"/>
              <a:t>或</a:t>
            </a:r>
            <a:r>
              <a:rPr lang="en-US" altLang="zh-CN" sz="2300"/>
              <a:t>CD</a:t>
            </a:r>
            <a:r>
              <a:rPr lang="zh-CN" altLang="en-US" sz="2300"/>
              <a:t>合设。引入设备的安装应符合相关规范的规定”。“外部业务引入点到建筑群配线架的距离可能会影响综合布线系统的运行。在应用系统设计时，宜将这段电缆、光缆的特性考虑在内。”“如果公用网的接口没有直接连接到综合布线系统的接口时，应仔细考虑这段中继线的性能”</a:t>
            </a:r>
            <a:r>
              <a:rPr lang="zh-CN" altLang="en-US" sz="2400"/>
              <a:t>。</a:t>
            </a:r>
            <a:endParaRPr lang="zh-CN" altLang="en-US" sz="2400"/>
          </a:p>
        </p:txBody>
      </p:sp>
      <p:sp>
        <p:nvSpPr>
          <p:cNvPr id="32773" name="Rectangle 75"/>
          <p:cNvSpPr>
            <a:spLocks noChangeArrowheads="1"/>
          </p:cNvSpPr>
          <p:nvPr/>
        </p:nvSpPr>
        <p:spPr bwMode="auto">
          <a:xfrm>
            <a:off x="4013519" y="1210946"/>
            <a:ext cx="4357687"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200" b="1"/>
              <a:t>（</a:t>
            </a:r>
            <a:r>
              <a:rPr lang="en-US" altLang="zh-CN" sz="2200" b="1"/>
              <a:t>2</a:t>
            </a:r>
            <a:r>
              <a:rPr lang="zh-CN" altLang="en-US" sz="2200" b="1"/>
              <a:t>）综合布线系统与外部网络的连接</a:t>
            </a:r>
            <a:endParaRPr lang="zh-CN" altLang="en-US" sz="2200" b="1">
              <a:latin typeface="黑体" panose="02010609060101010101" pitchFamily="49" charset="-122"/>
              <a:ea typeface="黑体" panose="02010609060101010101" pitchFamily="49" charset="-122"/>
            </a:endParaRPr>
          </a:p>
        </p:txBody>
      </p:sp>
      <p:sp>
        <p:nvSpPr>
          <p:cNvPr id="32774" name="标题 1"/>
          <p:cNvSpPr/>
          <p:nvPr/>
        </p:nvSpPr>
        <p:spPr bwMode="auto">
          <a:xfrm>
            <a:off x="3071814" y="260351"/>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a:t>4.2.6 </a:t>
            </a:r>
            <a:r>
              <a:rPr lang="zh-CN" altLang="en-US" sz="3200" b="1"/>
              <a:t>设备间设计</a:t>
            </a:r>
            <a:endParaRPr kumimoji="0" lang="zh-CN" altLang="en-US" sz="3200" b="1">
              <a:solidFill>
                <a:srgbClr val="375B7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1"/>
          <p:cNvSpPr>
            <a:spLocks noChangeArrowheads="1"/>
          </p:cNvSpPr>
          <p:nvPr/>
        </p:nvSpPr>
        <p:spPr bwMode="auto">
          <a:xfrm>
            <a:off x="551815" y="1917065"/>
            <a:ext cx="11016615" cy="27146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000"/>
              </a:lnSpc>
            </a:pPr>
            <a:r>
              <a:rPr lang="zh-CN" altLang="en-US" sz="2400"/>
              <a:t>单点管理属于集中性管理，即在网络系统中只有一“点”（设备间）可以进行线路跳线连接，其他连接点采用直接连接。例如，建筑物配线架</a:t>
            </a:r>
            <a:r>
              <a:rPr lang="en-US" altLang="zh-CN" sz="2400"/>
              <a:t>BD</a:t>
            </a:r>
            <a:r>
              <a:rPr lang="zh-CN" altLang="en-US" sz="2400"/>
              <a:t>利用跳线连接，而楼层配线架</a:t>
            </a:r>
            <a:r>
              <a:rPr lang="en-US" altLang="zh-CN" sz="2400"/>
              <a:t>FD</a:t>
            </a:r>
            <a:r>
              <a:rPr lang="zh-CN" altLang="en-US" sz="2400"/>
              <a:t>使用直接连接。单点管理还可分为</a:t>
            </a:r>
            <a:r>
              <a:rPr lang="zh-CN" altLang="en-US" sz="2400" b="1"/>
              <a:t>单点管理单交连</a:t>
            </a:r>
            <a:r>
              <a:rPr lang="zh-CN" altLang="en-US" sz="2400"/>
              <a:t>和单点管理双交接两种方式。</a:t>
            </a:r>
            <a:endParaRPr lang="zh-CN" altLang="en-US" sz="2400"/>
          </a:p>
          <a:p>
            <a:pPr eaLnBrk="1" hangingPunct="1">
              <a:lnSpc>
                <a:spcPts val="3000"/>
              </a:lnSpc>
            </a:pPr>
            <a:r>
              <a:rPr lang="zh-CN" altLang="en-US" sz="2400" b="1"/>
              <a:t>（</a:t>
            </a:r>
            <a:r>
              <a:rPr lang="en-US" altLang="zh-CN" sz="2400" b="1"/>
              <a:t>1</a:t>
            </a:r>
            <a:r>
              <a:rPr lang="zh-CN" altLang="en-US" sz="2400" b="1"/>
              <a:t>）单点管理单交连。</a:t>
            </a:r>
            <a:r>
              <a:rPr lang="zh-CN" altLang="en-US" sz="2400"/>
              <a:t>单点管理单交连是指通常位于设备间里面的交接设备或互连设备附近的线路不进行跳线管理，直接连接至用户工作区。这种方式使用的场合较少，其结构如图</a:t>
            </a:r>
            <a:r>
              <a:rPr lang="en-US" altLang="zh-CN" sz="2400"/>
              <a:t>4.59</a:t>
            </a:r>
            <a:r>
              <a:rPr lang="zh-CN" altLang="en-US" sz="2400"/>
              <a:t>所示。</a:t>
            </a:r>
            <a:endParaRPr lang="zh-CN" altLang="en-US" sz="2300"/>
          </a:p>
        </p:txBody>
      </p:sp>
      <p:sp>
        <p:nvSpPr>
          <p:cNvPr id="73731"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sp>
        <p:nvSpPr>
          <p:cNvPr id="73732" name="Rectangle 75"/>
          <p:cNvSpPr>
            <a:spLocks noChangeArrowheads="1"/>
          </p:cNvSpPr>
          <p:nvPr/>
        </p:nvSpPr>
        <p:spPr bwMode="auto">
          <a:xfrm>
            <a:off x="4407853" y="1273811"/>
            <a:ext cx="3573462"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1</a:t>
            </a:r>
            <a:r>
              <a:rPr lang="zh-CN" altLang="en-US" sz="2400" b="1"/>
              <a:t>）</a:t>
            </a:r>
            <a:r>
              <a:rPr lang="en-US" altLang="zh-CN" sz="2400" b="1"/>
              <a:t> </a:t>
            </a:r>
            <a:r>
              <a:rPr lang="zh-CN" altLang="en-US" sz="2400" b="1"/>
              <a:t>单点管理</a:t>
            </a:r>
            <a:endParaRPr lang="zh-CN" altLang="en-US" sz="2400"/>
          </a:p>
        </p:txBody>
      </p:sp>
      <p:pic>
        <p:nvPicPr>
          <p:cNvPr id="73733"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6" y="1202373"/>
            <a:ext cx="3495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angle 39"/>
          <p:cNvSpPr>
            <a:spLocks noChangeArrowheads="1"/>
          </p:cNvSpPr>
          <p:nvPr/>
        </p:nvSpPr>
        <p:spPr bwMode="auto">
          <a:xfrm>
            <a:off x="878841" y="1240473"/>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交连管理方案设计</a:t>
            </a:r>
            <a:endParaRPr lang="zh-CN" altLang="en-US" sz="2400" b="1">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sp>
        <p:nvSpPr>
          <p:cNvPr id="74756" name="Rectangle 31"/>
          <p:cNvSpPr>
            <a:spLocks noChangeArrowheads="1"/>
          </p:cNvSpPr>
          <p:nvPr/>
        </p:nvSpPr>
        <p:spPr bwMode="auto">
          <a:xfrm>
            <a:off x="723900" y="3929380"/>
            <a:ext cx="10915650" cy="19450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000"/>
              </a:lnSpc>
            </a:pPr>
            <a:r>
              <a:rPr lang="zh-CN" altLang="en-US" sz="2300"/>
              <a:t>综合布线系统的工程规模较小，网络结构简单，用户信息点数量不多，且较分散，密度不均匀，一般只有少量主干线路，甚至不设主干布线子系统和楼层配线间，而直接采用水平布线子系统，这种通信网络结构宜采用单点管理单交接。这种网络维护管理方式集中，技术要求不高，且维护管理人员较少，适用于小型或低层的智能建筑。</a:t>
            </a:r>
            <a:endParaRPr lang="zh-CN" altLang="en-US" sz="2300"/>
          </a:p>
        </p:txBody>
      </p:sp>
      <p:sp>
        <p:nvSpPr>
          <p:cNvPr id="74757" name="Rectangle 75"/>
          <p:cNvSpPr>
            <a:spLocks noChangeArrowheads="1"/>
          </p:cNvSpPr>
          <p:nvPr/>
        </p:nvSpPr>
        <p:spPr bwMode="auto">
          <a:xfrm>
            <a:off x="4380548" y="1210946"/>
            <a:ext cx="3573462"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1</a:t>
            </a:r>
            <a:r>
              <a:rPr lang="zh-CN" altLang="en-US" sz="2400" b="1"/>
              <a:t>）</a:t>
            </a:r>
            <a:r>
              <a:rPr lang="en-US" altLang="zh-CN" sz="2400" b="1"/>
              <a:t> </a:t>
            </a:r>
            <a:r>
              <a:rPr lang="zh-CN" altLang="en-US" sz="2400" b="1"/>
              <a:t>单点管理</a:t>
            </a:r>
            <a:endParaRPr lang="zh-CN" altLang="en-US" sz="2400"/>
          </a:p>
        </p:txBody>
      </p:sp>
      <p:pic>
        <p:nvPicPr>
          <p:cNvPr id="7475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4511" y="1139508"/>
            <a:ext cx="3495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Rectangle 39"/>
          <p:cNvSpPr>
            <a:spLocks noChangeArrowheads="1"/>
          </p:cNvSpPr>
          <p:nvPr/>
        </p:nvSpPr>
        <p:spPr bwMode="auto">
          <a:xfrm>
            <a:off x="851536" y="117760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交连管理方案设计</a:t>
            </a:r>
            <a:endParaRPr lang="zh-CN" altLang="en-US" sz="2400" b="1">
              <a:solidFill>
                <a:schemeClr val="bg1"/>
              </a:solidFill>
            </a:endParaRPr>
          </a:p>
        </p:txBody>
      </p:sp>
      <p:grpSp>
        <p:nvGrpSpPr>
          <p:cNvPr id="2666" name="画布 2666"/>
          <p:cNvGrpSpPr/>
          <p:nvPr/>
        </p:nvGrpSpPr>
        <p:grpSpPr>
          <a:xfrm>
            <a:off x="1271905" y="1980565"/>
            <a:ext cx="6262370" cy="1836420"/>
            <a:chOff x="0" y="0"/>
            <a:chExt cx="2948305" cy="1071245"/>
          </a:xfrm>
        </p:grpSpPr>
        <p:sp>
          <p:nvSpPr>
            <p:cNvPr id="2" name="画布 2666"/>
            <p:cNvSpPr>
              <a:spLocks noChangeAspect="1"/>
            </p:cNvSpPr>
            <p:nvPr/>
          </p:nvSpPr>
          <p:spPr>
            <a:xfrm>
              <a:off x="0" y="0"/>
              <a:ext cx="2948305" cy="1071245"/>
            </a:xfrm>
            <a:noFill/>
          </p:spPr>
        </p:sp>
        <p:sp>
          <p:nvSpPr>
            <p:cNvPr id="2650" name="Text Box 1508"/>
            <p:cNvSpPr txBox="1">
              <a:spLocks noChangeArrowheads="1"/>
            </p:cNvSpPr>
            <p:nvPr/>
          </p:nvSpPr>
          <p:spPr bwMode="auto">
            <a:xfrm>
              <a:off x="1000749" y="713188"/>
              <a:ext cx="533733" cy="197542"/>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8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紫   蓝</a:t>
              </a:r>
              <a:endParaRPr lang="en-US" altLang="zh-CN" sz="18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51" name="Text Box 1509"/>
            <p:cNvSpPr txBox="1">
              <a:spLocks noChangeArrowheads="1"/>
            </p:cNvSpPr>
            <p:nvPr/>
          </p:nvSpPr>
          <p:spPr bwMode="auto">
            <a:xfrm>
              <a:off x="43297" y="252506"/>
              <a:ext cx="648000" cy="288000"/>
            </a:xfrm>
            <a:prstGeom prst="rect">
              <a:avLst/>
            </a:prstGeom>
            <a:solidFill>
              <a:srgbClr val="FFFFFF"/>
            </a:solidFill>
            <a:ln w="9525">
              <a:solidFill>
                <a:srgbClr val="000000"/>
              </a:solidFill>
              <a:miter lim="800000"/>
            </a:ln>
          </p:spPr>
          <p:txBody>
            <a:bodyPr rot="0" vert="horz" wrap="square" lIns="0" tIns="0" rIns="0" bIns="0" anchor="ctr" anchorCtr="0" upright="1">
              <a:noAutofit/>
            </a:bodyPr>
            <a:lstStyle/>
            <a:p>
              <a:pPr indent="0" algn="ctr"/>
              <a:r>
                <a:rPr lang="en-US" altLang="zh-CN" sz="18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LAN</a:t>
              </a:r>
              <a:r>
                <a:rPr lang="en-US" altLang="zh-CN" sz="18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交换机</a:t>
              </a:r>
              <a:endParaRPr lang="en-US" altLang="zh-CN" sz="18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652" name="Line 1510"/>
            <p:cNvCxnSpPr/>
            <p:nvPr/>
          </p:nvCxnSpPr>
          <p:spPr bwMode="auto">
            <a:xfrm flipV="1">
              <a:off x="338551" y="54245"/>
              <a:ext cx="710" cy="194014"/>
            </a:xfrm>
            <a:prstGeom prst="line">
              <a:avLst/>
            </a:prstGeom>
            <a:noFill/>
            <a:ln w="9525">
              <a:solidFill>
                <a:srgbClr val="000000"/>
              </a:solidFill>
              <a:round/>
            </a:ln>
          </p:spPr>
        </p:cxnSp>
        <p:cxnSp>
          <p:nvCxnSpPr>
            <p:cNvPr id="2653" name="Line 1511"/>
            <p:cNvCxnSpPr/>
            <p:nvPr/>
          </p:nvCxnSpPr>
          <p:spPr bwMode="auto">
            <a:xfrm>
              <a:off x="344939" y="54245"/>
              <a:ext cx="756000" cy="706"/>
            </a:xfrm>
            <a:prstGeom prst="line">
              <a:avLst/>
            </a:prstGeom>
            <a:noFill/>
            <a:ln w="9525">
              <a:solidFill>
                <a:srgbClr val="000000"/>
              </a:solidFill>
              <a:round/>
            </a:ln>
          </p:spPr>
        </p:cxnSp>
        <p:cxnSp>
          <p:nvCxnSpPr>
            <p:cNvPr id="2654" name="Line 1512"/>
            <p:cNvCxnSpPr/>
            <p:nvPr/>
          </p:nvCxnSpPr>
          <p:spPr bwMode="auto">
            <a:xfrm>
              <a:off x="1096010" y="49306"/>
              <a:ext cx="0" cy="206375"/>
            </a:xfrm>
            <a:prstGeom prst="line">
              <a:avLst/>
            </a:prstGeom>
            <a:noFill/>
            <a:ln w="9525">
              <a:solidFill>
                <a:srgbClr val="000000"/>
              </a:solidFill>
              <a:round/>
            </a:ln>
          </p:spPr>
        </p:cxnSp>
        <p:sp>
          <p:nvSpPr>
            <p:cNvPr id="2655" name="Rectangle 1513"/>
            <p:cNvSpPr>
              <a:spLocks noChangeArrowheads="1"/>
            </p:cNvSpPr>
            <p:nvPr/>
          </p:nvSpPr>
          <p:spPr bwMode="auto">
            <a:xfrm>
              <a:off x="1034415" y="252506"/>
              <a:ext cx="107950" cy="467995"/>
            </a:xfrm>
            <a:prstGeom prst="rect">
              <a:avLst/>
            </a:prstGeom>
            <a:solidFill>
              <a:srgbClr val="FFFFFF"/>
            </a:solidFill>
            <a:ln w="9525">
              <a:solidFill>
                <a:srgbClr val="C00000"/>
              </a:solidFill>
              <a:miter lim="800000"/>
            </a:ln>
          </p:spPr>
        </p:sp>
        <p:sp>
          <p:nvSpPr>
            <p:cNvPr id="2656" name="Rectangle 1514"/>
            <p:cNvSpPr>
              <a:spLocks noChangeArrowheads="1"/>
            </p:cNvSpPr>
            <p:nvPr/>
          </p:nvSpPr>
          <p:spPr bwMode="auto">
            <a:xfrm>
              <a:off x="1286510" y="255046"/>
              <a:ext cx="107950" cy="467995"/>
            </a:xfrm>
            <a:prstGeom prst="rect">
              <a:avLst/>
            </a:prstGeom>
            <a:solidFill>
              <a:srgbClr val="FFFFFF"/>
            </a:solidFill>
            <a:ln w="9525">
              <a:solidFill>
                <a:srgbClr val="C00000"/>
              </a:solidFill>
              <a:miter lim="800000"/>
            </a:ln>
          </p:spPr>
        </p:sp>
        <p:cxnSp>
          <p:nvCxnSpPr>
            <p:cNvPr id="2657" name="Line 1515"/>
            <p:cNvCxnSpPr/>
            <p:nvPr/>
          </p:nvCxnSpPr>
          <p:spPr bwMode="auto">
            <a:xfrm flipH="1">
              <a:off x="1091565" y="364266"/>
              <a:ext cx="252095" cy="252095"/>
            </a:xfrm>
            <a:prstGeom prst="line">
              <a:avLst/>
            </a:prstGeom>
            <a:noFill/>
            <a:ln w="9525">
              <a:solidFill>
                <a:srgbClr val="C00000"/>
              </a:solidFill>
              <a:round/>
            </a:ln>
          </p:spPr>
        </p:cxnSp>
        <p:cxnSp>
          <p:nvCxnSpPr>
            <p:cNvPr id="2658" name="Line 1516"/>
            <p:cNvCxnSpPr/>
            <p:nvPr/>
          </p:nvCxnSpPr>
          <p:spPr bwMode="auto">
            <a:xfrm>
              <a:off x="1096645" y="359821"/>
              <a:ext cx="266065" cy="252095"/>
            </a:xfrm>
            <a:prstGeom prst="line">
              <a:avLst/>
            </a:prstGeom>
            <a:noFill/>
            <a:ln w="9525">
              <a:solidFill>
                <a:srgbClr val="C00000"/>
              </a:solidFill>
              <a:round/>
            </a:ln>
          </p:spPr>
        </p:cxnSp>
        <p:cxnSp>
          <p:nvCxnSpPr>
            <p:cNvPr id="2659" name="Line 1517"/>
            <p:cNvCxnSpPr/>
            <p:nvPr/>
          </p:nvCxnSpPr>
          <p:spPr bwMode="auto">
            <a:xfrm>
              <a:off x="1599778" y="97280"/>
              <a:ext cx="710" cy="615908"/>
            </a:xfrm>
            <a:prstGeom prst="line">
              <a:avLst/>
            </a:prstGeom>
            <a:noFill/>
            <a:ln w="9525">
              <a:solidFill>
                <a:srgbClr val="000000"/>
              </a:solidFill>
              <a:prstDash val="dash"/>
              <a:round/>
            </a:ln>
          </p:spPr>
        </p:cxnSp>
        <p:cxnSp>
          <p:nvCxnSpPr>
            <p:cNvPr id="2660" name="Line 1518"/>
            <p:cNvCxnSpPr/>
            <p:nvPr/>
          </p:nvCxnSpPr>
          <p:spPr bwMode="auto">
            <a:xfrm>
              <a:off x="1397635" y="480471"/>
              <a:ext cx="1076325" cy="0"/>
            </a:xfrm>
            <a:prstGeom prst="line">
              <a:avLst/>
            </a:prstGeom>
            <a:noFill/>
            <a:ln w="9525">
              <a:solidFill>
                <a:schemeClr val="tx1"/>
              </a:solidFill>
              <a:round/>
            </a:ln>
          </p:spPr>
        </p:cxnSp>
        <p:sp>
          <p:nvSpPr>
            <p:cNvPr id="2661" name="Text Box 1519"/>
            <p:cNvSpPr txBox="1">
              <a:spLocks noChangeArrowheads="1"/>
            </p:cNvSpPr>
            <p:nvPr/>
          </p:nvSpPr>
          <p:spPr bwMode="auto">
            <a:xfrm>
              <a:off x="1692046" y="192524"/>
              <a:ext cx="533023" cy="198247"/>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8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水平电缆</a:t>
              </a:r>
              <a:endParaRPr lang="en-US" altLang="zh-CN" sz="18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63" name="Text Box 1521"/>
            <p:cNvSpPr txBox="1">
              <a:spLocks noChangeArrowheads="1"/>
            </p:cNvSpPr>
            <p:nvPr/>
          </p:nvSpPr>
          <p:spPr bwMode="auto">
            <a:xfrm>
              <a:off x="71686" y="592491"/>
              <a:ext cx="490290" cy="197542"/>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8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设备间</a:t>
              </a:r>
              <a:endParaRPr lang="en-US" altLang="zh-CN" sz="18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64" name="Text Box 1522"/>
            <p:cNvSpPr txBox="1">
              <a:spLocks noChangeArrowheads="1"/>
            </p:cNvSpPr>
            <p:nvPr/>
          </p:nvSpPr>
          <p:spPr bwMode="auto">
            <a:xfrm>
              <a:off x="2421670" y="599601"/>
              <a:ext cx="466306" cy="197542"/>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8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工作区</a:t>
              </a:r>
              <a:endParaRPr lang="en-US" altLang="zh-CN" sz="18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65" name="Text Box 1523"/>
            <p:cNvSpPr txBox="1">
              <a:spLocks noChangeArrowheads="1"/>
            </p:cNvSpPr>
            <p:nvPr/>
          </p:nvSpPr>
          <p:spPr bwMode="auto">
            <a:xfrm>
              <a:off x="691297" y="874749"/>
              <a:ext cx="1532352" cy="197542"/>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8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图4.59 单点管理单交接</a:t>
              </a:r>
              <a:endParaRPr lang="en-US" altLang="zh-CN" sz="18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46" name="矩形 246"/>
            <p:cNvSpPr/>
            <p:nvPr/>
          </p:nvSpPr>
          <p:spPr>
            <a:xfrm>
              <a:off x="2483485" y="390558"/>
              <a:ext cx="233680" cy="180000"/>
            </a:xfrm>
            <a:prstGeom prst="rect">
              <a:avLst/>
            </a:prstGeom>
            <a:no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ctr">
                <a:spcBef>
                  <a:spcPts val="0"/>
                </a:spcBef>
                <a:spcAft>
                  <a:spcPts val="0"/>
                </a:spcAft>
              </a:pPr>
              <a:r>
                <a:rPr lang="en-US" altLang="zh-CN" sz="1800"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rPr>
                <a:t>TO</a:t>
              </a:r>
              <a:endParaRPr lang="en-US" altLang="zh-CN" sz="1800"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4.2.7 </a:t>
            </a:r>
            <a:r>
              <a:rPr lang="zh-CN" altLang="en-US" sz="3200" b="1"/>
              <a:t>管理子系统设计</a:t>
            </a:r>
            <a:endParaRPr lang="zh-CN" altLang="en-US" sz="3200" b="1"/>
          </a:p>
        </p:txBody>
      </p:sp>
      <p:sp>
        <p:nvSpPr>
          <p:cNvPr id="75779" name="Rectangle 31"/>
          <p:cNvSpPr>
            <a:spLocks noChangeArrowheads="1"/>
          </p:cNvSpPr>
          <p:nvPr/>
        </p:nvSpPr>
        <p:spPr bwMode="auto">
          <a:xfrm>
            <a:off x="524510" y="1844675"/>
            <a:ext cx="10928350" cy="32016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zh-CN" altLang="en-US" sz="2400" b="1"/>
              <a:t>（</a:t>
            </a:r>
            <a:r>
              <a:rPr lang="en-US" altLang="zh-CN" sz="2400" b="1"/>
              <a:t>2</a:t>
            </a:r>
            <a:r>
              <a:rPr lang="zh-CN" altLang="en-US" sz="2400" b="1"/>
              <a:t>）单点管理双交连。</a:t>
            </a:r>
            <a:r>
              <a:rPr lang="zh-CN" altLang="en-US" sz="2400"/>
              <a:t>单点管理双交连是指通常位于设备间里面的交接设备或互连设备附近的线路不进行跳线管理，直接连接至配线间的第二个接线交接区。如果没有配线间，第二个交接区可放在用户房间的墙壁上，其结构如图</a:t>
            </a:r>
            <a:r>
              <a:rPr lang="en-US" altLang="zh-CN" sz="2400"/>
              <a:t>4.60</a:t>
            </a:r>
            <a:r>
              <a:rPr lang="zh-CN" altLang="en-US" sz="2400"/>
              <a:t>所示。 </a:t>
            </a:r>
            <a:endParaRPr lang="en-US" altLang="zh-CN" sz="2400"/>
          </a:p>
          <a:p>
            <a:pPr eaLnBrk="1" hangingPunct="1">
              <a:lnSpc>
                <a:spcPts val="3100"/>
              </a:lnSpc>
            </a:pPr>
            <a:r>
              <a:rPr lang="zh-CN" altLang="en-US" sz="2400"/>
              <a:t>综合布线系统规模较大，智能建筑为大、中型单幢高层建筑且楼层面积较大，通信网络结构较复杂，通信业务种类和用户信息点数量较多，分布密度较集中和固定时，一般均有主干布线子系统。这种通信网络拓扑结构宜采用单点管理双交接方式。</a:t>
            </a:r>
            <a:endParaRPr lang="zh-CN" altLang="en-US" sz="2400"/>
          </a:p>
        </p:txBody>
      </p:sp>
      <p:sp>
        <p:nvSpPr>
          <p:cNvPr id="75780" name="Rectangle 75"/>
          <p:cNvSpPr>
            <a:spLocks noChangeArrowheads="1"/>
          </p:cNvSpPr>
          <p:nvPr/>
        </p:nvSpPr>
        <p:spPr bwMode="auto">
          <a:xfrm>
            <a:off x="4380548" y="1168401"/>
            <a:ext cx="3573462"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1</a:t>
            </a:r>
            <a:r>
              <a:rPr lang="zh-CN" altLang="en-US" sz="2400" b="1"/>
              <a:t>）</a:t>
            </a:r>
            <a:r>
              <a:rPr lang="en-US" altLang="zh-CN" sz="2400" b="1"/>
              <a:t> </a:t>
            </a:r>
            <a:r>
              <a:rPr lang="zh-CN" altLang="en-US" sz="2400" b="1"/>
              <a:t>单点管理</a:t>
            </a:r>
            <a:endParaRPr lang="zh-CN" altLang="en-US" sz="2400"/>
          </a:p>
        </p:txBody>
      </p:sp>
      <p:pic>
        <p:nvPicPr>
          <p:cNvPr id="75781"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4511" y="1096963"/>
            <a:ext cx="3495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39"/>
          <p:cNvSpPr>
            <a:spLocks noChangeArrowheads="1"/>
          </p:cNvSpPr>
          <p:nvPr/>
        </p:nvSpPr>
        <p:spPr bwMode="auto">
          <a:xfrm>
            <a:off x="851536" y="1135063"/>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交连管理方案设计</a:t>
            </a:r>
            <a:endParaRPr lang="zh-CN" altLang="en-US" sz="2400" b="1">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grpSp>
        <p:nvGrpSpPr>
          <p:cNvPr id="2704" name="画布 2704"/>
          <p:cNvGrpSpPr/>
          <p:nvPr/>
        </p:nvGrpSpPr>
        <p:grpSpPr>
          <a:xfrm>
            <a:off x="1199515" y="1268730"/>
            <a:ext cx="9962515" cy="2757805"/>
            <a:chOff x="0" y="0"/>
            <a:chExt cx="4206875" cy="1369060"/>
          </a:xfrm>
        </p:grpSpPr>
        <p:sp>
          <p:nvSpPr>
            <p:cNvPr id="2" name="画布 2704"/>
            <p:cNvSpPr>
              <a:spLocks noChangeAspect="1"/>
            </p:cNvSpPr>
            <p:nvPr/>
          </p:nvSpPr>
          <p:spPr>
            <a:xfrm>
              <a:off x="0" y="0"/>
              <a:ext cx="4206875" cy="1369060"/>
            </a:xfrm>
            <a:noFill/>
          </p:spPr>
        </p:sp>
        <p:sp>
          <p:nvSpPr>
            <p:cNvPr id="2668" name="Text Box 1526"/>
            <p:cNvSpPr txBox="1">
              <a:spLocks noChangeArrowheads="1"/>
            </p:cNvSpPr>
            <p:nvPr/>
          </p:nvSpPr>
          <p:spPr bwMode="auto">
            <a:xfrm>
              <a:off x="2818765" y="832924"/>
              <a:ext cx="459740" cy="197485"/>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白  蓝</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69" name="Text Box 1527"/>
            <p:cNvSpPr txBox="1">
              <a:spLocks noChangeArrowheads="1"/>
            </p:cNvSpPr>
            <p:nvPr/>
          </p:nvSpPr>
          <p:spPr bwMode="auto">
            <a:xfrm>
              <a:off x="3216275" y="525584"/>
              <a:ext cx="533400" cy="200025"/>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水平电缆</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70" name="Text Box 1528"/>
            <p:cNvSpPr txBox="1">
              <a:spLocks noChangeArrowheads="1"/>
            </p:cNvSpPr>
            <p:nvPr/>
          </p:nvSpPr>
          <p:spPr bwMode="auto">
            <a:xfrm>
              <a:off x="1260475" y="810699"/>
              <a:ext cx="533400" cy="197485"/>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紫   白</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71" name="Text Box 1529"/>
            <p:cNvSpPr txBox="1">
              <a:spLocks noChangeArrowheads="1"/>
            </p:cNvSpPr>
            <p:nvPr/>
          </p:nvSpPr>
          <p:spPr bwMode="auto">
            <a:xfrm>
              <a:off x="222250" y="327464"/>
              <a:ext cx="720000" cy="252000"/>
            </a:xfrm>
            <a:prstGeom prst="rect">
              <a:avLst/>
            </a:prstGeom>
            <a:solidFill>
              <a:srgbClr val="FFFFFF"/>
            </a:solidFill>
            <a:ln w="9525">
              <a:solidFill>
                <a:srgbClr val="000000"/>
              </a:solidFill>
              <a:miter lim="800000"/>
            </a:ln>
          </p:spPr>
          <p:txBody>
            <a:bodyPr rot="0" vert="horz" wrap="square" lIns="54000" tIns="45720" rIns="54000" bIns="45720" anchor="t"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专用交换机</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672" name="Line 1530"/>
            <p:cNvCxnSpPr/>
            <p:nvPr/>
          </p:nvCxnSpPr>
          <p:spPr bwMode="auto">
            <a:xfrm flipV="1">
              <a:off x="554990" y="30284"/>
              <a:ext cx="635" cy="297180"/>
            </a:xfrm>
            <a:prstGeom prst="line">
              <a:avLst/>
            </a:prstGeom>
            <a:noFill/>
            <a:ln w="9525">
              <a:solidFill>
                <a:srgbClr val="000000"/>
              </a:solidFill>
              <a:round/>
            </a:ln>
          </p:spPr>
        </p:cxnSp>
        <p:cxnSp>
          <p:nvCxnSpPr>
            <p:cNvPr id="2673" name="Line 1531"/>
            <p:cNvCxnSpPr/>
            <p:nvPr/>
          </p:nvCxnSpPr>
          <p:spPr bwMode="auto">
            <a:xfrm>
              <a:off x="554990" y="30284"/>
              <a:ext cx="800100" cy="1270"/>
            </a:xfrm>
            <a:prstGeom prst="line">
              <a:avLst/>
            </a:prstGeom>
            <a:noFill/>
            <a:ln w="9525">
              <a:solidFill>
                <a:srgbClr val="000000"/>
              </a:solidFill>
              <a:round/>
            </a:ln>
          </p:spPr>
        </p:cxnSp>
        <p:cxnSp>
          <p:nvCxnSpPr>
            <p:cNvPr id="2674" name="Line 1532"/>
            <p:cNvCxnSpPr/>
            <p:nvPr/>
          </p:nvCxnSpPr>
          <p:spPr bwMode="auto">
            <a:xfrm>
              <a:off x="1355090" y="30284"/>
              <a:ext cx="1270" cy="199390"/>
            </a:xfrm>
            <a:prstGeom prst="line">
              <a:avLst/>
            </a:prstGeom>
            <a:noFill/>
            <a:ln w="9525">
              <a:solidFill>
                <a:srgbClr val="000000"/>
              </a:solidFill>
              <a:round/>
            </a:ln>
          </p:spPr>
        </p:cxnSp>
        <p:sp>
          <p:nvSpPr>
            <p:cNvPr id="2675" name="Rectangle 1533"/>
            <p:cNvSpPr>
              <a:spLocks noChangeArrowheads="1"/>
            </p:cNvSpPr>
            <p:nvPr/>
          </p:nvSpPr>
          <p:spPr bwMode="auto">
            <a:xfrm>
              <a:off x="1289685" y="229674"/>
              <a:ext cx="132715" cy="576000"/>
            </a:xfrm>
            <a:prstGeom prst="rect">
              <a:avLst/>
            </a:prstGeom>
            <a:solidFill>
              <a:srgbClr val="FFFFFF"/>
            </a:solidFill>
            <a:ln w="9525">
              <a:solidFill>
                <a:srgbClr val="C00000"/>
              </a:solidFill>
              <a:miter lim="800000"/>
            </a:ln>
          </p:spPr>
        </p:sp>
        <p:sp>
          <p:nvSpPr>
            <p:cNvPr id="2676" name="Rectangle 1534"/>
            <p:cNvSpPr>
              <a:spLocks noChangeArrowheads="1"/>
            </p:cNvSpPr>
            <p:nvPr/>
          </p:nvSpPr>
          <p:spPr bwMode="auto">
            <a:xfrm>
              <a:off x="1555115" y="229674"/>
              <a:ext cx="133985" cy="576000"/>
            </a:xfrm>
            <a:prstGeom prst="rect">
              <a:avLst/>
            </a:prstGeom>
            <a:solidFill>
              <a:srgbClr val="FFFFFF"/>
            </a:solidFill>
            <a:ln w="9525">
              <a:solidFill>
                <a:srgbClr val="C00000"/>
              </a:solidFill>
              <a:miter lim="800000"/>
            </a:ln>
          </p:spPr>
        </p:sp>
        <p:cxnSp>
          <p:nvCxnSpPr>
            <p:cNvPr id="2677" name="Line 1535"/>
            <p:cNvCxnSpPr/>
            <p:nvPr/>
          </p:nvCxnSpPr>
          <p:spPr bwMode="auto">
            <a:xfrm flipH="1">
              <a:off x="1355090" y="327464"/>
              <a:ext cx="266700" cy="397510"/>
            </a:xfrm>
            <a:prstGeom prst="line">
              <a:avLst/>
            </a:prstGeom>
            <a:noFill/>
            <a:ln w="9525">
              <a:solidFill>
                <a:srgbClr val="C00000"/>
              </a:solidFill>
              <a:round/>
            </a:ln>
          </p:spPr>
        </p:cxnSp>
        <p:cxnSp>
          <p:nvCxnSpPr>
            <p:cNvPr id="2678" name="Line 1536"/>
            <p:cNvCxnSpPr/>
            <p:nvPr/>
          </p:nvCxnSpPr>
          <p:spPr bwMode="auto">
            <a:xfrm>
              <a:off x="1355090" y="327464"/>
              <a:ext cx="266700" cy="397510"/>
            </a:xfrm>
            <a:prstGeom prst="line">
              <a:avLst/>
            </a:prstGeom>
            <a:noFill/>
            <a:ln w="9525">
              <a:solidFill>
                <a:srgbClr val="C00000"/>
              </a:solidFill>
              <a:round/>
            </a:ln>
          </p:spPr>
        </p:cxnSp>
        <p:cxnSp>
          <p:nvCxnSpPr>
            <p:cNvPr id="2679" name="Line 1537"/>
            <p:cNvCxnSpPr/>
            <p:nvPr/>
          </p:nvCxnSpPr>
          <p:spPr bwMode="auto">
            <a:xfrm>
              <a:off x="1833880" y="110929"/>
              <a:ext cx="0" cy="864235"/>
            </a:xfrm>
            <a:prstGeom prst="line">
              <a:avLst/>
            </a:prstGeom>
            <a:noFill/>
            <a:ln w="9525">
              <a:solidFill>
                <a:srgbClr val="000000"/>
              </a:solidFill>
              <a:prstDash val="dash"/>
              <a:round/>
            </a:ln>
          </p:spPr>
        </p:cxnSp>
        <p:cxnSp>
          <p:nvCxnSpPr>
            <p:cNvPr id="2680" name="Line 1538"/>
            <p:cNvCxnSpPr/>
            <p:nvPr/>
          </p:nvCxnSpPr>
          <p:spPr bwMode="auto">
            <a:xfrm>
              <a:off x="1689100" y="525584"/>
              <a:ext cx="1120140" cy="635"/>
            </a:xfrm>
            <a:prstGeom prst="line">
              <a:avLst/>
            </a:prstGeom>
            <a:noFill/>
            <a:ln w="9525">
              <a:solidFill>
                <a:schemeClr val="tx1"/>
              </a:solidFill>
              <a:round/>
            </a:ln>
          </p:spPr>
        </p:cxnSp>
        <p:sp>
          <p:nvSpPr>
            <p:cNvPr id="2681" name="Text Box 1539"/>
            <p:cNvSpPr txBox="1">
              <a:spLocks noChangeArrowheads="1"/>
            </p:cNvSpPr>
            <p:nvPr/>
          </p:nvSpPr>
          <p:spPr bwMode="auto">
            <a:xfrm>
              <a:off x="1936750" y="295079"/>
              <a:ext cx="534035" cy="197485"/>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干线电缆</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83" name="Text Box 1541"/>
            <p:cNvSpPr txBox="1">
              <a:spLocks noChangeArrowheads="1"/>
            </p:cNvSpPr>
            <p:nvPr/>
          </p:nvSpPr>
          <p:spPr bwMode="auto">
            <a:xfrm>
              <a:off x="737870" y="605594"/>
              <a:ext cx="414020" cy="197485"/>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设备间</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84" name="Text Box 1542"/>
            <p:cNvSpPr txBox="1">
              <a:spLocks noChangeArrowheads="1"/>
            </p:cNvSpPr>
            <p:nvPr/>
          </p:nvSpPr>
          <p:spPr bwMode="auto">
            <a:xfrm>
              <a:off x="1435100" y="1166299"/>
              <a:ext cx="1534160" cy="197485"/>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图4.60 单点管理双交接</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685" name="Line 1543"/>
            <p:cNvCxnSpPr/>
            <p:nvPr/>
          </p:nvCxnSpPr>
          <p:spPr bwMode="auto">
            <a:xfrm>
              <a:off x="2674620" y="168079"/>
              <a:ext cx="635" cy="774700"/>
            </a:xfrm>
            <a:prstGeom prst="line">
              <a:avLst/>
            </a:prstGeom>
            <a:noFill/>
            <a:ln w="9525">
              <a:solidFill>
                <a:srgbClr val="000000"/>
              </a:solidFill>
              <a:prstDash val="dash"/>
              <a:round/>
            </a:ln>
          </p:spPr>
        </p:cxnSp>
        <p:cxnSp>
          <p:nvCxnSpPr>
            <p:cNvPr id="2686" name="Line 1544"/>
            <p:cNvCxnSpPr/>
            <p:nvPr/>
          </p:nvCxnSpPr>
          <p:spPr bwMode="auto">
            <a:xfrm>
              <a:off x="3216275" y="525584"/>
              <a:ext cx="600075" cy="1270"/>
            </a:xfrm>
            <a:prstGeom prst="line">
              <a:avLst/>
            </a:prstGeom>
            <a:noFill/>
            <a:ln w="9525">
              <a:solidFill>
                <a:schemeClr val="tx1"/>
              </a:solidFill>
              <a:round/>
            </a:ln>
          </p:spPr>
        </p:cxnSp>
        <p:sp>
          <p:nvSpPr>
            <p:cNvPr id="2687" name="Rectangle 1545"/>
            <p:cNvSpPr>
              <a:spLocks noChangeArrowheads="1"/>
            </p:cNvSpPr>
            <p:nvPr/>
          </p:nvSpPr>
          <p:spPr bwMode="auto">
            <a:xfrm>
              <a:off x="2818765" y="225229"/>
              <a:ext cx="133350" cy="576000"/>
            </a:xfrm>
            <a:prstGeom prst="rect">
              <a:avLst/>
            </a:prstGeom>
            <a:solidFill>
              <a:srgbClr val="FFFFFF"/>
            </a:solidFill>
            <a:ln w="9525">
              <a:solidFill>
                <a:srgbClr val="C00000"/>
              </a:solidFill>
              <a:miter lim="800000"/>
            </a:ln>
          </p:spPr>
        </p:sp>
        <p:sp>
          <p:nvSpPr>
            <p:cNvPr id="2688" name="Rectangle 1546"/>
            <p:cNvSpPr>
              <a:spLocks noChangeArrowheads="1"/>
            </p:cNvSpPr>
            <p:nvPr/>
          </p:nvSpPr>
          <p:spPr bwMode="auto">
            <a:xfrm>
              <a:off x="3075305" y="232214"/>
              <a:ext cx="133985" cy="576000"/>
            </a:xfrm>
            <a:prstGeom prst="rect">
              <a:avLst/>
            </a:prstGeom>
            <a:solidFill>
              <a:srgbClr val="FFFFFF"/>
            </a:solidFill>
            <a:ln w="9525">
              <a:solidFill>
                <a:srgbClr val="C00000"/>
              </a:solidFill>
              <a:miter lim="800000"/>
            </a:ln>
          </p:spPr>
        </p:sp>
        <p:cxnSp>
          <p:nvCxnSpPr>
            <p:cNvPr id="2689" name="Line 1547"/>
            <p:cNvCxnSpPr/>
            <p:nvPr/>
          </p:nvCxnSpPr>
          <p:spPr bwMode="auto">
            <a:xfrm>
              <a:off x="2909792" y="327464"/>
              <a:ext cx="216000" cy="635"/>
            </a:xfrm>
            <a:prstGeom prst="line">
              <a:avLst/>
            </a:prstGeom>
            <a:noFill/>
            <a:ln w="9525">
              <a:solidFill>
                <a:srgbClr val="C00000"/>
              </a:solidFill>
              <a:round/>
            </a:ln>
          </p:spPr>
        </p:cxnSp>
        <p:cxnSp>
          <p:nvCxnSpPr>
            <p:cNvPr id="2690" name="Line 1548"/>
            <p:cNvCxnSpPr/>
            <p:nvPr/>
          </p:nvCxnSpPr>
          <p:spPr bwMode="auto">
            <a:xfrm>
              <a:off x="2909792" y="427159"/>
              <a:ext cx="216000" cy="635"/>
            </a:xfrm>
            <a:prstGeom prst="line">
              <a:avLst/>
            </a:prstGeom>
            <a:noFill/>
            <a:ln w="9525">
              <a:solidFill>
                <a:srgbClr val="C00000"/>
              </a:solidFill>
              <a:round/>
            </a:ln>
          </p:spPr>
        </p:cxnSp>
        <p:cxnSp>
          <p:nvCxnSpPr>
            <p:cNvPr id="2691" name="Line 1549"/>
            <p:cNvCxnSpPr/>
            <p:nvPr/>
          </p:nvCxnSpPr>
          <p:spPr bwMode="auto">
            <a:xfrm>
              <a:off x="2909792" y="525584"/>
              <a:ext cx="216000" cy="1270"/>
            </a:xfrm>
            <a:prstGeom prst="line">
              <a:avLst/>
            </a:prstGeom>
            <a:noFill/>
            <a:ln w="9525">
              <a:solidFill>
                <a:srgbClr val="C00000"/>
              </a:solidFill>
              <a:round/>
            </a:ln>
          </p:spPr>
        </p:cxnSp>
        <p:cxnSp>
          <p:nvCxnSpPr>
            <p:cNvPr id="2692" name="Line 1550"/>
            <p:cNvCxnSpPr/>
            <p:nvPr/>
          </p:nvCxnSpPr>
          <p:spPr bwMode="auto">
            <a:xfrm>
              <a:off x="2909792" y="624644"/>
              <a:ext cx="216000" cy="635"/>
            </a:xfrm>
            <a:prstGeom prst="line">
              <a:avLst/>
            </a:prstGeom>
            <a:noFill/>
            <a:ln w="9525">
              <a:solidFill>
                <a:srgbClr val="C00000"/>
              </a:solidFill>
              <a:round/>
            </a:ln>
          </p:spPr>
        </p:cxnSp>
        <p:cxnSp>
          <p:nvCxnSpPr>
            <p:cNvPr id="2693" name="Line 1551"/>
            <p:cNvCxnSpPr/>
            <p:nvPr/>
          </p:nvCxnSpPr>
          <p:spPr bwMode="auto">
            <a:xfrm>
              <a:off x="2909792" y="724974"/>
              <a:ext cx="216000" cy="635"/>
            </a:xfrm>
            <a:prstGeom prst="line">
              <a:avLst/>
            </a:prstGeom>
            <a:noFill/>
            <a:ln w="9525">
              <a:solidFill>
                <a:srgbClr val="C00000"/>
              </a:solidFill>
              <a:round/>
            </a:ln>
          </p:spPr>
        </p:cxnSp>
        <p:grpSp>
          <p:nvGrpSpPr>
            <p:cNvPr id="2695" name="Group 1553"/>
            <p:cNvGrpSpPr/>
            <p:nvPr/>
          </p:nvGrpSpPr>
          <p:grpSpPr>
            <a:xfrm>
              <a:off x="354330" y="890074"/>
              <a:ext cx="113665" cy="99060"/>
              <a:chOff x="6325" y="2820"/>
              <a:chExt cx="161" cy="140"/>
            </a:xfrm>
          </p:grpSpPr>
          <p:cxnSp>
            <p:nvCxnSpPr>
              <p:cNvPr id="2696" name="Line 1554"/>
              <p:cNvCxnSpPr/>
              <p:nvPr/>
            </p:nvCxnSpPr>
            <p:spPr bwMode="auto">
              <a:xfrm flipH="1">
                <a:off x="6325" y="2820"/>
                <a:ext cx="161" cy="140"/>
              </a:xfrm>
              <a:prstGeom prst="line">
                <a:avLst/>
              </a:prstGeom>
              <a:noFill/>
              <a:ln w="9525">
                <a:solidFill>
                  <a:srgbClr val="000000"/>
                </a:solidFill>
                <a:round/>
              </a:ln>
            </p:spPr>
          </p:cxnSp>
          <p:cxnSp>
            <p:nvCxnSpPr>
              <p:cNvPr id="2697" name="Line 1555"/>
              <p:cNvCxnSpPr/>
              <p:nvPr/>
            </p:nvCxnSpPr>
            <p:spPr bwMode="auto">
              <a:xfrm>
                <a:off x="6325" y="2820"/>
                <a:ext cx="161" cy="140"/>
              </a:xfrm>
              <a:prstGeom prst="line">
                <a:avLst/>
              </a:prstGeom>
              <a:noFill/>
              <a:ln w="9525">
                <a:solidFill>
                  <a:srgbClr val="000000"/>
                </a:solidFill>
                <a:round/>
              </a:ln>
            </p:spPr>
          </p:cxnSp>
        </p:grpSp>
        <p:sp>
          <p:nvSpPr>
            <p:cNvPr id="2698" name="Text Box 1556"/>
            <p:cNvSpPr txBox="1">
              <a:spLocks noChangeArrowheads="1"/>
            </p:cNvSpPr>
            <p:nvPr/>
          </p:nvSpPr>
          <p:spPr bwMode="auto">
            <a:xfrm>
              <a:off x="69215" y="850704"/>
              <a:ext cx="207645" cy="198120"/>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注:</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99" name="Text Box 1557"/>
            <p:cNvSpPr txBox="1">
              <a:spLocks noChangeArrowheads="1"/>
            </p:cNvSpPr>
            <p:nvPr/>
          </p:nvSpPr>
          <p:spPr bwMode="auto">
            <a:xfrm>
              <a:off x="469265" y="886899"/>
              <a:ext cx="635000" cy="195580"/>
            </a:xfrm>
            <a:prstGeom prst="rect">
              <a:avLst/>
            </a:prstGeom>
            <a:solidFill>
              <a:srgbClr val="FFFFFF"/>
            </a:solidFill>
            <a:ln>
              <a:noFill/>
            </a:ln>
          </p:spPr>
          <p:txBody>
            <a:bodyPr rot="0" vert="horz" wrap="square" lIns="18000" tIns="10800" rIns="18000" bIns="10800" anchor="t" anchorCtr="0" upright="1">
              <a:noAutofit/>
            </a:bodyPr>
            <a:lstStyle/>
            <a:p>
              <a:pPr indent="0" algn="l"/>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交叉连接</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700" name="Line 1558"/>
            <p:cNvCxnSpPr/>
            <p:nvPr/>
          </p:nvCxnSpPr>
          <p:spPr bwMode="auto">
            <a:xfrm>
              <a:off x="354330" y="1099624"/>
              <a:ext cx="114300" cy="635"/>
            </a:xfrm>
            <a:prstGeom prst="line">
              <a:avLst/>
            </a:prstGeom>
            <a:noFill/>
            <a:ln w="9525">
              <a:solidFill>
                <a:srgbClr val="000000"/>
              </a:solidFill>
              <a:round/>
            </a:ln>
          </p:spPr>
        </p:cxnSp>
        <p:cxnSp>
          <p:nvCxnSpPr>
            <p:cNvPr id="2701" name="Line 1559"/>
            <p:cNvCxnSpPr/>
            <p:nvPr/>
          </p:nvCxnSpPr>
          <p:spPr bwMode="auto">
            <a:xfrm>
              <a:off x="355600" y="1146614"/>
              <a:ext cx="113665" cy="1270"/>
            </a:xfrm>
            <a:prstGeom prst="line">
              <a:avLst/>
            </a:prstGeom>
            <a:noFill/>
            <a:ln w="9525">
              <a:solidFill>
                <a:srgbClr val="000000"/>
              </a:solidFill>
              <a:round/>
            </a:ln>
          </p:spPr>
        </p:cxnSp>
        <p:cxnSp>
          <p:nvCxnSpPr>
            <p:cNvPr id="2702" name="Line 1560"/>
            <p:cNvCxnSpPr/>
            <p:nvPr/>
          </p:nvCxnSpPr>
          <p:spPr bwMode="auto">
            <a:xfrm>
              <a:off x="354330" y="1198684"/>
              <a:ext cx="114300" cy="635"/>
            </a:xfrm>
            <a:prstGeom prst="line">
              <a:avLst/>
            </a:prstGeom>
            <a:noFill/>
            <a:ln w="9525">
              <a:solidFill>
                <a:srgbClr val="000000"/>
              </a:solidFill>
              <a:round/>
            </a:ln>
          </p:spPr>
        </p:cxnSp>
        <p:sp>
          <p:nvSpPr>
            <p:cNvPr id="2703" name="Text Box 1561"/>
            <p:cNvSpPr txBox="1">
              <a:spLocks noChangeArrowheads="1"/>
            </p:cNvSpPr>
            <p:nvPr/>
          </p:nvSpPr>
          <p:spPr bwMode="auto">
            <a:xfrm>
              <a:off x="464185" y="1076764"/>
              <a:ext cx="1002030" cy="198120"/>
            </a:xfrm>
            <a:prstGeom prst="rect">
              <a:avLst/>
            </a:prstGeom>
            <a:solidFill>
              <a:srgbClr val="FFFFFF"/>
            </a:solidFill>
            <a:ln>
              <a:noFill/>
            </a:ln>
          </p:spPr>
          <p:txBody>
            <a:bodyPr rot="0" vert="horz" wrap="square" lIns="18000" tIns="10800" rIns="18000" bIns="10800" anchor="t" anchorCtr="0" upright="1">
              <a:noAutofit/>
            </a:bodyPr>
            <a:lstStyle/>
            <a:p>
              <a:pPr indent="0" algn="l"/>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直通连接(互连)</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48" name="矩形 248"/>
            <p:cNvSpPr/>
            <p:nvPr/>
          </p:nvSpPr>
          <p:spPr>
            <a:xfrm>
              <a:off x="3812540" y="415729"/>
              <a:ext cx="233680" cy="208915"/>
            </a:xfrm>
            <a:prstGeom prst="rect">
              <a:avLst/>
            </a:prstGeom>
            <a:no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ctr">
                <a:spcBef>
                  <a:spcPts val="0"/>
                </a:spcBef>
                <a:spcAft>
                  <a:spcPts val="0"/>
                </a:spcAft>
              </a:pPr>
              <a:r>
                <a:rPr lang="en-US" altLang="zh-CN" sz="1600"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rPr>
                <a:t>TO</a:t>
              </a:r>
              <a:endParaRPr lang="en-US" altLang="zh-CN" sz="1600"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sp>
        <p:nvSpPr>
          <p:cNvPr id="77827" name="Rectangle 31"/>
          <p:cNvSpPr>
            <a:spLocks noChangeArrowheads="1"/>
          </p:cNvSpPr>
          <p:nvPr/>
        </p:nvSpPr>
        <p:spPr bwMode="auto">
          <a:xfrm>
            <a:off x="551815" y="1844675"/>
            <a:ext cx="10937875" cy="24834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b="1"/>
              <a:t>（</a:t>
            </a:r>
            <a:r>
              <a:rPr lang="en-US" altLang="zh-CN" sz="2400" b="1"/>
              <a:t>1</a:t>
            </a:r>
            <a:r>
              <a:rPr lang="zh-CN" altLang="en-US" sz="2400" b="1"/>
              <a:t>）双点管理双交连。</a:t>
            </a:r>
            <a:r>
              <a:rPr lang="zh-CN" altLang="en-US" sz="2400"/>
              <a:t>对于低矮而又宽阔的建筑物（如机场、大型商场），其管理规模较大，管理结构复杂，这是多采用二级交接间，设置双点管理双交连。双点管理是指在设备间和配线间（电信间）进行。</a:t>
            </a:r>
            <a:endParaRPr lang="zh-CN" altLang="en-US" sz="2400"/>
          </a:p>
          <a:p>
            <a:pPr eaLnBrk="1" hangingPunct="1">
              <a:lnSpc>
                <a:spcPts val="3200"/>
              </a:lnSpc>
            </a:pPr>
            <a:r>
              <a:rPr lang="zh-CN" altLang="en-US" sz="2400"/>
              <a:t>在二级交接间或用户墙壁上还有第二个可管理的交连。双交连要经过二级交连设备。第二个交连可能是一个连接块，它对一个接线块或多个终端块的配线和站场进行组合。其结构如图</a:t>
            </a:r>
            <a:r>
              <a:rPr lang="en-US" altLang="zh-CN" sz="2400"/>
              <a:t>4.61</a:t>
            </a:r>
            <a:r>
              <a:rPr lang="zh-CN" altLang="en-US" sz="2400"/>
              <a:t>所示。</a:t>
            </a:r>
            <a:endParaRPr lang="zh-CN" altLang="en-US" sz="2400"/>
          </a:p>
        </p:txBody>
      </p:sp>
      <p:sp>
        <p:nvSpPr>
          <p:cNvPr id="77828" name="Rectangle 75"/>
          <p:cNvSpPr>
            <a:spLocks noChangeArrowheads="1"/>
          </p:cNvSpPr>
          <p:nvPr/>
        </p:nvSpPr>
        <p:spPr bwMode="auto">
          <a:xfrm>
            <a:off x="4407853" y="1201421"/>
            <a:ext cx="3573462"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2</a:t>
            </a:r>
            <a:r>
              <a:rPr lang="zh-CN" altLang="en-US" sz="2400" b="1"/>
              <a:t>）</a:t>
            </a:r>
            <a:r>
              <a:rPr lang="en-US" altLang="zh-CN" sz="2400" b="1"/>
              <a:t> </a:t>
            </a:r>
            <a:r>
              <a:rPr lang="zh-CN" altLang="en-US" sz="2400" b="1"/>
              <a:t>双点管理</a:t>
            </a:r>
            <a:endParaRPr lang="zh-CN" altLang="en-US" sz="2400"/>
          </a:p>
        </p:txBody>
      </p:sp>
      <p:pic>
        <p:nvPicPr>
          <p:cNvPr id="77829"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6" y="1129983"/>
            <a:ext cx="3495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39"/>
          <p:cNvSpPr>
            <a:spLocks noChangeArrowheads="1"/>
          </p:cNvSpPr>
          <p:nvPr/>
        </p:nvSpPr>
        <p:spPr bwMode="auto">
          <a:xfrm>
            <a:off x="878841" y="1168083"/>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交连管理方案设计</a:t>
            </a:r>
            <a:endParaRPr lang="zh-CN" altLang="en-US" sz="2400" b="1">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4.2.7 </a:t>
            </a:r>
            <a:r>
              <a:rPr lang="zh-CN" altLang="en-US" sz="3200" b="1"/>
              <a:t>管理子系统设计</a:t>
            </a:r>
            <a:endParaRPr lang="zh-CN" altLang="en-US" sz="3200" b="1"/>
          </a:p>
        </p:txBody>
      </p:sp>
      <p:grpSp>
        <p:nvGrpSpPr>
          <p:cNvPr id="2731" name="画布 2731"/>
          <p:cNvGrpSpPr/>
          <p:nvPr/>
        </p:nvGrpSpPr>
        <p:grpSpPr>
          <a:xfrm>
            <a:off x="1271905" y="1484630"/>
            <a:ext cx="9434830" cy="3322955"/>
            <a:chOff x="0" y="0"/>
            <a:chExt cx="4189095" cy="1163320"/>
          </a:xfrm>
        </p:grpSpPr>
        <p:sp>
          <p:nvSpPr>
            <p:cNvPr id="2" name="画布 2731"/>
            <p:cNvSpPr>
              <a:spLocks noChangeAspect="1"/>
            </p:cNvSpPr>
            <p:nvPr/>
          </p:nvSpPr>
          <p:spPr>
            <a:xfrm>
              <a:off x="0" y="0"/>
              <a:ext cx="4189095" cy="1163320"/>
            </a:xfrm>
            <a:noFill/>
          </p:spPr>
        </p:sp>
        <p:sp>
          <p:nvSpPr>
            <p:cNvPr id="2706" name="Text Box 1564"/>
            <p:cNvSpPr txBox="1">
              <a:spLocks noChangeArrowheads="1"/>
            </p:cNvSpPr>
            <p:nvPr/>
          </p:nvSpPr>
          <p:spPr bwMode="auto">
            <a:xfrm>
              <a:off x="2859405" y="722435"/>
              <a:ext cx="534670" cy="198120"/>
            </a:xfrm>
            <a:prstGeom prst="rect">
              <a:avLst/>
            </a:prstGeom>
            <a:solidFill>
              <a:srgbClr val="FFFFFF"/>
            </a:solidFill>
            <a:ln>
              <a:noFill/>
            </a:ln>
          </p:spPr>
          <p:txBody>
            <a:bodyPr rot="0" vert="horz" wrap="square" lIns="18000" tIns="10800" rIns="18000" bIns="10800" anchor="ctr"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白   蓝</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07" name="Text Box 1565"/>
            <p:cNvSpPr txBox="1">
              <a:spLocks noChangeArrowheads="1"/>
            </p:cNvSpPr>
            <p:nvPr/>
          </p:nvSpPr>
          <p:spPr bwMode="auto">
            <a:xfrm>
              <a:off x="3308350" y="314765"/>
              <a:ext cx="532765" cy="199390"/>
            </a:xfrm>
            <a:prstGeom prst="rect">
              <a:avLst/>
            </a:prstGeom>
            <a:solidFill>
              <a:srgbClr val="FFFFFF"/>
            </a:solidFill>
            <a:ln>
              <a:noFill/>
            </a:ln>
          </p:spPr>
          <p:txBody>
            <a:bodyPr rot="0" vert="horz" wrap="square" lIns="18000" tIns="10800" rIns="18000" bIns="10800" anchor="ctr"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水平电缆</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08" name="Text Box 1566"/>
            <p:cNvSpPr txBox="1">
              <a:spLocks noChangeArrowheads="1"/>
            </p:cNvSpPr>
            <p:nvPr/>
          </p:nvSpPr>
          <p:spPr bwMode="auto">
            <a:xfrm>
              <a:off x="1005697" y="788918"/>
              <a:ext cx="533722" cy="198251"/>
            </a:xfrm>
            <a:prstGeom prst="rect">
              <a:avLst/>
            </a:prstGeom>
            <a:solidFill>
              <a:srgbClr val="FFFFFF"/>
            </a:solidFill>
            <a:ln>
              <a:noFill/>
            </a:ln>
          </p:spPr>
          <p:txBody>
            <a:bodyPr rot="0" vert="horz" wrap="square" lIns="18000" tIns="10800" rIns="18000" bIns="10800" anchor="ctr"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  紫   白</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09" name="Text Box 1567"/>
            <p:cNvSpPr txBox="1">
              <a:spLocks noChangeArrowheads="1"/>
            </p:cNvSpPr>
            <p:nvPr/>
          </p:nvSpPr>
          <p:spPr bwMode="auto">
            <a:xfrm>
              <a:off x="27940" y="376360"/>
              <a:ext cx="695960" cy="198120"/>
            </a:xfrm>
            <a:prstGeom prst="rect">
              <a:avLst/>
            </a:prstGeom>
            <a:solidFill>
              <a:srgbClr val="FFFFFF"/>
            </a:solidFill>
            <a:ln w="9525">
              <a:solidFill>
                <a:srgbClr val="000000"/>
              </a:solidFill>
              <a:miter lim="800000"/>
            </a:ln>
          </p:spPr>
          <p:txBody>
            <a:bodyPr rot="0" vert="horz" wrap="square" lIns="18000" tIns="10800" rIns="18000" bIns="10800" anchor="ctr"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专用交换机</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710" name="Line 1568"/>
            <p:cNvCxnSpPr/>
            <p:nvPr/>
          </p:nvCxnSpPr>
          <p:spPr bwMode="auto">
            <a:xfrm flipV="1">
              <a:off x="361278" y="137600"/>
              <a:ext cx="0" cy="252000"/>
            </a:xfrm>
            <a:prstGeom prst="line">
              <a:avLst/>
            </a:prstGeom>
            <a:noFill/>
            <a:ln w="9525">
              <a:solidFill>
                <a:srgbClr val="000000"/>
              </a:solidFill>
              <a:round/>
            </a:ln>
          </p:spPr>
        </p:cxnSp>
        <p:cxnSp>
          <p:nvCxnSpPr>
            <p:cNvPr id="2711" name="Line 1569"/>
            <p:cNvCxnSpPr/>
            <p:nvPr/>
          </p:nvCxnSpPr>
          <p:spPr bwMode="auto">
            <a:xfrm>
              <a:off x="360680" y="135060"/>
              <a:ext cx="800735" cy="0"/>
            </a:xfrm>
            <a:prstGeom prst="line">
              <a:avLst/>
            </a:prstGeom>
            <a:noFill/>
            <a:ln w="9525">
              <a:solidFill>
                <a:srgbClr val="000000"/>
              </a:solidFill>
              <a:round/>
            </a:ln>
          </p:spPr>
        </p:cxnSp>
        <p:cxnSp>
          <p:nvCxnSpPr>
            <p:cNvPr id="2712" name="Line 1570"/>
            <p:cNvCxnSpPr/>
            <p:nvPr/>
          </p:nvCxnSpPr>
          <p:spPr bwMode="auto">
            <a:xfrm>
              <a:off x="1162050" y="133155"/>
              <a:ext cx="0" cy="198755"/>
            </a:xfrm>
            <a:prstGeom prst="line">
              <a:avLst/>
            </a:prstGeom>
            <a:noFill/>
            <a:ln w="9525">
              <a:solidFill>
                <a:srgbClr val="000000"/>
              </a:solidFill>
              <a:round/>
            </a:ln>
          </p:spPr>
        </p:cxnSp>
        <p:sp>
          <p:nvSpPr>
            <p:cNvPr id="2713" name="Rectangle 1571"/>
            <p:cNvSpPr>
              <a:spLocks noChangeArrowheads="1"/>
            </p:cNvSpPr>
            <p:nvPr/>
          </p:nvSpPr>
          <p:spPr bwMode="auto">
            <a:xfrm>
              <a:off x="1076960" y="325560"/>
              <a:ext cx="133350" cy="467995"/>
            </a:xfrm>
            <a:prstGeom prst="rect">
              <a:avLst/>
            </a:prstGeom>
            <a:solidFill>
              <a:srgbClr val="FFFFFF"/>
            </a:solidFill>
            <a:ln w="9525">
              <a:solidFill>
                <a:srgbClr val="C00000"/>
              </a:solidFill>
              <a:miter lim="800000"/>
            </a:ln>
          </p:spPr>
        </p:sp>
        <p:sp>
          <p:nvSpPr>
            <p:cNvPr id="2714" name="Rectangle 1572"/>
            <p:cNvSpPr>
              <a:spLocks noChangeArrowheads="1"/>
            </p:cNvSpPr>
            <p:nvPr/>
          </p:nvSpPr>
          <p:spPr bwMode="auto">
            <a:xfrm>
              <a:off x="1338580" y="324925"/>
              <a:ext cx="133985" cy="468000"/>
            </a:xfrm>
            <a:prstGeom prst="rect">
              <a:avLst/>
            </a:prstGeom>
            <a:solidFill>
              <a:srgbClr val="FFFFFF"/>
            </a:solidFill>
            <a:ln w="9525">
              <a:solidFill>
                <a:srgbClr val="C00000"/>
              </a:solidFill>
              <a:miter lim="800000"/>
            </a:ln>
          </p:spPr>
        </p:sp>
        <p:cxnSp>
          <p:nvCxnSpPr>
            <p:cNvPr id="2715" name="Line 1573"/>
            <p:cNvCxnSpPr/>
            <p:nvPr/>
          </p:nvCxnSpPr>
          <p:spPr bwMode="auto">
            <a:xfrm flipH="1">
              <a:off x="1133475" y="437955"/>
              <a:ext cx="252000" cy="252000"/>
            </a:xfrm>
            <a:prstGeom prst="line">
              <a:avLst/>
            </a:prstGeom>
            <a:noFill/>
            <a:ln w="9525">
              <a:solidFill>
                <a:srgbClr val="C00000"/>
              </a:solidFill>
              <a:round/>
            </a:ln>
          </p:spPr>
        </p:cxnSp>
        <p:cxnSp>
          <p:nvCxnSpPr>
            <p:cNvPr id="2716" name="Line 1574"/>
            <p:cNvCxnSpPr/>
            <p:nvPr/>
          </p:nvCxnSpPr>
          <p:spPr bwMode="auto">
            <a:xfrm>
              <a:off x="1151255" y="429065"/>
              <a:ext cx="252000" cy="252000"/>
            </a:xfrm>
            <a:prstGeom prst="line">
              <a:avLst/>
            </a:prstGeom>
            <a:noFill/>
            <a:ln w="9525">
              <a:solidFill>
                <a:srgbClr val="C00000"/>
              </a:solidFill>
              <a:round/>
            </a:ln>
          </p:spPr>
        </p:cxnSp>
        <p:cxnSp>
          <p:nvCxnSpPr>
            <p:cNvPr id="2717" name="Line 1575"/>
            <p:cNvCxnSpPr/>
            <p:nvPr/>
          </p:nvCxnSpPr>
          <p:spPr bwMode="auto">
            <a:xfrm>
              <a:off x="1605280" y="137600"/>
              <a:ext cx="0" cy="792000"/>
            </a:xfrm>
            <a:prstGeom prst="line">
              <a:avLst/>
            </a:prstGeom>
            <a:noFill/>
            <a:ln w="9525">
              <a:solidFill>
                <a:srgbClr val="000000"/>
              </a:solidFill>
              <a:round/>
            </a:ln>
          </p:spPr>
        </p:cxnSp>
        <p:cxnSp>
          <p:nvCxnSpPr>
            <p:cNvPr id="2718" name="Line 1576"/>
            <p:cNvCxnSpPr/>
            <p:nvPr/>
          </p:nvCxnSpPr>
          <p:spPr bwMode="auto">
            <a:xfrm>
              <a:off x="1485900" y="534475"/>
              <a:ext cx="1400175" cy="1270"/>
            </a:xfrm>
            <a:prstGeom prst="line">
              <a:avLst/>
            </a:prstGeom>
            <a:noFill/>
            <a:ln w="9525">
              <a:solidFill>
                <a:schemeClr val="tx1"/>
              </a:solidFill>
              <a:round/>
            </a:ln>
          </p:spPr>
        </p:cxnSp>
        <p:sp>
          <p:nvSpPr>
            <p:cNvPr id="2719" name="Text Box 1577"/>
            <p:cNvSpPr txBox="1">
              <a:spLocks noChangeArrowheads="1"/>
            </p:cNvSpPr>
            <p:nvPr/>
          </p:nvSpPr>
          <p:spPr bwMode="auto">
            <a:xfrm>
              <a:off x="1876425" y="319845"/>
              <a:ext cx="533400" cy="198120"/>
            </a:xfrm>
            <a:prstGeom prst="rect">
              <a:avLst/>
            </a:prstGeom>
            <a:solidFill>
              <a:srgbClr val="FFFFFF"/>
            </a:solidFill>
            <a:ln>
              <a:noFill/>
            </a:ln>
          </p:spPr>
          <p:txBody>
            <a:bodyPr rot="0" vert="horz" wrap="square" lIns="18000" tIns="10800" rIns="18000" bIns="10800" anchor="ctr"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干线电缆</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21" name="Text Box 1579"/>
            <p:cNvSpPr txBox="1">
              <a:spLocks noChangeArrowheads="1"/>
            </p:cNvSpPr>
            <p:nvPr/>
          </p:nvSpPr>
          <p:spPr bwMode="auto">
            <a:xfrm>
              <a:off x="306606" y="690146"/>
              <a:ext cx="533722" cy="197546"/>
            </a:xfrm>
            <a:prstGeom prst="rect">
              <a:avLst/>
            </a:prstGeom>
            <a:solidFill>
              <a:srgbClr val="FFFFFF"/>
            </a:solidFill>
            <a:ln>
              <a:noFill/>
            </a:ln>
          </p:spPr>
          <p:txBody>
            <a:bodyPr rot="0" vert="horz" wrap="square" lIns="18000" tIns="10800" rIns="18000" bIns="10800" anchor="ctr"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设备间</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22" name="Text Box 1580"/>
            <p:cNvSpPr txBox="1">
              <a:spLocks noChangeArrowheads="1"/>
            </p:cNvSpPr>
            <p:nvPr/>
          </p:nvSpPr>
          <p:spPr bwMode="auto">
            <a:xfrm>
              <a:off x="3339312" y="690146"/>
              <a:ext cx="466297" cy="196134"/>
            </a:xfrm>
            <a:prstGeom prst="rect">
              <a:avLst/>
            </a:prstGeom>
            <a:solidFill>
              <a:srgbClr val="FFFFFF"/>
            </a:solidFill>
            <a:ln>
              <a:noFill/>
            </a:ln>
          </p:spPr>
          <p:txBody>
            <a:bodyPr rot="0" vert="horz" wrap="square" lIns="18000" tIns="10800" rIns="18000" bIns="10800" anchor="ctr"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配线间</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23" name="Text Box 1581"/>
            <p:cNvSpPr txBox="1">
              <a:spLocks noChangeArrowheads="1"/>
            </p:cNvSpPr>
            <p:nvPr/>
          </p:nvSpPr>
          <p:spPr bwMode="auto">
            <a:xfrm>
              <a:off x="1424442" y="987169"/>
              <a:ext cx="1533032" cy="197546"/>
            </a:xfrm>
            <a:prstGeom prst="rect">
              <a:avLst/>
            </a:prstGeom>
            <a:solidFill>
              <a:srgbClr val="FFFFFF"/>
            </a:solidFill>
            <a:ln>
              <a:noFill/>
            </a:ln>
          </p:spPr>
          <p:txBody>
            <a:bodyPr rot="0" vert="horz" wrap="square" lIns="18000" tIns="10800" rIns="18000" bIns="10800" anchor="ctr" anchorCtr="0" upright="1">
              <a:noAutofit/>
            </a:bodyPr>
            <a:lstStyle/>
            <a:p>
              <a:pPr indent="0" algn="just"/>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图4.39</a:t>
              </a:r>
              <a:r>
                <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 双点管理双交接</a:t>
              </a:r>
              <a:endParaRPr lang="en-US" altLang="zh-CN" sz="16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724" name="Line 1582"/>
            <p:cNvCxnSpPr/>
            <p:nvPr/>
          </p:nvCxnSpPr>
          <p:spPr bwMode="auto">
            <a:xfrm>
              <a:off x="2739390" y="137600"/>
              <a:ext cx="0" cy="792000"/>
            </a:xfrm>
            <a:prstGeom prst="line">
              <a:avLst/>
            </a:prstGeom>
            <a:noFill/>
            <a:ln w="9525">
              <a:solidFill>
                <a:srgbClr val="000000"/>
              </a:solidFill>
              <a:round/>
            </a:ln>
          </p:spPr>
        </p:cxnSp>
        <p:cxnSp>
          <p:nvCxnSpPr>
            <p:cNvPr id="2730" name="Line 1588"/>
            <p:cNvCxnSpPr/>
            <p:nvPr/>
          </p:nvCxnSpPr>
          <p:spPr bwMode="auto">
            <a:xfrm>
              <a:off x="3286125" y="514155"/>
              <a:ext cx="599440" cy="0"/>
            </a:xfrm>
            <a:prstGeom prst="line">
              <a:avLst/>
            </a:prstGeom>
            <a:noFill/>
            <a:ln w="9525">
              <a:solidFill>
                <a:schemeClr val="tx1"/>
              </a:solidFill>
              <a:round/>
            </a:ln>
          </p:spPr>
        </p:cxnSp>
        <p:sp>
          <p:nvSpPr>
            <p:cNvPr id="242" name="Rectangle 1571"/>
            <p:cNvSpPr>
              <a:spLocks noChangeArrowheads="1"/>
            </p:cNvSpPr>
            <p:nvPr/>
          </p:nvSpPr>
          <p:spPr bwMode="auto">
            <a:xfrm>
              <a:off x="2880360" y="267775"/>
              <a:ext cx="133350" cy="467995"/>
            </a:xfrm>
            <a:prstGeom prst="rect">
              <a:avLst/>
            </a:prstGeom>
            <a:solidFill>
              <a:srgbClr val="FFFFFF"/>
            </a:solidFill>
            <a:ln w="9525">
              <a:solidFill>
                <a:srgbClr val="C00000"/>
              </a:solidFill>
              <a:miter lim="800000"/>
            </a:ln>
          </p:spPr>
        </p:sp>
        <p:sp>
          <p:nvSpPr>
            <p:cNvPr id="243" name="Rectangle 1572"/>
            <p:cNvSpPr>
              <a:spLocks noChangeArrowheads="1"/>
            </p:cNvSpPr>
            <p:nvPr/>
          </p:nvSpPr>
          <p:spPr bwMode="auto">
            <a:xfrm>
              <a:off x="3141980" y="267140"/>
              <a:ext cx="133985" cy="467995"/>
            </a:xfrm>
            <a:prstGeom prst="rect">
              <a:avLst/>
            </a:prstGeom>
            <a:solidFill>
              <a:srgbClr val="FFFFFF"/>
            </a:solidFill>
            <a:ln w="9525">
              <a:solidFill>
                <a:srgbClr val="C00000"/>
              </a:solidFill>
              <a:miter lim="800000"/>
            </a:ln>
          </p:spPr>
        </p:sp>
        <p:cxnSp>
          <p:nvCxnSpPr>
            <p:cNvPr id="244" name="Line 1573"/>
            <p:cNvCxnSpPr/>
            <p:nvPr/>
          </p:nvCxnSpPr>
          <p:spPr bwMode="auto">
            <a:xfrm flipH="1">
              <a:off x="2936875" y="380170"/>
              <a:ext cx="252095" cy="252095"/>
            </a:xfrm>
            <a:prstGeom prst="line">
              <a:avLst/>
            </a:prstGeom>
            <a:noFill/>
            <a:ln w="9525">
              <a:solidFill>
                <a:srgbClr val="C00000"/>
              </a:solidFill>
              <a:round/>
            </a:ln>
          </p:spPr>
        </p:cxnSp>
        <p:cxnSp>
          <p:nvCxnSpPr>
            <p:cNvPr id="245" name="Line 1574"/>
            <p:cNvCxnSpPr/>
            <p:nvPr/>
          </p:nvCxnSpPr>
          <p:spPr bwMode="auto">
            <a:xfrm>
              <a:off x="2954655" y="371280"/>
              <a:ext cx="252095" cy="252095"/>
            </a:xfrm>
            <a:prstGeom prst="line">
              <a:avLst/>
            </a:prstGeom>
            <a:noFill/>
            <a:ln w="9525">
              <a:solidFill>
                <a:srgbClr val="C00000"/>
              </a:solidFill>
              <a:round/>
            </a:ln>
          </p:spPr>
        </p:cxnSp>
        <p:sp>
          <p:nvSpPr>
            <p:cNvPr id="249" name="矩形 249"/>
            <p:cNvSpPr/>
            <p:nvPr/>
          </p:nvSpPr>
          <p:spPr>
            <a:xfrm>
              <a:off x="3875405" y="429065"/>
              <a:ext cx="233680" cy="180000"/>
            </a:xfrm>
            <a:prstGeom prst="rect">
              <a:avLst/>
            </a:prstGeom>
            <a:no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ctr">
                <a:spcBef>
                  <a:spcPts val="0"/>
                </a:spcBef>
                <a:spcAft>
                  <a:spcPts val="0"/>
                </a:spcAft>
              </a:pPr>
              <a:r>
                <a:rPr lang="en-US" altLang="zh-CN" sz="1600"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rPr>
                <a:t>TO</a:t>
              </a:r>
              <a:endParaRPr lang="en-US" altLang="zh-CN" sz="1600"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sp>
        <p:nvSpPr>
          <p:cNvPr id="79875" name="Rectangle 31"/>
          <p:cNvSpPr>
            <a:spLocks noChangeArrowheads="1"/>
          </p:cNvSpPr>
          <p:nvPr/>
        </p:nvSpPr>
        <p:spPr bwMode="auto">
          <a:xfrm>
            <a:off x="623570" y="1988820"/>
            <a:ext cx="3188970" cy="330454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b="1"/>
              <a:t>（</a:t>
            </a:r>
            <a:r>
              <a:rPr lang="en-US" altLang="zh-CN" sz="2400" b="1"/>
              <a:t>2</a:t>
            </a:r>
            <a:r>
              <a:rPr lang="zh-CN" altLang="en-US" sz="2400" b="1"/>
              <a:t>）双点管理</a:t>
            </a:r>
            <a:r>
              <a:rPr lang="en-US" altLang="zh-CN" sz="2400" b="1"/>
              <a:t>3</a:t>
            </a:r>
            <a:r>
              <a:rPr lang="zh-CN" altLang="en-US" sz="2400" b="1"/>
              <a:t>交连和双点管理</a:t>
            </a:r>
            <a:r>
              <a:rPr lang="en-US" altLang="zh-CN" sz="2400" b="1"/>
              <a:t>4</a:t>
            </a:r>
            <a:r>
              <a:rPr lang="zh-CN" altLang="en-US" sz="2400" b="1"/>
              <a:t>交连。</a:t>
            </a:r>
            <a:endParaRPr lang="en-US" altLang="zh-CN" sz="2400" b="1"/>
          </a:p>
          <a:p>
            <a:pPr eaLnBrk="1" hangingPunct="1">
              <a:lnSpc>
                <a:spcPts val="3200"/>
              </a:lnSpc>
            </a:pPr>
            <a:r>
              <a:rPr lang="zh-CN" altLang="en-US" sz="2400"/>
              <a:t>若建筑物的规模比较大，而且结构复杂，可以采用双点管理</a:t>
            </a:r>
            <a:r>
              <a:rPr lang="en-US" altLang="zh-CN" sz="2400"/>
              <a:t>3</a:t>
            </a:r>
            <a:r>
              <a:rPr lang="zh-CN" altLang="en-US" sz="2400"/>
              <a:t>交连（如图</a:t>
            </a:r>
            <a:r>
              <a:rPr lang="en-US" altLang="zh-CN" sz="2400"/>
              <a:t>4.62</a:t>
            </a:r>
            <a:r>
              <a:rPr lang="zh-CN" altLang="en-US" sz="2400"/>
              <a:t>所示）甚至双点管理四交连（如图</a:t>
            </a:r>
            <a:r>
              <a:rPr lang="en-US" altLang="zh-CN" sz="2400"/>
              <a:t>4.63</a:t>
            </a:r>
            <a:r>
              <a:rPr lang="zh-CN" altLang="en-US" sz="2400"/>
              <a:t>所示）。</a:t>
            </a:r>
            <a:endParaRPr lang="zh-CN" altLang="en-US" sz="2400"/>
          </a:p>
        </p:txBody>
      </p:sp>
      <p:sp>
        <p:nvSpPr>
          <p:cNvPr id="79876" name="Rectangle 75"/>
          <p:cNvSpPr>
            <a:spLocks noChangeArrowheads="1"/>
          </p:cNvSpPr>
          <p:nvPr/>
        </p:nvSpPr>
        <p:spPr bwMode="auto">
          <a:xfrm>
            <a:off x="4479608" y="1345566"/>
            <a:ext cx="3573462"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2</a:t>
            </a:r>
            <a:r>
              <a:rPr lang="zh-CN" altLang="en-US" sz="2400" b="1"/>
              <a:t>）</a:t>
            </a:r>
            <a:r>
              <a:rPr lang="en-US" altLang="zh-CN" sz="2400" b="1"/>
              <a:t> </a:t>
            </a:r>
            <a:r>
              <a:rPr lang="zh-CN" altLang="en-US" sz="2400" b="1"/>
              <a:t>双点管理</a:t>
            </a:r>
            <a:endParaRPr lang="zh-CN" altLang="en-US" sz="2400"/>
          </a:p>
        </p:txBody>
      </p:sp>
      <p:pic>
        <p:nvPicPr>
          <p:cNvPr id="7987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1" y="1274128"/>
            <a:ext cx="3495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Rectangle 39"/>
          <p:cNvSpPr>
            <a:spLocks noChangeArrowheads="1"/>
          </p:cNvSpPr>
          <p:nvPr/>
        </p:nvSpPr>
        <p:spPr bwMode="auto">
          <a:xfrm>
            <a:off x="950596" y="131222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交连管理方案设计</a:t>
            </a:r>
            <a:endParaRPr lang="zh-CN" altLang="en-US" sz="2400" b="1">
              <a:solidFill>
                <a:schemeClr val="bg1"/>
              </a:solidFill>
            </a:endParaRPr>
          </a:p>
        </p:txBody>
      </p:sp>
      <p:grpSp>
        <p:nvGrpSpPr>
          <p:cNvPr id="2768" name="画布 2768"/>
          <p:cNvGrpSpPr/>
          <p:nvPr/>
        </p:nvGrpSpPr>
        <p:grpSpPr>
          <a:xfrm>
            <a:off x="4119245" y="1988820"/>
            <a:ext cx="7426960" cy="3765550"/>
            <a:chOff x="0" y="0"/>
            <a:chExt cx="5067300" cy="1975485"/>
          </a:xfrm>
        </p:grpSpPr>
        <p:sp>
          <p:nvSpPr>
            <p:cNvPr id="2" name="画布 2768"/>
            <p:cNvSpPr>
              <a:spLocks noChangeAspect="1"/>
            </p:cNvSpPr>
            <p:nvPr/>
          </p:nvSpPr>
          <p:spPr>
            <a:xfrm>
              <a:off x="0" y="0"/>
              <a:ext cx="5067300" cy="1975485"/>
            </a:xfrm>
            <a:noFill/>
          </p:spPr>
        </p:sp>
        <p:sp>
          <p:nvSpPr>
            <p:cNvPr id="2733" name="Text Box 1591"/>
            <p:cNvSpPr txBox="1">
              <a:spLocks noChangeArrowheads="1"/>
            </p:cNvSpPr>
            <p:nvPr/>
          </p:nvSpPr>
          <p:spPr bwMode="auto">
            <a:xfrm>
              <a:off x="4120173" y="221536"/>
              <a:ext cx="538947" cy="320329"/>
            </a:xfrm>
            <a:prstGeom prst="rect">
              <a:avLst/>
            </a:prstGeom>
            <a:solidFill>
              <a:srgbClr val="FFFFFF"/>
            </a:solidFill>
            <a:ln>
              <a:noFill/>
            </a:ln>
          </p:spPr>
          <p:txBody>
            <a:bodyPr rot="0" vert="horz" wrap="square" lIns="18000" tIns="10800" rIns="18000" bIns="10800" anchor="t" anchorCtr="0" upright="1">
              <a:noAutofit/>
            </a:bodyPr>
            <a:lstStyle/>
            <a:p>
              <a:pPr indent="0" algn="just">
                <a:lnSpc>
                  <a:spcPts val="1000"/>
                </a:lnSpc>
              </a:pP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水平电</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a:p>
              <a:pPr indent="0" algn="just">
                <a:lnSpc>
                  <a:spcPts val="1000"/>
                </a:lnSpc>
              </a:pP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（光）缆</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34" name="Text Box 1592"/>
            <p:cNvSpPr txBox="1">
              <a:spLocks noChangeArrowheads="1"/>
            </p:cNvSpPr>
            <p:nvPr/>
          </p:nvSpPr>
          <p:spPr bwMode="auto">
            <a:xfrm>
              <a:off x="1788845" y="1104155"/>
              <a:ext cx="533703" cy="200371"/>
            </a:xfrm>
            <a:prstGeom prst="rect">
              <a:avLst/>
            </a:prstGeom>
            <a:solidFill>
              <a:srgbClr val="FFFFFF"/>
            </a:solidFill>
            <a:ln>
              <a:noFill/>
            </a:ln>
          </p:spPr>
          <p:txBody>
            <a:bodyPr rot="0" vert="horz" wrap="square" lIns="0" tIns="0" rIns="0" bIns="0" anchor="t"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连接电缆</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35" name="Text Box 1593"/>
            <p:cNvSpPr txBox="1">
              <a:spLocks noChangeArrowheads="1"/>
            </p:cNvSpPr>
            <p:nvPr/>
          </p:nvSpPr>
          <p:spPr bwMode="auto">
            <a:xfrm>
              <a:off x="236556" y="1519428"/>
              <a:ext cx="288000" cy="252000"/>
            </a:xfrm>
            <a:prstGeom prst="rect">
              <a:avLst/>
            </a:prstGeom>
            <a:solidFill>
              <a:srgbClr val="FFFFFF"/>
            </a:solidFill>
            <a:ln w="9525">
              <a:solidFill>
                <a:srgbClr val="000000"/>
              </a:solidFill>
              <a:miter lim="800000"/>
            </a:ln>
          </p:spPr>
          <p:txBody>
            <a:bodyPr rot="0" vert="horz" wrap="square" lIns="0" tIns="0" rIns="0" bIns="0" anchor="ctr" anchorCtr="0" upright="1">
              <a:noAutofit/>
            </a:bodyPr>
            <a:lstStyle/>
            <a:p>
              <a:pPr indent="0" algn="ct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主机</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736" name="Line 1594"/>
            <p:cNvCxnSpPr/>
            <p:nvPr/>
          </p:nvCxnSpPr>
          <p:spPr bwMode="auto">
            <a:xfrm flipV="1">
              <a:off x="382907" y="1293237"/>
              <a:ext cx="1419" cy="216000"/>
            </a:xfrm>
            <a:prstGeom prst="line">
              <a:avLst/>
            </a:prstGeom>
            <a:noFill/>
            <a:ln w="9525">
              <a:solidFill>
                <a:srgbClr val="000000"/>
              </a:solidFill>
              <a:round/>
            </a:ln>
          </p:spPr>
        </p:cxnSp>
        <p:cxnSp>
          <p:nvCxnSpPr>
            <p:cNvPr id="2737" name="Line 1595"/>
            <p:cNvCxnSpPr/>
            <p:nvPr/>
          </p:nvCxnSpPr>
          <p:spPr bwMode="auto">
            <a:xfrm>
              <a:off x="382907" y="1293237"/>
              <a:ext cx="333564" cy="1411"/>
            </a:xfrm>
            <a:prstGeom prst="line">
              <a:avLst/>
            </a:prstGeom>
            <a:noFill/>
            <a:ln w="9525">
              <a:solidFill>
                <a:srgbClr val="000000"/>
              </a:solidFill>
              <a:round/>
            </a:ln>
          </p:spPr>
        </p:cxnSp>
        <p:sp>
          <p:nvSpPr>
            <p:cNvPr id="2738" name="Text Box 1596"/>
            <p:cNvSpPr txBox="1">
              <a:spLocks noChangeArrowheads="1"/>
            </p:cNvSpPr>
            <p:nvPr/>
          </p:nvSpPr>
          <p:spPr bwMode="auto">
            <a:xfrm>
              <a:off x="573109" y="797955"/>
              <a:ext cx="801264" cy="198254"/>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计算机机房</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39" name="Text Box 1597"/>
            <p:cNvSpPr txBox="1">
              <a:spLocks noChangeArrowheads="1"/>
            </p:cNvSpPr>
            <p:nvPr/>
          </p:nvSpPr>
          <p:spPr bwMode="auto">
            <a:xfrm>
              <a:off x="1772352" y="1727903"/>
              <a:ext cx="1532267" cy="198254"/>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图4.62 双点管理三交接</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40" name="Text Box 1598"/>
            <p:cNvSpPr txBox="1">
              <a:spLocks noChangeArrowheads="1"/>
            </p:cNvSpPr>
            <p:nvPr/>
          </p:nvSpPr>
          <p:spPr bwMode="auto">
            <a:xfrm>
              <a:off x="716471" y="1094983"/>
              <a:ext cx="400277" cy="288000"/>
            </a:xfrm>
            <a:prstGeom prst="rect">
              <a:avLst/>
            </a:prstGeom>
            <a:solidFill>
              <a:srgbClr val="FFFFFF"/>
            </a:solidFill>
            <a:ln w="9525">
              <a:solidFill>
                <a:srgbClr val="C00000"/>
              </a:solidFill>
              <a:miter lim="800000"/>
            </a:ln>
          </p:spPr>
          <p:txBody>
            <a:bodyPr rot="0" vert="horz" wrap="square" lIns="0" tIns="0" rIns="0" bIns="0" anchor="ctr" anchorCtr="0" upright="1">
              <a:noAutofit/>
            </a:bodyPr>
            <a:lstStyle/>
            <a:p>
              <a:pPr indent="0" algn="ct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紫色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41" name="Text Box 1599"/>
            <p:cNvSpPr txBox="1">
              <a:spLocks noChangeArrowheads="1"/>
            </p:cNvSpPr>
            <p:nvPr/>
          </p:nvSpPr>
          <p:spPr bwMode="auto">
            <a:xfrm>
              <a:off x="1249464" y="1094983"/>
              <a:ext cx="398148" cy="288000"/>
            </a:xfrm>
            <a:prstGeom prst="rect">
              <a:avLst/>
            </a:prstGeom>
            <a:solidFill>
              <a:srgbClr val="FFFFFF"/>
            </a:solidFill>
            <a:ln w="9525">
              <a:solidFill>
                <a:srgbClr val="C00000"/>
              </a:solidFill>
              <a:miter lim="800000"/>
            </a:ln>
          </p:spPr>
          <p:txBody>
            <a:bodyPr rot="0" vert="horz" wrap="square" lIns="0" tIns="0" rIns="0" bIns="0" anchor="ctr"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灰色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742" name="Line 1600"/>
            <p:cNvCxnSpPr/>
            <p:nvPr/>
          </p:nvCxnSpPr>
          <p:spPr bwMode="auto">
            <a:xfrm>
              <a:off x="1076927" y="1304526"/>
              <a:ext cx="216000" cy="706"/>
            </a:xfrm>
            <a:prstGeom prst="line">
              <a:avLst/>
            </a:prstGeom>
            <a:noFill/>
            <a:ln w="9525">
              <a:solidFill>
                <a:srgbClr val="C00000"/>
              </a:solidFill>
              <a:round/>
            </a:ln>
          </p:spPr>
        </p:cxnSp>
        <p:cxnSp>
          <p:nvCxnSpPr>
            <p:cNvPr id="2743" name="Line 1601"/>
            <p:cNvCxnSpPr/>
            <p:nvPr/>
          </p:nvCxnSpPr>
          <p:spPr bwMode="auto">
            <a:xfrm>
              <a:off x="1076927" y="1358687"/>
              <a:ext cx="216000" cy="706"/>
            </a:xfrm>
            <a:prstGeom prst="line">
              <a:avLst/>
            </a:prstGeom>
            <a:noFill/>
            <a:ln w="9525">
              <a:solidFill>
                <a:srgbClr val="C00000"/>
              </a:solidFill>
              <a:round/>
            </a:ln>
          </p:spPr>
        </p:cxnSp>
        <p:cxnSp>
          <p:nvCxnSpPr>
            <p:cNvPr id="2744" name="Line 1602"/>
            <p:cNvCxnSpPr/>
            <p:nvPr/>
          </p:nvCxnSpPr>
          <p:spPr bwMode="auto">
            <a:xfrm>
              <a:off x="1076927" y="1243769"/>
              <a:ext cx="216000" cy="706"/>
            </a:xfrm>
            <a:prstGeom prst="line">
              <a:avLst/>
            </a:prstGeom>
            <a:noFill/>
            <a:ln w="9525">
              <a:solidFill>
                <a:srgbClr val="C00000"/>
              </a:solidFill>
              <a:round/>
            </a:ln>
          </p:spPr>
        </p:cxnSp>
        <p:sp>
          <p:nvSpPr>
            <p:cNvPr id="2745" name="Text Box 1603"/>
            <p:cNvSpPr txBox="1">
              <a:spLocks noChangeArrowheads="1"/>
            </p:cNvSpPr>
            <p:nvPr/>
          </p:nvSpPr>
          <p:spPr bwMode="auto">
            <a:xfrm>
              <a:off x="2450296" y="1094983"/>
              <a:ext cx="399568" cy="288000"/>
            </a:xfrm>
            <a:prstGeom prst="rect">
              <a:avLst/>
            </a:prstGeom>
            <a:solidFill>
              <a:srgbClr val="FFFFFF"/>
            </a:solidFill>
            <a:ln w="9525">
              <a:solidFill>
                <a:srgbClr val="C00000"/>
              </a:solidFill>
              <a:miter lim="800000"/>
            </a:ln>
          </p:spPr>
          <p:txBody>
            <a:bodyPr rot="0" vert="horz" wrap="square" lIns="0" tIns="0" rIns="0" bIns="0" anchor="ctr" anchorCtr="0" upright="1">
              <a:noAutofit/>
            </a:bodyPr>
            <a:lstStyle/>
            <a:p>
              <a:pPr indent="0" algn="ct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灰色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46" name="Text Box 1604"/>
            <p:cNvSpPr txBox="1">
              <a:spLocks noChangeArrowheads="1"/>
            </p:cNvSpPr>
            <p:nvPr/>
          </p:nvSpPr>
          <p:spPr bwMode="auto">
            <a:xfrm>
              <a:off x="2982580" y="1094983"/>
              <a:ext cx="398858" cy="288000"/>
            </a:xfrm>
            <a:prstGeom prst="rect">
              <a:avLst/>
            </a:prstGeom>
            <a:solidFill>
              <a:srgbClr val="FFFFFF"/>
            </a:solidFill>
            <a:ln w="9525">
              <a:solidFill>
                <a:srgbClr val="C00000"/>
              </a:solidFill>
              <a:miter lim="800000"/>
            </a:ln>
          </p:spPr>
          <p:txBody>
            <a:bodyPr rot="0" vert="horz" wrap="square" lIns="0" tIns="0" rIns="0" bIns="0" anchor="ctr" anchorCtr="0" upright="1">
              <a:noAutofit/>
            </a:bodyPr>
            <a:lstStyle/>
            <a:p>
              <a:pPr indent="0" algn="ct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白色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747" name="Line 1605"/>
            <p:cNvCxnSpPr/>
            <p:nvPr/>
          </p:nvCxnSpPr>
          <p:spPr bwMode="auto">
            <a:xfrm>
              <a:off x="1649742" y="1293237"/>
              <a:ext cx="800555" cy="706"/>
            </a:xfrm>
            <a:prstGeom prst="line">
              <a:avLst/>
            </a:prstGeom>
            <a:noFill/>
            <a:ln w="9525">
              <a:solidFill>
                <a:srgbClr val="000000"/>
              </a:solidFill>
              <a:round/>
            </a:ln>
          </p:spPr>
        </p:cxnSp>
        <p:cxnSp>
          <p:nvCxnSpPr>
            <p:cNvPr id="2748" name="Line 1606"/>
            <p:cNvCxnSpPr/>
            <p:nvPr/>
          </p:nvCxnSpPr>
          <p:spPr bwMode="auto">
            <a:xfrm>
              <a:off x="2788119" y="1269467"/>
              <a:ext cx="266852" cy="99480"/>
            </a:xfrm>
            <a:prstGeom prst="line">
              <a:avLst/>
            </a:prstGeom>
            <a:noFill/>
            <a:ln w="9525">
              <a:solidFill>
                <a:srgbClr val="C00000"/>
              </a:solidFill>
              <a:round/>
            </a:ln>
          </p:spPr>
        </p:cxnSp>
        <p:cxnSp>
          <p:nvCxnSpPr>
            <p:cNvPr id="2749" name="Line 1607"/>
            <p:cNvCxnSpPr/>
            <p:nvPr/>
          </p:nvCxnSpPr>
          <p:spPr bwMode="auto">
            <a:xfrm flipV="1">
              <a:off x="2788119" y="1269467"/>
              <a:ext cx="266852" cy="99480"/>
            </a:xfrm>
            <a:prstGeom prst="line">
              <a:avLst/>
            </a:prstGeom>
            <a:noFill/>
            <a:ln w="9525">
              <a:solidFill>
                <a:srgbClr val="C00000"/>
              </a:solidFill>
              <a:round/>
            </a:ln>
          </p:spPr>
        </p:cxnSp>
        <p:cxnSp>
          <p:nvCxnSpPr>
            <p:cNvPr id="2750" name="Line 1608"/>
            <p:cNvCxnSpPr/>
            <p:nvPr/>
          </p:nvCxnSpPr>
          <p:spPr bwMode="auto">
            <a:xfrm flipV="1">
              <a:off x="3182719" y="402152"/>
              <a:ext cx="710" cy="692831"/>
            </a:xfrm>
            <a:prstGeom prst="line">
              <a:avLst/>
            </a:prstGeom>
            <a:noFill/>
            <a:ln w="9525">
              <a:solidFill>
                <a:schemeClr val="tx1"/>
              </a:solidFill>
              <a:round/>
            </a:ln>
          </p:spPr>
        </p:cxnSp>
        <p:sp>
          <p:nvSpPr>
            <p:cNvPr id="2751" name="Text Box 1609"/>
            <p:cNvSpPr txBox="1">
              <a:spLocks noChangeArrowheads="1"/>
            </p:cNvSpPr>
            <p:nvPr/>
          </p:nvSpPr>
          <p:spPr bwMode="auto">
            <a:xfrm>
              <a:off x="2983999" y="149079"/>
              <a:ext cx="399568" cy="288000"/>
            </a:xfrm>
            <a:prstGeom prst="rect">
              <a:avLst/>
            </a:prstGeom>
            <a:solidFill>
              <a:srgbClr val="FFFFFF"/>
            </a:solidFill>
            <a:ln w="9525">
              <a:solidFill>
                <a:srgbClr val="C00000"/>
              </a:solidFill>
              <a:miter lim="800000"/>
            </a:ln>
          </p:spPr>
          <p:txBody>
            <a:bodyPr rot="0" vert="horz" wrap="square" lIns="0" tIns="0" rIns="0" bIns="0" anchor="ctr" anchorCtr="0" upright="1">
              <a:noAutofit/>
            </a:bodyPr>
            <a:lstStyle/>
            <a:p>
              <a:pPr indent="0" algn="ct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白色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52" name="Text Box 1610"/>
            <p:cNvSpPr txBox="1">
              <a:spLocks noChangeArrowheads="1"/>
            </p:cNvSpPr>
            <p:nvPr/>
          </p:nvSpPr>
          <p:spPr bwMode="auto">
            <a:xfrm>
              <a:off x="3516283" y="146888"/>
              <a:ext cx="398858" cy="288000"/>
            </a:xfrm>
            <a:prstGeom prst="rect">
              <a:avLst/>
            </a:prstGeom>
            <a:solidFill>
              <a:srgbClr val="FFFFFF"/>
            </a:solidFill>
            <a:ln w="9525">
              <a:solidFill>
                <a:srgbClr val="C00000"/>
              </a:solidFill>
              <a:miter lim="800000"/>
            </a:ln>
          </p:spPr>
          <p:txBody>
            <a:bodyPr rot="0" vert="horz" wrap="square" lIns="0" tIns="0" rIns="0" bIns="0" anchor="ctr" anchorCtr="0" upright="1">
              <a:noAutofit/>
            </a:bodyPr>
            <a:lstStyle/>
            <a:p>
              <a:pPr indent="0" algn="ct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蓝色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753" name="Line 1611"/>
            <p:cNvCxnSpPr/>
            <p:nvPr/>
          </p:nvCxnSpPr>
          <p:spPr bwMode="auto">
            <a:xfrm>
              <a:off x="3290832" y="302057"/>
              <a:ext cx="266852" cy="99480"/>
            </a:xfrm>
            <a:prstGeom prst="line">
              <a:avLst/>
            </a:prstGeom>
            <a:noFill/>
            <a:ln w="9525">
              <a:solidFill>
                <a:srgbClr val="C00000"/>
              </a:solidFill>
              <a:round/>
            </a:ln>
          </p:spPr>
        </p:cxnSp>
        <p:cxnSp>
          <p:nvCxnSpPr>
            <p:cNvPr id="2754" name="Line 1612"/>
            <p:cNvCxnSpPr/>
            <p:nvPr/>
          </p:nvCxnSpPr>
          <p:spPr bwMode="auto">
            <a:xfrm flipV="1">
              <a:off x="3290832" y="302057"/>
              <a:ext cx="266852" cy="99480"/>
            </a:xfrm>
            <a:prstGeom prst="line">
              <a:avLst/>
            </a:prstGeom>
            <a:noFill/>
            <a:ln w="9525">
              <a:solidFill>
                <a:srgbClr val="C00000"/>
              </a:solidFill>
              <a:round/>
            </a:ln>
          </p:spPr>
        </p:cxnSp>
        <p:sp>
          <p:nvSpPr>
            <p:cNvPr id="2755" name="Rectangle 1613"/>
            <p:cNvSpPr>
              <a:spLocks noChangeArrowheads="1"/>
            </p:cNvSpPr>
            <p:nvPr/>
          </p:nvSpPr>
          <p:spPr bwMode="auto">
            <a:xfrm>
              <a:off x="4715694" y="122057"/>
              <a:ext cx="216000" cy="180000"/>
            </a:xfrm>
            <a:prstGeom prst="rect">
              <a:avLst/>
            </a:prstGeom>
            <a:solidFill>
              <a:srgbClr val="FFFFFF"/>
            </a:solidFill>
            <a:ln w="9525">
              <a:solidFill>
                <a:srgbClr val="000000"/>
              </a:solidFill>
              <a:miter lim="800000"/>
            </a:ln>
          </p:spPr>
          <p:txBody>
            <a:bodyPr rot="0" vert="horz" wrap="square" lIns="0" tIns="0" rIns="0" bIns="0" anchor="ctr" anchorCtr="0" upright="1">
              <a:noAutofit/>
            </a:bodyPr>
            <a:lstStyle/>
            <a:p>
              <a:pPr indent="0" algn="ct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TO</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756" name="Line 1614"/>
            <p:cNvCxnSpPr/>
            <p:nvPr/>
          </p:nvCxnSpPr>
          <p:spPr bwMode="auto">
            <a:xfrm>
              <a:off x="3916560" y="204604"/>
              <a:ext cx="799135" cy="706"/>
            </a:xfrm>
            <a:prstGeom prst="line">
              <a:avLst/>
            </a:prstGeom>
            <a:noFill/>
            <a:ln w="9525">
              <a:solidFill>
                <a:schemeClr val="tx1"/>
              </a:solidFill>
              <a:round/>
            </a:ln>
          </p:spPr>
        </p:cxnSp>
        <p:cxnSp>
          <p:nvCxnSpPr>
            <p:cNvPr id="2758" name="Line 1616"/>
            <p:cNvCxnSpPr/>
            <p:nvPr/>
          </p:nvCxnSpPr>
          <p:spPr bwMode="auto">
            <a:xfrm>
              <a:off x="2951913" y="500221"/>
              <a:ext cx="1066696" cy="1411"/>
            </a:xfrm>
            <a:prstGeom prst="line">
              <a:avLst/>
            </a:prstGeom>
            <a:noFill/>
            <a:ln w="9525">
              <a:solidFill>
                <a:srgbClr val="000000"/>
              </a:solidFill>
              <a:prstDash val="dash"/>
              <a:round/>
            </a:ln>
          </p:spPr>
        </p:cxnSp>
        <p:cxnSp>
          <p:nvCxnSpPr>
            <p:cNvPr id="2759" name="Line 1617"/>
            <p:cNvCxnSpPr/>
            <p:nvPr/>
          </p:nvCxnSpPr>
          <p:spPr bwMode="auto">
            <a:xfrm flipH="1" flipV="1">
              <a:off x="3989279" y="71043"/>
              <a:ext cx="1419" cy="432000"/>
            </a:xfrm>
            <a:prstGeom prst="line">
              <a:avLst/>
            </a:prstGeom>
            <a:noFill/>
            <a:ln w="9525">
              <a:solidFill>
                <a:srgbClr val="000000"/>
              </a:solidFill>
              <a:prstDash val="dash"/>
              <a:round/>
            </a:ln>
          </p:spPr>
        </p:cxnSp>
        <p:cxnSp>
          <p:nvCxnSpPr>
            <p:cNvPr id="2760" name="Line 1618"/>
            <p:cNvCxnSpPr/>
            <p:nvPr/>
          </p:nvCxnSpPr>
          <p:spPr bwMode="auto">
            <a:xfrm>
              <a:off x="2331197" y="1036550"/>
              <a:ext cx="1533687" cy="706"/>
            </a:xfrm>
            <a:prstGeom prst="line">
              <a:avLst/>
            </a:prstGeom>
            <a:noFill/>
            <a:ln w="9525">
              <a:solidFill>
                <a:srgbClr val="000000"/>
              </a:solidFill>
              <a:prstDash val="dash"/>
              <a:round/>
            </a:ln>
          </p:spPr>
        </p:cxnSp>
        <p:cxnSp>
          <p:nvCxnSpPr>
            <p:cNvPr id="2761" name="Line 1619"/>
            <p:cNvCxnSpPr/>
            <p:nvPr/>
          </p:nvCxnSpPr>
          <p:spPr bwMode="auto">
            <a:xfrm>
              <a:off x="2316161" y="1025521"/>
              <a:ext cx="1419" cy="432000"/>
            </a:xfrm>
            <a:prstGeom prst="line">
              <a:avLst/>
            </a:prstGeom>
            <a:noFill/>
            <a:ln w="9525">
              <a:solidFill>
                <a:srgbClr val="000000"/>
              </a:solidFill>
              <a:prstDash val="dash"/>
              <a:round/>
            </a:ln>
          </p:spPr>
        </p:cxnSp>
        <p:cxnSp>
          <p:nvCxnSpPr>
            <p:cNvPr id="2762" name="Line 1620"/>
            <p:cNvCxnSpPr/>
            <p:nvPr/>
          </p:nvCxnSpPr>
          <p:spPr bwMode="auto">
            <a:xfrm>
              <a:off x="1783167" y="1025521"/>
              <a:ext cx="710" cy="432000"/>
            </a:xfrm>
            <a:prstGeom prst="line">
              <a:avLst/>
            </a:prstGeom>
            <a:noFill/>
            <a:ln w="9525">
              <a:solidFill>
                <a:srgbClr val="000000"/>
              </a:solidFill>
              <a:prstDash val="dash"/>
              <a:round/>
            </a:ln>
          </p:spPr>
        </p:cxnSp>
        <p:cxnSp>
          <p:nvCxnSpPr>
            <p:cNvPr id="2763" name="Line 1621"/>
            <p:cNvCxnSpPr/>
            <p:nvPr/>
          </p:nvCxnSpPr>
          <p:spPr bwMode="auto">
            <a:xfrm flipH="1">
              <a:off x="382907" y="1036550"/>
              <a:ext cx="1400261" cy="706"/>
            </a:xfrm>
            <a:prstGeom prst="line">
              <a:avLst/>
            </a:prstGeom>
            <a:noFill/>
            <a:ln w="9525">
              <a:solidFill>
                <a:srgbClr val="000000"/>
              </a:solidFill>
              <a:prstDash val="dash"/>
              <a:round/>
            </a:ln>
          </p:spPr>
        </p:cxnSp>
        <p:sp>
          <p:nvSpPr>
            <p:cNvPr id="2764" name="Text Box 1622"/>
            <p:cNvSpPr txBox="1">
              <a:spLocks noChangeArrowheads="1"/>
            </p:cNvSpPr>
            <p:nvPr/>
          </p:nvSpPr>
          <p:spPr bwMode="auto">
            <a:xfrm>
              <a:off x="2322548" y="797955"/>
              <a:ext cx="800555" cy="198254"/>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设备间</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65" name="Text Box 1623"/>
            <p:cNvSpPr txBox="1">
              <a:spLocks noChangeArrowheads="1"/>
            </p:cNvSpPr>
            <p:nvPr/>
          </p:nvSpPr>
          <p:spPr bwMode="auto">
            <a:xfrm>
              <a:off x="3304416" y="570279"/>
              <a:ext cx="799135" cy="198960"/>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电信间</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66" name="Text Box 1624"/>
            <p:cNvSpPr txBox="1">
              <a:spLocks noChangeArrowheads="1"/>
            </p:cNvSpPr>
            <p:nvPr/>
          </p:nvSpPr>
          <p:spPr bwMode="auto">
            <a:xfrm>
              <a:off x="2236013" y="354882"/>
              <a:ext cx="508000" cy="320337"/>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干线电</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（光）缆</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767" name="Line 1625"/>
            <p:cNvCxnSpPr/>
            <p:nvPr/>
          </p:nvCxnSpPr>
          <p:spPr bwMode="auto">
            <a:xfrm>
              <a:off x="2715728" y="503043"/>
              <a:ext cx="467700" cy="197549"/>
            </a:xfrm>
            <a:prstGeom prst="line">
              <a:avLst/>
            </a:prstGeom>
            <a:noFill/>
            <a:ln w="9525">
              <a:solidFill>
                <a:srgbClr val="000000"/>
              </a:solidFill>
              <a:round/>
              <a:tailEnd type="triangle" w="med" len="med"/>
            </a:ln>
          </p:spPr>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grpSp>
        <p:nvGrpSpPr>
          <p:cNvPr id="2725" name="画布 2725"/>
          <p:cNvGrpSpPr/>
          <p:nvPr/>
        </p:nvGrpSpPr>
        <p:grpSpPr>
          <a:xfrm>
            <a:off x="1490345" y="1270000"/>
            <a:ext cx="8750300" cy="3990975"/>
            <a:chOff x="0" y="0"/>
            <a:chExt cx="4148455" cy="1924685"/>
          </a:xfrm>
        </p:grpSpPr>
        <p:sp>
          <p:nvSpPr>
            <p:cNvPr id="2" name="画布 2725"/>
            <p:cNvSpPr>
              <a:spLocks noChangeAspect="1"/>
            </p:cNvSpPr>
            <p:nvPr/>
          </p:nvSpPr>
          <p:spPr>
            <a:xfrm>
              <a:off x="0" y="0"/>
              <a:ext cx="4148455" cy="1924685"/>
            </a:xfrm>
            <a:noFill/>
          </p:spPr>
        </p:sp>
        <p:sp>
          <p:nvSpPr>
            <p:cNvPr id="2720" name="Text Box 1673"/>
            <p:cNvSpPr txBox="1">
              <a:spLocks noChangeArrowheads="1"/>
            </p:cNvSpPr>
            <p:nvPr/>
          </p:nvSpPr>
          <p:spPr bwMode="auto">
            <a:xfrm>
              <a:off x="1609530" y="215027"/>
              <a:ext cx="399538" cy="288000"/>
            </a:xfrm>
            <a:prstGeom prst="rect">
              <a:avLst/>
            </a:prstGeom>
            <a:solidFill>
              <a:srgbClr val="FFFFFF"/>
            </a:solidFill>
            <a:ln w="9525">
              <a:solidFill>
                <a:srgbClr val="C00000"/>
              </a:solidFill>
              <a:miter lim="800000"/>
            </a:ln>
          </p:spPr>
          <p:txBody>
            <a:bodyPr rot="0" vert="horz" wrap="square" lIns="54000" tIns="45720" rIns="54000" bIns="45720" anchor="ctr"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灰色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181" name="Text Box 1629"/>
            <p:cNvSpPr txBox="1">
              <a:spLocks noChangeArrowheads="1"/>
            </p:cNvSpPr>
            <p:nvPr/>
          </p:nvSpPr>
          <p:spPr bwMode="auto">
            <a:xfrm>
              <a:off x="1210703" y="561216"/>
              <a:ext cx="466246" cy="197542"/>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电信间</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184" name="Text Box 1630"/>
            <p:cNvSpPr txBox="1">
              <a:spLocks noChangeArrowheads="1"/>
            </p:cNvSpPr>
            <p:nvPr/>
          </p:nvSpPr>
          <p:spPr bwMode="auto">
            <a:xfrm>
              <a:off x="2209192" y="381216"/>
              <a:ext cx="533663" cy="180000"/>
            </a:xfrm>
            <a:prstGeom prst="rect">
              <a:avLst/>
            </a:prstGeom>
            <a:solidFill>
              <a:srgbClr val="FFFFFF"/>
            </a:solidFill>
            <a:ln>
              <a:noFill/>
            </a:ln>
          </p:spPr>
          <p:txBody>
            <a:bodyPr rot="0" vert="horz" wrap="square" lIns="0" tIns="0" rIns="0" bIns="0" anchor="t"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连接电缆</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190" name="Text Box 1631"/>
            <p:cNvSpPr txBox="1">
              <a:spLocks noChangeArrowheads="1"/>
            </p:cNvSpPr>
            <p:nvPr/>
          </p:nvSpPr>
          <p:spPr bwMode="auto">
            <a:xfrm>
              <a:off x="2908358" y="561216"/>
              <a:ext cx="466246" cy="197542"/>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电信间</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475" name="Text Box 1632"/>
            <p:cNvSpPr txBox="1">
              <a:spLocks noChangeArrowheads="1"/>
            </p:cNvSpPr>
            <p:nvPr/>
          </p:nvSpPr>
          <p:spPr bwMode="auto">
            <a:xfrm>
              <a:off x="400268" y="356281"/>
              <a:ext cx="513741" cy="297020"/>
            </a:xfrm>
            <a:prstGeom prst="rect">
              <a:avLst/>
            </a:prstGeom>
            <a:solidFill>
              <a:srgbClr val="FFFFFF"/>
            </a:solidFill>
            <a:ln>
              <a:noFill/>
            </a:ln>
          </p:spPr>
          <p:txBody>
            <a:bodyPr rot="0" vert="horz" wrap="square" lIns="0" tIns="10800" rIns="0" bIns="10800" anchor="t" anchorCtr="0" upright="1">
              <a:noAutofit/>
            </a:bodyPr>
            <a:lstStyle/>
            <a:p>
              <a:pPr indent="0" algn="l">
                <a:lnSpc>
                  <a:spcPts val="1000"/>
                </a:lnSpc>
              </a:pP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水平电</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a:p>
              <a:pPr indent="0" algn="l">
                <a:lnSpc>
                  <a:spcPts val="1000"/>
                </a:lnSpc>
              </a:pP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（光）缆</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47" name="Text Box 1633"/>
            <p:cNvSpPr txBox="1">
              <a:spLocks noChangeArrowheads="1"/>
            </p:cNvSpPr>
            <p:nvPr/>
          </p:nvSpPr>
          <p:spPr bwMode="auto">
            <a:xfrm>
              <a:off x="2149581" y="1172924"/>
              <a:ext cx="533663" cy="199659"/>
            </a:xfrm>
            <a:prstGeom prst="rect">
              <a:avLst/>
            </a:prstGeom>
            <a:solidFill>
              <a:srgbClr val="FFFFFF"/>
            </a:solidFill>
            <a:ln>
              <a:noFill/>
            </a:ln>
          </p:spPr>
          <p:txBody>
            <a:bodyPr rot="0" vert="horz" wrap="square" lIns="0" tIns="0" rIns="0" bIns="0" anchor="t"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连接电缆</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58" name="Text Box 1634"/>
            <p:cNvSpPr txBox="1">
              <a:spLocks noChangeArrowheads="1"/>
            </p:cNvSpPr>
            <p:nvPr/>
          </p:nvSpPr>
          <p:spPr bwMode="auto">
            <a:xfrm>
              <a:off x="554009" y="1614517"/>
              <a:ext cx="360000" cy="252000"/>
            </a:xfrm>
            <a:prstGeom prst="rect">
              <a:avLst/>
            </a:prstGeom>
            <a:solidFill>
              <a:srgbClr val="FFFFFF"/>
            </a:solidFill>
            <a:ln w="9525">
              <a:solidFill>
                <a:srgbClr val="000000"/>
              </a:solidFill>
              <a:miter lim="800000"/>
            </a:ln>
          </p:spPr>
          <p:txBody>
            <a:bodyPr rot="0" vert="horz" wrap="square" lIns="0" tIns="0" rIns="0" bIns="0" anchor="ctr" anchorCtr="0" upright="1">
              <a:noAutofit/>
            </a:bodyPr>
            <a:lstStyle/>
            <a:p>
              <a:pPr indent="0" algn="ct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主机</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60" name="Line 1635"/>
            <p:cNvCxnSpPr/>
            <p:nvPr/>
          </p:nvCxnSpPr>
          <p:spPr bwMode="auto">
            <a:xfrm flipV="1">
              <a:off x="743747" y="1394083"/>
              <a:ext cx="710" cy="216000"/>
            </a:xfrm>
            <a:prstGeom prst="line">
              <a:avLst/>
            </a:prstGeom>
            <a:noFill/>
            <a:ln w="9525">
              <a:solidFill>
                <a:srgbClr val="000000"/>
              </a:solidFill>
              <a:round/>
            </a:ln>
          </p:spPr>
        </p:cxnSp>
        <p:cxnSp>
          <p:nvCxnSpPr>
            <p:cNvPr id="261" name="Line 1636"/>
            <p:cNvCxnSpPr/>
            <p:nvPr/>
          </p:nvCxnSpPr>
          <p:spPr bwMode="auto">
            <a:xfrm>
              <a:off x="743747" y="1394083"/>
              <a:ext cx="334249" cy="2117"/>
            </a:xfrm>
            <a:prstGeom prst="line">
              <a:avLst/>
            </a:prstGeom>
            <a:noFill/>
            <a:ln w="9525">
              <a:solidFill>
                <a:srgbClr val="000000"/>
              </a:solidFill>
              <a:round/>
            </a:ln>
          </p:spPr>
        </p:cxnSp>
        <p:sp>
          <p:nvSpPr>
            <p:cNvPr id="262" name="Text Box 1637"/>
            <p:cNvSpPr txBox="1">
              <a:spLocks noChangeArrowheads="1"/>
            </p:cNvSpPr>
            <p:nvPr/>
          </p:nvSpPr>
          <p:spPr bwMode="auto">
            <a:xfrm>
              <a:off x="1077997" y="945966"/>
              <a:ext cx="800495" cy="180000"/>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计算机机房</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3" name="Text Box 1638"/>
            <p:cNvSpPr txBox="1">
              <a:spLocks noChangeArrowheads="1"/>
            </p:cNvSpPr>
            <p:nvPr/>
          </p:nvSpPr>
          <p:spPr bwMode="auto">
            <a:xfrm>
              <a:off x="1077997" y="1727564"/>
              <a:ext cx="2200651" cy="197542"/>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图4.63 双点管理四交接</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4" name="Text Box 1639"/>
            <p:cNvSpPr txBox="1">
              <a:spLocks noChangeArrowheads="1"/>
            </p:cNvSpPr>
            <p:nvPr/>
          </p:nvSpPr>
          <p:spPr bwMode="auto">
            <a:xfrm>
              <a:off x="1077997" y="1196541"/>
              <a:ext cx="399538" cy="288000"/>
            </a:xfrm>
            <a:prstGeom prst="rect">
              <a:avLst/>
            </a:prstGeom>
            <a:solidFill>
              <a:srgbClr val="FFFFFF"/>
            </a:solidFill>
            <a:ln w="9525">
              <a:solidFill>
                <a:srgbClr val="C00000"/>
              </a:solidFill>
              <a:miter lim="800000"/>
            </a:ln>
          </p:spPr>
          <p:txBody>
            <a:bodyPr rot="0" vert="horz" wrap="square" lIns="54000" tIns="45720" rIns="54000" bIns="45720" anchor="ctr"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紫色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5" name="Text Box 1640"/>
            <p:cNvSpPr txBox="1">
              <a:spLocks noChangeArrowheads="1"/>
            </p:cNvSpPr>
            <p:nvPr/>
          </p:nvSpPr>
          <p:spPr bwMode="auto">
            <a:xfrm>
              <a:off x="1610950" y="1196541"/>
              <a:ext cx="399538" cy="288000"/>
            </a:xfrm>
            <a:prstGeom prst="rect">
              <a:avLst/>
            </a:prstGeom>
            <a:solidFill>
              <a:srgbClr val="FFFFFF"/>
            </a:solidFill>
            <a:ln w="9525">
              <a:solidFill>
                <a:srgbClr val="C00000"/>
              </a:solidFill>
              <a:miter lim="800000"/>
            </a:ln>
          </p:spPr>
          <p:txBody>
            <a:bodyPr rot="0" vert="horz" wrap="square" lIns="54000" tIns="45720" rIns="54000" bIns="45720" anchor="ctr"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灰色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66" name="Line 1641"/>
            <p:cNvCxnSpPr/>
            <p:nvPr/>
          </p:nvCxnSpPr>
          <p:spPr bwMode="auto">
            <a:xfrm>
              <a:off x="1433236" y="1412013"/>
              <a:ext cx="216000" cy="1411"/>
            </a:xfrm>
            <a:prstGeom prst="line">
              <a:avLst/>
            </a:prstGeom>
            <a:noFill/>
            <a:ln w="9525">
              <a:solidFill>
                <a:srgbClr val="C00000"/>
              </a:solidFill>
              <a:round/>
            </a:ln>
          </p:spPr>
        </p:cxnSp>
        <p:cxnSp>
          <p:nvCxnSpPr>
            <p:cNvPr id="267" name="Line 1642"/>
            <p:cNvCxnSpPr/>
            <p:nvPr/>
          </p:nvCxnSpPr>
          <p:spPr bwMode="auto">
            <a:xfrm>
              <a:off x="1433236" y="1457153"/>
              <a:ext cx="216000" cy="706"/>
            </a:xfrm>
            <a:prstGeom prst="line">
              <a:avLst/>
            </a:prstGeom>
            <a:noFill/>
            <a:ln w="9525">
              <a:solidFill>
                <a:srgbClr val="C00000"/>
              </a:solidFill>
              <a:round/>
            </a:ln>
          </p:spPr>
        </p:cxnSp>
        <p:cxnSp>
          <p:nvCxnSpPr>
            <p:cNvPr id="269" name="Line 1643"/>
            <p:cNvCxnSpPr/>
            <p:nvPr/>
          </p:nvCxnSpPr>
          <p:spPr bwMode="auto">
            <a:xfrm>
              <a:off x="1433236" y="1352315"/>
              <a:ext cx="216000" cy="706"/>
            </a:xfrm>
            <a:prstGeom prst="line">
              <a:avLst/>
            </a:prstGeom>
            <a:noFill/>
            <a:ln w="9525">
              <a:solidFill>
                <a:srgbClr val="C00000"/>
              </a:solidFill>
              <a:round/>
            </a:ln>
          </p:spPr>
        </p:cxnSp>
        <p:sp>
          <p:nvSpPr>
            <p:cNvPr id="270" name="Text Box 1644"/>
            <p:cNvSpPr txBox="1">
              <a:spLocks noChangeArrowheads="1"/>
            </p:cNvSpPr>
            <p:nvPr/>
          </p:nvSpPr>
          <p:spPr bwMode="auto">
            <a:xfrm>
              <a:off x="2811692" y="1196541"/>
              <a:ext cx="398828" cy="288000"/>
            </a:xfrm>
            <a:prstGeom prst="rect">
              <a:avLst/>
            </a:prstGeom>
            <a:solidFill>
              <a:srgbClr val="FFFFFF"/>
            </a:solidFill>
            <a:ln w="9525">
              <a:solidFill>
                <a:srgbClr val="C00000"/>
              </a:solidFill>
              <a:miter lim="800000"/>
            </a:ln>
          </p:spPr>
          <p:txBody>
            <a:bodyPr rot="0" vert="horz" wrap="square" lIns="54000" tIns="45720" rIns="54000" bIns="45720" anchor="ctr"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灰色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72" name="Text Box 1645"/>
            <p:cNvSpPr txBox="1">
              <a:spLocks noChangeArrowheads="1"/>
            </p:cNvSpPr>
            <p:nvPr/>
          </p:nvSpPr>
          <p:spPr bwMode="auto">
            <a:xfrm>
              <a:off x="3343227" y="1196541"/>
              <a:ext cx="398828" cy="288000"/>
            </a:xfrm>
            <a:prstGeom prst="rect">
              <a:avLst/>
            </a:prstGeom>
            <a:solidFill>
              <a:srgbClr val="FFFFFF"/>
            </a:solidFill>
            <a:ln w="9525">
              <a:solidFill>
                <a:srgbClr val="C00000"/>
              </a:solidFill>
              <a:miter lim="800000"/>
            </a:ln>
          </p:spPr>
          <p:txBody>
            <a:bodyPr rot="0" vert="horz" wrap="square" lIns="54000" tIns="45720" rIns="54000" bIns="45720" anchor="ctr"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白色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73" name="Line 1646"/>
            <p:cNvCxnSpPr/>
            <p:nvPr/>
          </p:nvCxnSpPr>
          <p:spPr bwMode="auto">
            <a:xfrm>
              <a:off x="2010488" y="1360589"/>
              <a:ext cx="800495" cy="1411"/>
            </a:xfrm>
            <a:prstGeom prst="line">
              <a:avLst/>
            </a:prstGeom>
            <a:noFill/>
            <a:ln w="9525">
              <a:solidFill>
                <a:srgbClr val="000000"/>
              </a:solidFill>
              <a:round/>
            </a:ln>
          </p:spPr>
        </p:cxnSp>
        <p:cxnSp>
          <p:nvCxnSpPr>
            <p:cNvPr id="276" name="Line 1647"/>
            <p:cNvCxnSpPr/>
            <p:nvPr/>
          </p:nvCxnSpPr>
          <p:spPr bwMode="auto">
            <a:xfrm>
              <a:off x="3144522" y="1369482"/>
              <a:ext cx="265412" cy="99477"/>
            </a:xfrm>
            <a:prstGeom prst="line">
              <a:avLst/>
            </a:prstGeom>
            <a:noFill/>
            <a:ln w="9525">
              <a:solidFill>
                <a:srgbClr val="C00000"/>
              </a:solidFill>
              <a:round/>
            </a:ln>
          </p:spPr>
        </p:cxnSp>
        <p:cxnSp>
          <p:nvCxnSpPr>
            <p:cNvPr id="277" name="Line 1648"/>
            <p:cNvCxnSpPr/>
            <p:nvPr/>
          </p:nvCxnSpPr>
          <p:spPr bwMode="auto">
            <a:xfrm flipV="1">
              <a:off x="3144522" y="1369482"/>
              <a:ext cx="265412" cy="99477"/>
            </a:xfrm>
            <a:prstGeom prst="line">
              <a:avLst/>
            </a:prstGeom>
            <a:noFill/>
            <a:ln w="9525">
              <a:solidFill>
                <a:srgbClr val="C00000"/>
              </a:solidFill>
              <a:round/>
            </a:ln>
          </p:spPr>
        </p:cxnSp>
        <p:cxnSp>
          <p:nvCxnSpPr>
            <p:cNvPr id="279" name="Line 1649"/>
            <p:cNvCxnSpPr/>
            <p:nvPr/>
          </p:nvCxnSpPr>
          <p:spPr bwMode="auto">
            <a:xfrm flipV="1">
              <a:off x="3543350" y="503027"/>
              <a:ext cx="1419" cy="693514"/>
            </a:xfrm>
            <a:prstGeom prst="line">
              <a:avLst/>
            </a:prstGeom>
            <a:noFill/>
            <a:ln w="9525">
              <a:solidFill>
                <a:schemeClr val="tx1"/>
              </a:solidFill>
              <a:round/>
            </a:ln>
          </p:spPr>
        </p:cxnSp>
        <p:sp>
          <p:nvSpPr>
            <p:cNvPr id="2644" name="Text Box 1650"/>
            <p:cNvSpPr txBox="1">
              <a:spLocks noChangeArrowheads="1"/>
            </p:cNvSpPr>
            <p:nvPr/>
          </p:nvSpPr>
          <p:spPr bwMode="auto">
            <a:xfrm>
              <a:off x="2811692" y="211776"/>
              <a:ext cx="399538" cy="288000"/>
            </a:xfrm>
            <a:prstGeom prst="rect">
              <a:avLst/>
            </a:prstGeom>
            <a:solidFill>
              <a:srgbClr val="FFFFFF"/>
            </a:solidFill>
            <a:ln w="9525">
              <a:solidFill>
                <a:srgbClr val="C00000"/>
              </a:solidFill>
              <a:miter lim="800000"/>
            </a:ln>
          </p:spPr>
          <p:txBody>
            <a:bodyPr rot="0" vert="horz" wrap="square" lIns="54000" tIns="45720" rIns="54000" bIns="45720" anchor="ctr"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灰色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2645" name="Text Box 1651"/>
            <p:cNvSpPr txBox="1">
              <a:spLocks noChangeArrowheads="1"/>
            </p:cNvSpPr>
            <p:nvPr/>
          </p:nvSpPr>
          <p:spPr bwMode="auto">
            <a:xfrm>
              <a:off x="3374604" y="217490"/>
              <a:ext cx="398828" cy="288000"/>
            </a:xfrm>
            <a:prstGeom prst="rect">
              <a:avLst/>
            </a:prstGeom>
            <a:solidFill>
              <a:srgbClr val="FFFFFF"/>
            </a:solidFill>
            <a:ln w="9525">
              <a:solidFill>
                <a:srgbClr val="C00000"/>
              </a:solidFill>
              <a:miter lim="800000"/>
            </a:ln>
          </p:spPr>
          <p:txBody>
            <a:bodyPr rot="0" vert="horz" wrap="square" lIns="54000" tIns="45720" rIns="54000" bIns="45720" anchor="ctr"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白色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2646" name="Line 1652"/>
            <p:cNvCxnSpPr/>
            <p:nvPr/>
          </p:nvCxnSpPr>
          <p:spPr bwMode="auto">
            <a:xfrm>
              <a:off x="3148780" y="356281"/>
              <a:ext cx="266832" cy="99477"/>
            </a:xfrm>
            <a:prstGeom prst="line">
              <a:avLst/>
            </a:prstGeom>
            <a:noFill/>
            <a:ln w="9525">
              <a:solidFill>
                <a:srgbClr val="C00000"/>
              </a:solidFill>
              <a:round/>
            </a:ln>
          </p:spPr>
        </p:cxnSp>
        <p:cxnSp>
          <p:nvCxnSpPr>
            <p:cNvPr id="2647" name="Line 1653"/>
            <p:cNvCxnSpPr/>
            <p:nvPr/>
          </p:nvCxnSpPr>
          <p:spPr bwMode="auto">
            <a:xfrm flipV="1">
              <a:off x="3148780" y="356281"/>
              <a:ext cx="266832" cy="99477"/>
            </a:xfrm>
            <a:prstGeom prst="line">
              <a:avLst/>
            </a:prstGeom>
            <a:noFill/>
            <a:ln w="9525">
              <a:solidFill>
                <a:srgbClr val="C00000"/>
              </a:solidFill>
              <a:round/>
            </a:ln>
          </p:spPr>
        </p:cxnSp>
        <p:cxnSp>
          <p:nvCxnSpPr>
            <p:cNvPr id="2648" name="Line 1654"/>
            <p:cNvCxnSpPr/>
            <p:nvPr/>
          </p:nvCxnSpPr>
          <p:spPr bwMode="auto">
            <a:xfrm>
              <a:off x="277501" y="356282"/>
              <a:ext cx="800495" cy="706"/>
            </a:xfrm>
            <a:prstGeom prst="line">
              <a:avLst/>
            </a:prstGeom>
            <a:noFill/>
            <a:ln w="9525">
              <a:solidFill>
                <a:schemeClr val="tx1"/>
              </a:solidFill>
              <a:round/>
            </a:ln>
          </p:spPr>
        </p:cxnSp>
        <p:cxnSp>
          <p:nvCxnSpPr>
            <p:cNvPr id="2649" name="Line 1657"/>
            <p:cNvCxnSpPr/>
            <p:nvPr/>
          </p:nvCxnSpPr>
          <p:spPr bwMode="auto">
            <a:xfrm>
              <a:off x="2744275" y="560510"/>
              <a:ext cx="1066617" cy="706"/>
            </a:xfrm>
            <a:prstGeom prst="line">
              <a:avLst/>
            </a:prstGeom>
            <a:noFill/>
            <a:ln w="9525">
              <a:solidFill>
                <a:srgbClr val="000000"/>
              </a:solidFill>
              <a:prstDash val="dash"/>
              <a:round/>
            </a:ln>
          </p:spPr>
        </p:cxnSp>
        <p:cxnSp>
          <p:nvCxnSpPr>
            <p:cNvPr id="2662" name="Line 1658"/>
            <p:cNvCxnSpPr/>
            <p:nvPr/>
          </p:nvCxnSpPr>
          <p:spPr bwMode="auto">
            <a:xfrm flipV="1">
              <a:off x="2742145" y="125506"/>
              <a:ext cx="710" cy="396000"/>
            </a:xfrm>
            <a:prstGeom prst="line">
              <a:avLst/>
            </a:prstGeom>
            <a:noFill/>
            <a:ln w="9525">
              <a:solidFill>
                <a:srgbClr val="000000"/>
              </a:solidFill>
              <a:prstDash val="dash"/>
              <a:round/>
            </a:ln>
          </p:spPr>
        </p:cxnSp>
        <p:cxnSp>
          <p:nvCxnSpPr>
            <p:cNvPr id="2667" name="Line 1659"/>
            <p:cNvCxnSpPr/>
            <p:nvPr/>
          </p:nvCxnSpPr>
          <p:spPr bwMode="auto">
            <a:xfrm flipV="1">
              <a:off x="2727012" y="1132923"/>
              <a:ext cx="1266740" cy="706"/>
            </a:xfrm>
            <a:prstGeom prst="line">
              <a:avLst/>
            </a:prstGeom>
            <a:noFill/>
            <a:ln w="9525">
              <a:solidFill>
                <a:srgbClr val="000000"/>
              </a:solidFill>
              <a:prstDash val="dash"/>
              <a:round/>
            </a:ln>
          </p:spPr>
        </p:cxnSp>
        <p:cxnSp>
          <p:nvCxnSpPr>
            <p:cNvPr id="2682" name="Line 1660"/>
            <p:cNvCxnSpPr/>
            <p:nvPr/>
          </p:nvCxnSpPr>
          <p:spPr bwMode="auto">
            <a:xfrm>
              <a:off x="2727722" y="1133629"/>
              <a:ext cx="710" cy="432000"/>
            </a:xfrm>
            <a:prstGeom prst="line">
              <a:avLst/>
            </a:prstGeom>
            <a:noFill/>
            <a:ln w="9525">
              <a:solidFill>
                <a:srgbClr val="000000"/>
              </a:solidFill>
              <a:prstDash val="dash"/>
              <a:round/>
            </a:ln>
          </p:spPr>
        </p:cxnSp>
        <p:cxnSp>
          <p:nvCxnSpPr>
            <p:cNvPr id="416" name="Line 1661"/>
            <p:cNvCxnSpPr/>
            <p:nvPr/>
          </p:nvCxnSpPr>
          <p:spPr bwMode="auto">
            <a:xfrm>
              <a:off x="2070464" y="1134335"/>
              <a:ext cx="710" cy="432000"/>
            </a:xfrm>
            <a:prstGeom prst="line">
              <a:avLst/>
            </a:prstGeom>
            <a:noFill/>
            <a:ln w="9525">
              <a:solidFill>
                <a:srgbClr val="000000"/>
              </a:solidFill>
              <a:prstDash val="dash"/>
              <a:round/>
            </a:ln>
          </p:spPr>
        </p:cxnSp>
        <p:cxnSp>
          <p:nvCxnSpPr>
            <p:cNvPr id="417" name="Line 1662"/>
            <p:cNvCxnSpPr/>
            <p:nvPr/>
          </p:nvCxnSpPr>
          <p:spPr bwMode="auto">
            <a:xfrm flipH="1">
              <a:off x="743747" y="1133629"/>
              <a:ext cx="1332000" cy="706"/>
            </a:xfrm>
            <a:prstGeom prst="line">
              <a:avLst/>
            </a:prstGeom>
            <a:noFill/>
            <a:ln w="9525">
              <a:solidFill>
                <a:srgbClr val="000000"/>
              </a:solidFill>
              <a:prstDash val="dash"/>
              <a:round/>
            </a:ln>
          </p:spPr>
        </p:cxnSp>
        <p:sp>
          <p:nvSpPr>
            <p:cNvPr id="418" name="Text Box 1663"/>
            <p:cNvSpPr txBox="1">
              <a:spLocks noChangeArrowheads="1"/>
            </p:cNvSpPr>
            <p:nvPr/>
          </p:nvSpPr>
          <p:spPr bwMode="auto">
            <a:xfrm>
              <a:off x="2921642" y="925691"/>
              <a:ext cx="466955" cy="196837"/>
            </a:xfrm>
            <a:prstGeom prst="rect">
              <a:avLst/>
            </a:prstGeom>
            <a:solidFill>
              <a:srgbClr val="FFFFFF"/>
            </a:solidFill>
            <a:ln>
              <a:noFill/>
            </a:ln>
          </p:spPr>
          <p:txBody>
            <a:bodyPr rot="0" vert="horz" wrap="square" lIns="18000" tIns="10800" rIns="18000" bIns="10800" anchor="t"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设备间</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422" name="Text Box 1664"/>
            <p:cNvSpPr txBox="1">
              <a:spLocks noChangeArrowheads="1"/>
            </p:cNvSpPr>
            <p:nvPr/>
          </p:nvSpPr>
          <p:spPr bwMode="auto">
            <a:xfrm>
              <a:off x="3567648" y="732259"/>
              <a:ext cx="552680" cy="258341"/>
            </a:xfrm>
            <a:prstGeom prst="rect">
              <a:avLst/>
            </a:prstGeom>
            <a:solidFill>
              <a:srgbClr val="FFFFFF"/>
            </a:solidFill>
            <a:ln>
              <a:noFill/>
            </a:ln>
          </p:spPr>
          <p:txBody>
            <a:bodyPr rot="0" vert="horz" wrap="square" lIns="18000" tIns="10800" rIns="18000" bIns="10800" anchor="t" anchorCtr="0" upright="1">
              <a:noAutofit/>
            </a:bodyPr>
            <a:lstStyle/>
            <a:p>
              <a:pPr indent="0" algn="just">
                <a:lnSpc>
                  <a:spcPts val="900"/>
                </a:lnSpc>
              </a:pP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干线电</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a:p>
              <a:pPr indent="0" algn="just">
                <a:lnSpc>
                  <a:spcPts val="900"/>
                </a:lnSpc>
              </a:pP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（光）缆</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sp>
          <p:nvSpPr>
            <p:cNvPr id="423" name="Text Box 1665"/>
            <p:cNvSpPr txBox="1">
              <a:spLocks noChangeArrowheads="1"/>
            </p:cNvSpPr>
            <p:nvPr/>
          </p:nvSpPr>
          <p:spPr bwMode="auto">
            <a:xfrm>
              <a:off x="1077996" y="215027"/>
              <a:ext cx="399538" cy="288000"/>
            </a:xfrm>
            <a:prstGeom prst="rect">
              <a:avLst/>
            </a:prstGeom>
            <a:solidFill>
              <a:srgbClr val="FFFFFF"/>
            </a:solidFill>
            <a:ln w="9525">
              <a:solidFill>
                <a:srgbClr val="C00000"/>
              </a:solidFill>
              <a:miter lim="800000"/>
            </a:ln>
          </p:spPr>
          <p:txBody>
            <a:bodyPr rot="0" vert="horz" wrap="square" lIns="54000" tIns="45720" rIns="54000" bIns="45720" anchor="ctr" anchorCtr="0" upright="1">
              <a:noAutofit/>
            </a:bodyPr>
            <a:lstStyle/>
            <a:p>
              <a:pPr indent="0" algn="just"/>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蓝色</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cxnSp>
          <p:nvCxnSpPr>
            <p:cNvPr id="426" name="Line 1666"/>
            <p:cNvCxnSpPr/>
            <p:nvPr/>
          </p:nvCxnSpPr>
          <p:spPr bwMode="auto">
            <a:xfrm>
              <a:off x="1442199" y="413274"/>
              <a:ext cx="216000" cy="706"/>
            </a:xfrm>
            <a:prstGeom prst="line">
              <a:avLst/>
            </a:prstGeom>
            <a:noFill/>
            <a:ln w="9525">
              <a:solidFill>
                <a:srgbClr val="C00000"/>
              </a:solidFill>
              <a:round/>
            </a:ln>
          </p:spPr>
        </p:cxnSp>
        <p:cxnSp>
          <p:nvCxnSpPr>
            <p:cNvPr id="427" name="Line 1667"/>
            <p:cNvCxnSpPr/>
            <p:nvPr/>
          </p:nvCxnSpPr>
          <p:spPr bwMode="auto">
            <a:xfrm>
              <a:off x="1442199" y="464776"/>
              <a:ext cx="216000" cy="706"/>
            </a:xfrm>
            <a:prstGeom prst="line">
              <a:avLst/>
            </a:prstGeom>
            <a:noFill/>
            <a:ln w="9525">
              <a:solidFill>
                <a:srgbClr val="C00000"/>
              </a:solidFill>
              <a:round/>
            </a:ln>
          </p:spPr>
        </p:cxnSp>
        <p:cxnSp>
          <p:nvCxnSpPr>
            <p:cNvPr id="430" name="Line 1668"/>
            <p:cNvCxnSpPr/>
            <p:nvPr/>
          </p:nvCxnSpPr>
          <p:spPr bwMode="auto">
            <a:xfrm>
              <a:off x="1442199" y="364515"/>
              <a:ext cx="216000" cy="706"/>
            </a:xfrm>
            <a:prstGeom prst="line">
              <a:avLst/>
            </a:prstGeom>
            <a:noFill/>
            <a:ln w="9525">
              <a:solidFill>
                <a:srgbClr val="C00000"/>
              </a:solidFill>
              <a:round/>
            </a:ln>
          </p:spPr>
        </p:cxnSp>
        <p:cxnSp>
          <p:nvCxnSpPr>
            <p:cNvPr id="436" name="Line 1669"/>
            <p:cNvCxnSpPr/>
            <p:nvPr/>
          </p:nvCxnSpPr>
          <p:spPr bwMode="auto">
            <a:xfrm>
              <a:off x="2009068" y="381216"/>
              <a:ext cx="800495" cy="706"/>
            </a:xfrm>
            <a:prstGeom prst="line">
              <a:avLst/>
            </a:prstGeom>
            <a:noFill/>
            <a:ln w="9525">
              <a:solidFill>
                <a:srgbClr val="000000"/>
              </a:solidFill>
              <a:round/>
            </a:ln>
          </p:spPr>
        </p:cxnSp>
        <p:cxnSp>
          <p:nvCxnSpPr>
            <p:cNvPr id="437" name="Line 1670"/>
            <p:cNvCxnSpPr/>
            <p:nvPr/>
          </p:nvCxnSpPr>
          <p:spPr bwMode="auto">
            <a:xfrm>
              <a:off x="988695" y="125506"/>
              <a:ext cx="710" cy="396000"/>
            </a:xfrm>
            <a:prstGeom prst="line">
              <a:avLst/>
            </a:prstGeom>
            <a:noFill/>
            <a:ln w="9525">
              <a:solidFill>
                <a:srgbClr val="000000"/>
              </a:solidFill>
              <a:prstDash val="dash"/>
              <a:round/>
            </a:ln>
          </p:spPr>
        </p:cxnSp>
        <p:cxnSp>
          <p:nvCxnSpPr>
            <p:cNvPr id="438" name="Line 1671"/>
            <p:cNvCxnSpPr/>
            <p:nvPr/>
          </p:nvCxnSpPr>
          <p:spPr bwMode="auto">
            <a:xfrm>
              <a:off x="988695" y="550788"/>
              <a:ext cx="1080000" cy="706"/>
            </a:xfrm>
            <a:prstGeom prst="line">
              <a:avLst/>
            </a:prstGeom>
            <a:noFill/>
            <a:ln w="9525">
              <a:solidFill>
                <a:srgbClr val="000000"/>
              </a:solidFill>
              <a:prstDash val="dash"/>
              <a:round/>
            </a:ln>
          </p:spPr>
        </p:cxnSp>
        <p:cxnSp>
          <p:nvCxnSpPr>
            <p:cNvPr id="439" name="Line 1672"/>
            <p:cNvCxnSpPr/>
            <p:nvPr/>
          </p:nvCxnSpPr>
          <p:spPr bwMode="auto">
            <a:xfrm flipV="1">
              <a:off x="2085634" y="139168"/>
              <a:ext cx="0" cy="396000"/>
            </a:xfrm>
            <a:prstGeom prst="line">
              <a:avLst/>
            </a:prstGeom>
            <a:noFill/>
            <a:ln w="9525">
              <a:solidFill>
                <a:srgbClr val="000000"/>
              </a:solidFill>
              <a:prstDash val="dash"/>
              <a:round/>
            </a:ln>
          </p:spPr>
        </p:cxnSp>
        <p:sp>
          <p:nvSpPr>
            <p:cNvPr id="1118" name="Rectangle 1613"/>
            <p:cNvSpPr>
              <a:spLocks noChangeArrowheads="1"/>
            </p:cNvSpPr>
            <p:nvPr/>
          </p:nvSpPr>
          <p:spPr bwMode="auto">
            <a:xfrm>
              <a:off x="63210" y="258217"/>
              <a:ext cx="216000" cy="180000"/>
            </a:xfrm>
            <a:prstGeom prst="rect">
              <a:avLst/>
            </a:prstGeom>
            <a:solidFill>
              <a:srgbClr val="FFFFFF"/>
            </a:solidFill>
            <a:ln w="9525">
              <a:solidFill>
                <a:srgbClr val="000000"/>
              </a:solidFill>
              <a:miter lim="800000"/>
            </a:ln>
          </p:spPr>
          <p:txBody>
            <a:bodyPr rot="0" vert="horz" wrap="square" lIns="0" tIns="0" rIns="0" bIns="0" anchor="ctr" anchorCtr="0" upright="1">
              <a:noAutofit/>
            </a:bodyPr>
            <a:lstStyle/>
            <a:p>
              <a:pPr indent="0" algn="ctr"/>
              <a:r>
                <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rPr>
                <a:t>TO</a:t>
              </a:r>
              <a:endParaRPr lang="en-US" altLang="zh-CN" sz="1400" kern="100" spc="30">
                <a:solidFill>
                  <a:srgbClr val="000000"/>
                </a:solidFill>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09813" y="785814"/>
            <a:ext cx="37528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3357564"/>
            <a:ext cx="3744913"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6"/>
          <p:cNvSpPr>
            <a:spLocks noChangeArrowheads="1"/>
          </p:cNvSpPr>
          <p:nvPr/>
        </p:nvSpPr>
        <p:spPr bwMode="auto">
          <a:xfrm>
            <a:off x="7319964" y="4308753"/>
            <a:ext cx="1864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1800"/>
              <a:t>双点管理双交连 </a:t>
            </a:r>
            <a:endParaRPr lang="zh-CN" altLang="en-US" sz="1800"/>
          </a:p>
        </p:txBody>
      </p:sp>
      <p:sp>
        <p:nvSpPr>
          <p:cNvPr id="82949" name="Rectangle 7"/>
          <p:cNvSpPr>
            <a:spLocks noChangeArrowheads="1"/>
          </p:cNvSpPr>
          <p:nvPr/>
        </p:nvSpPr>
        <p:spPr bwMode="auto">
          <a:xfrm>
            <a:off x="7248526" y="1873220"/>
            <a:ext cx="1871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1800"/>
              <a:t>单点管理双交接</a:t>
            </a:r>
            <a:r>
              <a:rPr lang="zh-CN" altLang="en-US"/>
              <a:t> </a:t>
            </a:r>
            <a:endParaRPr lang="zh-CN" altLang="en-US"/>
          </a:p>
        </p:txBody>
      </p:sp>
      <p:sp>
        <p:nvSpPr>
          <p:cNvPr id="82950" name="AutoShape 8"/>
          <p:cNvSpPr>
            <a:spLocks noChangeArrowheads="1"/>
          </p:cNvSpPr>
          <p:nvPr/>
        </p:nvSpPr>
        <p:spPr bwMode="auto">
          <a:xfrm>
            <a:off x="6456364" y="1916113"/>
            <a:ext cx="719137" cy="360362"/>
          </a:xfrm>
          <a:prstGeom prst="leftArrow">
            <a:avLst>
              <a:gd name="adj1" fmla="val 50000"/>
              <a:gd name="adj2" fmla="val 49890"/>
            </a:avLst>
          </a:prstGeom>
          <a:solidFill>
            <a:schemeClr val="accent1"/>
          </a:solidFill>
          <a:ln w="9525">
            <a:solidFill>
              <a:schemeClr val="tx1"/>
            </a:solidFill>
            <a:miter lim="800000"/>
          </a:ln>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2951" name="AutoShape 9"/>
          <p:cNvSpPr>
            <a:spLocks noChangeArrowheads="1"/>
          </p:cNvSpPr>
          <p:nvPr/>
        </p:nvSpPr>
        <p:spPr bwMode="auto">
          <a:xfrm>
            <a:off x="6456364" y="4292601"/>
            <a:ext cx="719137" cy="360363"/>
          </a:xfrm>
          <a:prstGeom prst="leftArrow">
            <a:avLst>
              <a:gd name="adj1" fmla="val 50000"/>
              <a:gd name="adj2" fmla="val 49890"/>
            </a:avLst>
          </a:prstGeom>
          <a:solidFill>
            <a:schemeClr val="accent1"/>
          </a:solidFill>
          <a:ln w="9525">
            <a:solidFill>
              <a:schemeClr val="tx1"/>
            </a:solidFill>
            <a:miter lim="800000"/>
          </a:ln>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9" descr="bxxt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4826" y="1125538"/>
            <a:ext cx="8785225"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670" y="1129983"/>
            <a:ext cx="3786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9"/>
          <p:cNvSpPr>
            <a:spLocks noChangeArrowheads="1"/>
          </p:cNvSpPr>
          <p:nvPr/>
        </p:nvSpPr>
        <p:spPr bwMode="auto">
          <a:xfrm>
            <a:off x="663259" y="1207771"/>
            <a:ext cx="3673475"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chemeClr val="bg1"/>
                </a:solidFill>
              </a:rPr>
              <a:t>1. </a:t>
            </a:r>
            <a:r>
              <a:rPr lang="zh-CN" altLang="en-US" sz="2400" b="1">
                <a:solidFill>
                  <a:schemeClr val="bg1"/>
                </a:solidFill>
              </a:rPr>
              <a:t>设备间的设计要点</a:t>
            </a:r>
            <a:endParaRPr lang="zh-CN" altLang="en-US" sz="2200" b="1">
              <a:solidFill>
                <a:schemeClr val="bg1"/>
              </a:solidFill>
            </a:endParaRPr>
          </a:p>
        </p:txBody>
      </p:sp>
      <p:sp>
        <p:nvSpPr>
          <p:cNvPr id="33796" name="Rectangle 31"/>
          <p:cNvSpPr>
            <a:spLocks noChangeArrowheads="1"/>
          </p:cNvSpPr>
          <p:nvPr/>
        </p:nvSpPr>
        <p:spPr bwMode="auto">
          <a:xfrm>
            <a:off x="407670" y="1844675"/>
            <a:ext cx="10998835" cy="348361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000"/>
              </a:lnSpc>
            </a:pPr>
            <a:r>
              <a:rPr sz="2200" b="1"/>
              <a:t>① 设备间宜处于建筑物平面及其干线子系统的中间位置，并考虑主干缆线的传输距离、敷设路由和数量。</a:t>
            </a:r>
            <a:endParaRPr sz="2200" b="1"/>
          </a:p>
          <a:p>
            <a:pPr eaLnBrk="1" hangingPunct="1">
              <a:lnSpc>
                <a:spcPts val="3000"/>
              </a:lnSpc>
            </a:pPr>
            <a:r>
              <a:rPr sz="2200" b="1"/>
              <a:t>② 设备间宜靠近建筑物布放主干缆线的竖井位置。</a:t>
            </a:r>
            <a:endParaRPr sz="2200" b="1"/>
          </a:p>
          <a:p>
            <a:pPr eaLnBrk="1" hangingPunct="1">
              <a:lnSpc>
                <a:spcPts val="3000"/>
              </a:lnSpc>
            </a:pPr>
            <a:r>
              <a:rPr sz="2200" b="1"/>
              <a:t>③ 设备间宜设置在建筑物的首层或楼上层。当地下室为多层时，也可设置在地下一层。</a:t>
            </a:r>
            <a:endParaRPr sz="2200" b="1"/>
          </a:p>
          <a:p>
            <a:pPr eaLnBrk="1" hangingPunct="1">
              <a:lnSpc>
                <a:spcPts val="3000"/>
              </a:lnSpc>
            </a:pPr>
            <a:r>
              <a:rPr sz="2200" b="1"/>
              <a:t>④ 设备间应尽量远离供电变压器、发动机和发电机、X射线机设备、无线射频或雷达发射机等设备以及有电磁干扰存在的场地。</a:t>
            </a:r>
            <a:endParaRPr sz="2200" b="1"/>
          </a:p>
          <a:p>
            <a:pPr eaLnBrk="1" hangingPunct="1">
              <a:lnSpc>
                <a:spcPts val="3000"/>
              </a:lnSpc>
            </a:pPr>
            <a:r>
              <a:rPr sz="2200" b="1"/>
              <a:t>⑤ 设备间应远离粉尘、油烟、有害气体以及存有腐蚀性、易燃、易爆炸物的场所。</a:t>
            </a:r>
            <a:endParaRPr sz="2200" b="1"/>
          </a:p>
          <a:p>
            <a:pPr eaLnBrk="1" hangingPunct="1">
              <a:lnSpc>
                <a:spcPts val="3000"/>
              </a:lnSpc>
            </a:pPr>
            <a:r>
              <a:rPr sz="2200" b="1"/>
              <a:t>⑥ 设备间不应设置在厕所、浴室或其它潮湿、易积水区域的正下方或毗邻场所。</a:t>
            </a:r>
            <a:endParaRPr sz="2200" b="1"/>
          </a:p>
        </p:txBody>
      </p:sp>
      <p:sp>
        <p:nvSpPr>
          <p:cNvPr id="33797" name="Rectangle 75"/>
          <p:cNvSpPr>
            <a:spLocks noChangeArrowheads="1"/>
          </p:cNvSpPr>
          <p:nvPr/>
        </p:nvSpPr>
        <p:spPr bwMode="auto">
          <a:xfrm>
            <a:off x="4336734" y="1201421"/>
            <a:ext cx="4357687"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a:t>
            </a:r>
            <a:r>
              <a:rPr lang="en-US" altLang="zh-CN" sz="2400" b="1"/>
              <a:t>3</a:t>
            </a:r>
            <a:r>
              <a:rPr lang="zh-CN" altLang="en-US" sz="2400" b="1"/>
              <a:t>）设备间的位置</a:t>
            </a:r>
            <a:endParaRPr lang="zh-CN" altLang="en-US" sz="2400"/>
          </a:p>
        </p:txBody>
      </p:sp>
      <p:sp>
        <p:nvSpPr>
          <p:cNvPr id="33798" name="标题 1"/>
          <p:cNvSpPr/>
          <p:nvPr/>
        </p:nvSpPr>
        <p:spPr bwMode="auto">
          <a:xfrm>
            <a:off x="3071814" y="260351"/>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a:t>4.2.6 </a:t>
            </a:r>
            <a:r>
              <a:rPr lang="zh-CN" altLang="en-US" sz="3200" b="1"/>
              <a:t>设备间设计</a:t>
            </a:r>
            <a:endParaRPr kumimoji="0" lang="zh-CN" altLang="en-US" sz="3200" b="1">
              <a:solidFill>
                <a:srgbClr val="375B7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bxxt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92313" y="1196976"/>
            <a:ext cx="8424862"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1">
            <a:extLst>
              <a:ext uri="{28A0092B-C50C-407E-A947-70E740481C1C}">
                <a14:useLocalDpi xmlns:a14="http://schemas.microsoft.com/office/drawing/2010/main" val="0"/>
              </a:ext>
            </a:extLst>
          </a:blip>
          <a:srcRect l="9764" t="29628" r="9268" b="12595"/>
          <a:stretch>
            <a:fillRect/>
          </a:stretch>
        </p:blipFill>
        <p:spPr bwMode="auto">
          <a:xfrm>
            <a:off x="1703388" y="1125539"/>
            <a:ext cx="88201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1">
            <a:extLst>
              <a:ext uri="{28A0092B-C50C-407E-A947-70E740481C1C}">
                <a14:useLocalDpi xmlns:a14="http://schemas.microsoft.com/office/drawing/2010/main" val="0"/>
              </a:ext>
            </a:extLst>
          </a:blip>
          <a:srcRect l="9456" t="22685" r="10231" b="19351"/>
          <a:stretch>
            <a:fillRect/>
          </a:stretch>
        </p:blipFill>
        <p:spPr bwMode="auto">
          <a:xfrm>
            <a:off x="1524000" y="1052514"/>
            <a:ext cx="9144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325" y="1202373"/>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9"/>
          <p:cNvSpPr>
            <a:spLocks noChangeArrowheads="1"/>
          </p:cNvSpPr>
          <p:nvPr/>
        </p:nvSpPr>
        <p:spPr bwMode="auto">
          <a:xfrm>
            <a:off x="1022350" y="1240473"/>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4. </a:t>
            </a:r>
            <a:r>
              <a:rPr lang="zh-CN" altLang="en-US" sz="2400" b="1">
                <a:solidFill>
                  <a:schemeClr val="bg1"/>
                </a:solidFill>
              </a:rPr>
              <a:t>新产品和管理技术的发展</a:t>
            </a:r>
            <a:endParaRPr lang="zh-CN" altLang="en-US" sz="2400" b="1">
              <a:solidFill>
                <a:schemeClr val="bg1"/>
              </a:solidFill>
            </a:endParaRPr>
          </a:p>
        </p:txBody>
      </p:sp>
      <p:sp>
        <p:nvSpPr>
          <p:cNvPr id="88068"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sp>
        <p:nvSpPr>
          <p:cNvPr id="88069" name="Rectangle 31"/>
          <p:cNvSpPr>
            <a:spLocks noChangeArrowheads="1"/>
          </p:cNvSpPr>
          <p:nvPr/>
        </p:nvSpPr>
        <p:spPr bwMode="auto">
          <a:xfrm>
            <a:off x="695325" y="1917065"/>
            <a:ext cx="10862310" cy="32016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en-US" altLang="zh-CN" sz="2400" b="1"/>
              <a:t>1</a:t>
            </a:r>
            <a:r>
              <a:rPr lang="zh-CN" altLang="en-US" sz="2400" b="1"/>
              <a:t>）智能化综合布线管理系统的基本结构</a:t>
            </a:r>
            <a:endParaRPr lang="zh-CN" altLang="en-US" sz="2400"/>
          </a:p>
          <a:p>
            <a:pPr eaLnBrk="1" hangingPunct="1">
              <a:lnSpc>
                <a:spcPts val="3100"/>
              </a:lnSpc>
            </a:pPr>
            <a:r>
              <a:rPr lang="zh-CN" altLang="en-US" sz="2400"/>
              <a:t>智能化综合布线管理的基本结构大致分为两大部分。</a:t>
            </a:r>
            <a:endParaRPr lang="zh-CN" altLang="en-US" sz="2400"/>
          </a:p>
          <a:p>
            <a:pPr eaLnBrk="1" hangingPunct="1">
              <a:lnSpc>
                <a:spcPts val="3100"/>
              </a:lnSpc>
            </a:pPr>
            <a:r>
              <a:rPr lang="zh-CN" altLang="en-US" sz="2400"/>
              <a:t>（</a:t>
            </a:r>
            <a:r>
              <a:rPr lang="en-US" altLang="zh-CN" sz="2400"/>
              <a:t>1</a:t>
            </a:r>
            <a:r>
              <a:rPr lang="zh-CN" altLang="en-US" sz="2400"/>
              <a:t>）电子配线架（含有设备扫描仪和内置传感器）等硬件</a:t>
            </a:r>
            <a:endParaRPr lang="zh-CN" altLang="en-US" sz="2400"/>
          </a:p>
          <a:p>
            <a:pPr eaLnBrk="1" hangingPunct="1">
              <a:lnSpc>
                <a:spcPts val="3100"/>
              </a:lnSpc>
            </a:pPr>
            <a:r>
              <a:rPr lang="zh-CN" altLang="en-US" sz="2400"/>
              <a:t>电子配线架支持铜缆（</a:t>
            </a:r>
            <a:r>
              <a:rPr lang="en-US" altLang="zh-CN" sz="2400"/>
              <a:t>Cat 5e</a:t>
            </a:r>
            <a:r>
              <a:rPr lang="zh-CN" altLang="en-US" sz="2400"/>
              <a:t>、</a:t>
            </a:r>
            <a:r>
              <a:rPr lang="en-US" altLang="zh-CN" sz="2400"/>
              <a:t>6</a:t>
            </a:r>
            <a:r>
              <a:rPr lang="zh-CN" altLang="en-US" sz="2400"/>
              <a:t>、</a:t>
            </a:r>
            <a:r>
              <a:rPr lang="en-US" altLang="zh-CN" sz="2400"/>
              <a:t>6A </a:t>
            </a:r>
            <a:r>
              <a:rPr lang="zh-CN" altLang="en-US" sz="2400"/>
              <a:t>）和光缆等传输介质。有端口技术和链路技术两种。其中端口检测技术是在端口内置了微开关，采用标准跳线接入端口即可有感应；链路检测技术依靠跳线中附加的导体，通过跳线中的附加导体接触形成回路进行检测。</a:t>
            </a:r>
            <a:endParaRPr lang="zh-CN" altLang="en-US" sz="2400"/>
          </a:p>
          <a:p>
            <a:pPr eaLnBrk="1" hangingPunct="1">
              <a:lnSpc>
                <a:spcPts val="3100"/>
              </a:lnSpc>
            </a:pPr>
            <a:r>
              <a:rPr lang="zh-CN" altLang="en-US" sz="2400"/>
              <a:t>（</a:t>
            </a:r>
            <a:r>
              <a:rPr lang="en-US" altLang="zh-CN" sz="2400"/>
              <a:t>2</a:t>
            </a:r>
            <a:r>
              <a:rPr lang="zh-CN" altLang="en-US" sz="2400"/>
              <a:t>）管理软件（实时监督及管理用的部件）</a:t>
            </a:r>
            <a:endParaRPr lang="zh-CN" altLang="en-US"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sp>
        <p:nvSpPr>
          <p:cNvPr id="89091" name="Rectangle 31"/>
          <p:cNvSpPr>
            <a:spLocks noChangeArrowheads="1"/>
          </p:cNvSpPr>
          <p:nvPr/>
        </p:nvSpPr>
        <p:spPr bwMode="auto">
          <a:xfrm>
            <a:off x="551815" y="1917065"/>
            <a:ext cx="11188065" cy="348361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000"/>
              </a:lnSpc>
            </a:pPr>
            <a:r>
              <a:rPr lang="en-US" altLang="zh-CN" sz="2300" b="1"/>
              <a:t>2</a:t>
            </a:r>
            <a:r>
              <a:rPr lang="zh-CN" altLang="en-US" sz="2300" b="1"/>
              <a:t>）智能化综合布线管理系统的工作原理</a:t>
            </a:r>
            <a:endParaRPr lang="zh-CN" altLang="en-US" sz="2300"/>
          </a:p>
          <a:p>
            <a:pPr eaLnBrk="1" hangingPunct="1">
              <a:lnSpc>
                <a:spcPts val="3000"/>
              </a:lnSpc>
            </a:pPr>
            <a:r>
              <a:rPr lang="zh-CN" altLang="en-US" sz="2300"/>
              <a:t>智能化综合布线管理系统（有时简称智能化布线管理系统）的实时监督和管理的功能主要依靠传感器、跳线和分析仪</a:t>
            </a:r>
            <a:r>
              <a:rPr lang="en-US" altLang="zh-CN" sz="2300"/>
              <a:t>3</a:t>
            </a:r>
            <a:r>
              <a:rPr lang="zh-CN" altLang="en-US" sz="2300"/>
              <a:t>个基本部件完成检测、监督和管理等一系列工作。其工作原理是：</a:t>
            </a:r>
            <a:r>
              <a:rPr lang="zh-CN" altLang="en-US" sz="2300">
                <a:solidFill>
                  <a:srgbClr val="FF0000"/>
                </a:solidFill>
              </a:rPr>
              <a:t>在跳线插入端装有一个带金属的探测器（也称探针），与配线架／有源设备端口外部的传感器相接触，当跳线的一端插入另一端口时，两个传感器形成一个“短路”，分析仪（或监督设备）探测到“短路”（即连通状态），并将端口信息通过</a:t>
            </a:r>
            <a:r>
              <a:rPr lang="en-US" altLang="zh-CN" sz="2300">
                <a:solidFill>
                  <a:srgbClr val="FF0000"/>
                </a:solidFill>
              </a:rPr>
              <a:t>TCP/IP</a:t>
            </a:r>
            <a:r>
              <a:rPr lang="zh-CN" altLang="en-US" sz="2300">
                <a:solidFill>
                  <a:srgbClr val="FF0000"/>
                </a:solidFill>
              </a:rPr>
              <a:t>网络传送到管理软件</a:t>
            </a:r>
            <a:r>
              <a:rPr lang="zh-CN" altLang="en-US" sz="2300"/>
              <a:t>。同样在跳线拔出时，上述状态管理软件也能及时探测到断开状态。管理软件可设有报警和日志，对每次端口连通或断开状态自动记录，并作出相应的反应。</a:t>
            </a:r>
            <a:endParaRPr lang="zh-CN" altLang="en-US" sz="2300"/>
          </a:p>
        </p:txBody>
      </p:sp>
      <p:pic>
        <p:nvPicPr>
          <p:cNvPr id="8909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2373"/>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39"/>
          <p:cNvSpPr>
            <a:spLocks noChangeArrowheads="1"/>
          </p:cNvSpPr>
          <p:nvPr/>
        </p:nvSpPr>
        <p:spPr bwMode="auto">
          <a:xfrm>
            <a:off x="878840" y="1240473"/>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4. </a:t>
            </a:r>
            <a:r>
              <a:rPr lang="zh-CN" altLang="en-US" sz="2400" b="1">
                <a:solidFill>
                  <a:schemeClr val="bg1"/>
                </a:solidFill>
              </a:rPr>
              <a:t>新产品和管理技术的发展</a:t>
            </a:r>
            <a:endParaRPr lang="zh-CN" altLang="en-US" sz="2400" b="1">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标题 1"/>
          <p:cNvSpPr/>
          <p:nvPr/>
        </p:nvSpPr>
        <p:spPr bwMode="auto">
          <a:xfrm>
            <a:off x="3071813" y="260351"/>
            <a:ext cx="4381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4.2.8 </a:t>
            </a:r>
            <a:r>
              <a:rPr lang="zh-CN" altLang="en-US" sz="3200" b="1"/>
              <a:t>管理子系统设计</a:t>
            </a:r>
            <a:endParaRPr lang="zh-CN" altLang="en-US" sz="3200" b="1"/>
          </a:p>
        </p:txBody>
      </p:sp>
      <p:sp>
        <p:nvSpPr>
          <p:cNvPr id="90115" name="Rectangle 31"/>
          <p:cNvSpPr>
            <a:spLocks noChangeArrowheads="1"/>
          </p:cNvSpPr>
          <p:nvPr/>
        </p:nvSpPr>
        <p:spPr bwMode="auto">
          <a:xfrm>
            <a:off x="479425" y="1844675"/>
            <a:ext cx="10676255" cy="2560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300"/>
              </a:lnSpc>
            </a:pPr>
            <a:r>
              <a:rPr lang="en-US" altLang="zh-CN" sz="2400" b="1"/>
              <a:t>3</a:t>
            </a:r>
            <a:r>
              <a:rPr lang="zh-CN" altLang="en-US" sz="2400" b="1"/>
              <a:t>）</a:t>
            </a:r>
            <a:r>
              <a:rPr lang="en-US" altLang="zh-CN" sz="2400" b="1"/>
              <a:t>.</a:t>
            </a:r>
            <a:r>
              <a:rPr lang="zh-CN" altLang="en-US" sz="2400" b="1"/>
              <a:t>智能化综合布线管理系统的作用</a:t>
            </a:r>
            <a:endParaRPr lang="zh-CN" altLang="en-US" sz="2400"/>
          </a:p>
          <a:p>
            <a:pPr eaLnBrk="1" hangingPunct="1">
              <a:lnSpc>
                <a:spcPts val="3300"/>
              </a:lnSpc>
            </a:pPr>
            <a:r>
              <a:rPr lang="zh-CN" altLang="en-US" sz="2400"/>
              <a:t>智能化综合布线管理系统所起的作用，主要表现在以下几个方面：</a:t>
            </a:r>
            <a:endParaRPr lang="zh-CN" altLang="en-US" sz="2400"/>
          </a:p>
          <a:p>
            <a:pPr eaLnBrk="1" hangingPunct="1">
              <a:lnSpc>
                <a:spcPts val="3300"/>
              </a:lnSpc>
            </a:pPr>
            <a:r>
              <a:rPr lang="zh-CN" altLang="en-US" sz="2400"/>
              <a:t>（</a:t>
            </a:r>
            <a:r>
              <a:rPr lang="en-US" altLang="zh-CN" sz="2400"/>
              <a:t>1</a:t>
            </a:r>
            <a:r>
              <a:rPr lang="zh-CN" altLang="en-US" sz="2400"/>
              <a:t>）管理有序性。</a:t>
            </a:r>
            <a:endParaRPr lang="zh-CN" altLang="en-US" sz="2400"/>
          </a:p>
          <a:p>
            <a:pPr eaLnBrk="1" hangingPunct="1">
              <a:lnSpc>
                <a:spcPts val="3300"/>
              </a:lnSpc>
            </a:pPr>
            <a:r>
              <a:rPr lang="zh-CN" altLang="en-US" sz="2400"/>
              <a:t>（</a:t>
            </a:r>
            <a:r>
              <a:rPr lang="en-US" altLang="zh-CN" sz="2400"/>
              <a:t>2</a:t>
            </a:r>
            <a:r>
              <a:rPr lang="zh-CN" altLang="en-US" sz="2400"/>
              <a:t>）监管及时性。</a:t>
            </a:r>
            <a:endParaRPr lang="zh-CN" altLang="en-US" sz="2400"/>
          </a:p>
          <a:p>
            <a:pPr eaLnBrk="1" hangingPunct="1">
              <a:lnSpc>
                <a:spcPts val="3300"/>
              </a:lnSpc>
            </a:pPr>
            <a:r>
              <a:rPr lang="zh-CN" altLang="en-US" sz="2400"/>
              <a:t>（</a:t>
            </a:r>
            <a:r>
              <a:rPr lang="en-US" altLang="zh-CN" sz="2400"/>
              <a:t>3</a:t>
            </a:r>
            <a:r>
              <a:rPr lang="zh-CN" altLang="en-US" sz="2400"/>
              <a:t>）设施利用高效性。</a:t>
            </a:r>
            <a:endParaRPr lang="zh-CN" altLang="en-US" sz="2400"/>
          </a:p>
          <a:p>
            <a:pPr eaLnBrk="1" hangingPunct="1">
              <a:lnSpc>
                <a:spcPts val="3300"/>
              </a:lnSpc>
            </a:pPr>
            <a:r>
              <a:rPr lang="zh-CN" altLang="en-US" sz="2400"/>
              <a:t>（</a:t>
            </a:r>
            <a:r>
              <a:rPr lang="en-US" altLang="zh-CN" sz="2400"/>
              <a:t>4</a:t>
            </a:r>
            <a:r>
              <a:rPr lang="zh-CN" altLang="en-US" sz="2400"/>
              <a:t>）网络安全可靠性。</a:t>
            </a:r>
            <a:endParaRPr lang="zh-CN" altLang="en-US" sz="2400"/>
          </a:p>
        </p:txBody>
      </p:sp>
      <p:pic>
        <p:nvPicPr>
          <p:cNvPr id="9011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129983"/>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Rectangle 39"/>
          <p:cNvSpPr>
            <a:spLocks noChangeArrowheads="1"/>
          </p:cNvSpPr>
          <p:nvPr/>
        </p:nvSpPr>
        <p:spPr bwMode="auto">
          <a:xfrm>
            <a:off x="806450" y="1168083"/>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4. </a:t>
            </a:r>
            <a:r>
              <a:rPr lang="zh-CN" altLang="en-US" sz="2400" b="1">
                <a:solidFill>
                  <a:schemeClr val="bg1"/>
                </a:solidFill>
              </a:rPr>
              <a:t>新产品和管理技术的发展</a:t>
            </a:r>
            <a:endParaRPr lang="zh-CN" altLang="en-US" sz="2400" b="1">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129983"/>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39"/>
          <p:cNvSpPr>
            <a:spLocks noChangeArrowheads="1"/>
          </p:cNvSpPr>
          <p:nvPr/>
        </p:nvSpPr>
        <p:spPr bwMode="auto">
          <a:xfrm>
            <a:off x="806450" y="1168083"/>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 </a:t>
            </a:r>
            <a:r>
              <a:rPr lang="zh-CN" altLang="en-US" sz="2400" b="1">
                <a:solidFill>
                  <a:schemeClr val="bg1"/>
                </a:solidFill>
              </a:rPr>
              <a:t>建筑群子系统的设计范围</a:t>
            </a:r>
            <a:endParaRPr lang="zh-CN" altLang="en-US" sz="2400" b="1">
              <a:solidFill>
                <a:schemeClr val="bg1"/>
              </a:solidFill>
            </a:endParaRPr>
          </a:p>
        </p:txBody>
      </p:sp>
      <p:sp>
        <p:nvSpPr>
          <p:cNvPr id="91140"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sp>
        <p:nvSpPr>
          <p:cNvPr id="91141" name="Rectangle 31"/>
          <p:cNvSpPr>
            <a:spLocks noChangeArrowheads="1"/>
          </p:cNvSpPr>
          <p:nvPr/>
        </p:nvSpPr>
        <p:spPr bwMode="auto">
          <a:xfrm>
            <a:off x="479425" y="1844675"/>
            <a:ext cx="11078845"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建筑群子系统主要应用于多栋建筑物组成的建筑群综合布线场合，单幢建筑物的综合布线系统可以不考虑建筑群子系统。</a:t>
            </a:r>
            <a:endParaRPr lang="zh-CN" altLang="en-US" sz="2400" b="1"/>
          </a:p>
          <a:p>
            <a:pPr eaLnBrk="1" hangingPunct="1"/>
            <a:r>
              <a:rPr lang="zh-CN" altLang="en-US" sz="2400" b="1"/>
              <a:t>建筑群子系统也称</a:t>
            </a:r>
            <a:r>
              <a:rPr lang="zh-CN" altLang="en-US" sz="2400" b="1">
                <a:solidFill>
                  <a:srgbClr val="FF0000"/>
                </a:solidFill>
              </a:rPr>
              <a:t>楼宇管理子系统</a:t>
            </a:r>
            <a:r>
              <a:rPr lang="zh-CN" altLang="en-US" sz="2400" b="1"/>
              <a:t>。连接各建筑物之间的综合布线系统缆线、建筑群配线设备和跳线等共同组成了建筑群子系统。</a:t>
            </a:r>
            <a:endParaRPr lang="zh-CN" altLang="en-US" sz="2400" b="1"/>
          </a:p>
          <a:p>
            <a:pPr eaLnBrk="1" hangingPunct="1"/>
            <a:r>
              <a:rPr lang="zh-CN" altLang="en-US" sz="2400" b="1"/>
              <a:t>建筑群子系统的作用是：连接不同楼宇之间的设备间，实现大面积地区建筑物之间的通信连接，并对电信公用网形成惟一的出、入端口。</a:t>
            </a:r>
            <a:endParaRPr lang="zh-CN" altLang="en-US" sz="2400" b="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202373"/>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39"/>
          <p:cNvSpPr>
            <a:spLocks noChangeArrowheads="1"/>
          </p:cNvSpPr>
          <p:nvPr/>
        </p:nvSpPr>
        <p:spPr bwMode="auto">
          <a:xfrm>
            <a:off x="806450" y="1240473"/>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 </a:t>
            </a:r>
            <a:r>
              <a:rPr lang="zh-CN" altLang="en-US" sz="2400" b="1">
                <a:solidFill>
                  <a:schemeClr val="bg1"/>
                </a:solidFill>
              </a:rPr>
              <a:t>建筑群子系统设计要求</a:t>
            </a:r>
            <a:endParaRPr lang="zh-CN" altLang="en-US" sz="2400" b="1">
              <a:solidFill>
                <a:schemeClr val="bg1"/>
              </a:solidFill>
            </a:endParaRPr>
          </a:p>
        </p:txBody>
      </p:sp>
      <p:sp>
        <p:nvSpPr>
          <p:cNvPr id="92164"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sp>
        <p:nvSpPr>
          <p:cNvPr id="92165" name="Rectangle 31"/>
          <p:cNvSpPr>
            <a:spLocks noChangeArrowheads="1"/>
          </p:cNvSpPr>
          <p:nvPr/>
        </p:nvSpPr>
        <p:spPr bwMode="auto">
          <a:xfrm>
            <a:off x="479425" y="1916748"/>
            <a:ext cx="7888288" cy="24066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en-US" altLang="zh-CN" sz="2400"/>
              <a:t>1. </a:t>
            </a:r>
            <a:r>
              <a:rPr lang="zh-CN" altLang="en-US" sz="2400"/>
              <a:t>考虑环境美化要求。</a:t>
            </a:r>
            <a:endParaRPr lang="zh-CN" altLang="en-US" sz="2400"/>
          </a:p>
          <a:p>
            <a:pPr eaLnBrk="1" hangingPunct="1">
              <a:lnSpc>
                <a:spcPts val="3100"/>
              </a:lnSpc>
            </a:pPr>
            <a:r>
              <a:rPr lang="en-US" altLang="zh-CN" sz="2400"/>
              <a:t>2. </a:t>
            </a:r>
            <a:r>
              <a:rPr lang="zh-CN" altLang="en-US" sz="2400"/>
              <a:t>考虑建筑群未来发展需要。</a:t>
            </a:r>
            <a:endParaRPr lang="zh-CN" altLang="en-US" sz="2400"/>
          </a:p>
          <a:p>
            <a:pPr eaLnBrk="1" hangingPunct="1">
              <a:lnSpc>
                <a:spcPts val="3100"/>
              </a:lnSpc>
            </a:pPr>
            <a:r>
              <a:rPr lang="en-US" altLang="zh-CN" sz="2400"/>
              <a:t>3. </a:t>
            </a:r>
            <a:r>
              <a:rPr lang="zh-CN" altLang="en-US" sz="2400"/>
              <a:t>线缆路由的选择。</a:t>
            </a:r>
            <a:endParaRPr lang="zh-CN" altLang="en-US" sz="2400"/>
          </a:p>
          <a:p>
            <a:pPr eaLnBrk="1" hangingPunct="1">
              <a:lnSpc>
                <a:spcPts val="3100"/>
              </a:lnSpc>
            </a:pPr>
            <a:r>
              <a:rPr lang="en-US" altLang="zh-CN" sz="2400"/>
              <a:t>4.</a:t>
            </a:r>
            <a:r>
              <a:rPr lang="zh-CN" altLang="en-US" sz="2400"/>
              <a:t>电缆引入要求。</a:t>
            </a:r>
            <a:endParaRPr lang="zh-CN" altLang="en-US" sz="2400"/>
          </a:p>
          <a:p>
            <a:pPr eaLnBrk="1" hangingPunct="1">
              <a:lnSpc>
                <a:spcPts val="3100"/>
              </a:lnSpc>
            </a:pPr>
            <a:r>
              <a:rPr lang="en-US" altLang="zh-CN" sz="2400"/>
              <a:t>5.</a:t>
            </a:r>
            <a:r>
              <a:rPr lang="zh-CN" altLang="en-US" sz="2400"/>
              <a:t>干线电缆、光缆交接要求。</a:t>
            </a:r>
            <a:endParaRPr lang="zh-CN" altLang="en-US" sz="2400"/>
          </a:p>
          <a:p>
            <a:pPr eaLnBrk="1" hangingPunct="1">
              <a:lnSpc>
                <a:spcPts val="3100"/>
              </a:lnSpc>
            </a:pPr>
            <a:r>
              <a:rPr lang="en-US" altLang="zh-CN" sz="2400"/>
              <a:t>6.</a:t>
            </a:r>
            <a:r>
              <a:rPr lang="zh-CN" altLang="en-US" sz="2400"/>
              <a:t>线缆的选择。</a:t>
            </a:r>
            <a:endParaRPr lang="zh-CN" altLang="en-US"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8345" y="1158558"/>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9"/>
          <p:cNvSpPr>
            <a:spLocks noChangeArrowheads="1"/>
          </p:cNvSpPr>
          <p:nvPr/>
        </p:nvSpPr>
        <p:spPr bwMode="auto">
          <a:xfrm>
            <a:off x="1055370" y="1196658"/>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 </a:t>
            </a:r>
            <a:r>
              <a:rPr lang="zh-CN" altLang="en-US" sz="2400" b="1">
                <a:solidFill>
                  <a:schemeClr val="bg1"/>
                </a:solidFill>
              </a:rPr>
              <a:t>建筑群子系统布线方法</a:t>
            </a:r>
            <a:endParaRPr lang="zh-CN" altLang="en-US" sz="2400" b="1">
              <a:solidFill>
                <a:schemeClr val="bg1"/>
              </a:solidFill>
            </a:endParaRPr>
          </a:p>
        </p:txBody>
      </p:sp>
      <p:sp>
        <p:nvSpPr>
          <p:cNvPr id="93188"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sp>
        <p:nvSpPr>
          <p:cNvPr id="93189" name="Rectangle 31"/>
          <p:cNvSpPr>
            <a:spLocks noChangeArrowheads="1"/>
          </p:cNvSpPr>
          <p:nvPr/>
        </p:nvSpPr>
        <p:spPr bwMode="auto">
          <a:xfrm>
            <a:off x="1014096" y="3230245"/>
            <a:ext cx="1285875" cy="784264"/>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zh-CN" altLang="en-US" sz="2400" b="1"/>
              <a:t>建筑群布线</a:t>
            </a:r>
            <a:endParaRPr lang="zh-CN" altLang="en-US" sz="2400" b="1"/>
          </a:p>
        </p:txBody>
      </p:sp>
      <p:sp>
        <p:nvSpPr>
          <p:cNvPr id="93190" name="Rectangle 31"/>
          <p:cNvSpPr>
            <a:spLocks noChangeArrowheads="1"/>
          </p:cNvSpPr>
          <p:nvPr/>
        </p:nvSpPr>
        <p:spPr bwMode="auto">
          <a:xfrm>
            <a:off x="3014345" y="2515870"/>
            <a:ext cx="928688" cy="3873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lnSpc>
                <a:spcPts val="3100"/>
              </a:lnSpc>
            </a:pPr>
            <a:r>
              <a:rPr lang="zh-CN" altLang="en-US" sz="2400" b="1"/>
              <a:t>架空</a:t>
            </a:r>
            <a:endParaRPr lang="zh-CN" altLang="en-US" sz="2400" b="1"/>
          </a:p>
        </p:txBody>
      </p:sp>
      <p:sp>
        <p:nvSpPr>
          <p:cNvPr id="93191" name="Rectangle 31"/>
          <p:cNvSpPr>
            <a:spLocks noChangeArrowheads="1"/>
          </p:cNvSpPr>
          <p:nvPr/>
        </p:nvSpPr>
        <p:spPr bwMode="auto">
          <a:xfrm>
            <a:off x="3085784" y="4230370"/>
            <a:ext cx="928687" cy="3873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lnSpc>
                <a:spcPts val="3100"/>
              </a:lnSpc>
            </a:pPr>
            <a:r>
              <a:rPr lang="zh-CN" altLang="en-US" sz="2400" b="1"/>
              <a:t>地下</a:t>
            </a:r>
            <a:endParaRPr lang="zh-CN" altLang="en-US" sz="2400" b="1"/>
          </a:p>
        </p:txBody>
      </p:sp>
      <p:sp>
        <p:nvSpPr>
          <p:cNvPr id="93192" name="Rectangle 31"/>
          <p:cNvSpPr>
            <a:spLocks noChangeArrowheads="1"/>
          </p:cNvSpPr>
          <p:nvPr/>
        </p:nvSpPr>
        <p:spPr bwMode="auto">
          <a:xfrm>
            <a:off x="4514534" y="2087245"/>
            <a:ext cx="2428875" cy="3873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zh-CN" altLang="en-US" sz="2400" b="1"/>
              <a:t>架空杆路布线法</a:t>
            </a:r>
            <a:endParaRPr lang="zh-CN" altLang="en-US" sz="2400" b="1"/>
          </a:p>
        </p:txBody>
      </p:sp>
      <p:sp>
        <p:nvSpPr>
          <p:cNvPr id="93193" name="Rectangle 31"/>
          <p:cNvSpPr>
            <a:spLocks noChangeArrowheads="1"/>
          </p:cNvSpPr>
          <p:nvPr/>
        </p:nvSpPr>
        <p:spPr bwMode="auto">
          <a:xfrm>
            <a:off x="4514534" y="2730183"/>
            <a:ext cx="2428875" cy="3873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zh-CN" altLang="en-US" sz="2400" b="1"/>
              <a:t>墙壁挂放</a:t>
            </a:r>
            <a:endParaRPr lang="zh-CN" altLang="en-US" sz="2400" b="1"/>
          </a:p>
        </p:txBody>
      </p:sp>
      <p:sp>
        <p:nvSpPr>
          <p:cNvPr id="93194" name="Rectangle 31"/>
          <p:cNvSpPr>
            <a:spLocks noChangeArrowheads="1"/>
          </p:cNvSpPr>
          <p:nvPr/>
        </p:nvSpPr>
        <p:spPr bwMode="auto">
          <a:xfrm>
            <a:off x="4514533" y="3587433"/>
            <a:ext cx="2786062" cy="3873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zh-CN" altLang="en-US" sz="2400" b="1"/>
              <a:t>地下管道</a:t>
            </a:r>
            <a:endParaRPr lang="zh-CN" altLang="en-US" sz="2400" b="1"/>
          </a:p>
        </p:txBody>
      </p:sp>
      <p:sp>
        <p:nvSpPr>
          <p:cNvPr id="93195" name="Rectangle 31"/>
          <p:cNvSpPr>
            <a:spLocks noChangeArrowheads="1"/>
          </p:cNvSpPr>
          <p:nvPr/>
        </p:nvSpPr>
        <p:spPr bwMode="auto">
          <a:xfrm>
            <a:off x="4514533" y="4230370"/>
            <a:ext cx="2786062" cy="3873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zh-CN" altLang="en-US" sz="2400" b="1"/>
              <a:t>电缆沟（包括渠道）</a:t>
            </a:r>
            <a:endParaRPr lang="zh-CN" altLang="en-US" sz="2400" b="1"/>
          </a:p>
        </p:txBody>
      </p:sp>
      <p:sp>
        <p:nvSpPr>
          <p:cNvPr id="93196" name="Rectangle 31"/>
          <p:cNvSpPr>
            <a:spLocks noChangeArrowheads="1"/>
          </p:cNvSpPr>
          <p:nvPr/>
        </p:nvSpPr>
        <p:spPr bwMode="auto">
          <a:xfrm>
            <a:off x="4514534" y="4873308"/>
            <a:ext cx="2428875" cy="3873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zh-CN" altLang="en-US" sz="2400" b="1"/>
              <a:t>直埋方式</a:t>
            </a:r>
            <a:endParaRPr lang="zh-CN" altLang="en-US" sz="2400" b="1"/>
          </a:p>
        </p:txBody>
      </p:sp>
      <p:sp>
        <p:nvSpPr>
          <p:cNvPr id="93197" name="任意多边形 17"/>
          <p:cNvSpPr>
            <a:spLocks noChangeArrowheads="1"/>
          </p:cNvSpPr>
          <p:nvPr/>
        </p:nvSpPr>
        <p:spPr bwMode="auto">
          <a:xfrm>
            <a:off x="2306321" y="2746059"/>
            <a:ext cx="760413" cy="1698625"/>
          </a:xfrm>
          <a:custGeom>
            <a:avLst/>
            <a:gdLst>
              <a:gd name="T0" fmla="*/ 0 w 760021"/>
              <a:gd name="T1" fmla="*/ 694384 h 1828800"/>
              <a:gd name="T2" fmla="*/ 297189 w 760021"/>
              <a:gd name="T3" fmla="*/ 694384 h 1828800"/>
              <a:gd name="T4" fmla="*/ 297189 w 760021"/>
              <a:gd name="T5" fmla="*/ 0 h 1828800"/>
              <a:gd name="T6" fmla="*/ 713255 w 760021"/>
              <a:gd name="T7" fmla="*/ 0 h 1828800"/>
              <a:gd name="T8" fmla="*/ 285302 w 760021"/>
              <a:gd name="T9" fmla="*/ 0 h 1828800"/>
              <a:gd name="T10" fmla="*/ 285302 w 760021"/>
              <a:gd name="T11" fmla="*/ 1464868 h 1828800"/>
              <a:gd name="T12" fmla="*/ 760805 w 760021"/>
              <a:gd name="T13" fmla="*/ 1464868 h 1828800"/>
              <a:gd name="T14" fmla="*/ 0 60000 65536"/>
              <a:gd name="T15" fmla="*/ 0 60000 65536"/>
              <a:gd name="T16" fmla="*/ 0 60000 65536"/>
              <a:gd name="T17" fmla="*/ 0 60000 65536"/>
              <a:gd name="T18" fmla="*/ 0 60000 65536"/>
              <a:gd name="T19" fmla="*/ 0 60000 65536"/>
              <a:gd name="T20" fmla="*/ 0 60000 65536"/>
              <a:gd name="T21" fmla="*/ 0 w 760021"/>
              <a:gd name="T22" fmla="*/ 0 h 1828800"/>
              <a:gd name="T23" fmla="*/ 760021 w 760021"/>
              <a:gd name="T24" fmla="*/ 1828800 h 1828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0021" h="1828800">
                <a:moveTo>
                  <a:pt x="0" y="866898"/>
                </a:moveTo>
                <a:lnTo>
                  <a:pt x="296883" y="866898"/>
                </a:lnTo>
                <a:lnTo>
                  <a:pt x="296883" y="0"/>
                </a:lnTo>
                <a:lnTo>
                  <a:pt x="712519" y="0"/>
                </a:lnTo>
                <a:lnTo>
                  <a:pt x="285008" y="0"/>
                </a:lnTo>
                <a:lnTo>
                  <a:pt x="285008" y="1828800"/>
                </a:lnTo>
                <a:lnTo>
                  <a:pt x="760021" y="1828800"/>
                </a:lnTo>
              </a:path>
            </a:pathLst>
          </a:cu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3198" name="任意多边形 19"/>
          <p:cNvSpPr>
            <a:spLocks noChangeArrowheads="1"/>
          </p:cNvSpPr>
          <p:nvPr/>
        </p:nvSpPr>
        <p:spPr bwMode="auto">
          <a:xfrm>
            <a:off x="3949383" y="2314258"/>
            <a:ext cx="557212" cy="658812"/>
          </a:xfrm>
          <a:custGeom>
            <a:avLst/>
            <a:gdLst>
              <a:gd name="T0" fmla="*/ 0 w 556591"/>
              <a:gd name="T1" fmla="*/ 380337 h 659958"/>
              <a:gd name="T2" fmla="*/ 294855 w 556591"/>
              <a:gd name="T3" fmla="*/ 380337 h 659958"/>
              <a:gd name="T4" fmla="*/ 294855 w 556591"/>
              <a:gd name="T5" fmla="*/ 0 h 659958"/>
              <a:gd name="T6" fmla="*/ 557834 w 556591"/>
              <a:gd name="T7" fmla="*/ 0 h 659958"/>
              <a:gd name="T8" fmla="*/ 294855 w 556591"/>
              <a:gd name="T9" fmla="*/ 0 h 659958"/>
              <a:gd name="T10" fmla="*/ 294855 w 556591"/>
              <a:gd name="T11" fmla="*/ 657668 h 659958"/>
              <a:gd name="T12" fmla="*/ 549865 w 556591"/>
              <a:gd name="T13" fmla="*/ 657668 h 659958"/>
              <a:gd name="T14" fmla="*/ 0 60000 65536"/>
              <a:gd name="T15" fmla="*/ 0 60000 65536"/>
              <a:gd name="T16" fmla="*/ 0 60000 65536"/>
              <a:gd name="T17" fmla="*/ 0 60000 65536"/>
              <a:gd name="T18" fmla="*/ 0 60000 65536"/>
              <a:gd name="T19" fmla="*/ 0 60000 65536"/>
              <a:gd name="T20" fmla="*/ 0 60000 65536"/>
              <a:gd name="T21" fmla="*/ 0 w 556591"/>
              <a:gd name="T22" fmla="*/ 0 h 659958"/>
              <a:gd name="T23" fmla="*/ 556591 w 556591"/>
              <a:gd name="T24" fmla="*/ 659958 h 6599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591" h="659958">
                <a:moveTo>
                  <a:pt x="0" y="381662"/>
                </a:moveTo>
                <a:lnTo>
                  <a:pt x="294198" y="381662"/>
                </a:lnTo>
                <a:lnTo>
                  <a:pt x="294198" y="0"/>
                </a:lnTo>
                <a:lnTo>
                  <a:pt x="556591" y="0"/>
                </a:lnTo>
                <a:lnTo>
                  <a:pt x="294198" y="0"/>
                </a:lnTo>
                <a:lnTo>
                  <a:pt x="294198" y="659958"/>
                </a:lnTo>
                <a:lnTo>
                  <a:pt x="548640" y="659958"/>
                </a:lnTo>
              </a:path>
            </a:pathLst>
          </a:cu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3199" name="任意多边形 21"/>
          <p:cNvSpPr>
            <a:spLocks noChangeArrowheads="1"/>
          </p:cNvSpPr>
          <p:nvPr/>
        </p:nvSpPr>
        <p:spPr bwMode="auto">
          <a:xfrm>
            <a:off x="4004945" y="3768409"/>
            <a:ext cx="533400" cy="1368425"/>
          </a:xfrm>
          <a:custGeom>
            <a:avLst/>
            <a:gdLst>
              <a:gd name="T0" fmla="*/ 0 w 532738"/>
              <a:gd name="T1" fmla="*/ 668692 h 1367625"/>
              <a:gd name="T2" fmla="*/ 510149 w 532738"/>
              <a:gd name="T3" fmla="*/ 668692 h 1367625"/>
              <a:gd name="T4" fmla="*/ 215220 w 532738"/>
              <a:gd name="T5" fmla="*/ 668692 h 1367625"/>
              <a:gd name="T6" fmla="*/ 215220 w 532738"/>
              <a:gd name="T7" fmla="*/ 0 h 1367625"/>
              <a:gd name="T8" fmla="*/ 502177 w 532738"/>
              <a:gd name="T9" fmla="*/ 0 h 1367625"/>
              <a:gd name="T10" fmla="*/ 215220 w 532738"/>
              <a:gd name="T11" fmla="*/ 0 h 1367625"/>
              <a:gd name="T12" fmla="*/ 215220 w 532738"/>
              <a:gd name="T13" fmla="*/ 1369225 h 1367625"/>
              <a:gd name="T14" fmla="*/ 534063 w 532738"/>
              <a:gd name="T15" fmla="*/ 1361264 h 1367625"/>
              <a:gd name="T16" fmla="*/ 0 60000 65536"/>
              <a:gd name="T17" fmla="*/ 0 60000 65536"/>
              <a:gd name="T18" fmla="*/ 0 60000 65536"/>
              <a:gd name="T19" fmla="*/ 0 60000 65536"/>
              <a:gd name="T20" fmla="*/ 0 60000 65536"/>
              <a:gd name="T21" fmla="*/ 0 60000 65536"/>
              <a:gd name="T22" fmla="*/ 0 60000 65536"/>
              <a:gd name="T23" fmla="*/ 0 60000 65536"/>
              <a:gd name="T24" fmla="*/ 0 w 532738"/>
              <a:gd name="T25" fmla="*/ 0 h 1367625"/>
              <a:gd name="T26" fmla="*/ 532738 w 532738"/>
              <a:gd name="T27" fmla="*/ 1367625 h 13676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2738" h="1367625">
                <a:moveTo>
                  <a:pt x="0" y="667910"/>
                </a:moveTo>
                <a:lnTo>
                  <a:pt x="508884" y="667910"/>
                </a:lnTo>
                <a:lnTo>
                  <a:pt x="214686" y="667910"/>
                </a:lnTo>
                <a:lnTo>
                  <a:pt x="214686" y="0"/>
                </a:lnTo>
                <a:lnTo>
                  <a:pt x="500932" y="0"/>
                </a:lnTo>
                <a:lnTo>
                  <a:pt x="214686" y="0"/>
                </a:lnTo>
                <a:lnTo>
                  <a:pt x="214686" y="1367625"/>
                </a:lnTo>
                <a:lnTo>
                  <a:pt x="532738" y="1359673"/>
                </a:lnTo>
              </a:path>
            </a:pathLst>
          </a:cu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670" y="1201738"/>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9"/>
          <p:cNvSpPr>
            <a:spLocks noChangeArrowheads="1"/>
          </p:cNvSpPr>
          <p:nvPr/>
        </p:nvSpPr>
        <p:spPr bwMode="auto">
          <a:xfrm>
            <a:off x="734695" y="1239838"/>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 </a:t>
            </a:r>
            <a:r>
              <a:rPr lang="zh-CN" altLang="en-US" sz="2400" b="1">
                <a:solidFill>
                  <a:schemeClr val="bg1"/>
                </a:solidFill>
              </a:rPr>
              <a:t>建筑群子系统布线方法</a:t>
            </a:r>
            <a:endParaRPr lang="zh-CN" altLang="en-US" sz="2400" b="1">
              <a:solidFill>
                <a:schemeClr val="bg1"/>
              </a:solidFill>
            </a:endParaRPr>
          </a:p>
        </p:txBody>
      </p:sp>
      <p:sp>
        <p:nvSpPr>
          <p:cNvPr id="94212"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sp>
        <p:nvSpPr>
          <p:cNvPr id="94213" name="Rectangle 31"/>
          <p:cNvSpPr>
            <a:spLocks noChangeArrowheads="1"/>
          </p:cNvSpPr>
          <p:nvPr/>
        </p:nvSpPr>
        <p:spPr bwMode="auto">
          <a:xfrm>
            <a:off x="407670" y="1844675"/>
            <a:ext cx="4929505" cy="476123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738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200"/>
              <a:t>架空杆路布线法是用电杆将线缆在建筑物之间悬空架设。对于自承式电缆或光缆，可直接架设在电杆之间或电杆与建筑物之间；对于非自承式电缆或光缆，则首先需架设钢索（钢丝绳），然后在钢索上挂放电缆或光缆。</a:t>
            </a:r>
            <a:endParaRPr lang="zh-CN" altLang="en-US" sz="2200"/>
          </a:p>
          <a:p>
            <a:pPr eaLnBrk="1" hangingPunct="1"/>
            <a:r>
              <a:rPr lang="zh-CN" altLang="en-US" sz="2200"/>
              <a:t>如果架空线的净空有问题，可以使用天线杆型的入口。这个天线杆的支架一般不应高于屋顶</a:t>
            </a:r>
            <a:r>
              <a:rPr lang="en-US" altLang="zh-CN" sz="2200"/>
              <a:t>1.2m</a:t>
            </a:r>
            <a:r>
              <a:rPr lang="zh-CN" altLang="en-US" sz="2200"/>
              <a:t>。架空电缆通常穿入建筑物外墙上的Ｕ形钢保护套，然后向下（或向上）延伸，从电缆孔进入建筑物内部，如图</a:t>
            </a:r>
            <a:r>
              <a:rPr lang="en-US" altLang="zh-CN" sz="2200"/>
              <a:t>4.64</a:t>
            </a:r>
            <a:r>
              <a:rPr lang="zh-CN" altLang="en-US" sz="2200"/>
              <a:t>所示。电缆入口的孔径一般为</a:t>
            </a:r>
            <a:r>
              <a:rPr lang="en-US" altLang="zh-CN" sz="2200"/>
              <a:t>5cm </a:t>
            </a:r>
            <a:r>
              <a:rPr lang="zh-CN" altLang="en-US" sz="2200"/>
              <a:t>。通常建筑物到最近处的电线杆相距应小于</a:t>
            </a:r>
            <a:r>
              <a:rPr lang="en-US" altLang="zh-CN" sz="2200"/>
              <a:t>30m</a:t>
            </a:r>
            <a:r>
              <a:rPr lang="zh-CN" altLang="en-US" sz="2200"/>
              <a:t>。</a:t>
            </a:r>
            <a:endParaRPr lang="zh-CN" altLang="en-US" sz="2200" b="1"/>
          </a:p>
        </p:txBody>
      </p:sp>
      <p:sp>
        <p:nvSpPr>
          <p:cNvPr id="94214" name="Rectangle 75"/>
          <p:cNvSpPr>
            <a:spLocks noChangeArrowheads="1"/>
          </p:cNvSpPr>
          <p:nvPr/>
        </p:nvSpPr>
        <p:spPr bwMode="auto">
          <a:xfrm>
            <a:off x="5479734" y="1273176"/>
            <a:ext cx="3032125"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1</a:t>
            </a:r>
            <a:r>
              <a:rPr lang="zh-CN" altLang="en-US" sz="2400" b="1"/>
              <a:t>）架空杆路布线法</a:t>
            </a:r>
            <a:endParaRPr lang="zh-CN" altLang="en-US" sz="2400"/>
          </a:p>
        </p:txBody>
      </p:sp>
      <p:grpSp>
        <p:nvGrpSpPr>
          <p:cNvPr id="95238" name="Group 3"/>
          <p:cNvGrpSpPr>
            <a:grpSpLocks noChangeAspect="1"/>
          </p:cNvGrpSpPr>
          <p:nvPr/>
        </p:nvGrpSpPr>
        <p:grpSpPr bwMode="auto">
          <a:xfrm>
            <a:off x="5664200" y="1917065"/>
            <a:ext cx="4937125" cy="3953510"/>
            <a:chOff x="4216" y="2292"/>
            <a:chExt cx="3670" cy="2906"/>
          </a:xfrm>
        </p:grpSpPr>
        <p:sp>
          <p:nvSpPr>
            <p:cNvPr id="95239" name="AutoShape 4"/>
            <p:cNvSpPr>
              <a:spLocks noChangeAspect="1" noChangeArrowheads="1"/>
            </p:cNvSpPr>
            <p:nvPr/>
          </p:nvSpPr>
          <p:spPr bwMode="auto">
            <a:xfrm>
              <a:off x="4216" y="2391"/>
              <a:ext cx="3670" cy="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5240" name="Text Box 5"/>
            <p:cNvSpPr txBox="1">
              <a:spLocks noChangeArrowheads="1"/>
            </p:cNvSpPr>
            <p:nvPr/>
          </p:nvSpPr>
          <p:spPr bwMode="auto">
            <a:xfrm>
              <a:off x="4876" y="4918"/>
              <a:ext cx="2503" cy="2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b="1">
                  <a:solidFill>
                    <a:srgbClr val="FF0000"/>
                  </a:solidFill>
                  <a:latin typeface="Calibri" panose="020F0502020204030204" charset="0"/>
                </a:rPr>
                <a:t>图</a:t>
              </a:r>
              <a:r>
                <a:rPr kumimoji="0" lang="en-US" altLang="zh-CN" b="1">
                  <a:solidFill>
                    <a:srgbClr val="FF0000"/>
                  </a:solidFill>
                  <a:latin typeface="Calibri" panose="020F0502020204030204" charset="0"/>
                </a:rPr>
                <a:t>4.64 </a:t>
              </a:r>
              <a:r>
                <a:rPr kumimoji="0" lang="zh-CN" altLang="en-US" b="1">
                  <a:solidFill>
                    <a:srgbClr val="FF0000"/>
                  </a:solidFill>
                  <a:latin typeface="Calibri" panose="020F0502020204030204" charset="0"/>
                </a:rPr>
                <a:t>架空布线示意图</a:t>
              </a:r>
              <a:endParaRPr kumimoji="0" lang="zh-CN" altLang="en-US" b="1">
                <a:solidFill>
                  <a:srgbClr val="FF0000"/>
                </a:solidFill>
              </a:endParaRPr>
            </a:p>
          </p:txBody>
        </p:sp>
        <p:pic>
          <p:nvPicPr>
            <p:cNvPr id="95241" name="Picture 6" descr="4-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 y="2292"/>
              <a:ext cx="3670" cy="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129983"/>
            <a:ext cx="3786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9"/>
          <p:cNvSpPr>
            <a:spLocks noChangeArrowheads="1"/>
          </p:cNvSpPr>
          <p:nvPr/>
        </p:nvSpPr>
        <p:spPr bwMode="auto">
          <a:xfrm>
            <a:off x="735014" y="1207771"/>
            <a:ext cx="3673475"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chemeClr val="bg1"/>
                </a:solidFill>
              </a:rPr>
              <a:t>1. </a:t>
            </a:r>
            <a:r>
              <a:rPr lang="zh-CN" altLang="en-US" sz="2400" b="1">
                <a:solidFill>
                  <a:schemeClr val="bg1"/>
                </a:solidFill>
              </a:rPr>
              <a:t>设备间的设计要点</a:t>
            </a:r>
            <a:endParaRPr lang="zh-CN" altLang="en-US" sz="2200" b="1">
              <a:solidFill>
                <a:schemeClr val="bg1"/>
              </a:solidFill>
            </a:endParaRPr>
          </a:p>
        </p:txBody>
      </p:sp>
      <p:sp>
        <p:nvSpPr>
          <p:cNvPr id="35844" name="Rectangle 31"/>
          <p:cNvSpPr>
            <a:spLocks noChangeArrowheads="1"/>
          </p:cNvSpPr>
          <p:nvPr/>
        </p:nvSpPr>
        <p:spPr bwMode="auto">
          <a:xfrm>
            <a:off x="479425" y="1844675"/>
            <a:ext cx="11092180" cy="330454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a:t>设备间的使用面积不仅要考虑所有设备的安装面积，还要考虑预留工作人员管理操作的地方。设备间内应有足够的设备安装空间，其使用面积不应小于</a:t>
            </a:r>
            <a:r>
              <a:rPr lang="en-US" altLang="zh-CN" sz="2400"/>
              <a:t>10m</a:t>
            </a:r>
            <a:r>
              <a:rPr lang="en-US" altLang="zh-CN" sz="2400" baseline="30000"/>
              <a:t>2</a:t>
            </a:r>
            <a:r>
              <a:rPr lang="zh-CN" altLang="en-US" sz="2400"/>
              <a:t>，该面积不包括程控用户交换机、计算机网络设备等设施所需的面积在内。</a:t>
            </a:r>
            <a:endParaRPr lang="zh-CN" altLang="en-US" sz="2400"/>
          </a:p>
          <a:p>
            <a:pPr eaLnBrk="1" hangingPunct="1">
              <a:lnSpc>
                <a:spcPts val="3200"/>
              </a:lnSpc>
            </a:pPr>
            <a:r>
              <a:rPr lang="zh-CN" altLang="en-US" sz="2400"/>
              <a:t>一般情况下，综合布线系统的配线设备和计算机网络设备采用</a:t>
            </a:r>
            <a:r>
              <a:rPr lang="en-US" altLang="zh-CN" sz="2400"/>
              <a:t>19in</a:t>
            </a:r>
            <a:r>
              <a:rPr lang="zh-CN" altLang="en-US" sz="2400"/>
              <a:t>标准机柜安装。机柜内可以安装光纤配线架、</a:t>
            </a:r>
            <a:r>
              <a:rPr lang="en-US" altLang="zh-CN" sz="2400"/>
              <a:t>RJ45</a:t>
            </a:r>
            <a:r>
              <a:rPr lang="zh-CN" altLang="en-US" sz="2400"/>
              <a:t>配线架、交换机、路由器等等。如果一个设备间以</a:t>
            </a:r>
            <a:r>
              <a:rPr lang="en-US" altLang="zh-CN" sz="2400"/>
              <a:t>10m</a:t>
            </a:r>
            <a:r>
              <a:rPr lang="en-US" altLang="zh-CN" sz="2400" baseline="30000"/>
              <a:t>2</a:t>
            </a:r>
            <a:r>
              <a:rPr lang="zh-CN" altLang="en-US" sz="2400"/>
              <a:t>计，大约能安装</a:t>
            </a:r>
            <a:r>
              <a:rPr lang="en-US" altLang="zh-CN" sz="2400"/>
              <a:t>5</a:t>
            </a:r>
            <a:r>
              <a:rPr lang="zh-CN" altLang="en-US" sz="2400"/>
              <a:t>个</a:t>
            </a:r>
            <a:r>
              <a:rPr lang="en-US" altLang="zh-CN" sz="2400"/>
              <a:t>19in</a:t>
            </a:r>
            <a:r>
              <a:rPr lang="zh-CN" altLang="en-US" sz="2400"/>
              <a:t>的机柜。在机柜中安装电话大对数电缆多对卡接式模块，数据主干缆线配线设备模块，大约能支持总量为</a:t>
            </a:r>
            <a:r>
              <a:rPr lang="en-US" altLang="zh-CN" sz="2400"/>
              <a:t>6000</a:t>
            </a:r>
            <a:r>
              <a:rPr lang="en-US" altLang="zh-CN" sz="2400">
                <a:sym typeface="Symbol" panose="05050102010706020507" pitchFamily="18" charset="2"/>
              </a:rPr>
              <a:t></a:t>
            </a:r>
            <a:r>
              <a:rPr lang="en-US" altLang="zh-CN" sz="2400"/>
              <a:t>8000</a:t>
            </a:r>
            <a:r>
              <a:rPr lang="zh-CN" altLang="en-US" sz="2400"/>
              <a:t>个信息点所需</a:t>
            </a:r>
            <a:r>
              <a:rPr lang="en-US" altLang="zh-CN" sz="2400"/>
              <a:t>(</a:t>
            </a:r>
            <a:r>
              <a:rPr lang="zh-CN" altLang="en-US" sz="2400"/>
              <a:t>其中电话和数据信息点各占</a:t>
            </a:r>
            <a:r>
              <a:rPr lang="en-US" altLang="zh-CN" sz="2400"/>
              <a:t>50</a:t>
            </a:r>
            <a:r>
              <a:rPr lang="zh-CN" altLang="en-US" sz="2400"/>
              <a:t>％</a:t>
            </a:r>
            <a:r>
              <a:rPr lang="en-US" altLang="zh-CN" sz="2400"/>
              <a:t>)</a:t>
            </a:r>
            <a:r>
              <a:rPr lang="zh-CN" altLang="en-US" sz="2400"/>
              <a:t>的建筑物配线设备安装空间。</a:t>
            </a:r>
            <a:endParaRPr lang="zh-CN" altLang="en-US" sz="2400"/>
          </a:p>
        </p:txBody>
      </p:sp>
      <p:sp>
        <p:nvSpPr>
          <p:cNvPr id="35845" name="Rectangle 75"/>
          <p:cNvSpPr>
            <a:spLocks noChangeArrowheads="1"/>
          </p:cNvSpPr>
          <p:nvPr/>
        </p:nvSpPr>
        <p:spPr bwMode="auto">
          <a:xfrm>
            <a:off x="4408805" y="1201420"/>
            <a:ext cx="3027680"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a:t>
            </a:r>
            <a:r>
              <a:rPr lang="en-US" altLang="zh-CN" sz="2400" b="1"/>
              <a:t>4</a:t>
            </a:r>
            <a:r>
              <a:rPr lang="zh-CN" altLang="en-US" sz="2400" b="1"/>
              <a:t>）设备间的面积</a:t>
            </a:r>
            <a:endParaRPr lang="zh-CN" altLang="en-US" sz="2400"/>
          </a:p>
        </p:txBody>
      </p:sp>
      <p:sp>
        <p:nvSpPr>
          <p:cNvPr id="35846" name="标题 1"/>
          <p:cNvSpPr/>
          <p:nvPr/>
        </p:nvSpPr>
        <p:spPr bwMode="auto">
          <a:xfrm>
            <a:off x="3071814" y="260351"/>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a:t>4.2.6 </a:t>
            </a:r>
            <a:r>
              <a:rPr lang="zh-CN" altLang="en-US" sz="3200" b="1"/>
              <a:t>设备间设计</a:t>
            </a:r>
            <a:endParaRPr kumimoji="0" lang="zh-CN" altLang="en-US" sz="3200" b="1">
              <a:solidFill>
                <a:srgbClr val="375B7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670" y="1129983"/>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9"/>
          <p:cNvSpPr>
            <a:spLocks noChangeArrowheads="1"/>
          </p:cNvSpPr>
          <p:nvPr/>
        </p:nvSpPr>
        <p:spPr bwMode="auto">
          <a:xfrm>
            <a:off x="734695" y="1168083"/>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 </a:t>
            </a:r>
            <a:r>
              <a:rPr lang="zh-CN" altLang="en-US" sz="2400" b="1">
                <a:solidFill>
                  <a:schemeClr val="bg1"/>
                </a:solidFill>
              </a:rPr>
              <a:t>建筑群子系统布线方法</a:t>
            </a:r>
            <a:endParaRPr lang="zh-CN" altLang="en-US" sz="2400" b="1">
              <a:solidFill>
                <a:schemeClr val="bg1"/>
              </a:solidFill>
            </a:endParaRPr>
          </a:p>
        </p:txBody>
      </p:sp>
      <p:sp>
        <p:nvSpPr>
          <p:cNvPr id="96260"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sp>
        <p:nvSpPr>
          <p:cNvPr id="96261" name="Rectangle 31"/>
          <p:cNvSpPr>
            <a:spLocks noChangeArrowheads="1"/>
          </p:cNvSpPr>
          <p:nvPr/>
        </p:nvSpPr>
        <p:spPr bwMode="auto">
          <a:xfrm>
            <a:off x="407670" y="1772920"/>
            <a:ext cx="4860290" cy="280416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738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en-US" altLang="zh-CN" sz="2400" b="1"/>
              <a:t>2</a:t>
            </a:r>
            <a:r>
              <a:rPr lang="zh-CN" altLang="en-US" sz="2400" b="1"/>
              <a:t>）</a:t>
            </a:r>
            <a:r>
              <a:rPr lang="en-US" altLang="zh-CN" sz="2400" b="1"/>
              <a:t>  </a:t>
            </a:r>
            <a:r>
              <a:rPr lang="zh-CN" altLang="en-US" sz="2400" b="1"/>
              <a:t>墙壁布线法</a:t>
            </a:r>
            <a:endParaRPr lang="zh-CN" altLang="en-US" sz="2400"/>
          </a:p>
          <a:p>
            <a:pPr eaLnBrk="1" hangingPunct="1">
              <a:lnSpc>
                <a:spcPts val="3100"/>
              </a:lnSpc>
            </a:pPr>
            <a:r>
              <a:rPr lang="zh-CN" altLang="en-US" sz="2400"/>
              <a:t>在墙壁上挂放线缆与架空杆路相似，一般采用电缆卡钩沿墙壁表面直接敷设或先架设钢索后用卡钩挂放。通常情况下，架空布线总是将线杆架设和墙壁挂放这两种方法混合使用。</a:t>
            </a:r>
            <a:endParaRPr lang="zh-CN" altLang="en-US" sz="2400" b="1"/>
          </a:p>
        </p:txBody>
      </p:sp>
      <p:sp>
        <p:nvSpPr>
          <p:cNvPr id="96262" name="Rectangle 75"/>
          <p:cNvSpPr>
            <a:spLocks noChangeArrowheads="1"/>
          </p:cNvSpPr>
          <p:nvPr/>
        </p:nvSpPr>
        <p:spPr bwMode="auto">
          <a:xfrm>
            <a:off x="5479734" y="1201421"/>
            <a:ext cx="2714625"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2</a:t>
            </a:r>
            <a:r>
              <a:rPr lang="zh-CN" altLang="en-US" sz="2400" b="1"/>
              <a:t>）</a:t>
            </a:r>
            <a:r>
              <a:rPr lang="en-US" altLang="zh-CN" sz="2400" b="1"/>
              <a:t>  </a:t>
            </a:r>
            <a:r>
              <a:rPr lang="zh-CN" altLang="en-US" sz="2400" b="1"/>
              <a:t>墙壁布线法</a:t>
            </a:r>
            <a:endParaRPr lang="zh-CN" altLang="en-US"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325" y="1201738"/>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9"/>
          <p:cNvSpPr>
            <a:spLocks noChangeArrowheads="1"/>
          </p:cNvSpPr>
          <p:nvPr/>
        </p:nvSpPr>
        <p:spPr bwMode="auto">
          <a:xfrm>
            <a:off x="1022350" y="1239838"/>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 </a:t>
            </a:r>
            <a:r>
              <a:rPr lang="zh-CN" altLang="en-US" sz="2400" b="1">
                <a:solidFill>
                  <a:schemeClr val="bg1"/>
                </a:solidFill>
              </a:rPr>
              <a:t>建筑群子系统布线方法</a:t>
            </a:r>
            <a:endParaRPr lang="zh-CN" altLang="en-US" sz="2400" b="1">
              <a:solidFill>
                <a:schemeClr val="bg1"/>
              </a:solidFill>
            </a:endParaRPr>
          </a:p>
        </p:txBody>
      </p:sp>
      <p:sp>
        <p:nvSpPr>
          <p:cNvPr id="97284"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sp>
        <p:nvSpPr>
          <p:cNvPr id="97285" name="Rectangle 31"/>
          <p:cNvSpPr>
            <a:spLocks noChangeArrowheads="1"/>
          </p:cNvSpPr>
          <p:nvPr/>
        </p:nvSpPr>
        <p:spPr bwMode="auto">
          <a:xfrm>
            <a:off x="695325" y="1844675"/>
            <a:ext cx="10833100"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54292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a:t>电缆或光缆直埋敷设是沿已选定的路线挖沟，然后把线缆埋在里面。一般在线缆根数较少而敷设距离较长时采用此法。电缆沟的宽度应视埋设线缆的根数决定。直埋电缆通常应埋在距地面</a:t>
            </a:r>
            <a:r>
              <a:rPr lang="en-US" altLang="zh-CN" sz="2400"/>
              <a:t>0.7m</a:t>
            </a:r>
            <a:r>
              <a:rPr lang="zh-CN" altLang="en-US" sz="2400"/>
              <a:t>以下的地方（或者应按照当地城管等部门的有关法规去做），遇到障碍物或冻土层较深的地方，则应适当加深，使线缆埋于冻土层以下。当无法埋深时，应采取措施，防止线缆受到损伤。在线缆引入建筑物，与地下建筑物交叉及绕过地下建筑物处，则可浅埋，但应采取保护措施。直埋线缆的上下部位应铺以不小于</a:t>
            </a:r>
            <a:r>
              <a:rPr lang="en-US" altLang="zh-CN" sz="2400"/>
              <a:t>100mm</a:t>
            </a:r>
            <a:r>
              <a:rPr lang="zh-CN" altLang="en-US" sz="2400"/>
              <a:t>厚的软土或细沙层，并盖以混凝土保护板，其覆盖宽度应超过线缆两侧各</a:t>
            </a:r>
            <a:r>
              <a:rPr lang="en-US" altLang="zh-CN" sz="2400"/>
              <a:t>50mm</a:t>
            </a:r>
            <a:r>
              <a:rPr lang="zh-CN" altLang="en-US" sz="2400"/>
              <a:t>，也可用砖块代替混凝土盖板。直埋布线如图</a:t>
            </a:r>
            <a:r>
              <a:rPr lang="en-US" altLang="zh-CN" sz="2400"/>
              <a:t>4.65</a:t>
            </a:r>
            <a:r>
              <a:rPr lang="zh-CN" altLang="en-US" sz="2400"/>
              <a:t>所示。</a:t>
            </a:r>
            <a:endParaRPr lang="zh-CN" altLang="en-US" sz="2200" b="1"/>
          </a:p>
        </p:txBody>
      </p:sp>
      <p:sp>
        <p:nvSpPr>
          <p:cNvPr id="97286" name="Rectangle 75"/>
          <p:cNvSpPr>
            <a:spLocks noChangeArrowheads="1"/>
          </p:cNvSpPr>
          <p:nvPr/>
        </p:nvSpPr>
        <p:spPr bwMode="auto">
          <a:xfrm>
            <a:off x="5767389" y="1273176"/>
            <a:ext cx="2714625"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3). </a:t>
            </a:r>
            <a:r>
              <a:rPr lang="zh-CN" altLang="en-US" sz="2400" b="1"/>
              <a:t>直埋布线法</a:t>
            </a:r>
            <a:endParaRPr lang="zh-CN" altLang="en-US" sz="2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pic>
        <p:nvPicPr>
          <p:cNvPr id="98307" name="Picture 2" descr="4-5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938" y="1143001"/>
            <a:ext cx="5383212"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 Box 3"/>
          <p:cNvSpPr txBox="1">
            <a:spLocks noChangeArrowheads="1"/>
          </p:cNvSpPr>
          <p:nvPr/>
        </p:nvSpPr>
        <p:spPr bwMode="auto">
          <a:xfrm>
            <a:off x="4381501" y="5500689"/>
            <a:ext cx="3000375" cy="428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b="1">
                <a:solidFill>
                  <a:srgbClr val="FF0000"/>
                </a:solidFill>
                <a:latin typeface="Calibri" panose="020F0502020204030204" charset="0"/>
              </a:rPr>
              <a:t>图</a:t>
            </a:r>
            <a:r>
              <a:rPr kumimoji="0" lang="en-US" altLang="zh-CN" b="1">
                <a:solidFill>
                  <a:srgbClr val="FF0000"/>
                </a:solidFill>
                <a:latin typeface="Calibri" panose="020F0502020204030204" charset="0"/>
              </a:rPr>
              <a:t>4.65 </a:t>
            </a:r>
            <a:r>
              <a:rPr kumimoji="0" lang="zh-CN" altLang="en-US" b="1">
                <a:solidFill>
                  <a:srgbClr val="FF0000"/>
                </a:solidFill>
                <a:latin typeface="Calibri" panose="020F0502020204030204" charset="0"/>
              </a:rPr>
              <a:t>直埋布线法示意图</a:t>
            </a:r>
            <a:endParaRPr kumimoji="0" lang="zh-CN" altLang="en-US" b="1">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201738"/>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9"/>
          <p:cNvSpPr>
            <a:spLocks noChangeArrowheads="1"/>
          </p:cNvSpPr>
          <p:nvPr/>
        </p:nvSpPr>
        <p:spPr bwMode="auto">
          <a:xfrm>
            <a:off x="950595" y="1239838"/>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 </a:t>
            </a:r>
            <a:r>
              <a:rPr lang="zh-CN" altLang="en-US" sz="2400" b="1">
                <a:solidFill>
                  <a:schemeClr val="bg1"/>
                </a:solidFill>
              </a:rPr>
              <a:t>建筑群子系统布线方法</a:t>
            </a:r>
            <a:endParaRPr lang="zh-CN" altLang="en-US" sz="2400" b="1">
              <a:solidFill>
                <a:schemeClr val="bg1"/>
              </a:solidFill>
            </a:endParaRPr>
          </a:p>
        </p:txBody>
      </p:sp>
      <p:sp>
        <p:nvSpPr>
          <p:cNvPr id="99332"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sp>
        <p:nvSpPr>
          <p:cNvPr id="99333" name="Rectangle 31"/>
          <p:cNvSpPr>
            <a:spLocks noChangeArrowheads="1"/>
          </p:cNvSpPr>
          <p:nvPr/>
        </p:nvSpPr>
        <p:spPr bwMode="auto">
          <a:xfrm>
            <a:off x="623570" y="1844675"/>
            <a:ext cx="5044440" cy="463804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738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000"/>
              </a:lnSpc>
            </a:pPr>
            <a:r>
              <a:rPr lang="zh-CN" altLang="en-US" sz="2200"/>
              <a:t>管道布线是一种由管道和人（手）孔组成的地下系统，它把建筑群的各个建筑物进行互连。图</a:t>
            </a:r>
            <a:r>
              <a:rPr lang="en-US" altLang="zh-CN" sz="2200"/>
              <a:t>4.66</a:t>
            </a:r>
            <a:r>
              <a:rPr lang="zh-CN" altLang="en-US" sz="2200"/>
              <a:t>为一根或多根管道通过基础墙进入建筑物内部的结构。管道布线方法为电缆提供了最好的机械保护，使电缆免受损坏而且不会影响建筑物的原貌及其周围环境。</a:t>
            </a:r>
            <a:endParaRPr lang="zh-CN" altLang="en-US" sz="2200"/>
          </a:p>
          <a:p>
            <a:pPr eaLnBrk="1" hangingPunct="1">
              <a:lnSpc>
                <a:spcPts val="3000"/>
              </a:lnSpc>
            </a:pPr>
            <a:r>
              <a:rPr lang="zh-CN" altLang="en-US" sz="2200"/>
              <a:t>电缆管道宜采用混凝土排管、塑料管、钢管和石棉水泥管。混凝土管的管孔内径一般为</a:t>
            </a:r>
            <a:r>
              <a:rPr lang="en-US" altLang="zh-CN" sz="2200"/>
              <a:t>70mm</a:t>
            </a:r>
            <a:r>
              <a:rPr lang="zh-CN" altLang="en-US" sz="2200"/>
              <a:t>或</a:t>
            </a:r>
            <a:r>
              <a:rPr lang="en-US" altLang="zh-CN" sz="2200"/>
              <a:t>90mm</a:t>
            </a:r>
            <a:r>
              <a:rPr lang="zh-CN" altLang="en-US" sz="2200"/>
              <a:t>，塑料管、钢管和石棉水泥管等用作主干管道时可用内径大于</a:t>
            </a:r>
            <a:r>
              <a:rPr lang="en-US" altLang="zh-CN" sz="2200"/>
              <a:t>75mm</a:t>
            </a:r>
            <a:r>
              <a:rPr lang="zh-CN" altLang="en-US" sz="2200"/>
              <a:t>的管子。</a:t>
            </a:r>
            <a:endParaRPr lang="zh-CN" altLang="en-US" sz="2200"/>
          </a:p>
        </p:txBody>
      </p:sp>
      <p:sp>
        <p:nvSpPr>
          <p:cNvPr id="99334" name="Rectangle 75"/>
          <p:cNvSpPr>
            <a:spLocks noChangeArrowheads="1"/>
          </p:cNvSpPr>
          <p:nvPr/>
        </p:nvSpPr>
        <p:spPr bwMode="auto">
          <a:xfrm>
            <a:off x="5695634" y="1273176"/>
            <a:ext cx="2714625"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4</a:t>
            </a:r>
            <a:r>
              <a:rPr lang="zh-CN" altLang="en-US" sz="2400" b="1"/>
              <a:t>）管道布线法</a:t>
            </a:r>
            <a:endParaRPr lang="zh-CN" altLang="en-US" sz="2400"/>
          </a:p>
        </p:txBody>
      </p:sp>
      <p:grpSp>
        <p:nvGrpSpPr>
          <p:cNvPr id="100355" name="Group 2"/>
          <p:cNvGrpSpPr>
            <a:grpSpLocks noChangeAspect="1"/>
          </p:cNvGrpSpPr>
          <p:nvPr/>
        </p:nvGrpSpPr>
        <p:grpSpPr bwMode="auto">
          <a:xfrm>
            <a:off x="5951855" y="1988820"/>
            <a:ext cx="4134485" cy="3395980"/>
            <a:chOff x="4408" y="2825"/>
            <a:chExt cx="3450" cy="2805"/>
          </a:xfrm>
        </p:grpSpPr>
        <p:sp>
          <p:nvSpPr>
            <p:cNvPr id="100356" name="AutoShape 3"/>
            <p:cNvSpPr>
              <a:spLocks noChangeAspect="1" noChangeArrowheads="1"/>
            </p:cNvSpPr>
            <p:nvPr/>
          </p:nvSpPr>
          <p:spPr bwMode="auto">
            <a:xfrm>
              <a:off x="4408" y="2825"/>
              <a:ext cx="3450" cy="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0357" name="Text Box 4"/>
            <p:cNvSpPr txBox="1">
              <a:spLocks noChangeArrowheads="1"/>
            </p:cNvSpPr>
            <p:nvPr/>
          </p:nvSpPr>
          <p:spPr bwMode="auto">
            <a:xfrm>
              <a:off x="4897" y="5442"/>
              <a:ext cx="2364"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b="1">
                  <a:solidFill>
                    <a:srgbClr val="FF0000"/>
                  </a:solidFill>
                  <a:latin typeface="Calibri" panose="020F0502020204030204" charset="0"/>
                </a:rPr>
                <a:t>图</a:t>
              </a:r>
              <a:r>
                <a:rPr kumimoji="0" lang="en-US" altLang="zh-CN" b="1">
                  <a:solidFill>
                    <a:srgbClr val="FF0000"/>
                  </a:solidFill>
                  <a:latin typeface="Calibri" panose="020F0502020204030204" charset="0"/>
                </a:rPr>
                <a:t>4.66 </a:t>
              </a:r>
              <a:r>
                <a:rPr kumimoji="0" lang="zh-CN" altLang="en-US" b="1">
                  <a:solidFill>
                    <a:srgbClr val="FF0000"/>
                  </a:solidFill>
                  <a:latin typeface="Calibri" panose="020F0502020204030204" charset="0"/>
                </a:rPr>
                <a:t>管道内布线示意图</a:t>
              </a:r>
              <a:endParaRPr kumimoji="0" lang="zh-CN" altLang="en-US" b="1">
                <a:solidFill>
                  <a:srgbClr val="FF0000"/>
                </a:solidFill>
              </a:endParaRPr>
            </a:p>
          </p:txBody>
        </p:sp>
        <p:pic>
          <p:nvPicPr>
            <p:cNvPr id="100358" name="Picture 5" descr="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 y="2825"/>
              <a:ext cx="3450"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196658"/>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9"/>
          <p:cNvSpPr>
            <a:spLocks noChangeArrowheads="1"/>
          </p:cNvSpPr>
          <p:nvPr/>
        </p:nvSpPr>
        <p:spPr bwMode="auto">
          <a:xfrm>
            <a:off x="950595" y="1234758"/>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 </a:t>
            </a:r>
            <a:r>
              <a:rPr lang="zh-CN" altLang="en-US" sz="2400" b="1">
                <a:solidFill>
                  <a:schemeClr val="bg1"/>
                </a:solidFill>
              </a:rPr>
              <a:t>建筑群子系统布线方法</a:t>
            </a:r>
            <a:endParaRPr lang="zh-CN" altLang="en-US" sz="2400" b="1">
              <a:solidFill>
                <a:schemeClr val="bg1"/>
              </a:solidFill>
            </a:endParaRPr>
          </a:p>
        </p:txBody>
      </p:sp>
      <p:sp>
        <p:nvSpPr>
          <p:cNvPr id="101380"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sp>
        <p:nvSpPr>
          <p:cNvPr id="101381" name="Rectangle 31"/>
          <p:cNvSpPr>
            <a:spLocks noChangeArrowheads="1"/>
          </p:cNvSpPr>
          <p:nvPr/>
        </p:nvSpPr>
        <p:spPr bwMode="auto">
          <a:xfrm>
            <a:off x="623570" y="1839595"/>
            <a:ext cx="4828540" cy="45351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a:t>电缆通道布线法</a:t>
            </a:r>
            <a:r>
              <a:rPr lang="en-US" altLang="zh-CN" sz="2400"/>
              <a:t>(</a:t>
            </a:r>
            <a:r>
              <a:rPr lang="zh-CN" altLang="en-US" sz="2400"/>
              <a:t>包括渠道和隧道</a:t>
            </a:r>
            <a:r>
              <a:rPr lang="en-US" altLang="zh-CN" sz="2400"/>
              <a:t>)</a:t>
            </a:r>
            <a:r>
              <a:rPr lang="zh-CN" altLang="en-US" sz="2400"/>
              <a:t>是在彻筑的电缆通道内，先安装金属支架，通信线缆则布放在金属支架上。这种布线方法维护、更换、扩充线路非常方便，如果与其他弱电系统合用将是一种不错的选择。</a:t>
            </a:r>
            <a:endParaRPr lang="en-US" altLang="zh-CN" sz="2400"/>
          </a:p>
          <a:p>
            <a:pPr eaLnBrk="1" hangingPunct="1">
              <a:lnSpc>
                <a:spcPts val="3200"/>
              </a:lnSpc>
            </a:pPr>
            <a:r>
              <a:rPr lang="zh-CN" altLang="en-US" sz="2400"/>
              <a:t>在满足净距要求的条件下，通信电缆也可以与</a:t>
            </a:r>
            <a:r>
              <a:rPr lang="en-US" altLang="zh-CN" sz="2400"/>
              <a:t>1kV</a:t>
            </a:r>
            <a:r>
              <a:rPr lang="zh-CN" altLang="en-US" sz="2400"/>
              <a:t>以下电力电缆共同敷设。电缆通道布线</a:t>
            </a:r>
            <a:r>
              <a:rPr lang="en-US" altLang="zh-CN" sz="2400"/>
              <a:t>(</a:t>
            </a:r>
            <a:r>
              <a:rPr lang="zh-CN" altLang="en-US" sz="2400"/>
              <a:t>包括渠道和隧道</a:t>
            </a:r>
            <a:r>
              <a:rPr lang="en-US" altLang="zh-CN" sz="2400"/>
              <a:t>)</a:t>
            </a:r>
            <a:r>
              <a:rPr lang="zh-CN" altLang="en-US" sz="2400"/>
              <a:t>如图</a:t>
            </a:r>
            <a:r>
              <a:rPr lang="en-US" altLang="zh-CN" sz="2400"/>
              <a:t>4.67</a:t>
            </a:r>
            <a:r>
              <a:rPr lang="zh-CN" altLang="en-US" sz="2400"/>
              <a:t>所示。</a:t>
            </a:r>
            <a:endParaRPr lang="zh-CN" altLang="en-US" sz="2400"/>
          </a:p>
        </p:txBody>
      </p:sp>
      <p:sp>
        <p:nvSpPr>
          <p:cNvPr id="101382" name="Rectangle 75"/>
          <p:cNvSpPr>
            <a:spLocks noChangeArrowheads="1"/>
          </p:cNvSpPr>
          <p:nvPr/>
        </p:nvSpPr>
        <p:spPr bwMode="auto">
          <a:xfrm>
            <a:off x="5695634" y="1268096"/>
            <a:ext cx="2714625"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b="1"/>
              <a:t>5</a:t>
            </a:r>
            <a:r>
              <a:rPr lang="zh-CN" altLang="en-US" b="1"/>
              <a:t>） 电缆通道布线法</a:t>
            </a:r>
            <a:endParaRPr lang="zh-CN" altLang="en-US"/>
          </a:p>
        </p:txBody>
      </p:sp>
      <p:grpSp>
        <p:nvGrpSpPr>
          <p:cNvPr id="102403" name="Group 2"/>
          <p:cNvGrpSpPr>
            <a:grpSpLocks noChangeAspect="1"/>
          </p:cNvGrpSpPr>
          <p:nvPr/>
        </p:nvGrpSpPr>
        <p:grpSpPr bwMode="auto">
          <a:xfrm>
            <a:off x="6096000" y="1988820"/>
            <a:ext cx="3752850" cy="3363595"/>
            <a:chOff x="4717" y="3116"/>
            <a:chExt cx="3022" cy="2681"/>
          </a:xfrm>
        </p:grpSpPr>
        <p:sp>
          <p:nvSpPr>
            <p:cNvPr id="2" name="AutoShape 3"/>
            <p:cNvSpPr>
              <a:spLocks noChangeAspect="1" noChangeArrowheads="1"/>
            </p:cNvSpPr>
            <p:nvPr/>
          </p:nvSpPr>
          <p:spPr bwMode="auto">
            <a:xfrm>
              <a:off x="4717" y="3116"/>
              <a:ext cx="3022" cy="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405" name="Text Box 4"/>
            <p:cNvSpPr txBox="1">
              <a:spLocks noChangeArrowheads="1"/>
            </p:cNvSpPr>
            <p:nvPr/>
          </p:nvSpPr>
          <p:spPr bwMode="auto">
            <a:xfrm>
              <a:off x="4818" y="5526"/>
              <a:ext cx="2620" cy="2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b="1">
                  <a:solidFill>
                    <a:srgbClr val="FF0000"/>
                  </a:solidFill>
                  <a:latin typeface="Calibri" panose="020F0502020204030204" charset="0"/>
                </a:rPr>
                <a:t>图</a:t>
              </a:r>
              <a:r>
                <a:rPr kumimoji="0" lang="en-US" altLang="zh-CN" b="1">
                  <a:solidFill>
                    <a:srgbClr val="FF0000"/>
                  </a:solidFill>
                  <a:latin typeface="Calibri" panose="020F0502020204030204" charset="0"/>
                </a:rPr>
                <a:t>4.67 </a:t>
              </a:r>
              <a:r>
                <a:rPr kumimoji="0" lang="zh-CN" altLang="en-US" b="1">
                  <a:solidFill>
                    <a:srgbClr val="FF0000"/>
                  </a:solidFill>
                  <a:latin typeface="Calibri" panose="020F0502020204030204" charset="0"/>
                </a:rPr>
                <a:t>电缆通道布线示意图</a:t>
              </a:r>
              <a:endParaRPr kumimoji="0" lang="zh-CN" altLang="en-US" b="1">
                <a:solidFill>
                  <a:srgbClr val="FF0000"/>
                </a:solidFill>
              </a:endParaRPr>
            </a:p>
          </p:txBody>
        </p:sp>
        <p:pic>
          <p:nvPicPr>
            <p:cNvPr id="102406" name="Picture 5" descr="4-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 y="3116"/>
              <a:ext cx="3022" cy="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058228"/>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9"/>
          <p:cNvSpPr>
            <a:spLocks noChangeArrowheads="1"/>
          </p:cNvSpPr>
          <p:nvPr/>
        </p:nvSpPr>
        <p:spPr bwMode="auto">
          <a:xfrm>
            <a:off x="950595" y="1096328"/>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4. </a:t>
            </a:r>
            <a:r>
              <a:rPr lang="zh-CN" altLang="en-US" sz="2400" b="1">
                <a:solidFill>
                  <a:schemeClr val="bg1"/>
                </a:solidFill>
              </a:rPr>
              <a:t>建筑群子系统设计步骤</a:t>
            </a:r>
            <a:endParaRPr lang="zh-CN" altLang="en-US" sz="2400">
              <a:solidFill>
                <a:schemeClr val="bg1"/>
              </a:solidFill>
            </a:endParaRPr>
          </a:p>
        </p:txBody>
      </p:sp>
      <p:sp>
        <p:nvSpPr>
          <p:cNvPr id="103428"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sp>
        <p:nvSpPr>
          <p:cNvPr id="103429" name="Rectangle 31"/>
          <p:cNvSpPr>
            <a:spLocks noChangeArrowheads="1"/>
          </p:cNvSpPr>
          <p:nvPr/>
        </p:nvSpPr>
        <p:spPr bwMode="auto">
          <a:xfrm>
            <a:off x="623570" y="1701165"/>
            <a:ext cx="10927080" cy="4084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1</a:t>
            </a:r>
            <a:r>
              <a:rPr lang="zh-CN" altLang="zh-CN" sz="2400"/>
              <a:t>）了解敷设现场</a:t>
            </a:r>
            <a:endParaRPr lang="zh-CN" altLang="zh-CN" sz="2400"/>
          </a:p>
          <a:p>
            <a:pPr eaLnBrk="1" hangingPunct="1"/>
            <a:r>
              <a:rPr lang="zh-CN" altLang="zh-CN" sz="2400"/>
              <a:t>包括确定整个建筑群的大小；建筑地界；建筑物的数量等。</a:t>
            </a:r>
            <a:endParaRPr lang="zh-CN" altLang="zh-CN" sz="2400"/>
          </a:p>
          <a:p>
            <a:pPr eaLnBrk="1" hangingPunct="1"/>
            <a:r>
              <a:rPr lang="en-US" altLang="zh-CN" sz="2400"/>
              <a:t>2</a:t>
            </a:r>
            <a:r>
              <a:rPr lang="zh-CN" altLang="zh-CN" sz="2400"/>
              <a:t>）确定电缆系统的一般参数</a:t>
            </a:r>
            <a:endParaRPr lang="zh-CN" altLang="zh-CN" sz="2400"/>
          </a:p>
          <a:p>
            <a:pPr eaLnBrk="1" hangingPunct="1"/>
            <a:r>
              <a:rPr lang="zh-CN" altLang="zh-CN" sz="2400"/>
              <a:t>包括确定起点位置、端接点位置、涉及的建筑物和每幢建筑物的层数、每个端接点所需的双绞线对数、有多少个端接点及每幢建筑物所需要的双绞线总对数等。</a:t>
            </a:r>
            <a:endParaRPr lang="zh-CN" altLang="zh-CN" sz="2400"/>
          </a:p>
          <a:p>
            <a:pPr eaLnBrk="1" hangingPunct="1"/>
            <a:r>
              <a:rPr lang="en-US" altLang="zh-CN" sz="2400"/>
              <a:t>3</a:t>
            </a:r>
            <a:r>
              <a:rPr lang="zh-CN" altLang="zh-CN" sz="2400"/>
              <a:t>）确定建筑物的电缆入口</a:t>
            </a:r>
            <a:endParaRPr lang="zh-CN" altLang="zh-CN" sz="2400"/>
          </a:p>
          <a:p>
            <a:pPr eaLnBrk="1" hangingPunct="1"/>
            <a:r>
              <a:rPr lang="zh-CN" altLang="zh-CN" sz="2400"/>
              <a:t>建筑物入口管道的位置应便于连接公用设备。根据需要在墙上穿过一根多根管道。</a:t>
            </a:r>
            <a:endParaRPr lang="zh-CN" altLang="zh-CN" sz="2400"/>
          </a:p>
          <a:p>
            <a:pPr eaLnBrk="1" hangingPunct="1"/>
            <a:r>
              <a:rPr lang="zh-CN" altLang="zh-CN" sz="2400"/>
              <a:t>（</a:t>
            </a:r>
            <a:r>
              <a:rPr lang="en-US" altLang="zh-CN" sz="2400"/>
              <a:t>1</a:t>
            </a:r>
            <a:r>
              <a:rPr lang="zh-CN" altLang="zh-CN" sz="2400"/>
              <a:t>）对于现有建筑物：要确定各个入口管道的位置；每幢建筑物有多少入口管道可供使用；入口管道数目是否符合系统的需要等。</a:t>
            </a:r>
            <a:endParaRPr lang="zh-CN" altLang="zh-CN" sz="2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1738"/>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39"/>
          <p:cNvSpPr>
            <a:spLocks noChangeArrowheads="1"/>
          </p:cNvSpPr>
          <p:nvPr/>
        </p:nvSpPr>
        <p:spPr bwMode="auto">
          <a:xfrm>
            <a:off x="878840" y="1239838"/>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4. </a:t>
            </a:r>
            <a:r>
              <a:rPr lang="zh-CN" altLang="en-US" sz="2400" b="1">
                <a:solidFill>
                  <a:schemeClr val="bg1"/>
                </a:solidFill>
              </a:rPr>
              <a:t>建筑群子系统设计步骤</a:t>
            </a:r>
            <a:endParaRPr lang="zh-CN" altLang="en-US" sz="2400">
              <a:solidFill>
                <a:schemeClr val="bg1"/>
              </a:solidFill>
            </a:endParaRPr>
          </a:p>
        </p:txBody>
      </p:sp>
      <p:sp>
        <p:nvSpPr>
          <p:cNvPr id="104452"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sp>
        <p:nvSpPr>
          <p:cNvPr id="104453" name="Rectangle 31"/>
          <p:cNvSpPr>
            <a:spLocks noChangeArrowheads="1"/>
          </p:cNvSpPr>
          <p:nvPr/>
        </p:nvSpPr>
        <p:spPr bwMode="auto">
          <a:xfrm>
            <a:off x="551815" y="1844675"/>
            <a:ext cx="11141710"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2</a:t>
            </a:r>
            <a:r>
              <a:rPr lang="zh-CN" altLang="zh-CN" sz="2400"/>
              <a:t>）如果入口管道不够用，则要确定在移走或重新布置某些电缆时是否能腾出某些入口管道；在实在不够用的情况下应另装足够的入口管道。</a:t>
            </a:r>
            <a:endParaRPr lang="zh-CN" altLang="zh-CN" sz="2400"/>
          </a:p>
          <a:p>
            <a:pPr eaLnBrk="1" hangingPunct="1"/>
            <a:r>
              <a:rPr lang="zh-CN" altLang="zh-CN" sz="2400"/>
              <a:t>（</a:t>
            </a:r>
            <a:r>
              <a:rPr lang="en-US" altLang="zh-CN" sz="2400"/>
              <a:t>3</a:t>
            </a:r>
            <a:r>
              <a:rPr lang="zh-CN" altLang="zh-CN" sz="2400"/>
              <a:t>）如果建筑物尚未建成：则要根据选定的电缆路由去完成电缆系统设计，并标出入口管道的位置；选定入口管道的规格、长度和材料。建筑物电缆入口管道的位置应便于连接公用设备，根据需要在墙上穿过一根或多根管道。所有易燃如聚丙烯管道、聚乙烯管道衬套等应端接在建筑物的外面。外线电缆的聚丙烯护皮可以例外，只要它在建筑物内部的长度（包括多余电缆的卷曲部分）不超过</a:t>
            </a:r>
            <a:r>
              <a:rPr lang="en-US" altLang="zh-CN" sz="2400"/>
              <a:t>15 m</a:t>
            </a:r>
            <a:r>
              <a:rPr lang="zh-CN" altLang="zh-CN" sz="2400"/>
              <a:t>。反之，如外线电缆延伸到建筑物内部长度超过</a:t>
            </a:r>
            <a:r>
              <a:rPr lang="en-US" altLang="zh-CN" sz="2400"/>
              <a:t>15 m</a:t>
            </a:r>
            <a:r>
              <a:rPr lang="zh-CN" altLang="zh-CN" sz="2400"/>
              <a:t>，就应使用合适的电缆入口器材，在入口管道中填入防水和气密性很好的密封胶。</a:t>
            </a:r>
            <a:endParaRPr lang="zh-CN" altLang="zh-CN" sz="2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280" y="1129983"/>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9"/>
          <p:cNvSpPr>
            <a:spLocks noChangeArrowheads="1"/>
          </p:cNvSpPr>
          <p:nvPr/>
        </p:nvSpPr>
        <p:spPr bwMode="auto">
          <a:xfrm>
            <a:off x="662305" y="1168083"/>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4. </a:t>
            </a:r>
            <a:r>
              <a:rPr lang="zh-CN" altLang="en-US" sz="2400" b="1">
                <a:solidFill>
                  <a:schemeClr val="bg1"/>
                </a:solidFill>
              </a:rPr>
              <a:t>建筑群子系统设计步骤</a:t>
            </a:r>
            <a:endParaRPr lang="zh-CN" altLang="en-US" sz="2400">
              <a:solidFill>
                <a:schemeClr val="bg1"/>
              </a:solidFill>
            </a:endParaRPr>
          </a:p>
        </p:txBody>
      </p:sp>
      <p:sp>
        <p:nvSpPr>
          <p:cNvPr id="105476"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sp>
        <p:nvSpPr>
          <p:cNvPr id="105477" name="Rectangle 31"/>
          <p:cNvSpPr>
            <a:spLocks noChangeArrowheads="1"/>
          </p:cNvSpPr>
          <p:nvPr/>
        </p:nvSpPr>
        <p:spPr bwMode="auto">
          <a:xfrm>
            <a:off x="335280" y="1772920"/>
            <a:ext cx="11222355"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4</a:t>
            </a:r>
            <a:r>
              <a:rPr lang="zh-CN" altLang="zh-CN" sz="2400"/>
              <a:t>）确定明显障碍物的位置</a:t>
            </a:r>
            <a:endParaRPr lang="zh-CN" altLang="zh-CN" sz="2400"/>
          </a:p>
          <a:p>
            <a:pPr eaLnBrk="1" hangingPunct="1"/>
            <a:r>
              <a:rPr lang="zh-CN" altLang="zh-CN" sz="2400"/>
              <a:t>包括确定土壤类型（沙质土、粘土、砾土等）、电缆的布线方法、地下公用设施的位置、查清在拟定电缆路由中沿线的各个障碍位置（铺路区、桥梁、铁路、树林、池塘、河流、山丘、砾石土、截留井、人孔、其他等）或地理条件、对管道的要求等。</a:t>
            </a:r>
            <a:endParaRPr lang="zh-CN" altLang="zh-CN" sz="2400"/>
          </a:p>
          <a:p>
            <a:pPr eaLnBrk="1" hangingPunct="1"/>
            <a:r>
              <a:rPr lang="en-US" altLang="zh-CN" sz="2400"/>
              <a:t>5</a:t>
            </a:r>
            <a:r>
              <a:rPr lang="zh-CN" altLang="zh-CN" sz="2400"/>
              <a:t>）确定主电缆路由和备用电缆路由</a:t>
            </a:r>
            <a:endParaRPr lang="zh-CN" altLang="zh-CN" sz="2400"/>
          </a:p>
          <a:p>
            <a:pPr eaLnBrk="1" hangingPunct="1"/>
            <a:r>
              <a:rPr lang="zh-CN" altLang="zh-CN" sz="2400"/>
              <a:t>包括确定可能的电缆结构、所有建筑物是否共用一根电缆，查清在电缆路由中哪些地方需要获准后才能通过、选定最佳路由方案等。</a:t>
            </a:r>
            <a:endParaRPr lang="zh-CN" altLang="zh-CN" sz="2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1738"/>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39"/>
          <p:cNvSpPr>
            <a:spLocks noChangeArrowheads="1"/>
          </p:cNvSpPr>
          <p:nvPr/>
        </p:nvSpPr>
        <p:spPr bwMode="auto">
          <a:xfrm>
            <a:off x="878840" y="1239838"/>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4. </a:t>
            </a:r>
            <a:r>
              <a:rPr lang="zh-CN" altLang="en-US" sz="2400" b="1">
                <a:solidFill>
                  <a:schemeClr val="bg1"/>
                </a:solidFill>
              </a:rPr>
              <a:t>建筑群子系统设计步骤</a:t>
            </a:r>
            <a:endParaRPr lang="zh-CN" altLang="en-US" sz="2400">
              <a:solidFill>
                <a:schemeClr val="bg1"/>
              </a:solidFill>
            </a:endParaRPr>
          </a:p>
        </p:txBody>
      </p:sp>
      <p:sp>
        <p:nvSpPr>
          <p:cNvPr id="106500"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sp>
        <p:nvSpPr>
          <p:cNvPr id="106501" name="Rectangle 31"/>
          <p:cNvSpPr>
            <a:spLocks noChangeArrowheads="1"/>
          </p:cNvSpPr>
          <p:nvPr/>
        </p:nvSpPr>
        <p:spPr bwMode="auto">
          <a:xfrm>
            <a:off x="551815" y="1844675"/>
            <a:ext cx="11026140"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6</a:t>
            </a:r>
            <a:r>
              <a:rPr lang="zh-CN" altLang="zh-CN" sz="2400"/>
              <a:t>）选择所需电缆类型</a:t>
            </a:r>
            <a:endParaRPr lang="zh-CN" altLang="zh-CN" sz="2400"/>
          </a:p>
          <a:p>
            <a:pPr eaLnBrk="1" hangingPunct="1"/>
            <a:r>
              <a:rPr lang="zh-CN" altLang="zh-CN" sz="2400"/>
              <a:t>包括确定电缆长度、画出最终的系统结构图、画出所选定路由位置和挖沟详图、确定入口管道的规格、选择每种设计方案所需的专用电缆、保证电缆可进入口管道、选择管道（包括钢管）规格、长度、类型等。</a:t>
            </a:r>
            <a:endParaRPr lang="zh-CN" altLang="zh-CN" sz="2400"/>
          </a:p>
          <a:p>
            <a:pPr eaLnBrk="1" hangingPunct="1"/>
            <a:r>
              <a:rPr lang="en-US" altLang="zh-CN" sz="2400"/>
              <a:t>7</a:t>
            </a:r>
            <a:r>
              <a:rPr lang="zh-CN" altLang="zh-CN" sz="2400"/>
              <a:t>）确定每种选择方案所需的劳务费</a:t>
            </a:r>
            <a:endParaRPr lang="zh-CN" altLang="zh-CN" sz="2400"/>
          </a:p>
          <a:p>
            <a:pPr eaLnBrk="1" hangingPunct="1"/>
            <a:r>
              <a:rPr lang="zh-CN" altLang="zh-CN" sz="2400"/>
              <a:t>包括确定布线时间、计算总时间、计算每种设计方案的成本、总时间乘以当地的工时费以确定成本。</a:t>
            </a:r>
            <a:endParaRPr lang="zh-CN" altLang="zh-CN" sz="2400"/>
          </a:p>
          <a:p>
            <a:pPr eaLnBrk="1" hangingPunct="1"/>
            <a:r>
              <a:rPr lang="en-US" altLang="zh-CN" sz="2400"/>
              <a:t>8</a:t>
            </a:r>
            <a:r>
              <a:rPr lang="zh-CN" altLang="zh-CN" sz="2400"/>
              <a:t>）确定每种选择方案所需的材料成本</a:t>
            </a:r>
            <a:endParaRPr lang="zh-CN" altLang="zh-CN" sz="2400"/>
          </a:p>
          <a:p>
            <a:pPr eaLnBrk="1" hangingPunct="1"/>
            <a:r>
              <a:rPr lang="zh-CN" altLang="zh-CN" sz="2400"/>
              <a:t>包括确定电缆成本、所有支持结构的成本、所有支撑硬件的成本等。</a:t>
            </a:r>
            <a:endParaRPr lang="zh-CN" altLang="zh-CN"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74128"/>
            <a:ext cx="492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9"/>
          <p:cNvSpPr>
            <a:spLocks noChangeArrowheads="1"/>
          </p:cNvSpPr>
          <p:nvPr/>
        </p:nvSpPr>
        <p:spPr bwMode="auto">
          <a:xfrm>
            <a:off x="878840" y="1312228"/>
            <a:ext cx="467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4. </a:t>
            </a:r>
            <a:r>
              <a:rPr lang="zh-CN" altLang="en-US" sz="2400" b="1">
                <a:solidFill>
                  <a:schemeClr val="bg1"/>
                </a:solidFill>
              </a:rPr>
              <a:t>建筑群子系统设计步骤</a:t>
            </a:r>
            <a:endParaRPr lang="zh-CN" altLang="en-US" sz="2400">
              <a:solidFill>
                <a:schemeClr val="bg1"/>
              </a:solidFill>
            </a:endParaRPr>
          </a:p>
        </p:txBody>
      </p:sp>
      <p:sp>
        <p:nvSpPr>
          <p:cNvPr id="107524" name="标题 1"/>
          <p:cNvSpPr/>
          <p:nvPr/>
        </p:nvSpPr>
        <p:spPr bwMode="auto">
          <a:xfrm>
            <a:off x="3071813" y="260351"/>
            <a:ext cx="4881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4.2.9 建筑群子系统的设计</a:t>
            </a:r>
            <a:endParaRPr lang="zh-CN" altLang="en-US" sz="3200"/>
          </a:p>
        </p:txBody>
      </p:sp>
      <p:sp>
        <p:nvSpPr>
          <p:cNvPr id="107525" name="Rectangle 31"/>
          <p:cNvSpPr>
            <a:spLocks noChangeArrowheads="1"/>
          </p:cNvSpPr>
          <p:nvPr/>
        </p:nvSpPr>
        <p:spPr bwMode="auto">
          <a:xfrm>
            <a:off x="551815" y="1917065"/>
            <a:ext cx="10840085" cy="18681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9</a:t>
            </a:r>
            <a:r>
              <a:rPr lang="zh-CN" altLang="zh-CN" sz="2400"/>
              <a:t>）选择最经济、最实用的设计方案</a:t>
            </a:r>
            <a:endParaRPr lang="zh-CN" altLang="zh-CN" sz="2400"/>
          </a:p>
          <a:p>
            <a:pPr eaLnBrk="1" hangingPunct="1"/>
            <a:r>
              <a:rPr lang="zh-CN" altLang="zh-CN" sz="2400"/>
              <a:t>包括把每种选择方案的劳务费和材料成本加在一起，得到每种方案的总成本；比较各种方案的总成本，选择成本较低者；确定该比较经济的方案是否有重大缺点，以致抵消了经济上的优点。如果发生这种情况，应取消此方案，考虑经济性较好的设计方案。</a:t>
            </a:r>
            <a:endParaRPr lang="zh-CN" altLang="zh-CN"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4685" y="1197293"/>
            <a:ext cx="3786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9"/>
          <p:cNvSpPr>
            <a:spLocks noChangeArrowheads="1"/>
          </p:cNvSpPr>
          <p:nvPr/>
        </p:nvSpPr>
        <p:spPr bwMode="auto">
          <a:xfrm>
            <a:off x="910274" y="1275081"/>
            <a:ext cx="3673475"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chemeClr val="bg1"/>
                </a:solidFill>
              </a:rPr>
              <a:t>1.</a:t>
            </a:r>
            <a:r>
              <a:rPr lang="zh-CN" altLang="en-US" sz="2400" b="1">
                <a:solidFill>
                  <a:schemeClr val="bg1"/>
                </a:solidFill>
              </a:rPr>
              <a:t>设备间的设计要点</a:t>
            </a:r>
            <a:endParaRPr lang="zh-CN" altLang="en-US" sz="2200" b="1">
              <a:solidFill>
                <a:schemeClr val="bg1"/>
              </a:solidFill>
            </a:endParaRPr>
          </a:p>
        </p:txBody>
      </p:sp>
      <p:sp>
        <p:nvSpPr>
          <p:cNvPr id="36868" name="Rectangle 31"/>
          <p:cNvSpPr>
            <a:spLocks noChangeArrowheads="1"/>
          </p:cNvSpPr>
          <p:nvPr/>
        </p:nvSpPr>
        <p:spPr bwMode="auto">
          <a:xfrm>
            <a:off x="695325" y="1917065"/>
            <a:ext cx="10933430"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a:t>① 设备间梁下净高不应小于2.5m，宜采用外开双扇防火门，房门净高不应小于2.0m,净宽不应小于1.5m。</a:t>
            </a:r>
            <a:endParaRPr lang="zh-CN" altLang="en-US" sz="2400"/>
          </a:p>
          <a:p>
            <a:pPr eaLnBrk="1" hangingPunct="1"/>
            <a:r>
              <a:rPr lang="zh-CN" altLang="en-US" sz="2400"/>
              <a:t>② 设备间的水泥路面应高出本层地面不小于100mm或设置防水门槛。室内地面应具有防潮、防尘、防静电等措施</a:t>
            </a:r>
            <a:endParaRPr lang="zh-CN" altLang="en-US" sz="2400"/>
          </a:p>
          <a:p>
            <a:pPr eaLnBrk="1" hangingPunct="1"/>
            <a:r>
              <a:rPr lang="zh-CN" altLang="en-US" sz="2400"/>
              <a:t>③ 综合布线系统有关设备对温度、湿度的要求可分为A、B、C三级，设备间的温/湿度也可参照这3个级别进行设计。</a:t>
            </a:r>
            <a:endParaRPr lang="zh-CN" altLang="en-US" sz="2400"/>
          </a:p>
          <a:p>
            <a:pPr eaLnBrk="1" hangingPunct="1"/>
            <a:r>
              <a:rPr lang="zh-CN" altLang="en-US" sz="2400"/>
              <a:t>④ 设备间内应保持空气清洁，应防止有害气体（如氯、碳水化合物、硫化氢、氮氧化物、二氧化碳等）侵入，并应有良好的防尘措施，</a:t>
            </a:r>
            <a:endParaRPr lang="zh-CN" altLang="en-US" sz="2400"/>
          </a:p>
        </p:txBody>
      </p:sp>
      <p:sp>
        <p:nvSpPr>
          <p:cNvPr id="36869" name="Rectangle 75"/>
          <p:cNvSpPr>
            <a:spLocks noChangeArrowheads="1"/>
          </p:cNvSpPr>
          <p:nvPr/>
        </p:nvSpPr>
        <p:spPr bwMode="auto">
          <a:xfrm>
            <a:off x="4584065" y="1271270"/>
            <a:ext cx="3298825" cy="428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a:t>
            </a:r>
            <a:r>
              <a:rPr lang="en-US" altLang="zh-CN" sz="2400" b="1"/>
              <a:t>5</a:t>
            </a:r>
            <a:r>
              <a:rPr lang="zh-CN" altLang="en-US" sz="2400" b="1"/>
              <a:t>）</a:t>
            </a:r>
            <a:r>
              <a:rPr lang="en-US" altLang="zh-CN" sz="2400" b="1"/>
              <a:t> </a:t>
            </a:r>
            <a:r>
              <a:rPr lang="zh-CN" altLang="en-US" sz="2400" b="1"/>
              <a:t>设备间的工艺要求</a:t>
            </a:r>
            <a:endParaRPr lang="zh-CN" altLang="en-US" sz="2400"/>
          </a:p>
        </p:txBody>
      </p:sp>
      <p:sp>
        <p:nvSpPr>
          <p:cNvPr id="36870" name="标题 1"/>
          <p:cNvSpPr/>
          <p:nvPr/>
        </p:nvSpPr>
        <p:spPr bwMode="auto">
          <a:xfrm>
            <a:off x="3071814" y="260351"/>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a:t>4.2.6 </a:t>
            </a:r>
            <a:r>
              <a:rPr lang="zh-CN" altLang="en-US" sz="3200" b="1"/>
              <a:t>设备间设计</a:t>
            </a:r>
            <a:endParaRPr kumimoji="0" lang="zh-CN" altLang="en-US" sz="3200" b="1">
              <a:solidFill>
                <a:srgbClr val="375B7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326" y="1124268"/>
            <a:ext cx="3929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39"/>
          <p:cNvSpPr>
            <a:spLocks noChangeArrowheads="1"/>
          </p:cNvSpPr>
          <p:nvPr/>
        </p:nvSpPr>
        <p:spPr bwMode="auto">
          <a:xfrm>
            <a:off x="1022350" y="1162368"/>
            <a:ext cx="353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 </a:t>
            </a:r>
            <a:r>
              <a:rPr lang="zh-CN" altLang="en-US" sz="2400" b="1">
                <a:solidFill>
                  <a:schemeClr val="bg1"/>
                </a:solidFill>
              </a:rPr>
              <a:t>电气防护系统设计</a:t>
            </a:r>
            <a:endParaRPr lang="zh-CN" altLang="en-US" sz="2400" b="1">
              <a:solidFill>
                <a:schemeClr val="bg1"/>
              </a:solidFill>
            </a:endParaRPr>
          </a:p>
        </p:txBody>
      </p:sp>
      <p:sp>
        <p:nvSpPr>
          <p:cNvPr id="108548" name="标题 1"/>
          <p:cNvSpPr/>
          <p:nvPr/>
        </p:nvSpPr>
        <p:spPr bwMode="auto">
          <a:xfrm>
            <a:off x="3071813" y="260351"/>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4.2.10 综合布线系统的其他设计</a:t>
            </a:r>
            <a:endParaRPr lang="zh-CN" altLang="en-US" sz="3200"/>
          </a:p>
        </p:txBody>
      </p:sp>
      <p:sp>
        <p:nvSpPr>
          <p:cNvPr id="108549" name="Rectangle 31"/>
          <p:cNvSpPr>
            <a:spLocks noChangeArrowheads="1"/>
          </p:cNvSpPr>
          <p:nvPr/>
        </p:nvSpPr>
        <p:spPr bwMode="auto">
          <a:xfrm>
            <a:off x="695325" y="1767205"/>
            <a:ext cx="5337175" cy="3905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a:t>（</a:t>
            </a:r>
            <a:r>
              <a:rPr lang="en-US" altLang="zh-CN" sz="2400"/>
              <a:t>1</a:t>
            </a:r>
            <a:r>
              <a:rPr lang="zh-CN" altLang="en-US" sz="2400"/>
              <a:t>）综合布线电缆与电力电缆的间距</a:t>
            </a:r>
            <a:endParaRPr lang="zh-CN" altLang="en-US" sz="2400"/>
          </a:p>
        </p:txBody>
      </p:sp>
      <p:sp>
        <p:nvSpPr>
          <p:cNvPr id="141313" name="Rectangle 1"/>
          <p:cNvSpPr>
            <a:spLocks noChangeArrowheads="1"/>
          </p:cNvSpPr>
          <p:nvPr/>
        </p:nvSpPr>
        <p:spPr bwMode="auto">
          <a:xfrm>
            <a:off x="4695826" y="1195706"/>
            <a:ext cx="2214563" cy="461963"/>
          </a:xfrm>
          <a:prstGeom prst="rect">
            <a:avLst/>
          </a:prstGeom>
          <a:noFill/>
          <a:ln w="9525">
            <a:solidFill>
              <a:schemeClr val="accent1">
                <a:lumMod val="90000"/>
              </a:schemeClr>
            </a:solidFill>
            <a:miter lim="800000"/>
          </a:ln>
          <a:effectLst/>
        </p:spPr>
        <p:txBody>
          <a:bodyPr anchor="ctr">
            <a:spAutoFit/>
          </a:bodyPr>
          <a:lstStyle/>
          <a:p>
            <a:pPr>
              <a:defRPr/>
            </a:pPr>
            <a:r>
              <a:rPr kumimoji="0" lang="en-US" altLang="zh-CN" sz="2400" b="1" dirty="0">
                <a:solidFill>
                  <a:srgbClr val="002060"/>
                </a:solidFill>
                <a:cs typeface="Times New Roman" panose="02020603050405020304" pitchFamily="18" charset="0"/>
              </a:rPr>
              <a:t>1</a:t>
            </a:r>
            <a:r>
              <a:rPr kumimoji="0" lang="zh-CN" altLang="en-US" sz="2400" b="1" dirty="0">
                <a:solidFill>
                  <a:srgbClr val="002060"/>
                </a:solidFill>
                <a:cs typeface="Times New Roman" panose="02020603050405020304" pitchFamily="18" charset="0"/>
              </a:rPr>
              <a:t>）系统间距</a:t>
            </a:r>
            <a:endParaRPr kumimoji="0" lang="zh-CN" altLang="en-US" sz="2400" b="1" dirty="0">
              <a:solidFill>
                <a:srgbClr val="002060"/>
              </a:solidFill>
            </a:endParaRPr>
          </a:p>
        </p:txBody>
      </p:sp>
      <p:graphicFrame>
        <p:nvGraphicFramePr>
          <p:cNvPr id="8" name="表格 7"/>
          <p:cNvGraphicFramePr>
            <a:graphicFrameLocks noGrp="1"/>
          </p:cNvGraphicFramePr>
          <p:nvPr>
            <p:custDataLst>
              <p:tags r:id="rId2"/>
            </p:custDataLst>
          </p:nvPr>
        </p:nvGraphicFramePr>
        <p:xfrm>
          <a:off x="2095500" y="2356803"/>
          <a:ext cx="8001000" cy="3643630"/>
        </p:xfrm>
        <a:graphic>
          <a:graphicData uri="http://schemas.openxmlformats.org/drawingml/2006/table">
            <a:tbl>
              <a:tblPr/>
              <a:tblGrid>
                <a:gridCol w="2428875"/>
                <a:gridCol w="4490909"/>
                <a:gridCol w="1081216"/>
              </a:tblGrid>
              <a:tr h="527050">
                <a:tc>
                  <a:txBody>
                    <a:bodyPr/>
                    <a:lstStyle/>
                    <a:p>
                      <a:pPr algn="ctr">
                        <a:spcAft>
                          <a:spcPts val="0"/>
                        </a:spcAft>
                      </a:pPr>
                      <a:r>
                        <a:rPr lang="zh-CN" sz="1600" dirty="0">
                          <a:latin typeface="宋体" panose="02010600030101010101" pitchFamily="2" charset="-122"/>
                          <a:cs typeface="Times New Roman" panose="02020603050405020304"/>
                        </a:rPr>
                        <a:t>类别</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zh-CN" sz="1600">
                          <a:latin typeface="宋体" panose="02010600030101010101" pitchFamily="2" charset="-122"/>
                          <a:cs typeface="Times New Roman" panose="02020603050405020304"/>
                        </a:rPr>
                        <a:t>与综合布线接近状况</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zh-CN" sz="1600">
                          <a:latin typeface="宋体" panose="02010600030101010101" pitchFamily="2" charset="-122"/>
                          <a:cs typeface="Times New Roman" panose="02020603050405020304"/>
                        </a:rPr>
                        <a:t>最小间距</a:t>
                      </a:r>
                      <a:r>
                        <a:rPr lang="en-US" sz="1600">
                          <a:latin typeface="宋体" panose="02010600030101010101" pitchFamily="2" charset="-122"/>
                          <a:cs typeface="Times New Roman" panose="02020603050405020304"/>
                        </a:rPr>
                        <a:t>(mm)</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46285">
                <a:tc rowSpan="3">
                  <a:txBody>
                    <a:bodyPr/>
                    <a:lstStyle/>
                    <a:p>
                      <a:pPr algn="ctr">
                        <a:spcAft>
                          <a:spcPts val="0"/>
                        </a:spcAft>
                      </a:pPr>
                      <a:r>
                        <a:rPr lang="en-US" sz="1600" dirty="0">
                          <a:latin typeface="宋体" panose="02010600030101010101" pitchFamily="2" charset="-122"/>
                          <a:cs typeface="Times New Roman" panose="02020603050405020304"/>
                        </a:rPr>
                        <a:t>380V</a:t>
                      </a:r>
                      <a:r>
                        <a:rPr lang="zh-CN" sz="1600" dirty="0">
                          <a:latin typeface="宋体" panose="02010600030101010101" pitchFamily="2" charset="-122"/>
                          <a:cs typeface="Times New Roman" panose="02020603050405020304"/>
                        </a:rPr>
                        <a:t>电力电缆％</a:t>
                      </a:r>
                      <a:r>
                        <a:rPr lang="en-US" sz="1600" dirty="0">
                          <a:latin typeface="宋体" panose="02010600030101010101" pitchFamily="2" charset="-122"/>
                          <a:cs typeface="Times New Roman" panose="02020603050405020304"/>
                        </a:rPr>
                        <a:t>2kV</a:t>
                      </a:r>
                      <a:r>
                        <a:rPr lang="zh-CN" sz="1600" dirty="0">
                          <a:latin typeface="宋体" panose="02010600030101010101" pitchFamily="2" charset="-122"/>
                          <a:cs typeface="Times New Roman" panose="02020603050405020304"/>
                        </a:rPr>
                        <a:t>·</a:t>
                      </a:r>
                      <a:r>
                        <a:rPr lang="en-US" sz="1600" dirty="0">
                          <a:latin typeface="宋体" panose="02010600030101010101" pitchFamily="2" charset="-122"/>
                          <a:cs typeface="Times New Roman" panose="02020603050405020304"/>
                        </a:rPr>
                        <a:t>A</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a:latin typeface="宋体" panose="02010600030101010101" pitchFamily="2" charset="-122"/>
                          <a:cs typeface="Times New Roman" panose="02020603050405020304"/>
                        </a:rPr>
                        <a:t>与缆线平行敷设</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宋体" panose="02010600030101010101" pitchFamily="2" charset="-122"/>
                          <a:cs typeface="Times New Roman" panose="02020603050405020304"/>
                        </a:rPr>
                        <a:t>130</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85">
                <a:tc vMerge="1">
                  <a:tcPr/>
                </a:tc>
                <a:tc>
                  <a:txBody>
                    <a:bodyPr/>
                    <a:lstStyle/>
                    <a:p>
                      <a:pPr algn="l">
                        <a:spcAft>
                          <a:spcPts val="0"/>
                        </a:spcAft>
                      </a:pPr>
                      <a:r>
                        <a:rPr lang="zh-CN" sz="1600">
                          <a:latin typeface="宋体" panose="02010600030101010101" pitchFamily="2" charset="-122"/>
                          <a:cs typeface="Times New Roman" panose="02020603050405020304"/>
                        </a:rPr>
                        <a:t>有</a:t>
                      </a:r>
                      <a:r>
                        <a:rPr lang="en-US" sz="1600">
                          <a:latin typeface="宋体" panose="02010600030101010101" pitchFamily="2" charset="-122"/>
                          <a:cs typeface="Times New Roman" panose="02020603050405020304"/>
                        </a:rPr>
                        <a:t>-</a:t>
                      </a:r>
                      <a:r>
                        <a:rPr lang="zh-CN" sz="1600">
                          <a:latin typeface="宋体" panose="02010600030101010101" pitchFamily="2" charset="-122"/>
                          <a:cs typeface="Times New Roman" panose="02020603050405020304"/>
                        </a:rPr>
                        <a:t>方在接地的金属线槽或钢管中</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宋体" panose="02010600030101010101" pitchFamily="2" charset="-122"/>
                          <a:cs typeface="Times New Roman" panose="02020603050405020304"/>
                        </a:rPr>
                        <a:t>70</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85">
                <a:tc vMerge="1">
                  <a:tcPr/>
                </a:tc>
                <a:tc>
                  <a:txBody>
                    <a:bodyPr/>
                    <a:lstStyle/>
                    <a:p>
                      <a:pPr algn="l">
                        <a:spcAft>
                          <a:spcPts val="0"/>
                        </a:spcAft>
                      </a:pPr>
                      <a:r>
                        <a:rPr lang="zh-CN" sz="1600">
                          <a:latin typeface="宋体" panose="02010600030101010101" pitchFamily="2" charset="-122"/>
                          <a:cs typeface="Times New Roman" panose="02020603050405020304"/>
                        </a:rPr>
                        <a:t>双方都在接地的金属线槽或钢管中</a:t>
                      </a:r>
                      <a:r>
                        <a:rPr lang="zh-CN" sz="1600" baseline="30000">
                          <a:latin typeface="宋体" panose="02010600030101010101" pitchFamily="2" charset="-122"/>
                          <a:cs typeface="Times New Roman" panose="02020603050405020304"/>
                        </a:rPr>
                        <a:t>①</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宋体" panose="02010600030101010101" pitchFamily="2" charset="-122"/>
                          <a:cs typeface="Times New Roman" panose="02020603050405020304"/>
                        </a:rPr>
                        <a:t>10</a:t>
                      </a:r>
                      <a:r>
                        <a:rPr lang="zh-CN" sz="1600" baseline="30000">
                          <a:latin typeface="宋体" panose="02010600030101010101" pitchFamily="2" charset="-122"/>
                          <a:cs typeface="Times New Roman" panose="02020603050405020304"/>
                        </a:rPr>
                        <a:t>①</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85">
                <a:tc rowSpan="3">
                  <a:txBody>
                    <a:bodyPr/>
                    <a:lstStyle/>
                    <a:p>
                      <a:pPr algn="ctr">
                        <a:spcAft>
                          <a:spcPts val="0"/>
                        </a:spcAft>
                      </a:pPr>
                      <a:r>
                        <a:rPr lang="en-US" sz="1600">
                          <a:latin typeface="宋体" panose="02010600030101010101" pitchFamily="2" charset="-122"/>
                          <a:cs typeface="Times New Roman" panose="02020603050405020304"/>
                        </a:rPr>
                        <a:t>380V</a:t>
                      </a:r>
                      <a:r>
                        <a:rPr lang="zh-CN" sz="1600">
                          <a:latin typeface="宋体" panose="02010600030101010101" pitchFamily="2" charset="-122"/>
                          <a:cs typeface="Times New Roman" panose="02020603050405020304"/>
                        </a:rPr>
                        <a:t>电力电缆</a:t>
                      </a:r>
                      <a:r>
                        <a:rPr lang="en-US" sz="1600">
                          <a:latin typeface="宋体" panose="02010600030101010101" pitchFamily="2" charset="-122"/>
                          <a:cs typeface="Times New Roman" panose="02020603050405020304"/>
                        </a:rPr>
                        <a:t>2</a:t>
                      </a:r>
                      <a:r>
                        <a:rPr lang="zh-CN" sz="1600">
                          <a:latin typeface="宋体" panose="02010600030101010101" pitchFamily="2" charset="-122"/>
                          <a:cs typeface="Times New Roman" panose="02020603050405020304"/>
                        </a:rPr>
                        <a:t>～</a:t>
                      </a:r>
                      <a:r>
                        <a:rPr lang="en-US" sz="1600">
                          <a:latin typeface="宋体" panose="02010600030101010101" pitchFamily="2" charset="-122"/>
                          <a:cs typeface="Times New Roman" panose="02020603050405020304"/>
                        </a:rPr>
                        <a:t>5kV</a:t>
                      </a:r>
                      <a:r>
                        <a:rPr lang="zh-CN" sz="1600">
                          <a:latin typeface="宋体" panose="02010600030101010101" pitchFamily="2" charset="-122"/>
                          <a:cs typeface="Times New Roman" panose="02020603050405020304"/>
                        </a:rPr>
                        <a:t>·</a:t>
                      </a:r>
                      <a:r>
                        <a:rPr lang="en-US" sz="1600">
                          <a:latin typeface="宋体" panose="02010600030101010101" pitchFamily="2" charset="-122"/>
                          <a:cs typeface="Times New Roman" panose="02020603050405020304"/>
                        </a:rPr>
                        <a:t>A</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a:latin typeface="宋体" panose="02010600030101010101" pitchFamily="2" charset="-122"/>
                          <a:cs typeface="Times New Roman" panose="02020603050405020304"/>
                        </a:rPr>
                        <a:t>与缆线平行敷设</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宋体" panose="02010600030101010101" pitchFamily="2" charset="-122"/>
                          <a:cs typeface="Times New Roman" panose="02020603050405020304"/>
                        </a:rPr>
                        <a:t>300</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85">
                <a:tc vMerge="1">
                  <a:tcPr/>
                </a:tc>
                <a:tc>
                  <a:txBody>
                    <a:bodyPr/>
                    <a:lstStyle/>
                    <a:p>
                      <a:pPr algn="l">
                        <a:spcAft>
                          <a:spcPts val="0"/>
                        </a:spcAft>
                      </a:pPr>
                      <a:r>
                        <a:rPr lang="zh-CN" sz="1600">
                          <a:latin typeface="宋体" panose="02010600030101010101" pitchFamily="2" charset="-122"/>
                          <a:cs typeface="Times New Roman" panose="02020603050405020304"/>
                        </a:rPr>
                        <a:t>有</a:t>
                      </a:r>
                      <a:r>
                        <a:rPr lang="en-US" sz="1600">
                          <a:latin typeface="宋体" panose="02010600030101010101" pitchFamily="2" charset="-122"/>
                          <a:cs typeface="Times New Roman" panose="02020603050405020304"/>
                        </a:rPr>
                        <a:t>-</a:t>
                      </a:r>
                      <a:r>
                        <a:rPr lang="zh-CN" sz="1600">
                          <a:latin typeface="宋体" panose="02010600030101010101" pitchFamily="2" charset="-122"/>
                          <a:cs typeface="Times New Roman" panose="02020603050405020304"/>
                        </a:rPr>
                        <a:t>方在接地的金属线槽或钢管中</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宋体" panose="02010600030101010101" pitchFamily="2" charset="-122"/>
                          <a:cs typeface="Times New Roman" panose="02020603050405020304"/>
                        </a:rPr>
                        <a:t>150</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85">
                <a:tc vMerge="1">
                  <a:tcPr/>
                </a:tc>
                <a:tc>
                  <a:txBody>
                    <a:bodyPr/>
                    <a:lstStyle/>
                    <a:p>
                      <a:pPr algn="l">
                        <a:spcAft>
                          <a:spcPts val="0"/>
                        </a:spcAft>
                      </a:pPr>
                      <a:r>
                        <a:rPr lang="zh-CN" sz="1600">
                          <a:latin typeface="宋体" panose="02010600030101010101" pitchFamily="2" charset="-122"/>
                          <a:cs typeface="Times New Roman" panose="02020603050405020304"/>
                        </a:rPr>
                        <a:t>双方都在接地的金属线槽或钢管中</a:t>
                      </a:r>
                      <a:r>
                        <a:rPr lang="zh-CN" sz="1600" baseline="30000">
                          <a:latin typeface="宋体" panose="02010600030101010101" pitchFamily="2" charset="-122"/>
                          <a:cs typeface="Times New Roman" panose="02020603050405020304"/>
                        </a:rPr>
                        <a:t>②</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宋体" panose="02010600030101010101" pitchFamily="2" charset="-122"/>
                          <a:cs typeface="Times New Roman" panose="02020603050405020304"/>
                        </a:rPr>
                        <a:t>80</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85">
                <a:tc rowSpan="3">
                  <a:txBody>
                    <a:bodyPr/>
                    <a:lstStyle/>
                    <a:p>
                      <a:pPr algn="ctr">
                        <a:spcAft>
                          <a:spcPts val="0"/>
                        </a:spcAft>
                      </a:pPr>
                      <a:r>
                        <a:rPr lang="en-US" sz="1600">
                          <a:latin typeface="宋体" panose="02010600030101010101" pitchFamily="2" charset="-122"/>
                          <a:cs typeface="Times New Roman" panose="02020603050405020304"/>
                        </a:rPr>
                        <a:t>380V</a:t>
                      </a:r>
                      <a:r>
                        <a:rPr lang="zh-CN" sz="1600">
                          <a:latin typeface="宋体" panose="02010600030101010101" pitchFamily="2" charset="-122"/>
                          <a:cs typeface="Times New Roman" panose="02020603050405020304"/>
                        </a:rPr>
                        <a:t>电力电缆</a:t>
                      </a:r>
                      <a:r>
                        <a:rPr lang="en-US" sz="1600">
                          <a:latin typeface="宋体" panose="02010600030101010101" pitchFamily="2" charset="-122"/>
                          <a:cs typeface="Times New Roman" panose="02020603050405020304"/>
                        </a:rPr>
                        <a:t>&gt;5kV</a:t>
                      </a:r>
                      <a:r>
                        <a:rPr lang="zh-CN" sz="1600">
                          <a:latin typeface="宋体" panose="02010600030101010101" pitchFamily="2" charset="-122"/>
                          <a:cs typeface="Times New Roman" panose="02020603050405020304"/>
                        </a:rPr>
                        <a:t>·</a:t>
                      </a:r>
                      <a:r>
                        <a:rPr lang="en-US" sz="1600">
                          <a:latin typeface="宋体" panose="02010600030101010101" pitchFamily="2" charset="-122"/>
                          <a:cs typeface="Times New Roman" panose="02020603050405020304"/>
                        </a:rPr>
                        <a:t>A</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dirty="0">
                          <a:latin typeface="宋体" panose="02010600030101010101" pitchFamily="2" charset="-122"/>
                          <a:cs typeface="Times New Roman" panose="02020603050405020304"/>
                        </a:rPr>
                        <a:t>与缆线平行敷设</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宋体" panose="02010600030101010101" pitchFamily="2" charset="-122"/>
                          <a:cs typeface="Times New Roman" panose="02020603050405020304"/>
                        </a:rPr>
                        <a:t>600</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85">
                <a:tc vMerge="1">
                  <a:tcPr/>
                </a:tc>
                <a:tc>
                  <a:txBody>
                    <a:bodyPr/>
                    <a:lstStyle/>
                    <a:p>
                      <a:pPr algn="l">
                        <a:spcAft>
                          <a:spcPts val="0"/>
                        </a:spcAft>
                      </a:pPr>
                      <a:r>
                        <a:rPr lang="zh-CN" sz="1600">
                          <a:latin typeface="宋体" panose="02010600030101010101" pitchFamily="2" charset="-122"/>
                          <a:cs typeface="Times New Roman" panose="02020603050405020304"/>
                        </a:rPr>
                        <a:t>有</a:t>
                      </a:r>
                      <a:r>
                        <a:rPr lang="en-US" sz="1600">
                          <a:latin typeface="宋体" panose="02010600030101010101" pitchFamily="2" charset="-122"/>
                          <a:cs typeface="Times New Roman" panose="02020603050405020304"/>
                        </a:rPr>
                        <a:t>-</a:t>
                      </a:r>
                      <a:r>
                        <a:rPr lang="zh-CN" sz="1600">
                          <a:latin typeface="宋体" panose="02010600030101010101" pitchFamily="2" charset="-122"/>
                          <a:cs typeface="Times New Roman" panose="02020603050405020304"/>
                        </a:rPr>
                        <a:t>方在接地的金属线槽或钢管中</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宋体" panose="02010600030101010101" pitchFamily="2" charset="-122"/>
                          <a:cs typeface="Times New Roman" panose="02020603050405020304"/>
                        </a:rPr>
                        <a:t>300</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85">
                <a:tc vMerge="1">
                  <a:tcPr/>
                </a:tc>
                <a:tc>
                  <a:txBody>
                    <a:bodyPr/>
                    <a:lstStyle/>
                    <a:p>
                      <a:pPr algn="l">
                        <a:spcAft>
                          <a:spcPts val="0"/>
                        </a:spcAft>
                      </a:pPr>
                      <a:r>
                        <a:rPr lang="zh-CN" sz="1600">
                          <a:latin typeface="宋体" panose="02010600030101010101" pitchFamily="2" charset="-122"/>
                          <a:cs typeface="Times New Roman" panose="02020603050405020304"/>
                        </a:rPr>
                        <a:t>双方都在接地的金属线槽或钢管中</a:t>
                      </a:r>
                      <a:r>
                        <a:rPr lang="zh-CN" sz="1600" baseline="30000">
                          <a:latin typeface="宋体" panose="02010600030101010101" pitchFamily="2" charset="-122"/>
                          <a:cs typeface="Times New Roman" panose="02020603050405020304"/>
                        </a:rPr>
                        <a:t>②</a:t>
                      </a:r>
                      <a:endParaRPr lang="zh-CN" sz="16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宋体" panose="02010600030101010101" pitchFamily="2" charset="-122"/>
                          <a:cs typeface="Times New Roman" panose="02020603050405020304"/>
                        </a:rPr>
                        <a:t>150</a:t>
                      </a:r>
                      <a:endParaRPr lang="zh-CN" sz="16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6" y="1196658"/>
            <a:ext cx="3929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39"/>
          <p:cNvSpPr>
            <a:spLocks noChangeArrowheads="1"/>
          </p:cNvSpPr>
          <p:nvPr/>
        </p:nvSpPr>
        <p:spPr bwMode="auto">
          <a:xfrm>
            <a:off x="878840" y="1234758"/>
            <a:ext cx="353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 </a:t>
            </a:r>
            <a:r>
              <a:rPr lang="zh-CN" altLang="en-US" sz="2400" b="1">
                <a:solidFill>
                  <a:schemeClr val="bg1"/>
                </a:solidFill>
              </a:rPr>
              <a:t>电气防护系统设计</a:t>
            </a:r>
            <a:endParaRPr lang="zh-CN" altLang="en-US" sz="2400" b="1">
              <a:solidFill>
                <a:schemeClr val="bg1"/>
              </a:solidFill>
            </a:endParaRPr>
          </a:p>
        </p:txBody>
      </p:sp>
      <p:sp>
        <p:nvSpPr>
          <p:cNvPr id="109572" name="标题 1"/>
          <p:cNvSpPr/>
          <p:nvPr/>
        </p:nvSpPr>
        <p:spPr bwMode="auto">
          <a:xfrm>
            <a:off x="3071813" y="260351"/>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4.2.10 综合布线系统的其他设计</a:t>
            </a:r>
            <a:endParaRPr lang="zh-CN" altLang="en-US" sz="3200"/>
          </a:p>
        </p:txBody>
      </p:sp>
      <p:sp>
        <p:nvSpPr>
          <p:cNvPr id="109573" name="Rectangle 31"/>
          <p:cNvSpPr>
            <a:spLocks noChangeArrowheads="1"/>
          </p:cNvSpPr>
          <p:nvPr/>
        </p:nvSpPr>
        <p:spPr bwMode="auto">
          <a:xfrm>
            <a:off x="551815" y="1839595"/>
            <a:ext cx="11165205" cy="3905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a:t>（</a:t>
            </a:r>
            <a:r>
              <a:rPr lang="en-US" altLang="zh-CN" sz="2400"/>
              <a:t>2</a:t>
            </a:r>
            <a:r>
              <a:rPr lang="zh-CN" altLang="en-US" sz="2400"/>
              <a:t>）综合布线系统缆线与配电箱、变电室、电梯机房、空调机房之间的最小净距</a:t>
            </a:r>
            <a:endParaRPr lang="zh-CN" altLang="en-US" sz="2400"/>
          </a:p>
        </p:txBody>
      </p:sp>
      <p:sp>
        <p:nvSpPr>
          <p:cNvPr id="141313" name="Rectangle 1"/>
          <p:cNvSpPr>
            <a:spLocks noChangeArrowheads="1"/>
          </p:cNvSpPr>
          <p:nvPr/>
        </p:nvSpPr>
        <p:spPr bwMode="auto">
          <a:xfrm>
            <a:off x="4552316" y="1268096"/>
            <a:ext cx="2214563" cy="461963"/>
          </a:xfrm>
          <a:prstGeom prst="rect">
            <a:avLst/>
          </a:prstGeom>
          <a:noFill/>
          <a:ln w="9525">
            <a:solidFill>
              <a:schemeClr val="accent1">
                <a:lumMod val="90000"/>
              </a:schemeClr>
            </a:solidFill>
            <a:miter lim="800000"/>
          </a:ln>
          <a:effectLst/>
        </p:spPr>
        <p:txBody>
          <a:bodyPr anchor="ctr">
            <a:spAutoFit/>
          </a:bodyPr>
          <a:lstStyle/>
          <a:p>
            <a:pPr>
              <a:defRPr/>
            </a:pPr>
            <a:r>
              <a:rPr kumimoji="0" lang="en-US" altLang="zh-CN" sz="2400" b="1" dirty="0">
                <a:solidFill>
                  <a:srgbClr val="002060"/>
                </a:solidFill>
                <a:cs typeface="Times New Roman" panose="02020603050405020304" pitchFamily="18" charset="0"/>
              </a:rPr>
              <a:t>1</a:t>
            </a:r>
            <a:r>
              <a:rPr kumimoji="0" lang="zh-CN" altLang="en-US" sz="2400" b="1" dirty="0">
                <a:solidFill>
                  <a:srgbClr val="002060"/>
                </a:solidFill>
                <a:cs typeface="Times New Roman" panose="02020603050405020304" pitchFamily="18" charset="0"/>
              </a:rPr>
              <a:t>）系统间距</a:t>
            </a:r>
            <a:endParaRPr kumimoji="0" lang="zh-CN" altLang="en-US" sz="2400" b="1" dirty="0">
              <a:solidFill>
                <a:srgbClr val="002060"/>
              </a:solidFill>
            </a:endParaRPr>
          </a:p>
        </p:txBody>
      </p:sp>
      <p:graphicFrame>
        <p:nvGraphicFramePr>
          <p:cNvPr id="9" name="表格 8"/>
          <p:cNvGraphicFramePr>
            <a:graphicFrameLocks noGrp="1"/>
          </p:cNvGraphicFramePr>
          <p:nvPr>
            <p:custDataLst>
              <p:tags r:id="rId2"/>
            </p:custDataLst>
          </p:nvPr>
        </p:nvGraphicFramePr>
        <p:xfrm>
          <a:off x="1415415" y="2564765"/>
          <a:ext cx="9298305" cy="3476625"/>
        </p:xfrm>
        <a:graphic>
          <a:graphicData uri="http://schemas.openxmlformats.org/drawingml/2006/table">
            <a:tbl>
              <a:tblPr/>
              <a:tblGrid>
                <a:gridCol w="2254250"/>
                <a:gridCol w="2259965"/>
                <a:gridCol w="2292350"/>
                <a:gridCol w="2491740"/>
              </a:tblGrid>
              <a:tr h="1405890">
                <a:tc>
                  <a:txBody>
                    <a:bodyPr/>
                    <a:lstStyle/>
                    <a:p>
                      <a:pPr algn="ctr">
                        <a:spcAft>
                          <a:spcPts val="0"/>
                        </a:spcAft>
                      </a:pPr>
                      <a:r>
                        <a:rPr lang="zh-CN" sz="2000">
                          <a:latin typeface="宋体" panose="02010600030101010101" pitchFamily="2" charset="-122"/>
                          <a:cs typeface="Times New Roman" panose="02020603050405020304"/>
                        </a:rPr>
                        <a:t>名称</a:t>
                      </a:r>
                      <a:endParaRPr lang="zh-CN" sz="20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zh-CN" sz="2000">
                          <a:latin typeface="宋体" panose="02010600030101010101" pitchFamily="2" charset="-122"/>
                          <a:cs typeface="Times New Roman" panose="02020603050405020304"/>
                        </a:rPr>
                        <a:t>最小净距</a:t>
                      </a:r>
                      <a:r>
                        <a:rPr lang="en-US" sz="2000">
                          <a:latin typeface="宋体" panose="02010600030101010101" pitchFamily="2" charset="-122"/>
                          <a:cs typeface="Times New Roman" panose="02020603050405020304"/>
                        </a:rPr>
                        <a:t>(m)</a:t>
                      </a:r>
                      <a:endParaRPr lang="zh-CN" sz="20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zh-CN" sz="2000">
                          <a:latin typeface="宋体" panose="02010600030101010101" pitchFamily="2" charset="-122"/>
                          <a:cs typeface="Times New Roman" panose="02020603050405020304"/>
                        </a:rPr>
                        <a:t>名称</a:t>
                      </a:r>
                      <a:endParaRPr lang="zh-CN" sz="20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zh-CN" sz="2000">
                          <a:latin typeface="宋体" panose="02010600030101010101" pitchFamily="2" charset="-122"/>
                          <a:cs typeface="Times New Roman" panose="02020603050405020304"/>
                        </a:rPr>
                        <a:t>最小净距</a:t>
                      </a:r>
                      <a:r>
                        <a:rPr lang="en-US" sz="2000">
                          <a:latin typeface="宋体" panose="02010600030101010101" pitchFamily="2" charset="-122"/>
                          <a:cs typeface="Times New Roman" panose="02020603050405020304"/>
                        </a:rPr>
                        <a:t>(m)</a:t>
                      </a:r>
                      <a:endParaRPr lang="zh-CN" sz="20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067435">
                <a:tc>
                  <a:txBody>
                    <a:bodyPr/>
                    <a:lstStyle/>
                    <a:p>
                      <a:pPr algn="ctr">
                        <a:spcAft>
                          <a:spcPts val="0"/>
                        </a:spcAft>
                      </a:pPr>
                      <a:r>
                        <a:rPr lang="zh-CN" sz="2000">
                          <a:latin typeface="宋体" panose="02010600030101010101" pitchFamily="2" charset="-122"/>
                          <a:cs typeface="Times New Roman" panose="02020603050405020304"/>
                        </a:rPr>
                        <a:t>配电箱</a:t>
                      </a:r>
                      <a:endParaRPr lang="zh-CN" sz="20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宋体" panose="02010600030101010101" pitchFamily="2" charset="-122"/>
                          <a:cs typeface="Times New Roman" panose="02020603050405020304"/>
                        </a:rPr>
                        <a:t>1</a:t>
                      </a:r>
                      <a:endParaRPr lang="zh-CN" sz="20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a:latin typeface="宋体" panose="02010600030101010101" pitchFamily="2" charset="-122"/>
                          <a:cs typeface="Times New Roman" panose="02020603050405020304"/>
                        </a:rPr>
                        <a:t>电梯机房</a:t>
                      </a:r>
                      <a:endParaRPr lang="zh-CN" sz="20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宋体" panose="02010600030101010101" pitchFamily="2" charset="-122"/>
                          <a:cs typeface="Times New Roman" panose="02020603050405020304"/>
                        </a:rPr>
                        <a:t>2</a:t>
                      </a:r>
                      <a:endParaRPr lang="zh-CN" sz="20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300">
                <a:tc>
                  <a:txBody>
                    <a:bodyPr/>
                    <a:lstStyle/>
                    <a:p>
                      <a:pPr algn="ctr">
                        <a:spcAft>
                          <a:spcPts val="0"/>
                        </a:spcAft>
                      </a:pPr>
                      <a:r>
                        <a:rPr lang="zh-CN" sz="2000">
                          <a:latin typeface="宋体" panose="02010600030101010101" pitchFamily="2" charset="-122"/>
                          <a:cs typeface="Times New Roman" panose="02020603050405020304"/>
                        </a:rPr>
                        <a:t>变电室</a:t>
                      </a:r>
                      <a:endParaRPr lang="zh-CN" sz="20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宋体" panose="02010600030101010101" pitchFamily="2" charset="-122"/>
                          <a:cs typeface="Times New Roman" panose="02020603050405020304"/>
                        </a:rPr>
                        <a:t>2</a:t>
                      </a:r>
                      <a:endParaRPr lang="zh-CN" sz="20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a:latin typeface="宋体" panose="02010600030101010101" pitchFamily="2" charset="-122"/>
                          <a:cs typeface="Times New Roman" panose="02020603050405020304"/>
                        </a:rPr>
                        <a:t>空调机房</a:t>
                      </a:r>
                      <a:endParaRPr lang="zh-CN" sz="20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latin typeface="宋体" panose="02010600030101010101" pitchFamily="2" charset="-122"/>
                          <a:cs typeface="Times New Roman" panose="02020603050405020304"/>
                        </a:rPr>
                        <a:t>2</a:t>
                      </a:r>
                      <a:endParaRPr lang="zh-CN" sz="20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671" y="1196658"/>
            <a:ext cx="3929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9"/>
          <p:cNvSpPr>
            <a:spLocks noChangeArrowheads="1"/>
          </p:cNvSpPr>
          <p:nvPr/>
        </p:nvSpPr>
        <p:spPr bwMode="auto">
          <a:xfrm>
            <a:off x="734695" y="1234758"/>
            <a:ext cx="353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 </a:t>
            </a:r>
            <a:r>
              <a:rPr lang="zh-CN" altLang="en-US" sz="2400" b="1">
                <a:solidFill>
                  <a:schemeClr val="bg1"/>
                </a:solidFill>
              </a:rPr>
              <a:t>电气防护系统设计</a:t>
            </a:r>
            <a:endParaRPr lang="zh-CN" altLang="en-US" sz="2400" b="1">
              <a:solidFill>
                <a:schemeClr val="bg1"/>
              </a:solidFill>
            </a:endParaRPr>
          </a:p>
        </p:txBody>
      </p:sp>
      <p:sp>
        <p:nvSpPr>
          <p:cNvPr id="110596" name="标题 1"/>
          <p:cNvSpPr/>
          <p:nvPr/>
        </p:nvSpPr>
        <p:spPr bwMode="auto">
          <a:xfrm>
            <a:off x="3071813" y="260351"/>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4.2.10 综合布线系统的其他设计</a:t>
            </a:r>
            <a:endParaRPr lang="zh-CN" altLang="en-US" sz="3200"/>
          </a:p>
        </p:txBody>
      </p:sp>
      <p:sp>
        <p:nvSpPr>
          <p:cNvPr id="110597" name="Rectangle 31"/>
          <p:cNvSpPr>
            <a:spLocks noChangeArrowheads="1"/>
          </p:cNvSpPr>
          <p:nvPr/>
        </p:nvSpPr>
        <p:spPr bwMode="auto">
          <a:xfrm>
            <a:off x="407670" y="1839596"/>
            <a:ext cx="8001000" cy="3905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a:t>（</a:t>
            </a:r>
            <a:r>
              <a:rPr lang="en-US" altLang="zh-CN" sz="2400"/>
              <a:t>3</a:t>
            </a:r>
            <a:r>
              <a:rPr lang="zh-CN" altLang="en-US" sz="2400"/>
              <a:t>）墙上敷设的综合布线缆线及管线与其他管线的间距</a:t>
            </a:r>
            <a:endParaRPr lang="zh-CN" altLang="en-US" sz="2400"/>
          </a:p>
        </p:txBody>
      </p:sp>
      <p:sp>
        <p:nvSpPr>
          <p:cNvPr id="141313" name="Rectangle 1"/>
          <p:cNvSpPr>
            <a:spLocks noChangeArrowheads="1"/>
          </p:cNvSpPr>
          <p:nvPr/>
        </p:nvSpPr>
        <p:spPr bwMode="auto">
          <a:xfrm>
            <a:off x="4408171" y="1268096"/>
            <a:ext cx="2214563" cy="461963"/>
          </a:xfrm>
          <a:prstGeom prst="rect">
            <a:avLst/>
          </a:prstGeom>
          <a:noFill/>
          <a:ln w="9525">
            <a:solidFill>
              <a:schemeClr val="accent1">
                <a:lumMod val="90000"/>
              </a:schemeClr>
            </a:solidFill>
            <a:miter lim="800000"/>
          </a:ln>
          <a:effectLst/>
        </p:spPr>
        <p:txBody>
          <a:bodyPr anchor="ctr">
            <a:spAutoFit/>
          </a:bodyPr>
          <a:lstStyle/>
          <a:p>
            <a:pPr>
              <a:defRPr/>
            </a:pPr>
            <a:r>
              <a:rPr kumimoji="0" lang="en-US" altLang="zh-CN" sz="2400" b="1" dirty="0">
                <a:solidFill>
                  <a:srgbClr val="002060"/>
                </a:solidFill>
                <a:cs typeface="Times New Roman" panose="02020603050405020304" pitchFamily="18" charset="0"/>
              </a:rPr>
              <a:t>1</a:t>
            </a:r>
            <a:r>
              <a:rPr kumimoji="0" lang="zh-CN" altLang="en-US" sz="2400" b="1" dirty="0">
                <a:solidFill>
                  <a:srgbClr val="002060"/>
                </a:solidFill>
                <a:cs typeface="Times New Roman" panose="02020603050405020304" pitchFamily="18" charset="0"/>
              </a:rPr>
              <a:t>）系统间距</a:t>
            </a:r>
            <a:endParaRPr kumimoji="0" lang="zh-CN" altLang="en-US" sz="2400" b="1" dirty="0">
              <a:solidFill>
                <a:srgbClr val="002060"/>
              </a:solidFill>
            </a:endParaRPr>
          </a:p>
        </p:txBody>
      </p:sp>
      <p:graphicFrame>
        <p:nvGraphicFramePr>
          <p:cNvPr id="10" name="表格 9"/>
          <p:cNvGraphicFramePr>
            <a:graphicFrameLocks noGrp="1"/>
          </p:cNvGraphicFramePr>
          <p:nvPr/>
        </p:nvGraphicFramePr>
        <p:xfrm>
          <a:off x="2095501" y="2428876"/>
          <a:ext cx="7929563" cy="3857624"/>
        </p:xfrm>
        <a:graphic>
          <a:graphicData uri="http://schemas.openxmlformats.org/drawingml/2006/table">
            <a:tbl>
              <a:tblPr/>
              <a:tblGrid>
                <a:gridCol w="2569552"/>
                <a:gridCol w="2588526"/>
                <a:gridCol w="2771485"/>
              </a:tblGrid>
              <a:tr h="497225">
                <a:tc>
                  <a:txBody>
                    <a:bodyPr/>
                    <a:lstStyle/>
                    <a:p>
                      <a:pPr algn="ctr">
                        <a:spcAft>
                          <a:spcPts val="0"/>
                        </a:spcAft>
                      </a:pPr>
                      <a:r>
                        <a:rPr lang="zh-CN" sz="1800">
                          <a:latin typeface="宋体" panose="02010600030101010101" pitchFamily="2" charset="-122"/>
                          <a:cs typeface="Times New Roman" panose="02020603050405020304"/>
                        </a:rPr>
                        <a:t>其他管线</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zh-CN" sz="1800">
                          <a:latin typeface="宋体" panose="02010600030101010101" pitchFamily="2" charset="-122"/>
                          <a:cs typeface="Times New Roman" panose="02020603050405020304"/>
                        </a:rPr>
                        <a:t>平行净距</a:t>
                      </a:r>
                      <a:r>
                        <a:rPr lang="en-US" sz="1800">
                          <a:latin typeface="宋体" panose="02010600030101010101" pitchFamily="2" charset="-122"/>
                          <a:cs typeface="Times New Roman" panose="02020603050405020304"/>
                        </a:rPr>
                        <a:t>(mm)</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zh-CN" sz="1800">
                          <a:latin typeface="宋体" panose="02010600030101010101" pitchFamily="2" charset="-122"/>
                          <a:cs typeface="Times New Roman" panose="02020603050405020304"/>
                        </a:rPr>
                        <a:t>垂直交叉净距</a:t>
                      </a:r>
                      <a:r>
                        <a:rPr lang="en-US" sz="1800">
                          <a:latin typeface="宋体" panose="02010600030101010101" pitchFamily="2" charset="-122"/>
                          <a:cs typeface="Times New Roman" panose="02020603050405020304"/>
                        </a:rPr>
                        <a:t>(mm)</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82203">
                <a:tc>
                  <a:txBody>
                    <a:bodyPr/>
                    <a:lstStyle/>
                    <a:p>
                      <a:pPr algn="ctr">
                        <a:spcAft>
                          <a:spcPts val="0"/>
                        </a:spcAft>
                      </a:pPr>
                      <a:r>
                        <a:rPr lang="zh-CN" sz="1800">
                          <a:latin typeface="宋体" panose="02010600030101010101" pitchFamily="2" charset="-122"/>
                          <a:cs typeface="Times New Roman" panose="02020603050405020304"/>
                        </a:rPr>
                        <a:t>避雷引下线</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宋体" panose="02010600030101010101" pitchFamily="2" charset="-122"/>
                          <a:cs typeface="Times New Roman" panose="02020603050405020304"/>
                        </a:rPr>
                        <a:t>1000</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宋体" panose="02010600030101010101" pitchFamily="2" charset="-122"/>
                          <a:cs typeface="Times New Roman" panose="02020603050405020304"/>
                        </a:rPr>
                        <a:t>300</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692">
                <a:tc>
                  <a:txBody>
                    <a:bodyPr/>
                    <a:lstStyle/>
                    <a:p>
                      <a:pPr algn="ctr">
                        <a:spcAft>
                          <a:spcPts val="0"/>
                        </a:spcAft>
                      </a:pPr>
                      <a:r>
                        <a:rPr lang="zh-CN" sz="1800">
                          <a:latin typeface="宋体" panose="02010600030101010101" pitchFamily="2" charset="-122"/>
                          <a:cs typeface="Times New Roman" panose="02020603050405020304"/>
                        </a:rPr>
                        <a:t>保护地线</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宋体" panose="02010600030101010101" pitchFamily="2" charset="-122"/>
                          <a:cs typeface="Times New Roman" panose="02020603050405020304"/>
                        </a:rPr>
                        <a:t>50</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宋体" panose="02010600030101010101" pitchFamily="2" charset="-122"/>
                          <a:cs typeface="Times New Roman" panose="02020603050405020304"/>
                        </a:rPr>
                        <a:t>20</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203">
                <a:tc>
                  <a:txBody>
                    <a:bodyPr/>
                    <a:lstStyle/>
                    <a:p>
                      <a:pPr algn="ctr">
                        <a:spcAft>
                          <a:spcPts val="0"/>
                        </a:spcAft>
                      </a:pPr>
                      <a:r>
                        <a:rPr lang="zh-CN" sz="1800">
                          <a:latin typeface="宋体" panose="02010600030101010101" pitchFamily="2" charset="-122"/>
                          <a:cs typeface="Times New Roman" panose="02020603050405020304"/>
                        </a:rPr>
                        <a:t>给水管</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宋体" panose="02010600030101010101" pitchFamily="2" charset="-122"/>
                          <a:cs typeface="Times New Roman" panose="02020603050405020304"/>
                        </a:rPr>
                        <a:t>150</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宋体" panose="02010600030101010101" pitchFamily="2" charset="-122"/>
                          <a:cs typeface="Times New Roman" panose="02020603050405020304"/>
                        </a:rPr>
                        <a:t>20</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692">
                <a:tc>
                  <a:txBody>
                    <a:bodyPr/>
                    <a:lstStyle/>
                    <a:p>
                      <a:pPr algn="ctr">
                        <a:spcAft>
                          <a:spcPts val="0"/>
                        </a:spcAft>
                      </a:pPr>
                      <a:r>
                        <a:rPr lang="zh-CN" sz="1800">
                          <a:latin typeface="宋体" panose="02010600030101010101" pitchFamily="2" charset="-122"/>
                          <a:cs typeface="Times New Roman" panose="02020603050405020304"/>
                        </a:rPr>
                        <a:t>压缩空气管</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宋体" panose="02010600030101010101" pitchFamily="2" charset="-122"/>
                          <a:cs typeface="Times New Roman" panose="02020603050405020304"/>
                        </a:rPr>
                        <a:t>150</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宋体" panose="02010600030101010101" pitchFamily="2" charset="-122"/>
                          <a:cs typeface="Times New Roman" panose="02020603050405020304"/>
                        </a:rPr>
                        <a:t>20</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714">
                <a:tc>
                  <a:txBody>
                    <a:bodyPr/>
                    <a:lstStyle/>
                    <a:p>
                      <a:pPr algn="ctr">
                        <a:spcAft>
                          <a:spcPts val="0"/>
                        </a:spcAft>
                      </a:pPr>
                      <a:r>
                        <a:rPr lang="zh-CN" sz="1800">
                          <a:latin typeface="宋体" panose="02010600030101010101" pitchFamily="2" charset="-122"/>
                          <a:cs typeface="Times New Roman" panose="02020603050405020304"/>
                        </a:rPr>
                        <a:t>热力管</a:t>
                      </a:r>
                      <a:r>
                        <a:rPr lang="en-US" sz="1800">
                          <a:latin typeface="宋体" panose="02010600030101010101" pitchFamily="2" charset="-122"/>
                          <a:cs typeface="Times New Roman" panose="02020603050405020304"/>
                        </a:rPr>
                        <a:t>(</a:t>
                      </a:r>
                      <a:r>
                        <a:rPr lang="zh-CN" sz="1800">
                          <a:latin typeface="宋体" panose="02010600030101010101" pitchFamily="2" charset="-122"/>
                          <a:cs typeface="Times New Roman" panose="02020603050405020304"/>
                        </a:rPr>
                        <a:t>不包封</a:t>
                      </a:r>
                      <a:r>
                        <a:rPr lang="en-US" sz="1800">
                          <a:latin typeface="宋体" panose="02010600030101010101" pitchFamily="2" charset="-122"/>
                          <a:cs typeface="Times New Roman" panose="02020603050405020304"/>
                        </a:rPr>
                        <a:t>)</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宋体" panose="02010600030101010101" pitchFamily="2" charset="-122"/>
                          <a:cs typeface="Times New Roman" panose="02020603050405020304"/>
                        </a:rPr>
                        <a:t>500</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宋体" panose="02010600030101010101" pitchFamily="2" charset="-122"/>
                          <a:cs typeface="Times New Roman" panose="02020603050405020304"/>
                        </a:rPr>
                        <a:t>500</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692">
                <a:tc>
                  <a:txBody>
                    <a:bodyPr/>
                    <a:lstStyle/>
                    <a:p>
                      <a:pPr algn="ctr">
                        <a:spcAft>
                          <a:spcPts val="0"/>
                        </a:spcAft>
                      </a:pPr>
                      <a:r>
                        <a:rPr lang="zh-CN" sz="1800">
                          <a:latin typeface="宋体" panose="02010600030101010101" pitchFamily="2" charset="-122"/>
                          <a:cs typeface="Times New Roman" panose="02020603050405020304"/>
                        </a:rPr>
                        <a:t>热力管</a:t>
                      </a:r>
                      <a:r>
                        <a:rPr lang="en-US" sz="1800">
                          <a:latin typeface="宋体" panose="02010600030101010101" pitchFamily="2" charset="-122"/>
                          <a:cs typeface="Times New Roman" panose="02020603050405020304"/>
                        </a:rPr>
                        <a:t>(</a:t>
                      </a:r>
                      <a:r>
                        <a:rPr lang="zh-CN" sz="1800">
                          <a:latin typeface="宋体" panose="02010600030101010101" pitchFamily="2" charset="-122"/>
                          <a:cs typeface="Times New Roman" panose="02020603050405020304"/>
                        </a:rPr>
                        <a:t>包封</a:t>
                      </a:r>
                      <a:r>
                        <a:rPr lang="en-US" sz="1800">
                          <a:latin typeface="宋体" panose="02010600030101010101" pitchFamily="2" charset="-122"/>
                          <a:cs typeface="Times New Roman" panose="02020603050405020304"/>
                        </a:rPr>
                        <a:t>)</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宋体" panose="02010600030101010101" pitchFamily="2" charset="-122"/>
                          <a:cs typeface="Times New Roman" panose="02020603050405020304"/>
                        </a:rPr>
                        <a:t>300</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宋体" panose="02010600030101010101" pitchFamily="2" charset="-122"/>
                          <a:cs typeface="Times New Roman" panose="02020603050405020304"/>
                        </a:rPr>
                        <a:t>300</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203">
                <a:tc>
                  <a:txBody>
                    <a:bodyPr/>
                    <a:lstStyle/>
                    <a:p>
                      <a:pPr algn="ctr">
                        <a:spcAft>
                          <a:spcPts val="0"/>
                        </a:spcAft>
                      </a:pPr>
                      <a:r>
                        <a:rPr lang="zh-CN" sz="1800">
                          <a:latin typeface="宋体" panose="02010600030101010101" pitchFamily="2" charset="-122"/>
                          <a:cs typeface="Times New Roman" panose="02020603050405020304"/>
                        </a:rPr>
                        <a:t>煤气管</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宋体" panose="02010600030101010101" pitchFamily="2" charset="-122"/>
                          <a:cs typeface="Times New Roman" panose="02020603050405020304"/>
                        </a:rPr>
                        <a:t>300</a:t>
                      </a:r>
                      <a:endParaRPr lang="zh-CN" sz="18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宋体" panose="02010600030101010101" pitchFamily="2" charset="-122"/>
                          <a:cs typeface="Times New Roman" panose="02020603050405020304"/>
                        </a:rPr>
                        <a:t>20</a:t>
                      </a:r>
                      <a:endParaRPr lang="zh-CN" sz="18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6" y="1201738"/>
            <a:ext cx="3929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9"/>
          <p:cNvSpPr>
            <a:spLocks noChangeArrowheads="1"/>
          </p:cNvSpPr>
          <p:nvPr/>
        </p:nvSpPr>
        <p:spPr bwMode="auto">
          <a:xfrm>
            <a:off x="878840" y="1239838"/>
            <a:ext cx="353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 </a:t>
            </a:r>
            <a:r>
              <a:rPr lang="zh-CN" altLang="en-US" sz="2400" b="1">
                <a:solidFill>
                  <a:schemeClr val="bg1"/>
                </a:solidFill>
              </a:rPr>
              <a:t>电气防护系统设计</a:t>
            </a:r>
            <a:endParaRPr lang="zh-CN" altLang="en-US" sz="2400" b="1">
              <a:solidFill>
                <a:schemeClr val="bg1"/>
              </a:solidFill>
            </a:endParaRPr>
          </a:p>
        </p:txBody>
      </p:sp>
      <p:sp>
        <p:nvSpPr>
          <p:cNvPr id="111620" name="标题 1"/>
          <p:cNvSpPr/>
          <p:nvPr/>
        </p:nvSpPr>
        <p:spPr bwMode="auto">
          <a:xfrm>
            <a:off x="3071813" y="260351"/>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4.2.10 综合布线系统的其他设计</a:t>
            </a:r>
            <a:endParaRPr lang="zh-CN" altLang="en-US" sz="3200"/>
          </a:p>
        </p:txBody>
      </p:sp>
      <p:sp>
        <p:nvSpPr>
          <p:cNvPr id="111621" name="Rectangle 31"/>
          <p:cNvSpPr>
            <a:spLocks noChangeArrowheads="1"/>
          </p:cNvSpPr>
          <p:nvPr/>
        </p:nvSpPr>
        <p:spPr bwMode="auto">
          <a:xfrm>
            <a:off x="551815" y="1844675"/>
            <a:ext cx="10941685" cy="309943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738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000"/>
              </a:lnSpc>
            </a:pPr>
            <a:r>
              <a:rPr lang="zh-CN" altLang="en-US" sz="2300"/>
              <a:t>（</a:t>
            </a:r>
            <a:r>
              <a:rPr lang="en-US" altLang="zh-CN" sz="2300"/>
              <a:t>1</a:t>
            </a:r>
            <a:r>
              <a:rPr lang="zh-CN" altLang="en-US" sz="2300"/>
              <a:t>）当综合布线区域内存在的电磁干扰场强低于</a:t>
            </a:r>
            <a:r>
              <a:rPr lang="en-US" altLang="zh-CN" sz="2300"/>
              <a:t>3V</a:t>
            </a:r>
            <a:r>
              <a:rPr lang="zh-CN" altLang="en-US" sz="2300"/>
              <a:t>／</a:t>
            </a:r>
            <a:r>
              <a:rPr lang="en-US" altLang="zh-CN" sz="2300"/>
              <a:t>m</a:t>
            </a:r>
            <a:r>
              <a:rPr lang="zh-CN" altLang="en-US" sz="2300"/>
              <a:t>时，宜采用非屏蔽电缆和非屏蔽配线设备。</a:t>
            </a:r>
            <a:endParaRPr lang="zh-CN" altLang="en-US" sz="2300"/>
          </a:p>
          <a:p>
            <a:pPr eaLnBrk="1" hangingPunct="1">
              <a:lnSpc>
                <a:spcPts val="3000"/>
              </a:lnSpc>
            </a:pPr>
            <a:r>
              <a:rPr lang="zh-CN" altLang="en-US" sz="2300"/>
              <a:t>（</a:t>
            </a:r>
            <a:r>
              <a:rPr lang="en-US" altLang="zh-CN" sz="2300"/>
              <a:t>2</a:t>
            </a:r>
            <a:r>
              <a:rPr lang="zh-CN" altLang="en-US" sz="2300"/>
              <a:t>）当综合布线区域内存在的电磁干扰场强高于</a:t>
            </a:r>
            <a:r>
              <a:rPr lang="en-US" altLang="zh-CN" sz="2300"/>
              <a:t>3V</a:t>
            </a:r>
            <a:r>
              <a:rPr lang="zh-CN" altLang="en-US" sz="2300"/>
              <a:t>／</a:t>
            </a:r>
            <a:r>
              <a:rPr lang="en-US" altLang="zh-CN" sz="2300"/>
              <a:t>m</a:t>
            </a:r>
            <a:r>
              <a:rPr lang="zh-CN" altLang="en-US" sz="2300"/>
              <a:t>时，或用户对电磁兼容性有较高要求时，可采用屏蔽布线系统和光缆布线系统。</a:t>
            </a:r>
            <a:endParaRPr lang="zh-CN" altLang="en-US" sz="2300"/>
          </a:p>
          <a:p>
            <a:pPr eaLnBrk="1" hangingPunct="1">
              <a:lnSpc>
                <a:spcPts val="3000"/>
              </a:lnSpc>
            </a:pPr>
            <a:r>
              <a:rPr lang="zh-CN" altLang="en-US" sz="2300"/>
              <a:t>（</a:t>
            </a:r>
            <a:r>
              <a:rPr lang="en-US" altLang="zh-CN" sz="2300"/>
              <a:t>3</a:t>
            </a:r>
            <a:r>
              <a:rPr lang="zh-CN" altLang="en-US" sz="2300"/>
              <a:t>）当综合布线路由上存在干扰源，且不能满足最小净距要求时，宜采用金属管线进行屏蔽，或采用屏蔽布线系统及光缆布线系统。</a:t>
            </a:r>
            <a:endParaRPr lang="zh-CN" altLang="en-US" sz="2300"/>
          </a:p>
          <a:p>
            <a:pPr eaLnBrk="1" hangingPunct="1">
              <a:lnSpc>
                <a:spcPts val="3000"/>
              </a:lnSpc>
            </a:pPr>
            <a:r>
              <a:rPr lang="zh-CN" altLang="en-US" sz="2300"/>
              <a:t>如果局部地段与电力线等平行敷设，或接近电动机、电力变压器等干扰源，且不能满足最小净距要求时，可采用钢管或金属线槽等局部措施加以屏蔽处理。</a:t>
            </a:r>
            <a:endParaRPr lang="zh-CN" altLang="en-US" sz="2300"/>
          </a:p>
        </p:txBody>
      </p:sp>
      <p:sp>
        <p:nvSpPr>
          <p:cNvPr id="141313" name="Rectangle 1"/>
          <p:cNvSpPr>
            <a:spLocks noChangeArrowheads="1"/>
          </p:cNvSpPr>
          <p:nvPr/>
        </p:nvSpPr>
        <p:spPr bwMode="auto">
          <a:xfrm>
            <a:off x="4552315" y="1273176"/>
            <a:ext cx="4000500" cy="430213"/>
          </a:xfrm>
          <a:prstGeom prst="rect">
            <a:avLst/>
          </a:prstGeom>
          <a:noFill/>
          <a:ln w="9525">
            <a:solidFill>
              <a:schemeClr val="accent1">
                <a:lumMod val="90000"/>
              </a:schemeClr>
            </a:solidFill>
            <a:miter lim="800000"/>
          </a:ln>
          <a:effectLst/>
        </p:spPr>
        <p:txBody>
          <a:bodyPr anchor="ctr">
            <a:spAutoFit/>
          </a:bodyPr>
          <a:lstStyle/>
          <a:p>
            <a:pPr>
              <a:defRPr/>
            </a:pPr>
            <a:r>
              <a:rPr lang="en-US" sz="2200" b="1" dirty="0"/>
              <a:t>2</a:t>
            </a:r>
            <a:r>
              <a:rPr lang="zh-CN" altLang="en-US" sz="2200" b="1" dirty="0"/>
              <a:t>）线缆和配线设备的选择</a:t>
            </a:r>
            <a:endParaRPr kumimoji="0" lang="zh-CN" altLang="en-US" sz="2200" b="1" dirty="0">
              <a:solidFill>
                <a:srgbClr val="00206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326" y="1129983"/>
            <a:ext cx="3929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ctangle 39"/>
          <p:cNvSpPr>
            <a:spLocks noChangeArrowheads="1"/>
          </p:cNvSpPr>
          <p:nvPr/>
        </p:nvSpPr>
        <p:spPr bwMode="auto">
          <a:xfrm>
            <a:off x="1022350" y="1168083"/>
            <a:ext cx="353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 </a:t>
            </a:r>
            <a:r>
              <a:rPr lang="zh-CN" altLang="en-US" sz="2400" b="1">
                <a:solidFill>
                  <a:schemeClr val="bg1"/>
                </a:solidFill>
              </a:rPr>
              <a:t>电气防护系统设计</a:t>
            </a:r>
            <a:endParaRPr lang="zh-CN" altLang="en-US" sz="2400" b="1">
              <a:solidFill>
                <a:schemeClr val="bg1"/>
              </a:solidFill>
            </a:endParaRPr>
          </a:p>
        </p:txBody>
      </p:sp>
      <p:sp>
        <p:nvSpPr>
          <p:cNvPr id="112644" name="标题 1"/>
          <p:cNvSpPr/>
          <p:nvPr/>
        </p:nvSpPr>
        <p:spPr bwMode="auto">
          <a:xfrm>
            <a:off x="3071813" y="260351"/>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4.2.10 综合布线系统的其他设计</a:t>
            </a:r>
            <a:endParaRPr lang="zh-CN" altLang="en-US" sz="3200"/>
          </a:p>
        </p:txBody>
      </p:sp>
      <p:sp>
        <p:nvSpPr>
          <p:cNvPr id="112645" name="Rectangle 31"/>
          <p:cNvSpPr>
            <a:spLocks noChangeArrowheads="1"/>
          </p:cNvSpPr>
          <p:nvPr/>
        </p:nvSpPr>
        <p:spPr bwMode="auto">
          <a:xfrm>
            <a:off x="695325" y="1772920"/>
            <a:ext cx="11024870" cy="309943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738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000"/>
              </a:lnSpc>
            </a:pPr>
            <a:r>
              <a:rPr lang="zh-CN" altLang="en-US" sz="2300"/>
              <a:t>在建筑群子系统设计中，经常有干线线缆从室外引入建筑物的情况，此时如果不采取必要的保护措施，干线线缆就有可能受到雷击、电源接地、感应电势等外界因素的损害，严重时还会损坏与线缆相连接的设备。</a:t>
            </a:r>
            <a:endParaRPr lang="zh-CN" altLang="en-US" sz="2300"/>
          </a:p>
          <a:p>
            <a:pPr eaLnBrk="1" hangingPunct="1">
              <a:lnSpc>
                <a:spcPts val="3000"/>
              </a:lnSpc>
            </a:pPr>
            <a:r>
              <a:rPr lang="zh-CN" altLang="en-US" sz="2300" b="1"/>
              <a:t>（</a:t>
            </a:r>
            <a:r>
              <a:rPr lang="en-US" altLang="zh-CN" sz="2300" b="1"/>
              <a:t>1</a:t>
            </a:r>
            <a:r>
              <a:rPr lang="zh-CN" altLang="en-US" sz="2300" b="1"/>
              <a:t>）过压保护。</a:t>
            </a:r>
            <a:r>
              <a:rPr lang="zh-CN" altLang="en-US" sz="2300"/>
              <a:t>综合布线系统中的过压保护一般通过在电路中并联气体放电管保护器来实现。</a:t>
            </a:r>
            <a:endParaRPr lang="zh-CN" altLang="en-US" sz="2300"/>
          </a:p>
          <a:p>
            <a:pPr eaLnBrk="1" hangingPunct="1">
              <a:lnSpc>
                <a:spcPts val="3000"/>
              </a:lnSpc>
            </a:pPr>
            <a:r>
              <a:rPr lang="zh-CN" altLang="en-US" sz="2300" b="1"/>
              <a:t>（</a:t>
            </a:r>
            <a:r>
              <a:rPr lang="en-US" altLang="zh-CN" sz="2300" b="1"/>
              <a:t>2</a:t>
            </a:r>
            <a:r>
              <a:rPr lang="zh-CN" altLang="en-US" sz="2300" b="1"/>
              <a:t>）过流保护。</a:t>
            </a:r>
            <a:r>
              <a:rPr lang="zh-CN" altLang="en-US" sz="2300"/>
              <a:t>综合布线系统中的过流保护一般通过在电路中串联过流保护器来实现。当线路出现过流时，过流保护器会自动切断电路，保护与之相连的设备。综合布线系统过流保护器应选用能够自恢复的保护器，即过流断开后能自动接通。</a:t>
            </a:r>
            <a:endParaRPr lang="zh-CN" altLang="en-US" sz="2300"/>
          </a:p>
        </p:txBody>
      </p:sp>
      <p:sp>
        <p:nvSpPr>
          <p:cNvPr id="141313" name="Rectangle 1"/>
          <p:cNvSpPr>
            <a:spLocks noChangeArrowheads="1"/>
          </p:cNvSpPr>
          <p:nvPr/>
        </p:nvSpPr>
        <p:spPr bwMode="auto">
          <a:xfrm>
            <a:off x="4695825" y="1201421"/>
            <a:ext cx="4000500" cy="461963"/>
          </a:xfrm>
          <a:prstGeom prst="rect">
            <a:avLst/>
          </a:prstGeom>
          <a:noFill/>
          <a:ln w="9525">
            <a:solidFill>
              <a:schemeClr val="accent1">
                <a:lumMod val="90000"/>
              </a:schemeClr>
            </a:solidFill>
            <a:miter lim="800000"/>
          </a:ln>
          <a:effectLst/>
        </p:spPr>
        <p:txBody>
          <a:bodyPr anchor="ctr">
            <a:spAutoFit/>
          </a:bodyPr>
          <a:lstStyle/>
          <a:p>
            <a:pPr>
              <a:defRPr/>
            </a:pPr>
            <a:r>
              <a:rPr lang="en-US" sz="2400" b="1" dirty="0"/>
              <a:t>3</a:t>
            </a:r>
            <a:r>
              <a:rPr lang="zh-CN" altLang="en-US" sz="2400" b="1" dirty="0"/>
              <a:t>）过压和过流保护</a:t>
            </a:r>
            <a:endParaRPr kumimoji="0" lang="zh-CN" altLang="en-US" sz="2200" b="1" dirty="0">
              <a:solidFill>
                <a:srgbClr val="00206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1" y="1274128"/>
            <a:ext cx="3929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Rectangle 39"/>
          <p:cNvSpPr>
            <a:spLocks noChangeArrowheads="1"/>
          </p:cNvSpPr>
          <p:nvPr/>
        </p:nvSpPr>
        <p:spPr bwMode="auto">
          <a:xfrm>
            <a:off x="950595" y="1312228"/>
            <a:ext cx="353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 </a:t>
            </a:r>
            <a:r>
              <a:rPr lang="zh-CN" altLang="en-US" sz="2400" b="1">
                <a:solidFill>
                  <a:schemeClr val="bg1"/>
                </a:solidFill>
              </a:rPr>
              <a:t>接地系统设计</a:t>
            </a:r>
            <a:endParaRPr lang="zh-CN" altLang="en-US" sz="2400" b="1">
              <a:solidFill>
                <a:schemeClr val="bg1"/>
              </a:solidFill>
            </a:endParaRPr>
          </a:p>
        </p:txBody>
      </p:sp>
      <p:sp>
        <p:nvSpPr>
          <p:cNvPr id="113668" name="标题 1"/>
          <p:cNvSpPr/>
          <p:nvPr/>
        </p:nvSpPr>
        <p:spPr bwMode="auto">
          <a:xfrm>
            <a:off x="3071813" y="260351"/>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4.2.10 综合布线系统的其他设计</a:t>
            </a:r>
            <a:endParaRPr lang="zh-CN" altLang="en-US" sz="3200"/>
          </a:p>
        </p:txBody>
      </p:sp>
      <p:sp>
        <p:nvSpPr>
          <p:cNvPr id="113669" name="Rectangle 31"/>
          <p:cNvSpPr>
            <a:spLocks noChangeArrowheads="1"/>
          </p:cNvSpPr>
          <p:nvPr/>
        </p:nvSpPr>
        <p:spPr bwMode="auto">
          <a:xfrm>
            <a:off x="623570" y="1917065"/>
            <a:ext cx="11139170" cy="177546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54292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200"/>
              <a:t>对于弱电系统尤其是综合布线系统的接地设计来说，主要包括传输系统的接地设计和电信间、设备间内安装的设备以及从室外进入建筑物内的电缆都需要进行接地处理，以保证设备的安全运行。</a:t>
            </a:r>
            <a:endParaRPr lang="en-US" altLang="zh-CN" sz="2200"/>
          </a:p>
          <a:p>
            <a:pPr eaLnBrk="1" hangingPunct="1"/>
            <a:r>
              <a:rPr lang="zh-CN" altLang="en-US" sz="2400" b="1"/>
              <a:t> 弱电系统接地不当，轻者会影响系统的速度与故障率，重者会严重影响系统设备的正常工作，甚至会使系统出错进而瘫痪，给用户带来巨大的经济损失。</a:t>
            </a:r>
            <a:endParaRPr lang="en-US" altLang="zh-CN" sz="22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671" y="1129983"/>
            <a:ext cx="3929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9"/>
          <p:cNvSpPr>
            <a:spLocks noChangeArrowheads="1"/>
          </p:cNvSpPr>
          <p:nvPr/>
        </p:nvSpPr>
        <p:spPr bwMode="auto">
          <a:xfrm>
            <a:off x="734695" y="1168083"/>
            <a:ext cx="353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 </a:t>
            </a:r>
            <a:r>
              <a:rPr lang="zh-CN" altLang="en-US" sz="2400" b="1">
                <a:solidFill>
                  <a:schemeClr val="bg1"/>
                </a:solidFill>
              </a:rPr>
              <a:t>接地系统设计</a:t>
            </a:r>
            <a:endParaRPr lang="zh-CN" altLang="en-US" sz="2400" b="1">
              <a:solidFill>
                <a:schemeClr val="bg1"/>
              </a:solidFill>
            </a:endParaRPr>
          </a:p>
        </p:txBody>
      </p:sp>
      <p:sp>
        <p:nvSpPr>
          <p:cNvPr id="114692" name="标题 1"/>
          <p:cNvSpPr/>
          <p:nvPr/>
        </p:nvSpPr>
        <p:spPr bwMode="auto">
          <a:xfrm>
            <a:off x="3071813" y="260351"/>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4.2.10 综合布线系统的其他设计</a:t>
            </a:r>
            <a:endParaRPr lang="zh-CN" altLang="en-US" sz="3200"/>
          </a:p>
        </p:txBody>
      </p:sp>
      <p:sp>
        <p:nvSpPr>
          <p:cNvPr id="114693" name="Rectangle 31"/>
          <p:cNvSpPr>
            <a:spLocks noChangeArrowheads="1"/>
          </p:cNvSpPr>
          <p:nvPr/>
        </p:nvSpPr>
        <p:spPr bwMode="auto">
          <a:xfrm>
            <a:off x="407670" y="1772920"/>
            <a:ext cx="11362055" cy="408051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738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10000"/>
              </a:lnSpc>
              <a:buFont typeface="Wingdings" panose="05000000000000000000" pitchFamily="2" charset="2"/>
              <a:buNone/>
            </a:pPr>
            <a:r>
              <a:rPr sz="2400"/>
              <a:t>（1）在电信间、设备间及进线间应设置楼层或局部等电位接地端子板。</a:t>
            </a:r>
            <a:endParaRPr sz="2400"/>
          </a:p>
          <a:p>
            <a:pPr eaLnBrk="1" hangingPunct="1">
              <a:lnSpc>
                <a:spcPct val="110000"/>
              </a:lnSpc>
              <a:buFont typeface="Wingdings" panose="05000000000000000000" pitchFamily="2" charset="2"/>
              <a:buNone/>
            </a:pPr>
            <a:r>
              <a:rPr sz="2400"/>
              <a:t>（2）综合布线系统应采用共用接地（包括交、直流工作接地、安全保护地和防雷接地）的接地系统，接地电阻值≤1Ω；如单独设置接地体时，接地电阻≤4Ω。如布线系统的接地系统中存在两个不同的接地体时，其接地电位差不应大于1Vr.m.s。</a:t>
            </a:r>
            <a:endParaRPr sz="2400"/>
          </a:p>
          <a:p>
            <a:pPr eaLnBrk="1" hangingPunct="1">
              <a:lnSpc>
                <a:spcPct val="110000"/>
              </a:lnSpc>
              <a:buFont typeface="Wingdings" panose="05000000000000000000" pitchFamily="2" charset="2"/>
              <a:buNone/>
            </a:pPr>
            <a:r>
              <a:rPr sz="2400"/>
              <a:t>（3）楼层安装的各个配线柜（架、箱）应采用适当截面的绝缘铜导线单独布线至就近的等电位接地装置，也可采用竖井内等电位接地铜导线排引到建筑物共用接地装置，铜导线的截面应符合设计要求。</a:t>
            </a:r>
            <a:endParaRPr sz="2400"/>
          </a:p>
          <a:p>
            <a:pPr eaLnBrk="1" hangingPunct="1">
              <a:lnSpc>
                <a:spcPct val="110000"/>
              </a:lnSpc>
              <a:buFont typeface="Wingdings" panose="05000000000000000000" pitchFamily="2" charset="2"/>
              <a:buNone/>
            </a:pPr>
            <a:r>
              <a:rPr sz="2400"/>
              <a:t>（4）缆线在雷电防护区交界处，屏蔽电缆屏蔽层的两端应做等电位连接并接地。</a:t>
            </a:r>
            <a:endParaRPr sz="2400"/>
          </a:p>
          <a:p>
            <a:pPr eaLnBrk="1" hangingPunct="1">
              <a:lnSpc>
                <a:spcPct val="110000"/>
              </a:lnSpc>
              <a:buFont typeface="Wingdings" panose="05000000000000000000" pitchFamily="2" charset="2"/>
              <a:buNone/>
            </a:pPr>
            <a:r>
              <a:rPr sz="2400"/>
              <a:t>（5）综合布线的电缆采用金属线槽或钢管敷设时，线槽或钢管应保持连续的电气连接，并应有不少于两点的良好接地。</a:t>
            </a:r>
            <a:endParaRPr sz="2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671" y="1129983"/>
            <a:ext cx="3929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9"/>
          <p:cNvSpPr>
            <a:spLocks noChangeArrowheads="1"/>
          </p:cNvSpPr>
          <p:nvPr/>
        </p:nvSpPr>
        <p:spPr bwMode="auto">
          <a:xfrm>
            <a:off x="734695" y="1168083"/>
            <a:ext cx="353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 </a:t>
            </a:r>
            <a:r>
              <a:rPr lang="zh-CN" altLang="en-US" sz="2400" b="1">
                <a:solidFill>
                  <a:schemeClr val="bg1"/>
                </a:solidFill>
              </a:rPr>
              <a:t>接地系统设计</a:t>
            </a:r>
            <a:endParaRPr lang="zh-CN" altLang="en-US" sz="2400" b="1">
              <a:solidFill>
                <a:schemeClr val="bg1"/>
              </a:solidFill>
            </a:endParaRPr>
          </a:p>
        </p:txBody>
      </p:sp>
      <p:sp>
        <p:nvSpPr>
          <p:cNvPr id="114692" name="标题 1"/>
          <p:cNvSpPr/>
          <p:nvPr/>
        </p:nvSpPr>
        <p:spPr bwMode="auto">
          <a:xfrm>
            <a:off x="3071813" y="260351"/>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4.2.10 综合布线系统的其他设计</a:t>
            </a:r>
            <a:endParaRPr lang="zh-CN" altLang="en-US" sz="3200"/>
          </a:p>
        </p:txBody>
      </p:sp>
      <p:sp>
        <p:nvSpPr>
          <p:cNvPr id="114693" name="Rectangle 31"/>
          <p:cNvSpPr>
            <a:spLocks noChangeArrowheads="1"/>
          </p:cNvSpPr>
          <p:nvPr/>
        </p:nvSpPr>
        <p:spPr bwMode="auto">
          <a:xfrm>
            <a:off x="407670" y="1772920"/>
            <a:ext cx="11362055" cy="408051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738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10000"/>
              </a:lnSpc>
              <a:buFont typeface="Wingdings" panose="05000000000000000000" pitchFamily="2" charset="2"/>
              <a:buNone/>
            </a:pPr>
            <a:r>
              <a:rPr sz="2400"/>
              <a:t>（6）当缆线从建筑物外面进入建筑物时，电缆和光缆的金属护套或金属件应在入口处就近与等电位接地端子板连接。</a:t>
            </a:r>
            <a:endParaRPr sz="2400"/>
          </a:p>
          <a:p>
            <a:pPr eaLnBrk="1" hangingPunct="1">
              <a:lnSpc>
                <a:spcPct val="110000"/>
              </a:lnSpc>
              <a:buFont typeface="Wingdings" panose="05000000000000000000" pitchFamily="2" charset="2"/>
              <a:buNone/>
            </a:pPr>
            <a:r>
              <a:rPr sz="2400"/>
              <a:t>（7）当电缆从建筑物外面进入建筑物时，应选用适配的信号线路浪涌保护器，信号线路浪涌保护器应符合设计要求。</a:t>
            </a:r>
            <a:r>
              <a:rPr sz="2400" b="1">
                <a:solidFill>
                  <a:srgbClr val="FF0000"/>
                </a:solidFill>
              </a:rPr>
              <a:t>这一条是国家标准《综合布线系统工程设计规范》（GB 50311—2016）中的强制性条文，必须严格执行。</a:t>
            </a:r>
            <a:endParaRPr sz="2400" b="1">
              <a:solidFill>
                <a:srgbClr val="FF0000"/>
              </a:solidFill>
            </a:endParaRPr>
          </a:p>
          <a:p>
            <a:pPr eaLnBrk="1" hangingPunct="1">
              <a:lnSpc>
                <a:spcPct val="110000"/>
              </a:lnSpc>
              <a:buFont typeface="Wingdings" panose="05000000000000000000" pitchFamily="2" charset="2"/>
              <a:buNone/>
            </a:pPr>
            <a:r>
              <a:rPr sz="2400"/>
              <a:t>（8）对于屏蔽布线系统的接地做法，一般在配线设备（FD、BD、CD）的安装机柜（机架）内设有接地端子，接地端子与屏蔽模块的屏蔽罩相连通，机柜（机架）接地端子则经过接地导体连至大楼等电位接地体，如图4.</a:t>
            </a:r>
            <a:r>
              <a:rPr lang="en-US" sz="2400"/>
              <a:t>6</a:t>
            </a:r>
            <a:r>
              <a:rPr sz="2400"/>
              <a:t>9所示。为了保证全程屏蔽效果，终端设备的屏蔽金属罩可通过相应的方式与TN—S系统的PE线接地，但不属于综合布线系统接地的设计范围。</a:t>
            </a:r>
            <a:endParaRPr sz="2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标题 1"/>
          <p:cNvSpPr/>
          <p:nvPr/>
        </p:nvSpPr>
        <p:spPr bwMode="auto">
          <a:xfrm>
            <a:off x="3071813" y="260351"/>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4.2.10 综合布线系统的其他设计</a:t>
            </a:r>
            <a:endParaRPr lang="zh-CN" altLang="en-US" sz="3200"/>
          </a:p>
        </p:txBody>
      </p:sp>
      <p:pic>
        <p:nvPicPr>
          <p:cNvPr id="1178" name="图片 1178" descr="4-5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983615" y="1268730"/>
            <a:ext cx="8468360" cy="530923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标题 1"/>
          <p:cNvSpPr/>
          <p:nvPr/>
        </p:nvSpPr>
        <p:spPr bwMode="auto">
          <a:xfrm>
            <a:off x="3071813" y="260351"/>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4.2.10 综合布线系统的其他设计</a:t>
            </a:r>
            <a:endParaRPr lang="zh-CN" altLang="en-US" sz="3200"/>
          </a:p>
        </p:txBody>
      </p:sp>
      <p:pic>
        <p:nvPicPr>
          <p:cNvPr id="126979" name="Picture 2" descr="4-5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52626" y="0"/>
            <a:ext cx="8069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4685" y="1197610"/>
            <a:ext cx="6671310"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9"/>
          <p:cNvSpPr>
            <a:spLocks noChangeArrowheads="1"/>
          </p:cNvSpPr>
          <p:nvPr/>
        </p:nvSpPr>
        <p:spPr bwMode="auto">
          <a:xfrm>
            <a:off x="910590" y="1275080"/>
            <a:ext cx="5776595"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sz="2400" b="1">
                <a:solidFill>
                  <a:schemeClr val="bg1"/>
                </a:solidFill>
              </a:rPr>
              <a:t>2.建筑物配线设备BD类型及容量的确定</a:t>
            </a:r>
            <a:endParaRPr sz="2400" b="1">
              <a:solidFill>
                <a:schemeClr val="bg1"/>
              </a:solidFill>
            </a:endParaRPr>
          </a:p>
        </p:txBody>
      </p:sp>
      <p:sp>
        <p:nvSpPr>
          <p:cNvPr id="36868" name="Rectangle 31"/>
          <p:cNvSpPr>
            <a:spLocks noChangeArrowheads="1"/>
          </p:cNvSpPr>
          <p:nvPr/>
        </p:nvSpPr>
        <p:spPr bwMode="auto">
          <a:xfrm>
            <a:off x="695325" y="1917065"/>
            <a:ext cx="10933430"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a:t>在小型综合布线系统工程设计中，建筑物配线设备BD通常采用支持铜缆IDC和（或）RJ45 两种类型的配线模块用于语音、数据的配线。在某些系统中可不设FD，而将BD和FD合用配线设备，称为BD/FD。但此时，电缆的长度应按100m考虑。</a:t>
            </a:r>
            <a:endParaRPr lang="zh-CN" altLang="en-US" sz="2400"/>
          </a:p>
          <a:p>
            <a:pPr eaLnBrk="1" hangingPunct="1"/>
            <a:r>
              <a:rPr lang="zh-CN" altLang="en-US" sz="2400"/>
              <a:t>在大中型综合布线系统工程设计中，建筑物配线设备BD通常采用支持铜缆的MDF配线架和支持光缆的ODF配线设备两部分组成。MDF配线设备用于语音的配线，ODF配线设备用于数据的配线。MDF宜采用IDC配线模块。</a:t>
            </a:r>
            <a:endParaRPr lang="zh-CN" altLang="en-US" sz="2400"/>
          </a:p>
        </p:txBody>
      </p:sp>
      <p:sp>
        <p:nvSpPr>
          <p:cNvPr id="36870" name="标题 1"/>
          <p:cNvSpPr/>
          <p:nvPr/>
        </p:nvSpPr>
        <p:spPr bwMode="auto">
          <a:xfrm>
            <a:off x="3071814" y="260351"/>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a:t>4.2.6 </a:t>
            </a:r>
            <a:r>
              <a:rPr lang="zh-CN" altLang="en-US" sz="3200" b="1"/>
              <a:t>设备间设计</a:t>
            </a:r>
            <a:endParaRPr kumimoji="0" lang="zh-CN" altLang="en-US" sz="3200" b="1">
              <a:solidFill>
                <a:srgbClr val="375B7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1738"/>
            <a:ext cx="2643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39"/>
          <p:cNvSpPr>
            <a:spLocks noChangeArrowheads="1"/>
          </p:cNvSpPr>
          <p:nvPr/>
        </p:nvSpPr>
        <p:spPr bwMode="auto">
          <a:xfrm>
            <a:off x="878840" y="1239838"/>
            <a:ext cx="2173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 </a:t>
            </a:r>
            <a:r>
              <a:rPr lang="en-US" altLang="zh-CN" sz="2400" b="1">
                <a:solidFill>
                  <a:schemeClr val="bg1"/>
                </a:solidFill>
              </a:rPr>
              <a:t> </a:t>
            </a:r>
            <a:r>
              <a:rPr lang="zh-CN" altLang="en-US" sz="2400" b="1">
                <a:solidFill>
                  <a:schemeClr val="bg1"/>
                </a:solidFill>
              </a:rPr>
              <a:t>防火设计</a:t>
            </a:r>
            <a:endParaRPr lang="zh-CN" altLang="en-US" sz="2400" b="1">
              <a:solidFill>
                <a:schemeClr val="bg1"/>
              </a:solidFill>
            </a:endParaRPr>
          </a:p>
        </p:txBody>
      </p:sp>
      <p:sp>
        <p:nvSpPr>
          <p:cNvPr id="133124" name="标题 1"/>
          <p:cNvSpPr/>
          <p:nvPr/>
        </p:nvSpPr>
        <p:spPr bwMode="auto">
          <a:xfrm>
            <a:off x="3071813" y="260351"/>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4.2.10 综合布线系统的其他设计</a:t>
            </a:r>
            <a:endParaRPr lang="zh-CN" altLang="en-US" sz="3200"/>
          </a:p>
        </p:txBody>
      </p:sp>
      <p:sp>
        <p:nvSpPr>
          <p:cNvPr id="133125" name="Rectangle 31"/>
          <p:cNvSpPr>
            <a:spLocks noChangeArrowheads="1"/>
          </p:cNvSpPr>
          <p:nvPr/>
        </p:nvSpPr>
        <p:spPr bwMode="auto">
          <a:xfrm>
            <a:off x="551815" y="1844675"/>
            <a:ext cx="11243945" cy="32016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738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en-US" altLang="zh-CN" sz="2400"/>
              <a:t> 1. </a:t>
            </a:r>
            <a:r>
              <a:rPr lang="zh-CN" altLang="en-US" sz="2400"/>
              <a:t>在智能化建筑中，线缆穿越墙体及电缆垂井内楼板时，综合布线系统所有的电缆或光缆都要采用阻燃护套。如果这些线缆是穿放在不可燃的管道内，或在每个楼层均采取了切实有效的防火措施（如用防火堵料或防火板材堵封严密）时，可以不设阻燃护套。</a:t>
            </a:r>
            <a:endParaRPr lang="zh-CN" altLang="en-US" sz="2400"/>
          </a:p>
          <a:p>
            <a:pPr eaLnBrk="1" hangingPunct="1">
              <a:lnSpc>
                <a:spcPts val="3100"/>
              </a:lnSpc>
            </a:pPr>
            <a:r>
              <a:rPr lang="en-US" altLang="zh-CN" sz="2400"/>
              <a:t>2. </a:t>
            </a:r>
            <a:r>
              <a:rPr lang="zh-CN" altLang="en-US" sz="2400"/>
              <a:t>在电缆垂井或易燃区域中，所有敷设的电缆或光缆宜选用防火、防毒的产品。这样万一发生火灾，因电缆或光缆具有防火、低烟、阻燃或非燃性等性能，不会或很少散发有害气体，对于救火人员和疏散都较有利。目前，阻燃防毒的线缆有以下几种，配套的接续设备也应采用阻燃型的材料和结构。</a:t>
            </a:r>
            <a:endParaRPr lang="zh-CN" altLang="en-US" sz="22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129983"/>
            <a:ext cx="2643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39"/>
          <p:cNvSpPr>
            <a:spLocks noChangeArrowheads="1"/>
          </p:cNvSpPr>
          <p:nvPr/>
        </p:nvSpPr>
        <p:spPr bwMode="auto">
          <a:xfrm>
            <a:off x="806450" y="1168083"/>
            <a:ext cx="2173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 </a:t>
            </a:r>
            <a:r>
              <a:rPr lang="zh-CN" altLang="en-US" sz="2400" b="1">
                <a:solidFill>
                  <a:schemeClr val="bg1"/>
                </a:solidFill>
              </a:rPr>
              <a:t>防火设计</a:t>
            </a:r>
            <a:endParaRPr lang="zh-CN" altLang="en-US" sz="2400" b="1">
              <a:solidFill>
                <a:schemeClr val="bg1"/>
              </a:solidFill>
            </a:endParaRPr>
          </a:p>
        </p:txBody>
      </p:sp>
      <p:sp>
        <p:nvSpPr>
          <p:cNvPr id="134148" name="标题 1"/>
          <p:cNvSpPr/>
          <p:nvPr/>
        </p:nvSpPr>
        <p:spPr bwMode="auto">
          <a:xfrm>
            <a:off x="3071813" y="260351"/>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4.2.10 综合布线系统的其他设计</a:t>
            </a:r>
            <a:endParaRPr lang="zh-CN" altLang="en-US" sz="3200"/>
          </a:p>
        </p:txBody>
      </p:sp>
      <p:sp>
        <p:nvSpPr>
          <p:cNvPr id="134149" name="Rectangle 31"/>
          <p:cNvSpPr>
            <a:spLocks noChangeArrowheads="1"/>
          </p:cNvSpPr>
          <p:nvPr/>
        </p:nvSpPr>
        <p:spPr bwMode="auto">
          <a:xfrm>
            <a:off x="479425" y="1772920"/>
            <a:ext cx="11163935" cy="309943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738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200" b="1"/>
              <a:t>（</a:t>
            </a:r>
            <a:r>
              <a:rPr lang="en-US" altLang="zh-CN" sz="2200" b="1"/>
              <a:t>1</a:t>
            </a:r>
            <a:r>
              <a:rPr lang="zh-CN" altLang="en-US" sz="2200" b="1"/>
              <a:t>）低烟无卤阻燃型（</a:t>
            </a:r>
            <a:r>
              <a:rPr lang="en-US" altLang="zh-CN" sz="2200" b="1"/>
              <a:t>LSHF-FR</a:t>
            </a:r>
            <a:r>
              <a:rPr lang="zh-CN" altLang="en-US" sz="2200" b="1"/>
              <a:t>）。</a:t>
            </a:r>
            <a:r>
              <a:rPr lang="zh-CN" altLang="en-US" sz="2200"/>
              <a:t>易燃烧，释放</a:t>
            </a:r>
            <a:r>
              <a:rPr lang="en-US" altLang="zh-CN" sz="2200"/>
              <a:t>CO</a:t>
            </a:r>
            <a:r>
              <a:rPr lang="zh-CN" altLang="en-US" sz="2200"/>
              <a:t>少，低烟，不释放卤素，危害性小。</a:t>
            </a:r>
            <a:endParaRPr lang="zh-CN" altLang="en-US" sz="2200"/>
          </a:p>
          <a:p>
            <a:pPr eaLnBrk="1" hangingPunct="1"/>
            <a:r>
              <a:rPr lang="zh-CN" altLang="en-US" sz="2200" b="1"/>
              <a:t>（</a:t>
            </a:r>
            <a:r>
              <a:rPr lang="en-US" altLang="zh-CN" sz="2200" b="1"/>
              <a:t>2</a:t>
            </a:r>
            <a:r>
              <a:rPr lang="zh-CN" altLang="en-US" sz="2200" b="1"/>
              <a:t>）低烟无卤型（</a:t>
            </a:r>
            <a:r>
              <a:rPr lang="en-US" altLang="zh-CN" sz="2200" b="1"/>
              <a:t>LSOH</a:t>
            </a:r>
            <a:r>
              <a:rPr lang="zh-CN" altLang="en-US" sz="2200" b="1"/>
              <a:t>）。</a:t>
            </a:r>
            <a:r>
              <a:rPr lang="zh-CN" altLang="en-US" sz="2200"/>
              <a:t>有一定阻燃能力。在燃烧时，释放</a:t>
            </a:r>
            <a:r>
              <a:rPr lang="en-US" altLang="zh-CN" sz="2200"/>
              <a:t>CO</a:t>
            </a:r>
            <a:r>
              <a:rPr lang="zh-CN" altLang="en-US" sz="2200"/>
              <a:t>，但不释放卤素。</a:t>
            </a:r>
            <a:endParaRPr lang="zh-CN" altLang="en-US" sz="2200"/>
          </a:p>
          <a:p>
            <a:pPr eaLnBrk="1" hangingPunct="1"/>
            <a:r>
              <a:rPr lang="zh-CN" altLang="en-US" sz="2200" b="1"/>
              <a:t>（</a:t>
            </a:r>
            <a:r>
              <a:rPr lang="en-US" altLang="zh-CN" sz="2200" b="1"/>
              <a:t>3</a:t>
            </a:r>
            <a:r>
              <a:rPr lang="zh-CN" altLang="en-US" sz="2200" b="1"/>
              <a:t>）低烟非燃型（</a:t>
            </a:r>
            <a:r>
              <a:rPr lang="en-US" altLang="zh-CN" sz="2200" b="1"/>
              <a:t>LSNC</a:t>
            </a:r>
            <a:r>
              <a:rPr lang="zh-CN" altLang="en-US" sz="2200" b="1"/>
              <a:t>）。</a:t>
            </a:r>
            <a:r>
              <a:rPr lang="zh-CN" altLang="en-US" sz="2200"/>
              <a:t>不易燃烧，释放</a:t>
            </a:r>
            <a:r>
              <a:rPr lang="en-US" altLang="zh-CN" sz="2200"/>
              <a:t>CO</a:t>
            </a:r>
            <a:r>
              <a:rPr lang="zh-CN" altLang="en-US" sz="2200"/>
              <a:t>少，低烟，但释放少量有害气体。</a:t>
            </a:r>
            <a:endParaRPr lang="zh-CN" altLang="en-US" sz="2200"/>
          </a:p>
          <a:p>
            <a:pPr eaLnBrk="1" hangingPunct="1"/>
            <a:r>
              <a:rPr lang="zh-CN" altLang="en-US" sz="2200" b="1"/>
              <a:t>（</a:t>
            </a:r>
            <a:r>
              <a:rPr lang="en-US" altLang="zh-CN" sz="2200" b="1"/>
              <a:t>4</a:t>
            </a:r>
            <a:r>
              <a:rPr lang="zh-CN" altLang="en-US" sz="2200" b="1"/>
              <a:t>）低烟阻燃型（</a:t>
            </a:r>
            <a:r>
              <a:rPr lang="en-US" altLang="zh-CN" sz="2200" b="1"/>
              <a:t>LSLC</a:t>
            </a:r>
            <a:r>
              <a:rPr lang="zh-CN" altLang="en-US" sz="2200" b="1"/>
              <a:t>）。</a:t>
            </a:r>
            <a:r>
              <a:rPr lang="zh-CN" altLang="en-US" sz="2200"/>
              <a:t>比</a:t>
            </a:r>
            <a:r>
              <a:rPr lang="en-US" altLang="zh-CN" sz="2200"/>
              <a:t>LSNC</a:t>
            </a:r>
            <a:r>
              <a:rPr lang="zh-CN" altLang="en-US" sz="2200"/>
              <a:t>型稍差些，情况与</a:t>
            </a:r>
            <a:r>
              <a:rPr lang="en-US" altLang="zh-CN" sz="2200"/>
              <a:t>LSNC</a:t>
            </a:r>
            <a:r>
              <a:rPr lang="zh-CN" altLang="en-US" sz="2200"/>
              <a:t>类同。</a:t>
            </a:r>
            <a:endParaRPr lang="zh-CN" altLang="en-US" sz="2200"/>
          </a:p>
          <a:p>
            <a:pPr eaLnBrk="1" hangingPunct="1"/>
            <a:r>
              <a:rPr lang="zh-CN" altLang="en-US" sz="2200"/>
              <a:t>如果电缆和光缆穿放在钢管等非燃烧的管材中，且不是主要段落时，可考虑采用普通外护层。在重要布线段落且是主干线缆时，考虑到火灾发生后钢管受到烧烤，棺材内部形成的高温空间会使线缆护层发生变化或损伤，也应选用带有防火、阻燃护层的电缆或光缆，以保证通信线路安全</a:t>
            </a:r>
            <a:r>
              <a:rPr lang="zh-CN" altLang="en-US" sz="2400"/>
              <a:t>。</a:t>
            </a:r>
            <a:endParaRPr lang="zh-CN" altLang="en-US" sz="2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标题 1"/>
          <p:cNvSpPr/>
          <p:nvPr/>
        </p:nvSpPr>
        <p:spPr bwMode="auto">
          <a:xfrm>
            <a:off x="3071814" y="260351"/>
            <a:ext cx="576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kumimoji="0" lang="zh-CN" altLang="en-US" sz="3200" b="1">
                <a:solidFill>
                  <a:srgbClr val="375B79"/>
                </a:solidFill>
              </a:rPr>
              <a:t>习题</a:t>
            </a:r>
            <a:endParaRPr kumimoji="0" lang="zh-CN" altLang="en-US" sz="3200" b="1">
              <a:solidFill>
                <a:srgbClr val="375B79"/>
              </a:solidFill>
            </a:endParaRPr>
          </a:p>
        </p:txBody>
      </p:sp>
      <p:sp>
        <p:nvSpPr>
          <p:cNvPr id="68651" name="Rectangle 75"/>
          <p:cNvSpPr>
            <a:spLocks noChangeArrowheads="1"/>
          </p:cNvSpPr>
          <p:nvPr/>
        </p:nvSpPr>
        <p:spPr bwMode="auto">
          <a:xfrm>
            <a:off x="483235" y="1071880"/>
            <a:ext cx="11065510" cy="51435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361950">
              <a:defRPr/>
            </a:pPr>
            <a:r>
              <a:rPr lang="zh-CN" altLang="en-US" b="1" dirty="0"/>
              <a:t>一、思考题</a:t>
            </a:r>
            <a:endParaRPr lang="zh-CN" altLang="en-US" dirty="0"/>
          </a:p>
          <a:p>
            <a:pPr indent="628650">
              <a:defRPr/>
            </a:pPr>
            <a:r>
              <a:rPr lang="en-US" altLang="zh-CN" sz="2200" dirty="0">
                <a:latin typeface="Arial" panose="020B0604020202020204" pitchFamily="34" charset="0"/>
                <a:ea typeface="宋体" panose="02010600030101010101" pitchFamily="2" charset="-122"/>
              </a:rPr>
              <a:t>14</a:t>
            </a:r>
            <a:r>
              <a:rPr lang="zh-CN" altLang="zh-CN" sz="2200" dirty="0">
                <a:latin typeface="Arial" panose="020B0604020202020204" pitchFamily="34" charset="0"/>
                <a:ea typeface="宋体" panose="02010600030101010101" pitchFamily="2" charset="-122"/>
              </a:rPr>
              <a:t>．电信间和设备间的概念是什么？它们有什么区别和联系？对环境有哪些要求？</a:t>
            </a:r>
            <a:endParaRPr lang="zh-CN" altLang="zh-CN" sz="2200" dirty="0">
              <a:latin typeface="Arial" panose="020B0604020202020204" pitchFamily="34" charset="0"/>
              <a:ea typeface="宋体" panose="02010600030101010101" pitchFamily="2" charset="-122"/>
            </a:endParaRPr>
          </a:p>
          <a:p>
            <a:pPr indent="628650">
              <a:defRPr/>
            </a:pPr>
            <a:r>
              <a:rPr lang="en-US" altLang="zh-CN" sz="2200" dirty="0">
                <a:latin typeface="Arial" panose="020B0604020202020204" pitchFamily="34" charset="0"/>
                <a:ea typeface="宋体" panose="02010600030101010101" pitchFamily="2" charset="-122"/>
              </a:rPr>
              <a:t>15</a:t>
            </a:r>
            <a:r>
              <a:rPr lang="zh-CN" altLang="zh-CN" sz="2200" dirty="0">
                <a:latin typeface="Arial" panose="020B0604020202020204" pitchFamily="34" charset="0"/>
                <a:ea typeface="宋体" panose="02010600030101010101" pitchFamily="2" charset="-122"/>
              </a:rPr>
              <a:t>．在建筑物中应如何确定设备间的位置？</a:t>
            </a:r>
            <a:endParaRPr lang="zh-CN" altLang="zh-CN" sz="2200" dirty="0">
              <a:latin typeface="Arial" panose="020B0604020202020204" pitchFamily="34" charset="0"/>
              <a:ea typeface="宋体" panose="02010600030101010101" pitchFamily="2" charset="-122"/>
            </a:endParaRPr>
          </a:p>
          <a:p>
            <a:pPr indent="628650">
              <a:defRPr/>
            </a:pPr>
            <a:r>
              <a:rPr lang="en-US" altLang="zh-CN" sz="2200" dirty="0">
                <a:latin typeface="Arial" panose="020B0604020202020204" pitchFamily="34" charset="0"/>
                <a:ea typeface="宋体" panose="02010600030101010101" pitchFamily="2" charset="-122"/>
              </a:rPr>
              <a:t>17</a:t>
            </a:r>
            <a:r>
              <a:rPr lang="zh-CN" altLang="zh-CN" sz="2200" dirty="0">
                <a:latin typeface="Arial" panose="020B0604020202020204" pitchFamily="34" charset="0"/>
                <a:ea typeface="宋体" panose="02010600030101010101" pitchFamily="2" charset="-122"/>
              </a:rPr>
              <a:t>．设备间内常用的缆线敷设方式有哪些？</a:t>
            </a:r>
            <a:endParaRPr lang="zh-CN" altLang="zh-CN" sz="2200" dirty="0">
              <a:latin typeface="Arial" panose="020B0604020202020204" pitchFamily="34" charset="0"/>
              <a:ea typeface="宋体" panose="02010600030101010101" pitchFamily="2" charset="-122"/>
            </a:endParaRPr>
          </a:p>
          <a:p>
            <a:pPr indent="628650">
              <a:defRPr/>
            </a:pPr>
            <a:r>
              <a:rPr lang="en-US" altLang="zh-CN" sz="2200" dirty="0">
                <a:latin typeface="Arial" panose="020B0604020202020204" pitchFamily="34" charset="0"/>
                <a:ea typeface="宋体" panose="02010600030101010101" pitchFamily="2" charset="-122"/>
              </a:rPr>
              <a:t>18</a:t>
            </a:r>
            <a:r>
              <a:rPr lang="zh-CN" altLang="zh-CN" sz="2200" dirty="0">
                <a:latin typeface="Arial" panose="020B0604020202020204" pitchFamily="34" charset="0"/>
                <a:ea typeface="宋体" panose="02010600030101010101" pitchFamily="2" charset="-122"/>
              </a:rPr>
              <a:t>．什么是交连管理？它有几种管理方式？</a:t>
            </a:r>
            <a:endParaRPr lang="zh-CN" altLang="zh-CN" sz="2200" dirty="0">
              <a:latin typeface="Arial" panose="020B0604020202020204" pitchFamily="34" charset="0"/>
              <a:ea typeface="宋体" panose="02010600030101010101" pitchFamily="2" charset="-122"/>
            </a:endParaRPr>
          </a:p>
          <a:p>
            <a:pPr indent="628650">
              <a:defRPr/>
            </a:pPr>
            <a:r>
              <a:rPr lang="en-US" altLang="zh-CN" sz="2200" dirty="0">
                <a:latin typeface="Arial" panose="020B0604020202020204" pitchFamily="34" charset="0"/>
                <a:ea typeface="宋体" panose="02010600030101010101" pitchFamily="2" charset="-122"/>
              </a:rPr>
              <a:t>19</a:t>
            </a:r>
            <a:r>
              <a:rPr lang="zh-CN" altLang="zh-CN" sz="2200" dirty="0">
                <a:latin typeface="Arial" panose="020B0604020202020204" pitchFamily="34" charset="0"/>
                <a:ea typeface="宋体" panose="02010600030101010101" pitchFamily="2" charset="-122"/>
              </a:rPr>
              <a:t>．建筑群子系统的设计范围包括哪些？</a:t>
            </a:r>
            <a:r>
              <a:rPr lang="en-US" altLang="zh-CN" sz="2200" dirty="0">
                <a:latin typeface="Arial" panose="020B0604020202020204" pitchFamily="34" charset="0"/>
                <a:ea typeface="宋体" panose="02010600030101010101" pitchFamily="2" charset="-122"/>
              </a:rPr>
              <a:t> </a:t>
            </a:r>
            <a:endParaRPr lang="zh-CN" altLang="zh-CN" sz="2200" dirty="0">
              <a:latin typeface="Arial" panose="020B0604020202020204" pitchFamily="34" charset="0"/>
              <a:ea typeface="宋体" panose="02010600030101010101" pitchFamily="2" charset="-122"/>
            </a:endParaRPr>
          </a:p>
          <a:p>
            <a:pPr indent="628650">
              <a:defRPr/>
            </a:pPr>
            <a:r>
              <a:rPr lang="en-US" altLang="zh-CN" sz="2200" dirty="0">
                <a:latin typeface="Arial" panose="020B0604020202020204" pitchFamily="34" charset="0"/>
                <a:ea typeface="宋体" panose="02010600030101010101" pitchFamily="2" charset="-122"/>
              </a:rPr>
              <a:t>20</a:t>
            </a:r>
            <a:r>
              <a:rPr lang="zh-CN" altLang="zh-CN" sz="2200" dirty="0">
                <a:latin typeface="Arial" panose="020B0604020202020204" pitchFamily="34" charset="0"/>
                <a:ea typeface="宋体" panose="02010600030101010101" pitchFamily="2" charset="-122"/>
              </a:rPr>
              <a:t>．建筑群子系统布线有几种方法？比较它们的优缺点。</a:t>
            </a:r>
            <a:endParaRPr lang="zh-CN" altLang="zh-CN" sz="2200" dirty="0">
              <a:latin typeface="Arial" panose="020B0604020202020204" pitchFamily="34" charset="0"/>
              <a:ea typeface="宋体" panose="0201060003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标题 1"/>
          <p:cNvSpPr/>
          <p:nvPr/>
        </p:nvSpPr>
        <p:spPr bwMode="auto">
          <a:xfrm>
            <a:off x="3071814" y="260351"/>
            <a:ext cx="576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kumimoji="0" lang="zh-CN" altLang="en-US" sz="3200" b="1">
                <a:solidFill>
                  <a:srgbClr val="375B79"/>
                </a:solidFill>
              </a:rPr>
              <a:t>习题</a:t>
            </a:r>
            <a:endParaRPr kumimoji="0" lang="zh-CN" altLang="en-US" sz="3200" b="1">
              <a:solidFill>
                <a:srgbClr val="375B79"/>
              </a:solidFill>
            </a:endParaRPr>
          </a:p>
        </p:txBody>
      </p:sp>
      <p:sp>
        <p:nvSpPr>
          <p:cNvPr id="139267" name="Rectangle 75"/>
          <p:cNvSpPr>
            <a:spLocks noChangeArrowheads="1"/>
          </p:cNvSpPr>
          <p:nvPr/>
        </p:nvSpPr>
        <p:spPr bwMode="auto">
          <a:xfrm>
            <a:off x="800100" y="1071880"/>
            <a:ext cx="11115675" cy="521462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4464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二、计算题</a:t>
            </a:r>
            <a:endParaRPr lang="zh-CN" altLang="en-US" sz="2400"/>
          </a:p>
          <a:p>
            <a:pPr eaLnBrk="1" hangingPunct="1"/>
            <a:r>
              <a:rPr lang="en-US" altLang="zh-CN" sz="2400"/>
              <a:t>4.</a:t>
            </a:r>
            <a:r>
              <a:rPr lang="zh-CN" altLang="en-US" sz="2400"/>
              <a:t>已知某建筑物其中一楼层采用光纤到桌面的布线方案，该楼层共有</a:t>
            </a:r>
            <a:r>
              <a:rPr lang="en-US" altLang="zh-CN" sz="2400"/>
              <a:t>50</a:t>
            </a:r>
            <a:r>
              <a:rPr lang="zh-CN" altLang="en-US" sz="2400"/>
              <a:t>个光纤点，每个光纤信息点均布设一根室内</a:t>
            </a:r>
            <a:r>
              <a:rPr lang="en-US" altLang="zh-CN" sz="2400"/>
              <a:t>2</a:t>
            </a:r>
            <a:r>
              <a:rPr lang="zh-CN" altLang="en-US" sz="2400"/>
              <a:t>芯多模光纤至建筑物的设备间，请问设备间的机归内应选用西蒙、</a:t>
            </a:r>
            <a:r>
              <a:rPr lang="en-US" altLang="zh-CN" sz="2400"/>
              <a:t>IBDN</a:t>
            </a:r>
            <a:r>
              <a:rPr lang="zh-CN" altLang="en-US" sz="2400"/>
              <a:t>、安普、康普、泛达、南京普天、一舟等品牌的光纤配线架？数量多少？需要订购多少个光纤耦合器？</a:t>
            </a:r>
            <a:endParaRPr lang="en-US" altLang="zh-CN" sz="2400"/>
          </a:p>
          <a:p>
            <a:pPr eaLnBrk="1" hangingPunct="1"/>
            <a:r>
              <a:rPr lang="en-US" altLang="zh-CN" sz="2400"/>
              <a:t>5.</a:t>
            </a:r>
            <a:r>
              <a:rPr lang="zh-CN" altLang="en-US" sz="2400"/>
              <a:t>已知某校园网内有</a:t>
            </a:r>
            <a:r>
              <a:rPr lang="en-US" altLang="zh-CN" sz="2400"/>
              <a:t>10</a:t>
            </a:r>
            <a:r>
              <a:rPr lang="zh-CN" altLang="en-US" sz="2400"/>
              <a:t>幢教学和办公楼，其中一幢为校园网中心，其余</a:t>
            </a:r>
            <a:r>
              <a:rPr lang="en-US" altLang="zh-CN" sz="2400"/>
              <a:t>9</a:t>
            </a:r>
            <a:r>
              <a:rPr lang="zh-CN" altLang="en-US" sz="2400"/>
              <a:t>幢各需要布设一根</a:t>
            </a:r>
            <a:r>
              <a:rPr lang="en-US" altLang="zh-CN" sz="2400"/>
              <a:t>8</a:t>
            </a:r>
            <a:r>
              <a:rPr lang="zh-CN" altLang="en-US" sz="2400"/>
              <a:t>芯的单模光纤至网络中心机房，以构成校园网的光纤骨干网络。网络中心机房为管理好这些光缆应配备西蒙、</a:t>
            </a:r>
            <a:r>
              <a:rPr lang="en-US" altLang="zh-CN" sz="2400"/>
              <a:t>IBDN</a:t>
            </a:r>
            <a:r>
              <a:rPr lang="zh-CN" altLang="en-US" sz="2400"/>
              <a:t>、安普、康普、泛达、南京普天、一舟等品牌的何种规格的光纤配线架？数量是多少？光纤耦合器多少个？需要订购多少根光纤跳线？</a:t>
            </a:r>
            <a:endParaRPr lang="zh-CN" altLang="en-US" sz="2400"/>
          </a:p>
          <a:p>
            <a:pPr eaLnBrk="1" hangingPunct="1"/>
            <a:endParaRPr lang="zh-CN" altLang="en-US" sz="2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标题 1"/>
          <p:cNvSpPr/>
          <p:nvPr/>
        </p:nvSpPr>
        <p:spPr bwMode="auto">
          <a:xfrm>
            <a:off x="3071814" y="260351"/>
            <a:ext cx="576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kumimoji="0" lang="zh-CN" altLang="en-US" sz="3200" b="1">
                <a:solidFill>
                  <a:srgbClr val="375B79"/>
                </a:solidFill>
              </a:rPr>
              <a:t>习题</a:t>
            </a:r>
            <a:endParaRPr kumimoji="0" lang="zh-CN" altLang="en-US" sz="3200" b="1">
              <a:solidFill>
                <a:srgbClr val="375B79"/>
              </a:solidFill>
            </a:endParaRPr>
          </a:p>
        </p:txBody>
      </p:sp>
      <p:sp>
        <p:nvSpPr>
          <p:cNvPr id="140291" name="Rectangle 75"/>
          <p:cNvSpPr>
            <a:spLocks noChangeArrowheads="1"/>
          </p:cNvSpPr>
          <p:nvPr/>
        </p:nvSpPr>
        <p:spPr bwMode="auto">
          <a:xfrm>
            <a:off x="692150" y="1071880"/>
            <a:ext cx="10474960" cy="51435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4464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二、计算题</a:t>
            </a:r>
            <a:endParaRPr lang="zh-CN" altLang="en-US" sz="2400"/>
          </a:p>
          <a:p>
            <a:pPr eaLnBrk="1" hangingPunct="1"/>
            <a:r>
              <a:rPr lang="en-US" altLang="zh-CN" sz="2400"/>
              <a:t>6. </a:t>
            </a:r>
            <a:r>
              <a:rPr lang="zh-CN" altLang="en-US" sz="2400"/>
              <a:t>已知某建筑物需要进行综合布线，某一层设</a:t>
            </a:r>
            <a:r>
              <a:rPr lang="en-US" altLang="zh-CN" sz="2400"/>
              <a:t>300</a:t>
            </a:r>
            <a:r>
              <a:rPr lang="zh-CN" altLang="en-US" sz="2400"/>
              <a:t>个信息插座，其中</a:t>
            </a:r>
            <a:r>
              <a:rPr lang="en-US" altLang="zh-CN" sz="2400"/>
              <a:t>200</a:t>
            </a:r>
            <a:r>
              <a:rPr lang="zh-CN" altLang="en-US" sz="2400"/>
              <a:t>个网络信息点，各信息点要求接入速率为</a:t>
            </a:r>
            <a:r>
              <a:rPr lang="en-US" altLang="zh-CN" sz="2400"/>
              <a:t>100Mbps</a:t>
            </a:r>
            <a:r>
              <a:rPr lang="zh-CN" altLang="en-US" sz="2400"/>
              <a:t>，</a:t>
            </a:r>
            <a:r>
              <a:rPr lang="en-US" altLang="zh-CN" sz="2400"/>
              <a:t>100</a:t>
            </a:r>
            <a:r>
              <a:rPr lang="zh-CN" altLang="en-US" sz="2400"/>
              <a:t>个电话语音点，而该层楼层配线间到设备间的距离为</a:t>
            </a:r>
            <a:r>
              <a:rPr lang="en-US" altLang="zh-CN" sz="2400"/>
              <a:t>60</a:t>
            </a:r>
            <a:r>
              <a:rPr lang="zh-CN" altLang="en-US" sz="2400"/>
              <a:t>米，请确定该建筑物该层的干线电缆类型及线对数。</a:t>
            </a:r>
            <a:endParaRPr lang="zh-CN" altLang="en-US" sz="2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标题 1"/>
          <p:cNvSpPr/>
          <p:nvPr/>
        </p:nvSpPr>
        <p:spPr bwMode="auto">
          <a:xfrm>
            <a:off x="3071814" y="260351"/>
            <a:ext cx="576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kumimoji="0" lang="zh-CN" altLang="en-US" sz="3200" b="1">
                <a:solidFill>
                  <a:srgbClr val="375B79"/>
                </a:solidFill>
              </a:rPr>
              <a:t>习题</a:t>
            </a:r>
            <a:endParaRPr kumimoji="0" lang="zh-CN" altLang="en-US" sz="3200" b="1">
              <a:solidFill>
                <a:srgbClr val="375B79"/>
              </a:solidFill>
            </a:endParaRPr>
          </a:p>
        </p:txBody>
      </p:sp>
      <p:sp>
        <p:nvSpPr>
          <p:cNvPr id="141315" name="Rectangle 75"/>
          <p:cNvSpPr>
            <a:spLocks noChangeArrowheads="1"/>
          </p:cNvSpPr>
          <p:nvPr/>
        </p:nvSpPr>
        <p:spPr bwMode="auto">
          <a:xfrm>
            <a:off x="765175" y="1071880"/>
            <a:ext cx="11085195" cy="51435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54292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三、实训题</a:t>
            </a:r>
            <a:endParaRPr lang="zh-CN" altLang="en-US" sz="2400"/>
          </a:p>
          <a:p>
            <a:pPr eaLnBrk="1" hangingPunct="1"/>
            <a:r>
              <a:rPr lang="en-US" altLang="zh-CN" sz="2400"/>
              <a:t>1. </a:t>
            </a:r>
            <a:r>
              <a:rPr lang="zh-CN" altLang="en-US" sz="2400"/>
              <a:t>设计并绘制多人办公室、集中办公区、会议室、学生宿舍、超市、等场所信息点布置。</a:t>
            </a:r>
            <a:endParaRPr lang="zh-CN" altLang="en-US" sz="2400"/>
          </a:p>
          <a:p>
            <a:pPr eaLnBrk="1" hangingPunct="1"/>
            <a:r>
              <a:rPr lang="en-US" altLang="zh-CN" sz="2400"/>
              <a:t>2. </a:t>
            </a:r>
            <a:r>
              <a:rPr lang="zh-CN" altLang="en-US" sz="2400"/>
              <a:t>以校园中的一幢建筑物（分别为教学楼、办公楼、图书馆、实验楼、学生宿舍楼）作为设计对象作一个简单的综合布线系统设计，内容包括：</a:t>
            </a:r>
            <a:endParaRPr lang="zh-CN" altLang="en-US" sz="2400"/>
          </a:p>
          <a:p>
            <a:pPr eaLnBrk="1" hangingPunct="1"/>
            <a:r>
              <a:rPr lang="zh-CN" altLang="en-US" sz="2400"/>
              <a:t>（</a:t>
            </a:r>
            <a:r>
              <a:rPr lang="en-US" altLang="zh-CN" sz="2400"/>
              <a:t>1</a:t>
            </a:r>
            <a:r>
              <a:rPr lang="zh-CN" altLang="en-US" sz="2400"/>
              <a:t>）综合布线系统方案设计，主要包括各工作区信息分布及数量，配线子系统选用线缆类型、数量，干线子系统线缆、数量等。</a:t>
            </a:r>
            <a:endParaRPr lang="zh-CN" altLang="en-US" sz="2400"/>
          </a:p>
          <a:p>
            <a:pPr eaLnBrk="1" hangingPunct="1"/>
            <a:r>
              <a:rPr lang="zh-CN" altLang="en-US" sz="2400"/>
              <a:t>（</a:t>
            </a:r>
            <a:r>
              <a:rPr lang="en-US" altLang="zh-CN" sz="2400"/>
              <a:t>2</a:t>
            </a:r>
            <a:r>
              <a:rPr lang="zh-CN" altLang="en-US" sz="2400"/>
              <a:t>）绘制综合布线系统拓扑图。</a:t>
            </a:r>
            <a:endParaRPr lang="zh-CN" altLang="en-US" sz="2400"/>
          </a:p>
          <a:p>
            <a:pPr eaLnBrk="1" hangingPunct="1"/>
            <a:r>
              <a:rPr lang="zh-CN" altLang="en-US" sz="2400"/>
              <a:t>（</a:t>
            </a:r>
            <a:r>
              <a:rPr lang="en-US" altLang="zh-CN" sz="2400"/>
              <a:t>3</a:t>
            </a:r>
            <a:r>
              <a:rPr lang="zh-CN" altLang="en-US" sz="2400"/>
              <a:t>）绘制综合布线系统管路槽道路由图和信息点平面图。</a:t>
            </a:r>
            <a:endParaRPr lang="zh-CN" altLang="en-US" sz="24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标题 1"/>
          <p:cNvSpPr/>
          <p:nvPr/>
        </p:nvSpPr>
        <p:spPr bwMode="auto">
          <a:xfrm>
            <a:off x="3071814" y="260351"/>
            <a:ext cx="576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kumimoji="0" lang="zh-CN" altLang="en-US" sz="3200" b="1">
                <a:solidFill>
                  <a:srgbClr val="375B79"/>
                </a:solidFill>
              </a:rPr>
              <a:t>习题</a:t>
            </a:r>
            <a:endParaRPr kumimoji="0" lang="zh-CN" altLang="en-US" sz="3200" b="1">
              <a:solidFill>
                <a:srgbClr val="375B79"/>
              </a:solidFill>
            </a:endParaRPr>
          </a:p>
        </p:txBody>
      </p:sp>
      <p:sp>
        <p:nvSpPr>
          <p:cNvPr id="142339" name="Rectangle 75"/>
          <p:cNvSpPr>
            <a:spLocks noChangeArrowheads="1"/>
          </p:cNvSpPr>
          <p:nvPr/>
        </p:nvSpPr>
        <p:spPr bwMode="auto">
          <a:xfrm>
            <a:off x="546100" y="1052830"/>
            <a:ext cx="11004550" cy="51435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54292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300"/>
              <a:t>3.XX</a:t>
            </a:r>
            <a:r>
              <a:rPr lang="zh-CN" altLang="en-US" sz="2300"/>
              <a:t>大学学生公寓布线方案设计，建筑情况及要求如下：</a:t>
            </a:r>
            <a:endParaRPr lang="zh-CN" altLang="en-US" sz="2300"/>
          </a:p>
          <a:p>
            <a:pPr eaLnBrk="1" hangingPunct="1"/>
            <a:r>
              <a:rPr lang="zh-CN" altLang="en-US" sz="2300"/>
              <a:t>（</a:t>
            </a:r>
            <a:r>
              <a:rPr lang="en-US" altLang="zh-CN" sz="2300"/>
              <a:t>1</a:t>
            </a:r>
            <a:r>
              <a:rPr lang="zh-CN" altLang="en-US" sz="2300"/>
              <a:t>）该大学共有</a:t>
            </a:r>
            <a:r>
              <a:rPr lang="en-US" altLang="zh-CN" sz="2300"/>
              <a:t>20</a:t>
            </a:r>
            <a:r>
              <a:rPr lang="zh-CN" altLang="en-US" sz="2300"/>
              <a:t>幢公寓式建筑，其中本科宿舍</a:t>
            </a:r>
            <a:r>
              <a:rPr lang="en-US" altLang="zh-CN" sz="2300"/>
              <a:t>13</a:t>
            </a:r>
            <a:r>
              <a:rPr lang="zh-CN" altLang="en-US" sz="2300"/>
              <a:t>幢，硕士生宿舍</a:t>
            </a:r>
            <a:r>
              <a:rPr lang="en-US" altLang="zh-CN" sz="2300"/>
              <a:t>3</a:t>
            </a:r>
            <a:r>
              <a:rPr lang="zh-CN" altLang="en-US" sz="2300"/>
              <a:t>幢，博士生宿舍</a:t>
            </a:r>
            <a:r>
              <a:rPr lang="en-US" altLang="zh-CN" sz="2300"/>
              <a:t>1</a:t>
            </a:r>
            <a:r>
              <a:rPr lang="zh-CN" altLang="en-US" sz="2300"/>
              <a:t>幢，留学生宿舍</a:t>
            </a:r>
            <a:r>
              <a:rPr lang="en-US" altLang="zh-CN" sz="2300"/>
              <a:t>2</a:t>
            </a:r>
            <a:r>
              <a:rPr lang="zh-CN" altLang="en-US" sz="2300"/>
              <a:t>幢，继续教育生宿舍</a:t>
            </a:r>
            <a:r>
              <a:rPr lang="en-US" altLang="zh-CN" sz="2300"/>
              <a:t>1</a:t>
            </a:r>
            <a:r>
              <a:rPr lang="zh-CN" altLang="en-US" sz="2300"/>
              <a:t>幢。</a:t>
            </a:r>
            <a:endParaRPr lang="zh-CN" altLang="en-US" sz="2300"/>
          </a:p>
          <a:p>
            <a:pPr eaLnBrk="1" hangingPunct="1"/>
            <a:r>
              <a:rPr lang="zh-CN" altLang="en-US" sz="2300"/>
              <a:t>（</a:t>
            </a:r>
            <a:r>
              <a:rPr lang="en-US" altLang="zh-CN" sz="2300"/>
              <a:t>2</a:t>
            </a:r>
            <a:r>
              <a:rPr lang="zh-CN" altLang="en-US" sz="2300"/>
              <a:t>）共计</a:t>
            </a:r>
            <a:r>
              <a:rPr lang="en-US" altLang="zh-CN" sz="2300"/>
              <a:t>8200</a:t>
            </a:r>
            <a:r>
              <a:rPr lang="zh-CN" altLang="en-US" sz="2300"/>
              <a:t>间宿舍，其中本科生宿舍</a:t>
            </a:r>
            <a:r>
              <a:rPr lang="en-US" altLang="zh-CN" sz="2300"/>
              <a:t>3500</a:t>
            </a:r>
            <a:r>
              <a:rPr lang="zh-CN" altLang="en-US" sz="2300"/>
              <a:t>间，硕士生宿舍</a:t>
            </a:r>
            <a:r>
              <a:rPr lang="en-US" altLang="zh-CN" sz="2300"/>
              <a:t>1500</a:t>
            </a:r>
            <a:r>
              <a:rPr lang="zh-CN" altLang="en-US" sz="2300"/>
              <a:t>间，博士生宿舍</a:t>
            </a:r>
            <a:r>
              <a:rPr lang="en-US" altLang="zh-CN" sz="2300"/>
              <a:t>800</a:t>
            </a:r>
            <a:r>
              <a:rPr lang="zh-CN" altLang="en-US" sz="2300"/>
              <a:t>间，留学生宿舍</a:t>
            </a:r>
            <a:r>
              <a:rPr lang="en-US" altLang="zh-CN" sz="2300"/>
              <a:t>1200</a:t>
            </a:r>
            <a:r>
              <a:rPr lang="zh-CN" altLang="en-US" sz="2300"/>
              <a:t>间，继续教育生宿舍</a:t>
            </a:r>
            <a:r>
              <a:rPr lang="en-US" altLang="zh-CN" sz="2300"/>
              <a:t>1200</a:t>
            </a:r>
            <a:r>
              <a:rPr lang="zh-CN" altLang="en-US" sz="2300"/>
              <a:t>间。</a:t>
            </a:r>
            <a:endParaRPr lang="zh-CN" altLang="en-US" sz="2300"/>
          </a:p>
          <a:p>
            <a:pPr eaLnBrk="1" hangingPunct="1"/>
            <a:r>
              <a:rPr lang="zh-CN" altLang="en-US" sz="2300"/>
              <a:t>（</a:t>
            </a:r>
            <a:r>
              <a:rPr lang="en-US" altLang="zh-CN" sz="2300"/>
              <a:t>3</a:t>
            </a:r>
            <a:r>
              <a:rPr lang="zh-CN" altLang="en-US" sz="2300"/>
              <a:t>）本科生宿舍每个房间设置</a:t>
            </a:r>
            <a:r>
              <a:rPr lang="en-US" altLang="zh-CN" sz="2300"/>
              <a:t>5</a:t>
            </a:r>
            <a:r>
              <a:rPr lang="zh-CN" altLang="en-US" sz="2300"/>
              <a:t>个信息点（</a:t>
            </a:r>
            <a:r>
              <a:rPr lang="en-US" altLang="zh-CN" sz="2300"/>
              <a:t>4</a:t>
            </a:r>
            <a:r>
              <a:rPr lang="zh-CN" altLang="en-US" sz="2300"/>
              <a:t>个网络点＋</a:t>
            </a:r>
            <a:r>
              <a:rPr lang="en-US" altLang="zh-CN" sz="2300"/>
              <a:t>1</a:t>
            </a:r>
            <a:r>
              <a:rPr lang="zh-CN" altLang="en-US" sz="2300"/>
              <a:t>个电话点），硕士生宿舍每个房间设置</a:t>
            </a:r>
            <a:r>
              <a:rPr lang="en-US" altLang="zh-CN" sz="2300"/>
              <a:t>4</a:t>
            </a:r>
            <a:r>
              <a:rPr lang="zh-CN" altLang="en-US" sz="2300"/>
              <a:t>个信息点（</a:t>
            </a:r>
            <a:r>
              <a:rPr lang="en-US" altLang="zh-CN" sz="2300"/>
              <a:t>3</a:t>
            </a:r>
            <a:r>
              <a:rPr lang="zh-CN" altLang="en-US" sz="2300"/>
              <a:t>个网络点＋</a:t>
            </a:r>
            <a:r>
              <a:rPr lang="en-US" altLang="zh-CN" sz="2300"/>
              <a:t>1</a:t>
            </a:r>
            <a:r>
              <a:rPr lang="zh-CN" altLang="en-US" sz="2300"/>
              <a:t>个电话点），博士生、留学生、继续教育生宿舍每个房间设置</a:t>
            </a:r>
            <a:r>
              <a:rPr lang="en-US" altLang="zh-CN" sz="2300"/>
              <a:t>2</a:t>
            </a:r>
            <a:r>
              <a:rPr lang="zh-CN" altLang="en-US" sz="2300"/>
              <a:t>个信息点（</a:t>
            </a:r>
            <a:r>
              <a:rPr lang="en-US" altLang="zh-CN" sz="2300"/>
              <a:t>1</a:t>
            </a:r>
            <a:r>
              <a:rPr lang="zh-CN" altLang="en-US" sz="2300"/>
              <a:t>个网络点＋</a:t>
            </a:r>
            <a:r>
              <a:rPr lang="en-US" altLang="zh-CN" sz="2300"/>
              <a:t>1</a:t>
            </a:r>
            <a:r>
              <a:rPr lang="zh-CN" altLang="en-US" sz="2300"/>
              <a:t>个电话点）。</a:t>
            </a:r>
            <a:endParaRPr lang="zh-CN" altLang="en-US" sz="2300"/>
          </a:p>
          <a:p>
            <a:pPr eaLnBrk="1" hangingPunct="1"/>
            <a:r>
              <a:rPr lang="zh-CN" altLang="en-US" sz="2300"/>
              <a:t>设计各公寓楼的配线子系统及干线子系统的线缆选择和布线方式。</a:t>
            </a:r>
            <a:endParaRPr lang="zh-CN" altLang="en-US" sz="23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标题 1"/>
          <p:cNvSpPr/>
          <p:nvPr/>
        </p:nvSpPr>
        <p:spPr bwMode="auto">
          <a:xfrm>
            <a:off x="3071814" y="260351"/>
            <a:ext cx="576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kumimoji="0" lang="zh-CN" altLang="en-US" sz="3200" b="1">
                <a:solidFill>
                  <a:srgbClr val="375B79"/>
                </a:solidFill>
              </a:rPr>
              <a:t>习题</a:t>
            </a:r>
            <a:endParaRPr kumimoji="0" lang="zh-CN" altLang="en-US" sz="3200" b="1">
              <a:solidFill>
                <a:srgbClr val="375B79"/>
              </a:solidFill>
            </a:endParaRPr>
          </a:p>
        </p:txBody>
      </p:sp>
      <p:sp>
        <p:nvSpPr>
          <p:cNvPr id="143363" name="Rectangle 75"/>
          <p:cNvSpPr>
            <a:spLocks noChangeArrowheads="1"/>
          </p:cNvSpPr>
          <p:nvPr/>
        </p:nvSpPr>
        <p:spPr bwMode="auto">
          <a:xfrm>
            <a:off x="411480" y="1071880"/>
            <a:ext cx="11000105" cy="51435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738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4.</a:t>
            </a:r>
            <a:r>
              <a:rPr lang="zh-CN" altLang="en-US" sz="2400"/>
              <a:t>某办公大楼高</a:t>
            </a:r>
            <a:r>
              <a:rPr lang="en-US" altLang="zh-CN" sz="2400"/>
              <a:t>12</a:t>
            </a:r>
            <a:r>
              <a:rPr lang="zh-CN" altLang="en-US" sz="2400"/>
              <a:t>层（层高</a:t>
            </a:r>
            <a:r>
              <a:rPr lang="en-US" altLang="zh-CN" sz="2400"/>
              <a:t>3.5</a:t>
            </a:r>
            <a:r>
              <a:rPr lang="zh-CN" altLang="en-US" sz="2400"/>
              <a:t>米），计算机中心设在</a:t>
            </a:r>
            <a:r>
              <a:rPr lang="en-US" altLang="zh-CN" sz="2400"/>
              <a:t>6</a:t>
            </a:r>
            <a:r>
              <a:rPr lang="zh-CN" altLang="en-US" sz="2400"/>
              <a:t>层，电话主机房设在</a:t>
            </a:r>
            <a:r>
              <a:rPr lang="en-US" altLang="zh-CN" sz="2400"/>
              <a:t>6</a:t>
            </a:r>
            <a:r>
              <a:rPr lang="zh-CN" altLang="en-US" sz="2400"/>
              <a:t>层，但不在同一位置。要求每层</a:t>
            </a:r>
            <a:r>
              <a:rPr lang="en-US" altLang="zh-CN" sz="2400"/>
              <a:t>50</a:t>
            </a:r>
            <a:r>
              <a:rPr lang="zh-CN" altLang="en-US" sz="2400"/>
              <a:t>个信息点，</a:t>
            </a:r>
            <a:r>
              <a:rPr lang="en-US" altLang="zh-CN" sz="2400"/>
              <a:t>50</a:t>
            </a:r>
            <a:r>
              <a:rPr lang="zh-CN" altLang="en-US" sz="2400"/>
              <a:t>个语音点（最近</a:t>
            </a:r>
            <a:r>
              <a:rPr lang="en-US" altLang="zh-CN" sz="2400"/>
              <a:t>20</a:t>
            </a:r>
            <a:r>
              <a:rPr lang="zh-CN" altLang="en-US" sz="2400"/>
              <a:t>米、最远</a:t>
            </a:r>
            <a:r>
              <a:rPr lang="en-US" altLang="zh-CN" sz="2400"/>
              <a:t>80</a:t>
            </a:r>
            <a:r>
              <a:rPr lang="zh-CN" altLang="en-US" sz="2400"/>
              <a:t>米），总计数据点</a:t>
            </a:r>
            <a:r>
              <a:rPr lang="en-US" altLang="zh-CN" sz="2400"/>
              <a:t>600</a:t>
            </a:r>
            <a:r>
              <a:rPr lang="zh-CN" altLang="en-US" sz="2400"/>
              <a:t>个，语音点</a:t>
            </a:r>
            <a:r>
              <a:rPr lang="en-US" altLang="zh-CN" sz="2400"/>
              <a:t>600</a:t>
            </a:r>
            <a:r>
              <a:rPr lang="zh-CN" altLang="en-US" sz="2400"/>
              <a:t>个。数据、语音配线子系统均使用</a:t>
            </a:r>
            <a:r>
              <a:rPr lang="en-US" altLang="zh-CN" sz="2400"/>
              <a:t>6</a:t>
            </a:r>
            <a:r>
              <a:rPr lang="zh-CN" altLang="en-US" sz="2400"/>
              <a:t>类非屏蔽双绞线电缆；数据垂直干线电缆采用室内</a:t>
            </a:r>
            <a:r>
              <a:rPr lang="en-US" altLang="zh-CN" sz="2400"/>
              <a:t>6</a:t>
            </a:r>
            <a:r>
              <a:rPr lang="zh-CN" altLang="en-US" sz="2400"/>
              <a:t>芯多模光纤；语音垂直干线系统采用</a:t>
            </a:r>
            <a:r>
              <a:rPr lang="en-US" altLang="zh-CN" sz="2400"/>
              <a:t>5</a:t>
            </a:r>
            <a:r>
              <a:rPr lang="zh-CN" altLang="en-US" sz="2400"/>
              <a:t>类</a:t>
            </a:r>
            <a:r>
              <a:rPr lang="en-US" altLang="zh-CN" sz="2400"/>
              <a:t>25</a:t>
            </a:r>
            <a:r>
              <a:rPr lang="zh-CN" altLang="en-US" sz="2400"/>
              <a:t>对大对数电缆。</a:t>
            </a:r>
            <a:endParaRPr lang="zh-CN" altLang="en-US" sz="2400"/>
          </a:p>
          <a:p>
            <a:pPr eaLnBrk="1" hangingPunct="1"/>
            <a:r>
              <a:rPr lang="zh-CN" altLang="en-US" sz="2400"/>
              <a:t>请计算并设计：</a:t>
            </a:r>
            <a:endParaRPr lang="zh-CN" altLang="en-US" sz="2400"/>
          </a:p>
          <a:p>
            <a:pPr eaLnBrk="1" hangingPunct="1"/>
            <a:r>
              <a:rPr lang="zh-CN" altLang="en-US" sz="2400"/>
              <a:t>（</a:t>
            </a:r>
            <a:r>
              <a:rPr lang="en-US" altLang="zh-CN" sz="2400"/>
              <a:t>1</a:t>
            </a:r>
            <a:r>
              <a:rPr lang="zh-CN" altLang="en-US" sz="2400"/>
              <a:t>）跳线数量、信息模块数量、信息插座底盒和面板数量。</a:t>
            </a:r>
            <a:endParaRPr lang="zh-CN" altLang="en-US" sz="2400"/>
          </a:p>
          <a:p>
            <a:pPr eaLnBrk="1" hangingPunct="1"/>
            <a:r>
              <a:rPr lang="zh-CN" altLang="en-US" sz="2400"/>
              <a:t>（</a:t>
            </a:r>
            <a:r>
              <a:rPr lang="en-US" altLang="zh-CN" sz="2400"/>
              <a:t>2</a:t>
            </a:r>
            <a:r>
              <a:rPr lang="zh-CN" altLang="en-US" sz="2400"/>
              <a:t>）配线子系统线缆数量。</a:t>
            </a:r>
            <a:endParaRPr lang="zh-CN" altLang="en-US" sz="2400"/>
          </a:p>
          <a:p>
            <a:pPr eaLnBrk="1" hangingPunct="1"/>
            <a:r>
              <a:rPr lang="zh-CN" altLang="en-US" sz="2400"/>
              <a:t>（</a:t>
            </a:r>
            <a:r>
              <a:rPr lang="en-US" altLang="zh-CN" sz="2400"/>
              <a:t>3</a:t>
            </a:r>
            <a:r>
              <a:rPr lang="zh-CN" altLang="en-US" sz="2400"/>
              <a:t>）干线子系统线缆数量。</a:t>
            </a:r>
            <a:endParaRPr lang="zh-CN" altLang="en-US" sz="2400"/>
          </a:p>
          <a:p>
            <a:pPr eaLnBrk="1" hangingPunct="1"/>
            <a:r>
              <a:rPr lang="zh-CN" altLang="en-US" sz="2400"/>
              <a:t>（</a:t>
            </a:r>
            <a:r>
              <a:rPr lang="en-US" altLang="zh-CN" sz="2400"/>
              <a:t>4</a:t>
            </a:r>
            <a:r>
              <a:rPr lang="zh-CN" altLang="en-US" sz="2400"/>
              <a:t>）数据配线架需求数量。</a:t>
            </a:r>
            <a:endParaRPr lang="zh-CN" altLang="en-US" sz="2400"/>
          </a:p>
          <a:p>
            <a:pPr eaLnBrk="1" hangingPunct="1"/>
            <a:r>
              <a:rPr lang="zh-CN" altLang="en-US" sz="2400"/>
              <a:t>（</a:t>
            </a:r>
            <a:r>
              <a:rPr lang="en-US" altLang="zh-CN" sz="2400"/>
              <a:t>5</a:t>
            </a:r>
            <a:r>
              <a:rPr lang="zh-CN" altLang="en-US" sz="2400"/>
              <a:t>）光纤配线架需求数量。</a:t>
            </a:r>
            <a:endParaRPr lang="zh-CN"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4685" y="1197610"/>
            <a:ext cx="6671310"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9"/>
          <p:cNvSpPr>
            <a:spLocks noChangeArrowheads="1"/>
          </p:cNvSpPr>
          <p:nvPr/>
        </p:nvSpPr>
        <p:spPr bwMode="auto">
          <a:xfrm>
            <a:off x="910590" y="1275080"/>
            <a:ext cx="5776595"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sz="2400" b="1">
                <a:solidFill>
                  <a:schemeClr val="bg1"/>
                </a:solidFill>
              </a:rPr>
              <a:t>2.建筑物配线设备BD类型及容量的确定</a:t>
            </a:r>
            <a:endParaRPr sz="2400" b="1">
              <a:solidFill>
                <a:schemeClr val="bg1"/>
              </a:solidFill>
            </a:endParaRPr>
          </a:p>
        </p:txBody>
      </p:sp>
      <p:sp>
        <p:nvSpPr>
          <p:cNvPr id="36868" name="Rectangle 31"/>
          <p:cNvSpPr>
            <a:spLocks noChangeArrowheads="1"/>
          </p:cNvSpPr>
          <p:nvPr/>
        </p:nvSpPr>
        <p:spPr bwMode="auto">
          <a:xfrm>
            <a:off x="695325" y="1917065"/>
            <a:ext cx="10933430" cy="149860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b="1" dirty="0">
                <a:sym typeface="+mn-ea"/>
              </a:rPr>
              <a:t>（</a:t>
            </a:r>
            <a:r>
              <a:rPr lang="en-US" altLang="zh-CN" sz="2400" b="1" dirty="0">
                <a:sym typeface="+mn-ea"/>
              </a:rPr>
              <a:t>1</a:t>
            </a:r>
            <a:r>
              <a:rPr lang="zh-CN" altLang="zh-CN" sz="2400" b="1" dirty="0">
                <a:sym typeface="+mn-ea"/>
              </a:rPr>
              <a:t>）支持语音</a:t>
            </a:r>
            <a:r>
              <a:rPr lang="en-US" altLang="zh-CN" sz="2400" b="1" dirty="0">
                <a:sym typeface="+mn-ea"/>
              </a:rPr>
              <a:t>BD</a:t>
            </a:r>
            <a:r>
              <a:rPr lang="zh-CN" altLang="zh-CN" sz="2400" b="1" dirty="0">
                <a:sym typeface="+mn-ea"/>
              </a:rPr>
              <a:t>（或</a:t>
            </a:r>
            <a:r>
              <a:rPr lang="en-US" altLang="zh-CN" sz="2400" b="1" dirty="0">
                <a:sym typeface="+mn-ea"/>
              </a:rPr>
              <a:t>BD/FD</a:t>
            </a:r>
            <a:r>
              <a:rPr lang="zh-CN" altLang="zh-CN" sz="2400" b="1" dirty="0">
                <a:sym typeface="+mn-ea"/>
              </a:rPr>
              <a:t>）的</a:t>
            </a:r>
            <a:r>
              <a:rPr lang="en-US" altLang="zh-CN" sz="2400" b="1" dirty="0">
                <a:sym typeface="+mn-ea"/>
              </a:rPr>
              <a:t>IDC</a:t>
            </a:r>
            <a:r>
              <a:rPr lang="zh-CN" altLang="zh-CN" sz="2400" b="1" dirty="0">
                <a:sym typeface="+mn-ea"/>
              </a:rPr>
              <a:t>配线模块（大、中、小综合布线系统工程设计中均有该项设计）</a:t>
            </a:r>
            <a:endParaRPr lang="zh-CN" altLang="zh-CN" sz="2400" b="1" dirty="0"/>
          </a:p>
          <a:p>
            <a:pPr eaLnBrk="1" hangingPunct="1"/>
            <a:r>
              <a:rPr lang="zh-CN" altLang="zh-CN" sz="2400" b="1" dirty="0">
                <a:sym typeface="+mn-ea"/>
              </a:rPr>
              <a:t>支持语音</a:t>
            </a:r>
            <a:r>
              <a:rPr lang="en-US" altLang="zh-CN" sz="2400" b="1" dirty="0">
                <a:sym typeface="+mn-ea"/>
              </a:rPr>
              <a:t>BD</a:t>
            </a:r>
            <a:r>
              <a:rPr lang="zh-CN" altLang="zh-CN" sz="2400" b="1" dirty="0">
                <a:sym typeface="+mn-ea"/>
              </a:rPr>
              <a:t>（或</a:t>
            </a:r>
            <a:r>
              <a:rPr lang="en-US" altLang="zh-CN" sz="2400" b="1" dirty="0">
                <a:sym typeface="+mn-ea"/>
              </a:rPr>
              <a:t>BD/FD</a:t>
            </a:r>
            <a:r>
              <a:rPr lang="zh-CN" altLang="zh-CN" sz="2400" b="1" dirty="0">
                <a:sym typeface="+mn-ea"/>
              </a:rPr>
              <a:t>）的</a:t>
            </a:r>
            <a:r>
              <a:rPr lang="en-US" altLang="zh-CN" sz="2400" b="1" dirty="0">
                <a:sym typeface="+mn-ea"/>
              </a:rPr>
              <a:t>IDC</a:t>
            </a:r>
            <a:r>
              <a:rPr lang="zh-CN" altLang="zh-CN" sz="2400" b="1" dirty="0">
                <a:sym typeface="+mn-ea"/>
              </a:rPr>
              <a:t>配线模块各部分之间的关系如图</a:t>
            </a:r>
            <a:r>
              <a:rPr lang="en-US" altLang="zh-CN" sz="2400" b="1" dirty="0">
                <a:sym typeface="+mn-ea"/>
              </a:rPr>
              <a:t>4.54</a:t>
            </a:r>
            <a:r>
              <a:rPr lang="zh-CN" altLang="zh-CN" sz="2400" b="1" dirty="0">
                <a:sym typeface="+mn-ea"/>
              </a:rPr>
              <a:t>所示。如</a:t>
            </a:r>
            <a:r>
              <a:rPr lang="en-US" altLang="zh-CN" sz="2400" b="1" dirty="0">
                <a:sym typeface="+mn-ea"/>
              </a:rPr>
              <a:t>Mip2</a:t>
            </a:r>
            <a:r>
              <a:rPr lang="zh-CN" altLang="zh-CN" sz="2400" b="1" dirty="0">
                <a:sym typeface="+mn-ea"/>
              </a:rPr>
              <a:t>接入建筑群主干电缆时，应选用适配的信号线路浪涌保护器。</a:t>
            </a:r>
            <a:endParaRPr lang="zh-CN" altLang="en-US" sz="2400"/>
          </a:p>
        </p:txBody>
      </p:sp>
      <p:sp>
        <p:nvSpPr>
          <p:cNvPr id="36870" name="标题 1"/>
          <p:cNvSpPr/>
          <p:nvPr/>
        </p:nvSpPr>
        <p:spPr bwMode="auto">
          <a:xfrm>
            <a:off x="3071814" y="260351"/>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a:t>4.2.6 </a:t>
            </a:r>
            <a:r>
              <a:rPr lang="zh-CN" altLang="en-US" sz="3200" b="1"/>
              <a:t>设备间设计</a:t>
            </a:r>
            <a:endParaRPr kumimoji="0" lang="zh-CN" altLang="en-US" sz="3200" b="1">
              <a:solidFill>
                <a:srgbClr val="375B79"/>
              </a:solidFill>
            </a:endParaRPr>
          </a:p>
        </p:txBody>
      </p:sp>
      <p:graphicFrame>
        <p:nvGraphicFramePr>
          <p:cNvPr id="2" name="表格 1"/>
          <p:cNvGraphicFramePr/>
          <p:nvPr/>
        </p:nvGraphicFramePr>
        <p:xfrm>
          <a:off x="3556000" y="306705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pSp>
        <p:nvGrpSpPr>
          <p:cNvPr id="441" name="画布 441"/>
          <p:cNvGrpSpPr/>
          <p:nvPr/>
        </p:nvGrpSpPr>
        <p:grpSpPr>
          <a:xfrm>
            <a:off x="1271905" y="3644900"/>
            <a:ext cx="10173970" cy="2733675"/>
            <a:chOff x="0" y="0"/>
            <a:chExt cx="4996180" cy="1072515"/>
          </a:xfrm>
        </p:grpSpPr>
        <p:sp>
          <p:nvSpPr>
            <p:cNvPr id="3" name="画布 441"/>
            <p:cNvSpPr/>
            <p:nvPr/>
          </p:nvSpPr>
          <p:spPr>
            <a:xfrm>
              <a:off x="0" y="0"/>
              <a:ext cx="4996180" cy="1072515"/>
            </a:xfrm>
          </p:spPr>
        </p:sp>
        <p:sp>
          <p:nvSpPr>
            <p:cNvPr id="4" name="任意多边形 4"/>
            <p:cNvSpPr/>
            <p:nvPr/>
          </p:nvSpPr>
          <p:spPr>
            <a:xfrm>
              <a:off x="2492858" y="400735"/>
              <a:ext cx="1621942" cy="45719"/>
            </a:xfrm>
            <a:custGeom>
              <a:avLst/>
              <a:gdLst>
                <a:gd name="connsiteX0" fmla="*/ 0 w 1098550"/>
                <a:gd name="connsiteY0" fmla="*/ 0 h 0"/>
                <a:gd name="connsiteX1" fmla="*/ 1098550 w 1098550"/>
                <a:gd name="connsiteY1" fmla="*/ 0 h 0"/>
              </a:gdLst>
              <a:ahLst/>
              <a:cxnLst>
                <a:cxn ang="0">
                  <a:pos x="connsiteX0" y="connsiteY0"/>
                </a:cxn>
                <a:cxn ang="0">
                  <a:pos x="connsiteX1" y="connsiteY1"/>
                </a:cxn>
              </a:cxnLst>
              <a:rect l="l" t="t" r="r" b="b"/>
              <a:pathLst>
                <a:path w="1098550">
                  <a:moveTo>
                    <a:pt x="0" y="0"/>
                  </a:moveTo>
                  <a:lnTo>
                    <a:pt x="1098550" y="0"/>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a:r>
                <a:rPr lang="en-US" altLang="zh-CN" kern="100" spc="30">
                  <a:latin typeface="方正书宋简体"/>
                  <a:ea typeface="方正书宋简体"/>
                  <a:cs typeface="Times New Roman" panose="02020603050405020304"/>
                  <a:sym typeface="Times New Roman" panose="02020603050405020304"/>
                </a:rPr>
                <a:t> </a:t>
              </a:r>
              <a:endParaRPr lang="en-US" altLang="zh-CN" kern="100" spc="30">
                <a:latin typeface="方正书宋简体"/>
                <a:ea typeface="方正书宋简体"/>
                <a:cs typeface="Times New Roman" panose="02020603050405020304"/>
                <a:sym typeface="Times New Roman" panose="02020603050405020304"/>
              </a:endParaRPr>
            </a:p>
          </p:txBody>
        </p:sp>
        <p:sp>
          <p:nvSpPr>
            <p:cNvPr id="6" name="矩形 5"/>
            <p:cNvSpPr/>
            <p:nvPr/>
          </p:nvSpPr>
          <p:spPr>
            <a:xfrm>
              <a:off x="2648412" y="178498"/>
              <a:ext cx="1364787" cy="20891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l">
                <a:spcBef>
                  <a:spcPts val="0"/>
                </a:spcBef>
                <a:spcAft>
                  <a:spcPts val="0"/>
                </a:spcAft>
              </a:pPr>
              <a:r>
                <a:rPr lang="en-US" altLang="zh-CN"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rPr>
                <a:t>建筑物的干线电缆</a:t>
              </a:r>
              <a:endParaRPr lang="en-US" altLang="zh-CN"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endParaRPr>
            </a:p>
          </p:txBody>
        </p:sp>
        <p:sp>
          <p:nvSpPr>
            <p:cNvPr id="7" name="矩形 6"/>
            <p:cNvSpPr/>
            <p:nvPr/>
          </p:nvSpPr>
          <p:spPr>
            <a:xfrm>
              <a:off x="759120" y="838703"/>
              <a:ext cx="3184455" cy="20891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ctr">
                <a:spcBef>
                  <a:spcPts val="0"/>
                </a:spcBef>
                <a:spcAft>
                  <a:spcPts val="0"/>
                </a:spcAft>
              </a:pPr>
              <a:r>
                <a:rPr lang="en-US" altLang="zh-CN"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rPr>
                <a:t>图4.54</a:t>
              </a:r>
              <a:r>
                <a:rPr lang="en-US" altLang="zh-CN"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rPr>
                <a:t>支持语音BD的IDC配线模块各部分之间的关系</a:t>
              </a:r>
              <a:endParaRPr lang="en-US" altLang="zh-CN" kern="0" spc="30">
                <a:solidFill>
                  <a:srgbClr val="000000"/>
                </a:solidFill>
                <a:latin typeface="宋体" panose="02010600030101010101" pitchFamily="2" charset="-122"/>
                <a:ea typeface="宋体" panose="02010600030101010101" pitchFamily="2" charset="-122"/>
                <a:cs typeface="Arial Unicode MS"/>
                <a:sym typeface="Times New Roman" panose="02020603050405020304"/>
              </a:endParaRPr>
            </a:p>
          </p:txBody>
        </p:sp>
        <p:sp>
          <p:nvSpPr>
            <p:cNvPr id="9" name="任意多边形 9"/>
            <p:cNvSpPr/>
            <p:nvPr/>
          </p:nvSpPr>
          <p:spPr>
            <a:xfrm>
              <a:off x="1933575" y="297122"/>
              <a:ext cx="203200" cy="228600"/>
            </a:xfrm>
            <a:custGeom>
              <a:avLst/>
              <a:gdLst>
                <a:gd name="connsiteX0" fmla="*/ 0 w 203200"/>
                <a:gd name="connsiteY0" fmla="*/ 228600 h 228600"/>
                <a:gd name="connsiteX1" fmla="*/ 203200 w 203200"/>
                <a:gd name="connsiteY1" fmla="*/ 0 h 228600"/>
              </a:gdLst>
              <a:ahLst/>
              <a:cxnLst>
                <a:cxn ang="0">
                  <a:pos x="connsiteX0" y="connsiteY0"/>
                </a:cxn>
                <a:cxn ang="0">
                  <a:pos x="connsiteX1" y="connsiteY1"/>
                </a:cxn>
              </a:cxnLst>
              <a:rect l="l" t="t" r="r" b="b"/>
              <a:pathLst>
                <a:path w="203200" h="228600">
                  <a:moveTo>
                    <a:pt x="0" y="228600"/>
                  </a:moveTo>
                  <a:lnTo>
                    <a:pt x="20320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a:r>
                <a:rPr lang="en-US" altLang="zh-CN" kern="100" spc="30">
                  <a:latin typeface="方正书宋简体"/>
                  <a:ea typeface="方正书宋简体"/>
                  <a:cs typeface="Times New Roman" panose="02020603050405020304"/>
                  <a:sym typeface="Times New Roman" panose="02020603050405020304"/>
                </a:rPr>
                <a:t> </a:t>
              </a:r>
              <a:endParaRPr lang="en-US" altLang="zh-CN" kern="100" spc="30">
                <a:latin typeface="方正书宋简体"/>
                <a:ea typeface="方正书宋简体"/>
                <a:cs typeface="Times New Roman" panose="02020603050405020304"/>
                <a:sym typeface="Times New Roman" panose="02020603050405020304"/>
              </a:endParaRPr>
            </a:p>
          </p:txBody>
        </p:sp>
        <p:sp>
          <p:nvSpPr>
            <p:cNvPr id="10" name="任意多边形 10"/>
            <p:cNvSpPr/>
            <p:nvPr/>
          </p:nvSpPr>
          <p:spPr>
            <a:xfrm>
              <a:off x="1933575" y="297122"/>
              <a:ext cx="209550" cy="241300"/>
            </a:xfrm>
            <a:custGeom>
              <a:avLst/>
              <a:gdLst>
                <a:gd name="connsiteX0" fmla="*/ 0 w 209550"/>
                <a:gd name="connsiteY0" fmla="*/ 0 h 241300"/>
                <a:gd name="connsiteX1" fmla="*/ 209550 w 209550"/>
                <a:gd name="connsiteY1" fmla="*/ 241300 h 241300"/>
              </a:gdLst>
              <a:ahLst/>
              <a:cxnLst>
                <a:cxn ang="0">
                  <a:pos x="connsiteX0" y="connsiteY0"/>
                </a:cxn>
                <a:cxn ang="0">
                  <a:pos x="connsiteX1" y="connsiteY1"/>
                </a:cxn>
              </a:cxnLst>
              <a:rect l="l" t="t" r="r" b="b"/>
              <a:pathLst>
                <a:path w="209550" h="241300">
                  <a:moveTo>
                    <a:pt x="0" y="0"/>
                  </a:moveTo>
                  <a:lnTo>
                    <a:pt x="209550" y="24130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a:r>
                <a:rPr lang="en-US" altLang="zh-CN" kern="100" spc="30">
                  <a:latin typeface="方正书宋简体"/>
                  <a:ea typeface="方正书宋简体"/>
                  <a:cs typeface="Times New Roman" panose="02020603050405020304"/>
                  <a:sym typeface="Times New Roman" panose="02020603050405020304"/>
                </a:rPr>
                <a:t> </a:t>
              </a:r>
              <a:endParaRPr lang="en-US" altLang="zh-CN" kern="100" spc="30">
                <a:latin typeface="方正书宋简体"/>
                <a:ea typeface="方正书宋简体"/>
                <a:cs typeface="Times New Roman" panose="02020603050405020304"/>
                <a:sym typeface="Times New Roman" panose="02020603050405020304"/>
              </a:endParaRPr>
            </a:p>
          </p:txBody>
        </p:sp>
        <p:sp>
          <p:nvSpPr>
            <p:cNvPr id="11" name="任意多边形 11"/>
            <p:cNvSpPr/>
            <p:nvPr/>
          </p:nvSpPr>
          <p:spPr>
            <a:xfrm>
              <a:off x="120650" y="386872"/>
              <a:ext cx="1457325" cy="45719"/>
            </a:xfrm>
            <a:custGeom>
              <a:avLst/>
              <a:gdLst>
                <a:gd name="connsiteX0" fmla="*/ 0 w 698500"/>
                <a:gd name="connsiteY0" fmla="*/ 0 h 0"/>
                <a:gd name="connsiteX1" fmla="*/ 698500 w 698500"/>
                <a:gd name="connsiteY1" fmla="*/ 0 h 0"/>
              </a:gdLst>
              <a:ahLst/>
              <a:cxnLst>
                <a:cxn ang="0">
                  <a:pos x="connsiteX0" y="connsiteY0"/>
                </a:cxn>
                <a:cxn ang="0">
                  <a:pos x="connsiteX1" y="connsiteY1"/>
                </a:cxn>
              </a:cxnLst>
              <a:rect l="l" t="t" r="r" b="b"/>
              <a:pathLst>
                <a:path w="698500">
                  <a:moveTo>
                    <a:pt x="0" y="0"/>
                  </a:moveTo>
                  <a:lnTo>
                    <a:pt x="69850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256540" algn="just"/>
              <a:r>
                <a:rPr lang="en-US" altLang="zh-CN" kern="100" spc="30">
                  <a:latin typeface="方正书宋简体"/>
                  <a:ea typeface="方正书宋简体"/>
                  <a:cs typeface="Times New Roman" panose="02020603050405020304"/>
                  <a:sym typeface="Times New Roman" panose="02020603050405020304"/>
                </a:rPr>
                <a:t> </a:t>
              </a:r>
              <a:endParaRPr lang="en-US" altLang="zh-CN" kern="100" spc="30">
                <a:latin typeface="方正书宋简体"/>
                <a:ea typeface="方正书宋简体"/>
                <a:cs typeface="Times New Roman" panose="02020603050405020304"/>
                <a:sym typeface="Times New Roman" panose="02020603050405020304"/>
              </a:endParaRPr>
            </a:p>
          </p:txBody>
        </p:sp>
        <p:sp>
          <p:nvSpPr>
            <p:cNvPr id="12" name="Rectangle 288"/>
            <p:cNvSpPr>
              <a:spLocks noChangeArrowheads="1"/>
            </p:cNvSpPr>
            <p:nvPr/>
          </p:nvSpPr>
          <p:spPr bwMode="auto">
            <a:xfrm>
              <a:off x="146749" y="141272"/>
              <a:ext cx="1327150" cy="335925"/>
            </a:xfrm>
            <a:prstGeom prst="rect">
              <a:avLst/>
            </a:prstGeom>
            <a:noFill/>
            <a:ln>
              <a:noFill/>
            </a:ln>
          </p:spPr>
          <p:txBody>
            <a:bodyPr rot="0" vert="horz" wrap="square" lIns="0" tIns="0" rIns="0" bIns="0" anchor="t" anchorCtr="0" upright="1">
              <a:noAutofit/>
            </a:bodyPr>
            <a:lstStyle/>
            <a:p>
              <a:pPr indent="0" algn="ctr" eaLnBrk="1" latinLnBrk="0" hangingPunct="1">
                <a:lnSpc>
                  <a:spcPct val="100000"/>
                </a:lnSpc>
                <a:spcBef>
                  <a:spcPts val="0"/>
                </a:spcBef>
                <a:spcAft>
                  <a:spcPts val="0"/>
                </a:spcAft>
              </a:pPr>
              <a:r>
                <a:rPr lang="en-US" altLang="zh-CN" kern="0" spc="30">
                  <a:solidFill>
                    <a:srgbClr val="000000"/>
                  </a:solidFill>
                  <a:latin typeface="方正书宋简体"/>
                  <a:ea typeface="Arial Unicode MS"/>
                  <a:cs typeface="Times New Roman" panose="02020603050405020304"/>
                  <a:sym typeface="Times New Roman" panose="02020603050405020304"/>
                </a:rPr>
                <a:t>程控用户交换机</a:t>
              </a:r>
              <a:endParaRPr lang="en-US" altLang="zh-CN" kern="0" spc="30">
                <a:solidFill>
                  <a:srgbClr val="000000"/>
                </a:solidFill>
                <a:latin typeface="方正书宋简体"/>
                <a:ea typeface="Arial Unicode MS"/>
                <a:cs typeface="Times New Roman" panose="02020603050405020304"/>
                <a:sym typeface="Times New Roman" panose="02020603050405020304"/>
              </a:endParaRPr>
            </a:p>
            <a:p>
              <a:pPr indent="0" algn="ctr" eaLnBrk="1" latinLnBrk="0" hangingPunct="1">
                <a:lnSpc>
                  <a:spcPct val="100000"/>
                </a:lnSpc>
                <a:spcBef>
                  <a:spcPts val="0"/>
                </a:spcBef>
                <a:spcAft>
                  <a:spcPts val="0"/>
                </a:spcAft>
              </a:pPr>
              <a:r>
                <a:rPr lang="en-US" altLang="zh-CN" kern="0" spc="30">
                  <a:solidFill>
                    <a:srgbClr val="000000"/>
                  </a:solidFill>
                  <a:latin typeface="方正书宋简体"/>
                  <a:ea typeface="Arial Unicode MS"/>
                  <a:cs typeface="Times New Roman" panose="02020603050405020304"/>
                  <a:sym typeface="Times New Roman" panose="02020603050405020304"/>
                </a:rPr>
                <a:t>或建筑群主干电缆</a:t>
              </a:r>
              <a:endParaRPr lang="en-US" altLang="zh-CN" kern="0" spc="30">
                <a:solidFill>
                  <a:srgbClr val="000000"/>
                </a:solidFill>
                <a:latin typeface="Arial Unicode MS"/>
                <a:ea typeface="Arial Unicode MS"/>
                <a:cs typeface="Arial Unicode MS"/>
                <a:sym typeface="Times New Roman" panose="02020603050405020304"/>
              </a:endParaRPr>
            </a:p>
          </p:txBody>
        </p:sp>
        <p:sp>
          <p:nvSpPr>
            <p:cNvPr id="28" name="矩形 28"/>
            <p:cNvSpPr/>
            <p:nvPr/>
          </p:nvSpPr>
          <p:spPr>
            <a:xfrm>
              <a:off x="1571625" y="190561"/>
              <a:ext cx="355600" cy="4571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indent="0" algn="ctr"/>
              <a:r>
                <a:rPr lang="en-US" altLang="zh-CN" kern="100" spc="30">
                  <a:solidFill>
                    <a:srgbClr val="000000"/>
                  </a:solidFill>
                  <a:latin typeface="方正书宋简体"/>
                  <a:ea typeface="方正书宋简体"/>
                  <a:cs typeface="Times New Roman" panose="02020603050405020304"/>
                  <a:sym typeface="Times New Roman" panose="02020603050405020304"/>
                </a:rPr>
                <a:t>M</a:t>
              </a:r>
              <a:r>
                <a:rPr lang="en-US" altLang="zh-CN" kern="100" spc="30" baseline="-25000">
                  <a:solidFill>
                    <a:srgbClr val="000000"/>
                  </a:solidFill>
                  <a:latin typeface="方正书宋简体"/>
                  <a:ea typeface="方正书宋简体"/>
                  <a:cs typeface="Times New Roman" panose="02020603050405020304"/>
                  <a:sym typeface="Times New Roman" panose="02020603050405020304"/>
                </a:rPr>
                <a:t>ip2</a:t>
              </a:r>
              <a:endParaRPr lang="en-US" altLang="zh-CN" kern="100" spc="30">
                <a:solidFill>
                  <a:srgbClr val="000000"/>
                </a:solidFill>
                <a:latin typeface="方正书宋简体"/>
                <a:ea typeface="方正书宋简体"/>
                <a:cs typeface="Times New Roman" panose="02020603050405020304"/>
                <a:sym typeface="Times New Roman" panose="02020603050405020304"/>
              </a:endParaRPr>
            </a:p>
          </p:txBody>
        </p:sp>
        <p:sp>
          <p:nvSpPr>
            <p:cNvPr id="29" name="矩形 29"/>
            <p:cNvSpPr/>
            <p:nvPr/>
          </p:nvSpPr>
          <p:spPr>
            <a:xfrm>
              <a:off x="2146300" y="192700"/>
              <a:ext cx="355600" cy="45656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ctr">
                <a:spcBef>
                  <a:spcPts val="0"/>
                </a:spcBef>
                <a:spcAft>
                  <a:spcPts val="0"/>
                </a:spcAft>
              </a:pPr>
              <a:r>
                <a:rPr lang="en-US" altLang="zh-CN" kern="0" spc="30">
                  <a:solidFill>
                    <a:srgbClr val="000000"/>
                  </a:solidFill>
                  <a:latin typeface="Arial Unicode MS"/>
                  <a:ea typeface="Arial Unicode MS"/>
                  <a:cs typeface="Arial Unicode MS"/>
                  <a:sym typeface="Times New Roman" panose="02020603050405020304"/>
                </a:rPr>
                <a:t>M</a:t>
              </a:r>
              <a:r>
                <a:rPr lang="en-US" altLang="zh-CN" kern="0" spc="30" baseline="-25000">
                  <a:solidFill>
                    <a:srgbClr val="000000"/>
                  </a:solidFill>
                  <a:latin typeface="Arial Unicode MS"/>
                  <a:ea typeface="Arial Unicode MS"/>
                  <a:cs typeface="Arial Unicode MS"/>
                  <a:sym typeface="Times New Roman" panose="02020603050405020304"/>
                </a:rPr>
                <a:t>ip1</a:t>
              </a:r>
              <a:endParaRPr lang="en-US" altLang="zh-CN" kern="0" spc="30">
                <a:solidFill>
                  <a:srgbClr val="000000"/>
                </a:solidFill>
                <a:latin typeface="Arial Unicode MS"/>
                <a:ea typeface="Arial Unicode MS"/>
                <a:cs typeface="Arial Unicode MS"/>
                <a:sym typeface="Times New Roman" panose="02020603050405020304"/>
              </a:endParaRPr>
            </a:p>
          </p:txBody>
        </p:sp>
        <p:sp>
          <p:nvSpPr>
            <p:cNvPr id="2371" name="矩形 2371"/>
            <p:cNvSpPr/>
            <p:nvPr/>
          </p:nvSpPr>
          <p:spPr>
            <a:xfrm>
              <a:off x="1944370" y="0"/>
              <a:ext cx="233680" cy="20891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l">
                <a:spcBef>
                  <a:spcPts val="0"/>
                </a:spcBef>
                <a:spcAft>
                  <a:spcPts val="0"/>
                </a:spcAft>
              </a:pPr>
              <a:r>
                <a:rPr lang="en-US" altLang="zh-CN" kern="0" spc="30">
                  <a:solidFill>
                    <a:srgbClr val="000000"/>
                  </a:solidFill>
                  <a:latin typeface="Arial Unicode MS"/>
                  <a:ea typeface="Arial Unicode MS"/>
                  <a:cs typeface="Arial Unicode MS"/>
                  <a:sym typeface="Times New Roman" panose="02020603050405020304"/>
                </a:rPr>
                <a:t>FD</a:t>
              </a:r>
              <a:endParaRPr lang="en-US" altLang="zh-CN" kern="0" spc="30">
                <a:solidFill>
                  <a:srgbClr val="000000"/>
                </a:solidFill>
                <a:latin typeface="Arial Unicode MS"/>
                <a:ea typeface="Arial Unicode MS"/>
                <a:cs typeface="Arial Unicode MS"/>
                <a:sym typeface="Times New Roman" panose="02020603050405020304"/>
              </a:endParaRPr>
            </a:p>
          </p:txBody>
        </p:sp>
        <p:sp>
          <p:nvSpPr>
            <p:cNvPr id="421" name="矩形 421"/>
            <p:cNvSpPr/>
            <p:nvPr/>
          </p:nvSpPr>
          <p:spPr>
            <a:xfrm>
              <a:off x="1809355" y="648921"/>
              <a:ext cx="425845" cy="20251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indent="0" algn="l">
                <a:spcBef>
                  <a:spcPts val="0"/>
                </a:spcBef>
                <a:spcAft>
                  <a:spcPts val="0"/>
                </a:spcAft>
              </a:pPr>
              <a:r>
                <a:rPr lang="en-US" altLang="zh-CN" kern="0" spc="30">
                  <a:solidFill>
                    <a:srgbClr val="000000"/>
                  </a:solidFill>
                  <a:latin typeface="Arial Unicode MS"/>
                  <a:ea typeface="Arial Unicode MS"/>
                  <a:cs typeface="Arial Unicode MS"/>
                  <a:sym typeface="Times New Roman" panose="02020603050405020304"/>
                </a:rPr>
                <a:t>M</a:t>
              </a:r>
              <a:r>
                <a:rPr lang="en-US" altLang="zh-CN" kern="0" spc="30" baseline="-25000">
                  <a:solidFill>
                    <a:srgbClr val="000000"/>
                  </a:solidFill>
                  <a:latin typeface="Arial Unicode MS"/>
                  <a:ea typeface="Arial Unicode MS"/>
                  <a:cs typeface="Arial Unicode MS"/>
                  <a:sym typeface="Times New Roman" panose="02020603050405020304"/>
                </a:rPr>
                <a:t>ip、</a:t>
              </a:r>
              <a:r>
                <a:rPr lang="en-US" altLang="zh-CN" kern="0" spc="30">
                  <a:solidFill>
                    <a:srgbClr val="000000"/>
                  </a:solidFill>
                  <a:latin typeface="Arial Unicode MS"/>
                  <a:ea typeface="Arial Unicode MS"/>
                  <a:cs typeface="Arial Unicode MS"/>
                  <a:sym typeface="Times New Roman" panose="02020603050405020304"/>
                </a:rPr>
                <a:t>P</a:t>
              </a:r>
              <a:r>
                <a:rPr lang="en-US" altLang="zh-CN" kern="0" spc="30" baseline="-25000">
                  <a:solidFill>
                    <a:srgbClr val="000000"/>
                  </a:solidFill>
                  <a:latin typeface="Arial Unicode MS"/>
                  <a:ea typeface="Arial Unicode MS"/>
                  <a:cs typeface="Arial Unicode MS"/>
                  <a:sym typeface="Times New Roman" panose="02020603050405020304"/>
                </a:rPr>
                <a:t>ip</a:t>
              </a:r>
              <a:endParaRPr lang="en-US" altLang="zh-CN" kern="0" spc="30">
                <a:solidFill>
                  <a:srgbClr val="000000"/>
                </a:solidFill>
                <a:latin typeface="Arial Unicode MS"/>
                <a:ea typeface="Arial Unicode MS"/>
                <a:cs typeface="Arial Unicode MS"/>
                <a:sym typeface="Times New Roman" panose="02020603050405020304"/>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670" y="1129983"/>
            <a:ext cx="3786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9"/>
          <p:cNvSpPr>
            <a:spLocks noChangeArrowheads="1"/>
          </p:cNvSpPr>
          <p:nvPr/>
        </p:nvSpPr>
        <p:spPr bwMode="auto">
          <a:xfrm>
            <a:off x="663258" y="1207770"/>
            <a:ext cx="3673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dirty="0">
                <a:solidFill>
                  <a:schemeClr val="bg1"/>
                </a:solidFill>
              </a:rPr>
              <a:t>2. </a:t>
            </a:r>
            <a:r>
              <a:rPr lang="zh-CN" altLang="en-US" sz="2400" b="1" dirty="0">
                <a:solidFill>
                  <a:schemeClr val="bg1"/>
                </a:solidFill>
              </a:rPr>
              <a:t>电信</a:t>
            </a:r>
            <a:r>
              <a:rPr lang="zh-CN" altLang="en-US" sz="2400" b="1" dirty="0" smtClean="0">
                <a:solidFill>
                  <a:schemeClr val="bg1"/>
                </a:solidFill>
              </a:rPr>
              <a:t>间配线设备</a:t>
            </a:r>
            <a:endParaRPr lang="zh-CN" altLang="en-US" sz="2400" b="1" dirty="0">
              <a:solidFill>
                <a:schemeClr val="bg1"/>
              </a:solidFill>
            </a:endParaRPr>
          </a:p>
        </p:txBody>
      </p:sp>
      <p:sp>
        <p:nvSpPr>
          <p:cNvPr id="40964" name="Rectangle 31"/>
          <p:cNvSpPr>
            <a:spLocks noChangeArrowheads="1"/>
          </p:cNvSpPr>
          <p:nvPr/>
        </p:nvSpPr>
        <p:spPr bwMode="auto">
          <a:xfrm>
            <a:off x="407670" y="1844675"/>
            <a:ext cx="11193145" cy="4084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5353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2400" dirty="0" smtClean="0"/>
              <a:t>A. </a:t>
            </a:r>
            <a:r>
              <a:rPr lang="zh-CN" altLang="zh-CN" sz="2400" dirty="0"/>
              <a:t>至水平侧支持语音</a:t>
            </a:r>
            <a:r>
              <a:rPr lang="en-US" altLang="zh-CN" sz="2400" dirty="0"/>
              <a:t>FD</a:t>
            </a:r>
            <a:r>
              <a:rPr lang="zh-CN" altLang="zh-CN" sz="2400" dirty="0"/>
              <a:t>的</a:t>
            </a:r>
            <a:r>
              <a:rPr lang="en-US" altLang="zh-CN" sz="2400" dirty="0"/>
              <a:t>IDC</a:t>
            </a:r>
            <a:r>
              <a:rPr lang="zh-CN" altLang="zh-CN" sz="2400" dirty="0"/>
              <a:t>配线模块基本单元（</a:t>
            </a:r>
            <a:r>
              <a:rPr lang="en-US" altLang="zh-CN" sz="2400" dirty="0"/>
              <a:t>100</a:t>
            </a:r>
            <a:r>
              <a:rPr lang="zh-CN" altLang="zh-CN" sz="2400" dirty="0"/>
              <a:t>对）数量</a:t>
            </a:r>
            <a:endParaRPr lang="zh-CN" altLang="zh-CN" sz="2400" dirty="0"/>
          </a:p>
          <a:p>
            <a:r>
              <a:rPr lang="en-US" altLang="zh-CN" sz="2400" dirty="0" err="1"/>
              <a:t>M</a:t>
            </a:r>
            <a:r>
              <a:rPr lang="en-US" altLang="zh-CN" sz="2400" baseline="-25000" dirty="0" err="1"/>
              <a:t>hipn</a:t>
            </a:r>
            <a:r>
              <a:rPr lang="zh-CN" altLang="zh-CN" sz="2400" dirty="0"/>
              <a:t>＝</a:t>
            </a:r>
            <a:r>
              <a:rPr lang="en-US" altLang="zh-CN" sz="2400" dirty="0"/>
              <a:t>T</a:t>
            </a:r>
            <a:r>
              <a:rPr lang="en-US" altLang="zh-CN" sz="2400" baseline="-25000" dirty="0"/>
              <a:t>pn</a:t>
            </a:r>
            <a:r>
              <a:rPr lang="en-US" altLang="zh-CN" sz="2400" dirty="0">
                <a:sym typeface="Symbol" panose="05050102010706020507"/>
              </a:rPr>
              <a:t></a:t>
            </a:r>
            <a:r>
              <a:rPr lang="en-US" altLang="zh-CN" sz="2400" dirty="0"/>
              <a:t>24</a:t>
            </a:r>
            <a:r>
              <a:rPr lang="zh-CN" altLang="zh-CN" sz="2400" dirty="0"/>
              <a:t>（</a:t>
            </a:r>
            <a:r>
              <a:rPr lang="en-US" altLang="zh-CN" sz="2400" dirty="0"/>
              <a:t>20</a:t>
            </a:r>
            <a:r>
              <a:rPr lang="zh-CN" altLang="zh-CN" sz="2400" dirty="0"/>
              <a:t>）</a:t>
            </a:r>
            <a:endParaRPr lang="zh-CN" altLang="zh-CN" sz="2400" dirty="0"/>
          </a:p>
          <a:p>
            <a:r>
              <a:rPr lang="zh-CN" altLang="zh-CN" sz="2400" dirty="0"/>
              <a:t>其中：</a:t>
            </a:r>
            <a:r>
              <a:rPr lang="en-US" altLang="zh-CN" sz="2400" dirty="0" err="1"/>
              <a:t>M</a:t>
            </a:r>
            <a:r>
              <a:rPr lang="en-US" altLang="zh-CN" sz="2400" baseline="-25000" dirty="0" err="1"/>
              <a:t>hipn</a:t>
            </a:r>
            <a:r>
              <a:rPr lang="zh-CN" altLang="zh-CN" sz="2400" dirty="0"/>
              <a:t>：第</a:t>
            </a:r>
            <a:r>
              <a:rPr lang="en-US" altLang="zh-CN" sz="2400" dirty="0"/>
              <a:t>n</a:t>
            </a:r>
            <a:r>
              <a:rPr lang="zh-CN" altLang="zh-CN" sz="2400" dirty="0"/>
              <a:t>层（区）楼层配线设备</a:t>
            </a:r>
            <a:r>
              <a:rPr lang="en-US" altLang="zh-CN" sz="2400" dirty="0"/>
              <a:t>FD</a:t>
            </a:r>
            <a:r>
              <a:rPr lang="zh-CN" altLang="zh-CN" sz="2400" dirty="0"/>
              <a:t>至水平电缆侧支持语音</a:t>
            </a:r>
            <a:r>
              <a:rPr lang="en-US" altLang="zh-CN" sz="2400" dirty="0"/>
              <a:t>IDC</a:t>
            </a:r>
            <a:r>
              <a:rPr lang="zh-CN" altLang="zh-CN" sz="2400" dirty="0"/>
              <a:t>配线模块的基本单元数量，取整数值；</a:t>
            </a:r>
            <a:endParaRPr lang="zh-CN" altLang="zh-CN" sz="2400" dirty="0"/>
          </a:p>
          <a:p>
            <a:r>
              <a:rPr lang="en-US" altLang="zh-CN" sz="2400" dirty="0" err="1"/>
              <a:t>T</a:t>
            </a:r>
            <a:r>
              <a:rPr lang="en-US" altLang="zh-CN" sz="2400" baseline="-25000" dirty="0" err="1"/>
              <a:t>pn</a:t>
            </a:r>
            <a:r>
              <a:rPr lang="zh-CN" altLang="zh-CN" sz="2400" dirty="0"/>
              <a:t>：第</a:t>
            </a:r>
            <a:r>
              <a:rPr lang="en-US" altLang="zh-CN" sz="2400" dirty="0"/>
              <a:t>n</a:t>
            </a:r>
            <a:r>
              <a:rPr lang="zh-CN" altLang="zh-CN" sz="2400" dirty="0"/>
              <a:t>层（区）的电话信息点数量；</a:t>
            </a:r>
            <a:endParaRPr lang="zh-CN" altLang="zh-CN" sz="2400" dirty="0"/>
          </a:p>
          <a:p>
            <a:r>
              <a:rPr lang="en-US" altLang="zh-CN" sz="2400" dirty="0"/>
              <a:t>24</a:t>
            </a:r>
            <a:r>
              <a:rPr lang="zh-CN" altLang="zh-CN" sz="2400" dirty="0"/>
              <a:t>（</a:t>
            </a:r>
            <a:r>
              <a:rPr lang="en-US" altLang="zh-CN" sz="2400" dirty="0"/>
              <a:t>20</a:t>
            </a:r>
            <a:r>
              <a:rPr lang="zh-CN" altLang="zh-CN" sz="2400" dirty="0"/>
              <a:t>）：采用</a:t>
            </a:r>
            <a:r>
              <a:rPr lang="en-US" altLang="zh-CN" sz="2400" dirty="0"/>
              <a:t>4</a:t>
            </a:r>
            <a:r>
              <a:rPr lang="zh-CN" altLang="zh-CN" sz="2400" dirty="0"/>
              <a:t>（</a:t>
            </a:r>
            <a:r>
              <a:rPr lang="en-US" altLang="zh-CN" sz="2400" dirty="0"/>
              <a:t>5</a:t>
            </a:r>
            <a:r>
              <a:rPr lang="zh-CN" altLang="zh-CN" sz="2400" dirty="0"/>
              <a:t>）对卡接模块时，</a:t>
            </a:r>
            <a:r>
              <a:rPr lang="en-US" altLang="zh-CN" sz="2400" dirty="0"/>
              <a:t>1</a:t>
            </a:r>
            <a:r>
              <a:rPr lang="zh-CN" altLang="zh-CN" sz="2400" dirty="0"/>
              <a:t>个规格为</a:t>
            </a:r>
            <a:r>
              <a:rPr lang="en-US" altLang="zh-CN" sz="2400" dirty="0"/>
              <a:t>100</a:t>
            </a:r>
            <a:r>
              <a:rPr lang="zh-CN" altLang="zh-CN" sz="2400" dirty="0"/>
              <a:t>对基本单元的</a:t>
            </a:r>
            <a:r>
              <a:rPr lang="en-US" altLang="zh-CN" sz="2400" dirty="0"/>
              <a:t>IDC</a:t>
            </a:r>
            <a:r>
              <a:rPr lang="zh-CN" altLang="zh-CN" sz="2400" dirty="0"/>
              <a:t>配线架可支持</a:t>
            </a:r>
            <a:r>
              <a:rPr lang="en-US" altLang="zh-CN" sz="2400" dirty="0"/>
              <a:t>24</a:t>
            </a:r>
            <a:r>
              <a:rPr lang="zh-CN" altLang="zh-CN" sz="2400" dirty="0"/>
              <a:t>（</a:t>
            </a:r>
            <a:r>
              <a:rPr lang="en-US" altLang="zh-CN" sz="2400" dirty="0"/>
              <a:t>20</a:t>
            </a:r>
            <a:r>
              <a:rPr lang="zh-CN" altLang="zh-CN" sz="2400" dirty="0"/>
              <a:t>）个电话信息点。</a:t>
            </a:r>
            <a:endParaRPr lang="zh-CN" altLang="zh-CN" sz="2400" dirty="0"/>
          </a:p>
          <a:p>
            <a:r>
              <a:rPr lang="en-US" altLang="zh-CN" sz="2400" dirty="0"/>
              <a:t>B.</a:t>
            </a:r>
            <a:r>
              <a:rPr lang="zh-CN" altLang="zh-CN" sz="2400" dirty="0"/>
              <a:t>至建筑物主干侧支持语音</a:t>
            </a:r>
            <a:r>
              <a:rPr lang="en-US" altLang="zh-CN" sz="2400" dirty="0"/>
              <a:t>FD</a:t>
            </a:r>
            <a:r>
              <a:rPr lang="zh-CN" altLang="zh-CN" sz="2400" dirty="0"/>
              <a:t>的</a:t>
            </a:r>
            <a:r>
              <a:rPr lang="en-US" altLang="zh-CN" sz="2400" dirty="0"/>
              <a:t>IDC</a:t>
            </a:r>
            <a:r>
              <a:rPr lang="zh-CN" altLang="zh-CN" sz="2400" dirty="0"/>
              <a:t>配线模块基本单元（</a:t>
            </a:r>
            <a:r>
              <a:rPr lang="en-US" altLang="zh-CN" sz="2400" dirty="0"/>
              <a:t>100</a:t>
            </a:r>
            <a:r>
              <a:rPr lang="zh-CN" altLang="zh-CN" sz="2400" dirty="0"/>
              <a:t>对）数量</a:t>
            </a:r>
            <a:endParaRPr lang="zh-CN" altLang="zh-CN" sz="2400" dirty="0"/>
          </a:p>
          <a:p>
            <a:r>
              <a:rPr lang="en-US" altLang="zh-CN" sz="2400" dirty="0" err="1"/>
              <a:t>M</a:t>
            </a:r>
            <a:r>
              <a:rPr lang="en-US" altLang="zh-CN" sz="2400" baseline="-25000" dirty="0" err="1"/>
              <a:t>bipn</a:t>
            </a:r>
            <a:r>
              <a:rPr lang="en-US" altLang="zh-CN" sz="2400" dirty="0"/>
              <a:t> =T</a:t>
            </a:r>
            <a:r>
              <a:rPr lang="en-US" altLang="zh-CN" sz="2400" baseline="-25000" dirty="0"/>
              <a:t>pn</a:t>
            </a:r>
            <a:r>
              <a:rPr lang="en-US" altLang="zh-CN" sz="2400" dirty="0">
                <a:sym typeface="Symbol" panose="05050102010706020507"/>
              </a:rPr>
              <a:t></a:t>
            </a:r>
            <a:r>
              <a:rPr lang="en-US" altLang="zh-CN" sz="2400" dirty="0"/>
              <a:t>1.1</a:t>
            </a:r>
            <a:r>
              <a:rPr lang="en-US" altLang="zh-CN" sz="2400" dirty="0">
                <a:sym typeface="Symbol" panose="05050102010706020507"/>
              </a:rPr>
              <a:t></a:t>
            </a:r>
            <a:r>
              <a:rPr lang="en-US" altLang="zh-CN" sz="2400" dirty="0"/>
              <a:t>100</a:t>
            </a:r>
            <a:endParaRPr lang="zh-CN" altLang="zh-CN" sz="2400" dirty="0"/>
          </a:p>
          <a:p>
            <a:r>
              <a:rPr lang="zh-CN" altLang="zh-CN" sz="2400" dirty="0"/>
              <a:t>其中：</a:t>
            </a:r>
            <a:r>
              <a:rPr lang="en-US" altLang="zh-CN" sz="2400" dirty="0" err="1"/>
              <a:t>M</a:t>
            </a:r>
            <a:r>
              <a:rPr lang="en-US" altLang="zh-CN" sz="2400" baseline="-25000" dirty="0" err="1"/>
              <a:t>bipn</a:t>
            </a:r>
            <a:r>
              <a:rPr lang="en-US" altLang="zh-CN" sz="2400" dirty="0"/>
              <a:t> =</a:t>
            </a:r>
            <a:r>
              <a:rPr lang="zh-CN" altLang="zh-CN" sz="2400" dirty="0"/>
              <a:t>：第</a:t>
            </a:r>
            <a:r>
              <a:rPr lang="en-US" altLang="zh-CN" sz="2400" dirty="0"/>
              <a:t>n</a:t>
            </a:r>
            <a:r>
              <a:rPr lang="zh-CN" altLang="zh-CN" sz="2400" dirty="0"/>
              <a:t>层（区）楼层配线设备</a:t>
            </a:r>
            <a:r>
              <a:rPr lang="en-US" altLang="zh-CN" sz="2400" dirty="0"/>
              <a:t>FD</a:t>
            </a:r>
            <a:r>
              <a:rPr lang="zh-CN" altLang="zh-CN" sz="2400" dirty="0"/>
              <a:t>至建筑物主干侧支持语音</a:t>
            </a:r>
            <a:r>
              <a:rPr lang="en-US" altLang="zh-CN" sz="2400" dirty="0"/>
              <a:t>IDC</a:t>
            </a:r>
            <a:r>
              <a:rPr lang="zh-CN" altLang="zh-CN" sz="2400" dirty="0"/>
              <a:t>配线模块的基本单元数量，取整数值；</a:t>
            </a:r>
            <a:endParaRPr lang="zh-CN" altLang="zh-CN" sz="2400" dirty="0"/>
          </a:p>
        </p:txBody>
      </p:sp>
      <p:sp>
        <p:nvSpPr>
          <p:cNvPr id="40966" name="标题 1"/>
          <p:cNvSpPr/>
          <p:nvPr/>
        </p:nvSpPr>
        <p:spPr bwMode="auto">
          <a:xfrm>
            <a:off x="3071813" y="260350"/>
            <a:ext cx="662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en-US" altLang="zh-CN" sz="3200" b="1" dirty="0"/>
              <a:t>4.2.5 </a:t>
            </a:r>
            <a:r>
              <a:rPr lang="zh-CN" altLang="en-US" sz="3200" b="1" dirty="0" smtClean="0"/>
              <a:t>电信</a:t>
            </a:r>
            <a:r>
              <a:rPr lang="zh-CN" altLang="en-US" sz="3200" b="1" dirty="0"/>
              <a:t>间设计</a:t>
            </a:r>
            <a:endParaRPr kumimoji="0" lang="zh-CN" altLang="en-US" sz="3200" b="1" dirty="0">
              <a:solidFill>
                <a:srgbClr val="375B79"/>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aa4554f1-decb-4a25-b9b8-321d5edea278}"/>
</p:tagLst>
</file>

<file path=ppt/tags/tag2.xml><?xml version="1.0" encoding="utf-8"?>
<p:tagLst xmlns:p="http://schemas.openxmlformats.org/presentationml/2006/main">
  <p:tag name="KSO_WM_UNIT_TABLE_BEAUTIFY" val="smartTable{7a34705b-d566-4d7b-8ed7-6512952153cd}"/>
  <p:tag name="TABLE_ENDDRAG_ORIGIN_RECT" val="732*273"/>
  <p:tag name="TABLE_ENDDRAG_RECT" val="111*201*732*273"/>
</p:tagLst>
</file>

<file path=ppt/tags/tag3.xml><?xml version="1.0" encoding="utf-8"?>
<p:tagLst xmlns:p="http://schemas.openxmlformats.org/presentationml/2006/main">
  <p:tag name="COMMONDATA" val="eyJoZGlkIjoiOTc1MTA2MjU3ODgzMDhkMzE0ZTU0MjU4NGU4NDljNDM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rgbClr val="02307C"/>
            </a:solidFill>
            <a:effectLst/>
            <a:latin typeface="Arial" panose="020B0604020202020204" pitchFamily="34" charset="0"/>
            <a:ea typeface="宋体" panose="02010600030101010101" pitchFamily="2" charset="-122"/>
          </a:defRPr>
        </a:defPPr>
      </a:lstStyle>
    </a:spDef>
    <a:lnDef>
      <a:spPr bwMode="auto">
        <a:gradFill rotWithShape="1">
          <a:gsLst>
            <a:gs pos="0">
              <a:schemeClr val="folHlink">
                <a:alpha val="32001"/>
              </a:schemeClr>
            </a:gs>
            <a:gs pos="100000">
              <a:schemeClr val="folHlink">
                <a:gamma/>
                <a:shade val="0"/>
                <a:invGamma/>
                <a:alpha val="89999"/>
              </a:schemeClr>
            </a:gs>
          </a:gsLst>
          <a:lin ang="2700000" scaled="1"/>
        </a:gradFill>
        <a:ln w="38100" cap="flat" cmpd="sng" algn="ctr">
          <a:solidFill>
            <a:schemeClr val="accent6">
              <a:lumMod val="20000"/>
              <a:lumOff val="80000"/>
            </a:schemeClr>
          </a:solidFill>
          <a:prstDash val="solid"/>
          <a:roun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15038</Words>
  <Application>WPS 演示</Application>
  <PresentationFormat>宽屏</PresentationFormat>
  <Paragraphs>950</Paragraphs>
  <Slides>77</Slides>
  <Notes>8</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77</vt:i4>
      </vt:variant>
    </vt:vector>
  </HeadingPairs>
  <TitlesOfParts>
    <vt:vector size="93" baseType="lpstr">
      <vt:lpstr>Arial</vt:lpstr>
      <vt:lpstr>宋体</vt:lpstr>
      <vt:lpstr>Wingdings</vt:lpstr>
      <vt:lpstr>黑体</vt:lpstr>
      <vt:lpstr>Symbol</vt:lpstr>
      <vt:lpstr>方正书宋简体</vt:lpstr>
      <vt:lpstr>Times New Roman</vt:lpstr>
      <vt:lpstr>Arial Unicode MS</vt:lpstr>
      <vt:lpstr>Symbol</vt:lpstr>
      <vt:lpstr>微软雅黑</vt:lpstr>
      <vt:lpstr>Calibri</vt:lpstr>
      <vt:lpstr>Arial Unicode MS</vt:lpstr>
      <vt:lpstr>方正书宋简体</vt:lpstr>
      <vt:lpstr>Cambria Math</vt:lpstr>
      <vt:lpstr>Times New Roman</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xxzx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liap</dc:creator>
  <cp:lastModifiedBy>褚建立</cp:lastModifiedBy>
  <cp:revision>790</cp:revision>
  <dcterms:created xsi:type="dcterms:W3CDTF">2006-11-28T15:10:00Z</dcterms:created>
  <dcterms:modified xsi:type="dcterms:W3CDTF">2022-09-05T07:38:30Z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40EB09188AED4EED9BAC8142102C1DB5</vt:lpwstr>
  </property>
  <property fmtid="{D5CDD505-2E9C-101B-9397-08002B2CF9AE}" pid="3" name="KSOProductBuildVer">
    <vt:lpwstr>2052-11.1.0.12313</vt:lpwstr>
  </property>
</Properties>
</file>