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9"/>
  </p:notesMasterIdLst>
  <p:handoutMasterIdLst>
    <p:handoutMasterId r:id="rId80"/>
  </p:handoutMasterIdLst>
  <p:sldIdLst>
    <p:sldId id="454" r:id="rId3"/>
    <p:sldId id="715" r:id="rId4"/>
    <p:sldId id="546" r:id="rId5"/>
    <p:sldId id="716" r:id="rId6"/>
    <p:sldId id="845" r:id="rId7"/>
    <p:sldId id="717" r:id="rId8"/>
    <p:sldId id="718" r:id="rId9"/>
    <p:sldId id="719" r:id="rId10"/>
    <p:sldId id="720" r:id="rId11"/>
    <p:sldId id="722" r:id="rId12"/>
    <p:sldId id="723" r:id="rId13"/>
    <p:sldId id="724" r:id="rId14"/>
    <p:sldId id="727" r:id="rId15"/>
    <p:sldId id="728" r:id="rId16"/>
    <p:sldId id="729" r:id="rId17"/>
    <p:sldId id="730" r:id="rId18"/>
    <p:sldId id="753" r:id="rId19"/>
    <p:sldId id="754" r:id="rId20"/>
    <p:sldId id="755" r:id="rId21"/>
    <p:sldId id="757" r:id="rId22"/>
    <p:sldId id="758" r:id="rId23"/>
    <p:sldId id="759" r:id="rId24"/>
    <p:sldId id="760" r:id="rId25"/>
    <p:sldId id="752" r:id="rId26"/>
    <p:sldId id="762" r:id="rId27"/>
    <p:sldId id="763" r:id="rId28"/>
    <p:sldId id="846" r:id="rId29"/>
    <p:sldId id="770" r:id="rId30"/>
    <p:sldId id="771" r:id="rId31"/>
    <p:sldId id="772" r:id="rId32"/>
    <p:sldId id="773" r:id="rId33"/>
    <p:sldId id="768" r:id="rId34"/>
    <p:sldId id="774" r:id="rId35"/>
    <p:sldId id="775" r:id="rId36"/>
    <p:sldId id="769" r:id="rId37"/>
    <p:sldId id="776" r:id="rId38"/>
    <p:sldId id="778" r:id="rId39"/>
    <p:sldId id="777" r:id="rId40"/>
    <p:sldId id="779" r:id="rId41"/>
    <p:sldId id="906" r:id="rId42"/>
    <p:sldId id="907" r:id="rId43"/>
    <p:sldId id="905" r:id="rId44"/>
    <p:sldId id="908" r:id="rId45"/>
    <p:sldId id="909" r:id="rId46"/>
    <p:sldId id="910" r:id="rId47"/>
    <p:sldId id="911" r:id="rId48"/>
    <p:sldId id="912" r:id="rId49"/>
    <p:sldId id="913" r:id="rId50"/>
    <p:sldId id="916" r:id="rId51"/>
    <p:sldId id="756" r:id="rId52"/>
    <p:sldId id="732" r:id="rId53"/>
    <p:sldId id="781" r:id="rId54"/>
    <p:sldId id="734" r:id="rId55"/>
    <p:sldId id="735" r:id="rId56"/>
    <p:sldId id="736" r:id="rId57"/>
    <p:sldId id="782" r:id="rId58"/>
    <p:sldId id="737" r:id="rId59"/>
    <p:sldId id="784" r:id="rId60"/>
    <p:sldId id="739" r:id="rId61"/>
    <p:sldId id="740" r:id="rId62"/>
    <p:sldId id="786" r:id="rId63"/>
    <p:sldId id="741" r:id="rId64"/>
    <p:sldId id="787" r:id="rId65"/>
    <p:sldId id="742" r:id="rId66"/>
    <p:sldId id="788" r:id="rId67"/>
    <p:sldId id="789" r:id="rId68"/>
    <p:sldId id="794" r:id="rId69"/>
    <p:sldId id="796" r:id="rId70"/>
    <p:sldId id="797" r:id="rId71"/>
    <p:sldId id="745" r:id="rId72"/>
    <p:sldId id="790" r:id="rId73"/>
    <p:sldId id="791" r:id="rId74"/>
    <p:sldId id="792" r:id="rId75"/>
    <p:sldId id="917" r:id="rId76"/>
    <p:sldId id="918" r:id="rId77"/>
    <p:sldId id="527" r:id="rId78"/>
  </p:sldIdLst>
  <p:sldSz cx="12192000" cy="6858000"/>
  <p:notesSz cx="6270625" cy="9940925"/>
  <p:custDataLst>
    <p:tags r:id="rId84"/>
  </p:custDataLst>
  <p:defaultTextStyle>
    <a:defPPr>
      <a:defRPr lang="zh-CN"/>
    </a:defPPr>
    <a:lvl1pPr algn="l" rtl="0" fontAlgn="base">
      <a:spcBef>
        <a:spcPct val="0"/>
      </a:spcBef>
      <a:spcAft>
        <a:spcPct val="0"/>
      </a:spcAft>
      <a:defRPr kumimoji="1" sz="2000" kern="1200">
        <a:solidFill>
          <a:srgbClr val="02307C"/>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umimoji="1" sz="2000" kern="1200">
        <a:solidFill>
          <a:srgbClr val="02307C"/>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umimoji="1" sz="2000" kern="1200">
        <a:solidFill>
          <a:srgbClr val="02307C"/>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umimoji="1" sz="2000" kern="1200">
        <a:solidFill>
          <a:srgbClr val="02307C"/>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umimoji="1" sz="2000" kern="1200">
        <a:solidFill>
          <a:srgbClr val="02307C"/>
        </a:solidFill>
        <a:latin typeface="Arial" panose="020B0604020202020204" pitchFamily="34" charset="0"/>
        <a:ea typeface="宋体" panose="02010600030101010101" pitchFamily="2" charset="-122"/>
        <a:cs typeface="+mn-cs"/>
      </a:defRPr>
    </a:lvl5pPr>
    <a:lvl6pPr marL="2286000" algn="l" defTabSz="914400" rtl="0" eaLnBrk="1" latinLnBrk="0" hangingPunct="1">
      <a:defRPr kumimoji="1" sz="2000" kern="1200">
        <a:solidFill>
          <a:srgbClr val="02307C"/>
        </a:solidFill>
        <a:latin typeface="Arial" panose="020B0604020202020204" pitchFamily="34" charset="0"/>
        <a:ea typeface="宋体" panose="02010600030101010101" pitchFamily="2" charset="-122"/>
        <a:cs typeface="+mn-cs"/>
      </a:defRPr>
    </a:lvl6pPr>
    <a:lvl7pPr marL="2743200" algn="l" defTabSz="914400" rtl="0" eaLnBrk="1" latinLnBrk="0" hangingPunct="1">
      <a:defRPr kumimoji="1" sz="2000" kern="1200">
        <a:solidFill>
          <a:srgbClr val="02307C"/>
        </a:solidFill>
        <a:latin typeface="Arial" panose="020B0604020202020204" pitchFamily="34" charset="0"/>
        <a:ea typeface="宋体" panose="02010600030101010101" pitchFamily="2" charset="-122"/>
        <a:cs typeface="+mn-cs"/>
      </a:defRPr>
    </a:lvl7pPr>
    <a:lvl8pPr marL="3200400" algn="l" defTabSz="914400" rtl="0" eaLnBrk="1" latinLnBrk="0" hangingPunct="1">
      <a:defRPr kumimoji="1" sz="2000" kern="1200">
        <a:solidFill>
          <a:srgbClr val="02307C"/>
        </a:solidFill>
        <a:latin typeface="Arial" panose="020B0604020202020204" pitchFamily="34" charset="0"/>
        <a:ea typeface="宋体" panose="02010600030101010101" pitchFamily="2" charset="-122"/>
        <a:cs typeface="+mn-cs"/>
      </a:defRPr>
    </a:lvl8pPr>
    <a:lvl9pPr marL="3657600" algn="l" defTabSz="914400" rtl="0" eaLnBrk="1" latinLnBrk="0" hangingPunct="1">
      <a:defRPr kumimoji="1" sz="2000" kern="1200">
        <a:solidFill>
          <a:srgbClr val="02307C"/>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CED8F"/>
    <a:srgbClr val="375B79"/>
    <a:srgbClr val="FF3300"/>
    <a:srgbClr val="3A357B"/>
    <a:srgbClr val="DB0707"/>
    <a:srgbClr val="CCFFFF"/>
    <a:srgbClr val="3B6181"/>
    <a:srgbClr val="4B76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79" autoAdjust="0"/>
    <p:restoredTop sz="94412" autoAdjust="0"/>
  </p:normalViewPr>
  <p:slideViewPr>
    <p:cSldViewPr>
      <p:cViewPr>
        <p:scale>
          <a:sx n="80" d="100"/>
          <a:sy n="80" d="100"/>
        </p:scale>
        <p:origin x="-1470"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4" Type="http://schemas.openxmlformats.org/officeDocument/2006/relationships/tags" Target="tags/tag1.xml"/><Relationship Id="rId83" Type="http://schemas.openxmlformats.org/officeDocument/2006/relationships/tableStyles" Target="tableStyles.xml"/><Relationship Id="rId82" Type="http://schemas.openxmlformats.org/officeDocument/2006/relationships/viewProps" Target="viewProps.xml"/><Relationship Id="rId81" Type="http://schemas.openxmlformats.org/officeDocument/2006/relationships/presProps" Target="presProps.xml"/><Relationship Id="rId80" Type="http://schemas.openxmlformats.org/officeDocument/2006/relationships/handoutMaster" Target="handoutMasters/handoutMaster1.xml"/><Relationship Id="rId8" Type="http://schemas.openxmlformats.org/officeDocument/2006/relationships/slide" Target="slides/slide6.xml"/><Relationship Id="rId79" Type="http://schemas.openxmlformats.org/officeDocument/2006/relationships/notesMaster" Target="notesMasters/notesMaster1.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hdr" sz="quarter"/>
          </p:nvPr>
        </p:nvSpPr>
        <p:spPr bwMode="auto">
          <a:xfrm>
            <a:off x="0" y="0"/>
            <a:ext cx="2717800" cy="496888"/>
          </a:xfrm>
          <a:prstGeom prst="rect">
            <a:avLst/>
          </a:prstGeom>
          <a:noFill/>
          <a:ln w="9525">
            <a:noFill/>
            <a:miter lim="800000"/>
          </a:ln>
          <a:effectLst/>
        </p:spPr>
        <p:txBody>
          <a:bodyPr vert="horz" wrap="square" lIns="91440" tIns="45720" rIns="91440" bIns="45720" numCol="1" anchor="t" anchorCtr="0" compatLnSpc="1"/>
          <a:lstStyle>
            <a:lvl1pPr algn="l">
              <a:defRPr kumimoji="0" sz="1200">
                <a:solidFill>
                  <a:schemeClr val="tx1"/>
                </a:solidFill>
                <a:latin typeface="Arial" panose="020B0604020202020204" pitchFamily="34" charset="0"/>
                <a:ea typeface="宋体" panose="02010600030101010101" pitchFamily="2" charset="-122"/>
              </a:defRPr>
            </a:lvl1pPr>
          </a:lstStyle>
          <a:p>
            <a:pPr>
              <a:defRPr/>
            </a:pPr>
            <a:endParaRPr lang="en-US" altLang="zh-CN"/>
          </a:p>
        </p:txBody>
      </p:sp>
      <p:sp>
        <p:nvSpPr>
          <p:cNvPr id="115715" name="Rectangle 3"/>
          <p:cNvSpPr>
            <a:spLocks noGrp="1" noChangeArrowheads="1"/>
          </p:cNvSpPr>
          <p:nvPr>
            <p:ph type="dt" sz="quarter" idx="1"/>
          </p:nvPr>
        </p:nvSpPr>
        <p:spPr bwMode="auto">
          <a:xfrm>
            <a:off x="3551238" y="0"/>
            <a:ext cx="2717800" cy="496888"/>
          </a:xfrm>
          <a:prstGeom prst="rect">
            <a:avLst/>
          </a:prstGeom>
          <a:noFill/>
          <a:ln w="9525">
            <a:noFill/>
            <a:miter lim="800000"/>
          </a:ln>
          <a:effectLst/>
        </p:spPr>
        <p:txBody>
          <a:bodyPr vert="horz" wrap="square" lIns="91440" tIns="45720" rIns="91440" bIns="45720" numCol="1" anchor="t" anchorCtr="0" compatLnSpc="1"/>
          <a:lstStyle>
            <a:lvl1pPr algn="r">
              <a:defRPr kumimoji="0" sz="1200">
                <a:solidFill>
                  <a:schemeClr val="tx1"/>
                </a:solidFill>
                <a:latin typeface="Arial" panose="020B0604020202020204" pitchFamily="34" charset="0"/>
                <a:ea typeface="宋体" panose="02010600030101010101" pitchFamily="2" charset="-122"/>
              </a:defRPr>
            </a:lvl1pPr>
          </a:lstStyle>
          <a:p>
            <a:pPr>
              <a:defRPr/>
            </a:pPr>
            <a:endParaRPr lang="en-US" altLang="zh-CN"/>
          </a:p>
        </p:txBody>
      </p:sp>
      <p:sp>
        <p:nvSpPr>
          <p:cNvPr id="115716" name="Rectangle 4"/>
          <p:cNvSpPr>
            <a:spLocks noGrp="1" noChangeArrowheads="1"/>
          </p:cNvSpPr>
          <p:nvPr>
            <p:ph type="ftr" sz="quarter" idx="2"/>
          </p:nvPr>
        </p:nvSpPr>
        <p:spPr bwMode="auto">
          <a:xfrm>
            <a:off x="0" y="9442450"/>
            <a:ext cx="2717800" cy="496888"/>
          </a:xfrm>
          <a:prstGeom prst="rect">
            <a:avLst/>
          </a:prstGeom>
          <a:noFill/>
          <a:ln w="9525">
            <a:noFill/>
            <a:miter lim="800000"/>
          </a:ln>
          <a:effectLst/>
        </p:spPr>
        <p:txBody>
          <a:bodyPr vert="horz" wrap="square" lIns="91440" tIns="45720" rIns="91440" bIns="45720" numCol="1" anchor="b" anchorCtr="0" compatLnSpc="1"/>
          <a:lstStyle>
            <a:lvl1pPr algn="l">
              <a:defRPr kumimoji="0" sz="1200">
                <a:solidFill>
                  <a:schemeClr val="tx1"/>
                </a:solidFill>
                <a:latin typeface="Arial" panose="020B0604020202020204" pitchFamily="34" charset="0"/>
                <a:ea typeface="宋体" panose="02010600030101010101" pitchFamily="2" charset="-122"/>
              </a:defRPr>
            </a:lvl1pPr>
          </a:lstStyle>
          <a:p>
            <a:pPr>
              <a:defRPr/>
            </a:pPr>
            <a:endParaRPr lang="en-US" altLang="zh-CN"/>
          </a:p>
        </p:txBody>
      </p:sp>
      <p:sp>
        <p:nvSpPr>
          <p:cNvPr id="115717" name="Rectangle 5"/>
          <p:cNvSpPr>
            <a:spLocks noGrp="1" noChangeArrowheads="1"/>
          </p:cNvSpPr>
          <p:nvPr>
            <p:ph type="sldNum" sz="quarter" idx="3"/>
          </p:nvPr>
        </p:nvSpPr>
        <p:spPr bwMode="auto">
          <a:xfrm>
            <a:off x="3551238" y="9442450"/>
            <a:ext cx="2717800" cy="496888"/>
          </a:xfrm>
          <a:prstGeom prst="rect">
            <a:avLst/>
          </a:prstGeom>
          <a:noFill/>
          <a:ln w="9525">
            <a:noFill/>
            <a:miter lim="800000"/>
          </a:ln>
          <a:effectLst/>
        </p:spPr>
        <p:txBody>
          <a:bodyPr vert="horz" wrap="square" lIns="91440" tIns="45720" rIns="91440" bIns="45720" numCol="1" anchor="b" anchorCtr="0" compatLnSpc="1"/>
          <a:lstStyle>
            <a:lvl1pPr algn="r">
              <a:defRPr kumimoji="0" sz="1200">
                <a:solidFill>
                  <a:schemeClr val="tx1"/>
                </a:solidFill>
                <a:latin typeface="Arial" panose="020B0604020202020204" pitchFamily="34" charset="0"/>
                <a:ea typeface="宋体" panose="02010600030101010101" pitchFamily="2" charset="-122"/>
              </a:defRPr>
            </a:lvl1pPr>
          </a:lstStyle>
          <a:p>
            <a:pPr>
              <a:defRPr/>
            </a:pPr>
            <a:fld id="{E108E600-2024-4105-B326-8B72FB93711C}" type="slidenum">
              <a:rPr lang="en-US" altLang="zh-CN"/>
            </a:fld>
            <a:endParaRPr lang="en-US" altLang="zh-CN"/>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3-03T07:36:37"/>
    </inkml:context>
    <inkml:brush xml:id="br0">
      <inkml:brushProperty name="width" value="0.05292" units="cm"/>
      <inkml:brushProperty name="height" value="0.05292" units="cm"/>
      <inkml:brushProperty name="color" value="#c00000"/>
    </inkml:brush>
  </inkml:definitions>
  <inkml:trace contextRef="#ctx0" brushRef="#br0">3101 16197,'0'-24,"0"-26,0 50,0-25,0 0,0 25,0-24,-25-51,25 75,0-49,-25 24,25-25,0 25,0-24,0-26,-25 75,0-49,25-26,0 26,0-26,-24 26,24-26,-25 26,25-1,0-24,0-26,0 26,-25 0,25-1,0 1,0-1,-25 1,25 24,0-24,-25 24,25 1,0 24,-24-25,24 25,0 1,-50-26,50 25,0 0,0 1,-25-1,25 25,-25-50,1 50,-1-25,25-49,-50 49,50-24,0-1,0 25,-25-24,0 24,25 0,0 0,0 25,0-49,-49-51,-1-24,-24 25</inkml:trace>
  <inkml:trace contextRef="#ctx0" brushRef="#br0">1563 9351,'0'124,"0"-24,0-1,0-25,0 50,0-25,0 26,0-51,0 0,0 1,0-1,0 1,24-1,1 25,0-24,-25 24,0 0,0-25,25 1,-25 24,25 0,0 50,-25-50,49 25,-49-24,25 24,0-25,-25 50,0 24,0-98,25 74,-1-25,-24-25,25 25,25 25,-25-50,-1-25,1 1,0-1,-25-49,0 49,25-24,-25-50,0 25,0-25,25 0,-25 0,24 0,-24-25,0-49,0 49,0-50,0 26,0-51,0 51,0-26,0 51,0-1,0-50,0 51,0-26,-24 0,24-24,-25-50,-50-74,-24-26,0 1,49 0</inkml:trace>
  <inkml:trace contextRef="#ctx0" brushRef="#br0">2158 8930,'25'0,"0"0,-25-25,24 25,-24-25,0 25,25 0,0 0,-25-25,25 25,0 0,-1 0,51 0,-26 0,1 0,-25 0,24 0,-24 0,0 0,0 0,-25 0,25 25,0 0,-25 0,24-25,-24 24,25 1,0 0,0 0,0 0,-25 0,0 24,49 26,-24-51,-25 1,0 74,25-74,0 25,-25-1,24 26,1-26,0 1,-25 0,0 24,0-24,0-26,0 26,0-25,0 49,0-49,0 0,25 0,-25 0,0-1,25 26,-25-25,0 24,0-24,0 0,0 0,0-25,0 49,0-49,0 25,0-25,0 25,-25-25,25 50,0-50,0 49,0 1,-25-25,0 24,0-24,1 25,-1-26,0 26,25-25,-25 0,25-1,-25 1,25 0,0 0,0-25,0 0,0 49,-24-49,24 25,0-25,0 25,0-25,0 50,0-26,-25 1,25 75,-25-76,25 26,0 0,-25 24,25-24,0-1,0 1,0-25,0 49,0-24,0-50,0 49,-25-49,-24 0,24-25,-50 25</inkml:trace>
  <inkml:trace contextRef="#ctx0" brushRef="#br0">6548 9922,'0'0,"0"0,-24 0,-26 0,0 0,-24 0,24 0,-49 0,25 0,-25 0,24 0,26 0,24 0,-25 0,25 0,0 0,1 0,-51 0,50 0,1 0,-26 0,-24 0,49 0,0 25,-49-25,49 24,0-24,0 0,0 0,25 25,-24-25,-1 25,0-25,25 25,-25-25,25 25,-49 0,49-25,-25 24,0 1,25 0,0 0,-25 24,0 1,25-25,0 24,-24 26,24-26,-25 1,25 24,0-49,0 25,-25-1,25 1,0 0,0 24,0-24,0 49,0-50,0 1,0 25,0-26,0 26,0-26,0 26,0-26,0-24,0 49,0-24,0-25,-25 24,25-24,0 25,0-1,0 1,0 0,0-1,-25-49,25 50,0-25,0 24,0 1,0 0,0-1,0 1,0-1,0 1,-24 24,24-24,0 24,0-24,-25-25,0 49,25 1,0-51,-50 26,50 24,-25 26,25-51,-24 1,-1 24,0 26,0-26,25-24,-25 24,1-24,-1 49,0-50,0 26,0-26,1 26,24 24,0-49,-25 24,0-24,0-1,25 1,-25-25,1 24,-1-24,0 0,25 0,-25-25,0 25,25-1,-49-24,49 25,-25 0,0-25,0 0,1 0,24 0,-25 0,25 25,0-25,0 0,0-50</inkml:trace>
  <inkml:trace contextRef="#ctx0" brushRef="#br0">3051 13915,'0'25,"74"0,-49 0,50 0,-1-1,0-24,1 50,-26-50,1 50,24-50,-24 24,0-24,-25 0,-25 0,24 0,-24 0,0-49,0 49</inkml:trace>
  <inkml:trace contextRef="#ctx0" brushRef="#br0">3944 13816,'0'75,"0"-1,0 0,0 1,-25 24,25 25,0-25,0-24,-25 49,25-50,0-24,0 24,0-24,0 24,0-49,0-25,50 50,-25-26,0-24,-1 0,1 0,0 0,0 0,24-24,1-26,0 25,-1-24,1-1,-25 0,24-24,-24 24,0-24,0 0,-25 24,24-74,-24 49,0 51,0-51,0 26,-24-51,-1 1,-25 25,1-1,24 51,-25-51,-24 50,49 1,0 24,-49-25,74 25,-25 0,25 0,-25 0,25 0,-25 25,25-1,0 26,-24 0,-1-1,25-24,0 0,0 0</inkml:trace>
  <inkml:trace contextRef="#ctx0" brushRef="#br0">6573 9922,'0'0,"-25"0,25 0</inkml:trace>
  <inkml:trace contextRef="#ctx0" brushRef="#br0">6524 9947,'-25'0,"25"24,0-24,0 50,-25-50,0 0,25 50,-25-50,25 0,0 25,0-25,-24 49,-1-49,25 25,0 0,0 0,0-25,0 24,0-24,0 0,0 25,0-25,25 25,-1-25,26 0,0 0,-1 0,50 0,25-25,-49-24,24 24,0 0,-49 25,-25 0,0-25,-25 25,24-25,-24 25,25 0,0-24,25-1,-50 25,49-25,-24 25,0 0,0 0,-25-25,24 25,1 0,-25-25,0 25,0 0,0-25,0 25,0-24,0-1,-25 0,1 0,-26 0,0 25,-49-24,-74 24,-1-25,-25 25,51 0,48 0,26 0,24 0,1 0,49 0,0 25,-25-25,25 24,0-24,0 25,0-25,0 25</inkml:trace>
  <inkml:trace contextRef="#ctx0" brushRef="#br0">6573 9947,'-25'0,"25"0,-24 0,-1 0,0 0,-49 0,24 24,-24-24,24 0,25 0,-24 0,-1 0,25 0,0 0,25 0,25 0,0 0,25 0</inkml:trace>
  <inkml:trace contextRef="#ctx0" brushRef="#br0">6226 9798,'-25'0,"25"25,-49-25,24 24,0 26,0-50,0 25,25-25,-24 49,24-49,0 25,0 0,0 25,0-25,0 24,0-24,0 0,0 0,0-1,24-24,1 25,50-25,-26 0,1 0,-1 0,-24 0,25 0,-50-25,25 1,-25-1,0 0,0 25,0-25,0 0,0 25,0 0,0-24,0 24,0 0,0-25,-25 25,25 0,25 0</inkml:trace>
  <inkml:trace contextRef="#ctx0" brushRef="#br0">7590 9922,'-74'0,"-1"0,26 0,-26 0,51 0,-1 0,0 0,0 25,25-1,-25-24,25 50,-24-25,24 0,-25-25,25 49,0-24,0 0,0 0,0 0,0-25,0 0,25 0,-1 0,1 0,25 0,-1-50,26 25,-1-24,-49 24,49 0,-24-25,-50 50,0-25,0 25,0 0,0 0</inkml:trace>
  <inkml:trace contextRef="#ctx0" brushRef="#br0">7516 10071,'0'0,"49"0,-49 0,25 0,0 0,0 0,24 0,26 0,-1 0,25 0,-24 0,-1 0,1 0,-26 0,1 0,0 0,-1 0,-24 0,49 25,-24-25,0 49,-26-49,1 0,0 0,-25 25,25-25,-25 25,25 0,-1-1,-24-24,25 25,-25 0,25-25,-25 0,25 25,-25-25,0 25,25-1,-25 26,0-25,24 0,-24 24,25-24,-25 0,0 0,0 24,0-24,25 25,-25-26,0 1,25 0,-25 0,0 0,0 24,0-24,0 25,0-26,0 51,0-50,0 24,0 1,0 0,0 24,0-49,0 0,0 49,25 50,-25-25,0 0,0 50,0-50,24 1,1 49,-25-1,25-48,0 73,-25-74,25 125,-25-26,0 1,25-51,-25-48,0 48,0-48,0-1,0-25,0 1,0 24,24-25,-24-24,0 0,0-1,0 1,0-1,0-24,0 25,0-1,0 1,0 0,0-1,0 1,0 24,0 1,0-1,0 25,0-24,0 24,0-25,0 26,0-1,0 0,0 25,0-50,0 26,0-26,0 0,0-49,0 25,0-1,25 1,-25-25,0 0,0-25,0 49,0 1,25-50,-25 50,0-26,0 1,0 25,0-25,0-1,0 26,0-25,0 0,0-1,25 26,-25-25,0 24,0-24,0 0,25 0,-25 24,0-49,0 0,0 0,-25-74,0 0,-74-1</inkml:trace>
  <inkml:trace contextRef="#ctx0" brushRef="#br0">8855 16594,'0'50,"50"-25,-25 0,-1-1,26 26,0 24,-25-98,24 48,-24 1,0-25,0 25,-1-25,1 0,0-25,0-24,0-1,-1 0,1-49,-25 74,25-24,-25-26,0 26,0-1,0 50,0-25,0 25,0 0,0 0,-25 25,25 0,0 49,0-49,0 0,0 49</inkml:trace>
  <inkml:trace contextRef="#ctx0" brushRef="#br0">15677 8930,'-25'0,"-25"-25,-24 25,-25-25,-75 25,50 0,-99 0,24 0,1 0,-75 0,74 0,1 0,24 0,-49 25,74 24,25 1,0 0,0-1,75 1,-51 49,51-74,-26 74,26 50,49-75,0 26,0-26,0-24,49 74,1-124,74 24,-25 51,100-25,-26-26,-24-24,99 0,-49 0,123 0,-123-49,49-51,-25-24,-25 25,-49 25,-50 24,-24-49,-75 49,0 26,0-26,0-24,-25 49,-25-25,1 50,49-25,-75 25,75 0,-49 0,24-24,0-1,0 25,0 0,25 0</inkml:trace>
  <inkml:trace contextRef="#ctx0" brushRef="#br0">18604 7094,'74'248,"-49"99,0-99,-25 100,0 123,24 248,26-98,-50-1,0-50,0-24,0-199,25-148,-25-26,0-98,0-51,0 1,25-25,-25 0,0-99,-75-99,-24-51,-25 125</inkml:trace>
  <inkml:trace contextRef="#ctx0" brushRef="#br0">18157 9798,'595'-50,"-49"50,-25-25,-149 25,-174 0,-98-24,-26-1,-74 25,-25 0,25 0</inkml:trace>
  <inkml:trace contextRef="#ctx0" brushRef="#br0">22994 10542,'-174'-25,"-24"0,-1 1,-73-1,-1 25,25 0,49 0,1 25,74-1,49 26,1 24,49-24,0 0,25-1,0 26,0 24,50-50,24 26,50-50,-24-1,98 26,25-25,25-25,25 0,-74-50,-1 1,-24-26,-100 26,1-1,-51 25,-24-24,0 49,0 0,-24 0,-1-25,0 25,25 0,-50 0,50-25</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3-03T07:36:37"/>
    </inkml:context>
    <inkml:brush xml:id="br0">
      <inkml:brushProperty name="width" value="0.05292" units="cm"/>
      <inkml:brushProperty name="height" value="0.05292" units="cm"/>
      <inkml:brushProperty name="color" value="#c00000"/>
    </inkml:brush>
  </inkml:definitions>
  <inkml:trace contextRef="#ctx0" brushRef="#br0">6350 11906,'0'0,"-50"-25,50 1,-24-1,-1 25,25-50,0 25,0-24,0-26,0-24,0-50,0-24,0-1,0-24,-25-1,0-49,25 50,0-50,0 49,0-98,0-51,0 175,0-26,0-74,0 75,0 0,0 49,0 25,0-25,0 74,0 26,0 24,0 25,0 0,0 0,0 25,25 24,49 1,1 24,74 75</inkml:trace>
  <inkml:trace contextRef="#ctx0" brushRef="#br0">16818 12105,'0'0,"0"-100,24-24,-24-49,0-50,0-125,0-24,-49 75,-1-51,-49-98,-50 24,100 124,-26 26,1 48,24 51,25 98,0 26,1 49,24 0,0 0,24 25</inkml:trace>
  <inkml:trace contextRef="#ctx0" brushRef="#br0">8830 6028,'0'24,"25"-24,25 0,24 0,150 25,-1 0,99 25,75-50,99 0,75 24,-75-24,-75 0,-98 0,-75 0,-25 0,-124 0,-49 0,-25 0,0 0,-25 0,49 0,-49 0,25 0,-25 0,-50 0,26 0</inkml:trace>
  <inkml:trace contextRef="#ctx0" brushRef="#br0">9823 7441,'49'0,"26"-24,24 24,99 0,75-25,149 25,74-25,-124 25,-25 0,-123 0,-51 0,-98 0,-26 0,-24 0,-25 0,-25 0,25 25,-25 0,25-1,-24 26</inkml:trace>
  <inkml:trace contextRef="#ctx0" brushRef="#br0">10244 8359,'50'0,"0"0,49 0,74 25,26-25,-1 0,150 25,-76 0,1-25,-74 0,-26 0,-123 0,0 0,-50 0,0 0,-25 24,25 1,0 0,0 124</inkml:trace>
  <inkml:trace contextRef="#ctx0" brushRef="#br0">10790 9624,'99'0,"75"25,49 0,50-25,-25 25,0-1,-49 26,-1-25,-24 0,-50-1,-100-24,1 0,-25 0,0 25</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3-03T07:36:37"/>
    </inkml:context>
    <inkml:brush xml:id="br0">
      <inkml:brushProperty name="width" value="0.05292" units="cm"/>
      <inkml:brushProperty name="height" value="0.05292" units="cm"/>
      <inkml:brushProperty name="color" value="#c00000"/>
    </inkml:brush>
  </inkml:definitions>
  <inkml:trace contextRef="#ctx0" brushRef="#br0">18157 7888,'-25'0,"0"0,1 0,-1 0,-25 0,1 0,-26 49,1-24,-1 25,1 0,24-1,-49 50,25-24,-1-1,1 50,24-25,50-24,0-1,0 1,0 24,50 0,24 0,25-49,26-25,23-25,1 0,50 0,-51-75,1 1,25-25,-75-75,0 50,-74 50,25-1,-25 1,-25-25,0 74,0-25,0 25,0 25,-25-24,25 24</inkml:trace>
</inkml:ink>
</file>

<file path=ppt/ink/ink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3-03T07:36:37"/>
    </inkml:context>
    <inkml:brush xml:id="br0">
      <inkml:brushProperty name="width" value="0.05292" units="cm"/>
      <inkml:brushProperty name="height" value="0.05292" units="cm"/>
      <inkml:brushProperty name="color" value="#c00000"/>
    </inkml:brush>
  </inkml:definitions>
  <inkml:trace contextRef="#ctx0" brushRef="#br0">23812 9004,'-49'0,"24"0,-25 0,-74 50,50 24,-75 1,-74-1,74 25,-24-49,48 24,-48 1,-26 24,26 0,49 0,-25 50,25 0,0 0,25 0,24 49,-24-24,49-26,1 1,24 25,0 0,25-75,0 25,124-75,25 1,49 0,51-1,73-49,50 0,25-74,25-50,-100 0,-74 0,-25-75,-49-24,0 0,-100 49,75-148,-75 99,1 49,-26 25,-24 0,-25 75,0-1,0 51,-25-26,-24 50,-51 0,-48 0,24 0,-50 0,-49 0,0 50</inkml:trace>
  <inkml:trace contextRef="#ctx0" brushRef="#br0">16694 12576,'-100'50,"51"24,-1-24,-49 74,49-50,50-74,-25 50,25 24,0-24,0-1,75-24,-1 0,-24 0,24-25,50 25,0-25,50-25,-50-25,-50 0,1-24,-75-25,0 0,0-1,0-48,0 73,0 50,-25-24,25 24,0 25,-50 0,26 25,-26 0,25 24</inkml:trace>
  <inkml:trace contextRef="#ctx0" brushRef="#br0">21630 13767,'-25'0,"0"0,-25 0,-24 24,-50 26,50 0,-50-1,0-24,0 49,-25-24,-25 49,50 0,0 1,0 24,0-25,74-74,26 24,-1 26,25-75,0 0,0 49,99 51,25 24,50-75,74 1,74 49,149-74,-223-25,273 0,-124-75,25-49,-124 25,-75-50,-99 25,-124 50,25 0,-25-1,-25-24,-99 0,-75-50,-24 0,25 75,-100-1,25-49,-24 50,24-25,49 49,51 25,24 0,99 25,26 0,24 25,0 0,-25 0,25 0,-25-1</inkml:trace>
</inkml:ink>
</file>

<file path=ppt/ink/ink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3-03T07:36:37"/>
    </inkml:context>
    <inkml:brush xml:id="br0">
      <inkml:brushProperty name="width" value="0.05292" units="cm"/>
      <inkml:brushProperty name="height" value="0.05292" units="cm"/>
      <inkml:brushProperty name="color" value="#c00000"/>
    </inkml:brush>
  </inkml:definitions>
  <inkml:trace contextRef="#ctx0" brushRef="#br0">17462 8880,'0'0,"0"25,0 0,0-25,0 24,0-24,-24 0,24 50,0-25,-25 0,0 0,25 24,-25 1,0-1,1-24,24 25,-25-1,0 1,25-25,-25 24,0-24,1 25,24-1,0-24,0 25,-50-1,50 1,-25 0,25 24,-25-49,1 24,24-24,-25 0,25 0,0 0,0 0,0-1,-25 1,25 0,-25 25,25-26,0 1,0 0,0-25,0 25,0 0,-25 24,25-49,0 50,-24 24,24-49,-25 25,25-26,0 1,0 0,0 0,0-25,0 25,0-1,0-24,0 25,0-25,0 25,0-25,0 50,-25-1,25-24,0 0,0-25,0 0,0 0,0 0</inkml:trace>
</inkml:ink>
</file>

<file path=ppt/ink/ink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3-03T07:36:37"/>
    </inkml:context>
    <inkml:brush xml:id="br0">
      <inkml:brushProperty name="width" value="0.05292" units="cm"/>
      <inkml:brushProperty name="height" value="0.05292" units="cm"/>
      <inkml:brushProperty name="color" value="#c00000"/>
    </inkml:brush>
  </inkml:definitions>
  <inkml:trace contextRef="#ctx0" brushRef="#br0">20067 8880,'0'25,"0"24,0-24,0 75,0-26,0 0,0 125,0-1,0 1,25-26,-25 1,25-25,-25-75,0 25,24-24,1-1,-25 25,25-49,-25-25,0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717800" cy="496888"/>
          </a:xfrm>
          <a:prstGeom prst="rect">
            <a:avLst/>
          </a:prstGeom>
        </p:spPr>
        <p:txBody>
          <a:bodyPr vert="horz" lIns="91440" tIns="45720" rIns="91440" bIns="45720" rtlCol="0"/>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3" name="日期占位符 2"/>
          <p:cNvSpPr>
            <a:spLocks noGrp="1"/>
          </p:cNvSpPr>
          <p:nvPr>
            <p:ph type="dt" idx="1"/>
          </p:nvPr>
        </p:nvSpPr>
        <p:spPr>
          <a:xfrm>
            <a:off x="3551238" y="0"/>
            <a:ext cx="2717800" cy="496888"/>
          </a:xfrm>
          <a:prstGeom prst="rect">
            <a:avLst/>
          </a:prstGeom>
        </p:spPr>
        <p:txBody>
          <a:bodyPr vert="horz" lIns="91440" tIns="45720" rIns="91440" bIns="45720" rtlCol="0"/>
          <a:lstStyle>
            <a:lvl1pPr algn="r">
              <a:defRPr sz="1200">
                <a:latin typeface="Arial" panose="020B0604020202020204" pitchFamily="34" charset="0"/>
                <a:ea typeface="宋体" panose="02010600030101010101" pitchFamily="2" charset="-122"/>
              </a:defRPr>
            </a:lvl1pPr>
          </a:lstStyle>
          <a:p>
            <a:pPr>
              <a:defRPr/>
            </a:pPr>
            <a:fld id="{8412DE15-6DBC-4ECA-B8F0-56105B31C4D4}" type="datetimeFigureOut">
              <a:rPr lang="zh-CN" altLang="en-US"/>
            </a:fld>
            <a:endParaRPr lang="zh-CN" altLang="en-US"/>
          </a:p>
        </p:txBody>
      </p:sp>
      <p:sp>
        <p:nvSpPr>
          <p:cNvPr id="4" name="幻灯片图像占位符 3"/>
          <p:cNvSpPr>
            <a:spLocks noGrp="1" noRot="1" noChangeAspect="1"/>
          </p:cNvSpPr>
          <p:nvPr>
            <p:ph type="sldImg" idx="2"/>
          </p:nvPr>
        </p:nvSpPr>
        <p:spPr>
          <a:xfrm>
            <a:off x="-177976" y="746125"/>
            <a:ext cx="6626578" cy="372745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27063" y="4721225"/>
            <a:ext cx="5016500" cy="4473575"/>
          </a:xfrm>
          <a:prstGeom prst="rect">
            <a:avLst/>
          </a:prstGeom>
        </p:spPr>
        <p:txBody>
          <a:bodyPr vert="horz" lIns="91440" tIns="45720" rIns="91440" bIns="45720" rtlCol="0">
            <a:normAutofit/>
          </a:bodyPr>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smtClean="0"/>
          </a:p>
        </p:txBody>
      </p:sp>
      <p:sp>
        <p:nvSpPr>
          <p:cNvPr id="6" name="页脚占位符 5"/>
          <p:cNvSpPr>
            <a:spLocks noGrp="1"/>
          </p:cNvSpPr>
          <p:nvPr>
            <p:ph type="ftr" sz="quarter" idx="4"/>
          </p:nvPr>
        </p:nvSpPr>
        <p:spPr>
          <a:xfrm>
            <a:off x="0" y="9442450"/>
            <a:ext cx="2717800" cy="496888"/>
          </a:xfrm>
          <a:prstGeom prst="rect">
            <a:avLst/>
          </a:prstGeom>
        </p:spPr>
        <p:txBody>
          <a:bodyPr vert="horz" lIns="91440" tIns="45720" rIns="91440" bIns="45720" rtlCol="0" anchor="b"/>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7" name="灯片编号占位符 6"/>
          <p:cNvSpPr>
            <a:spLocks noGrp="1"/>
          </p:cNvSpPr>
          <p:nvPr>
            <p:ph type="sldNum" sz="quarter" idx="5"/>
          </p:nvPr>
        </p:nvSpPr>
        <p:spPr>
          <a:xfrm>
            <a:off x="3551238" y="9442450"/>
            <a:ext cx="2717800" cy="496888"/>
          </a:xfrm>
          <a:prstGeom prst="rect">
            <a:avLst/>
          </a:prstGeom>
        </p:spPr>
        <p:txBody>
          <a:bodyPr vert="horz" lIns="91440" tIns="45720" rIns="91440" bIns="45720" rtlCol="0" anchor="b"/>
          <a:lstStyle>
            <a:lvl1pPr algn="r">
              <a:defRPr sz="1200">
                <a:latin typeface="Arial" panose="020B0604020202020204" pitchFamily="34" charset="0"/>
                <a:ea typeface="宋体" panose="02010600030101010101" pitchFamily="2" charset="-122"/>
              </a:defRPr>
            </a:lvl1pPr>
          </a:lstStyle>
          <a:p>
            <a:pPr>
              <a:defRPr/>
            </a:pPr>
            <a:fld id="{77D3D4A5-D588-4AAC-9950-EC18180FDDA5}"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577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75780" name="灯片编号占位符 3"/>
          <p:cNvSpPr txBox="1">
            <a:spLocks noGrp="1"/>
          </p:cNvSpPr>
          <p:nvPr/>
        </p:nvSpPr>
        <p:spPr bwMode="auto">
          <a:xfrm>
            <a:off x="3551238" y="9442450"/>
            <a:ext cx="27178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charset="0"/>
                <a:ea typeface="宋体" panose="02010600030101010101" pitchFamily="2" charset="-122"/>
              </a:defRPr>
            </a:lvl1pPr>
            <a:lvl2pPr marL="742950" indent="-285750" eaLnBrk="0" hangingPunct="0">
              <a:spcBef>
                <a:spcPct val="30000"/>
              </a:spcBef>
              <a:defRPr sz="1200">
                <a:solidFill>
                  <a:schemeClr val="tx1"/>
                </a:solidFill>
                <a:latin typeface="Calibri" panose="020F0502020204030204" charset="0"/>
                <a:ea typeface="宋体" panose="02010600030101010101" pitchFamily="2" charset="-122"/>
              </a:defRPr>
            </a:lvl2pPr>
            <a:lvl3pPr marL="1143000" indent="-228600" eaLnBrk="0" hangingPunct="0">
              <a:spcBef>
                <a:spcPct val="30000"/>
              </a:spcBef>
              <a:defRPr sz="1200">
                <a:solidFill>
                  <a:schemeClr val="tx1"/>
                </a:solidFill>
                <a:latin typeface="Calibri" panose="020F0502020204030204" charset="0"/>
                <a:ea typeface="宋体" panose="02010600030101010101" pitchFamily="2" charset="-122"/>
              </a:defRPr>
            </a:lvl3pPr>
            <a:lvl4pPr marL="1600200" indent="-228600" eaLnBrk="0" hangingPunct="0">
              <a:spcBef>
                <a:spcPct val="30000"/>
              </a:spcBef>
              <a:defRPr sz="1200">
                <a:solidFill>
                  <a:schemeClr val="tx1"/>
                </a:solidFill>
                <a:latin typeface="Calibri" panose="020F0502020204030204" charset="0"/>
                <a:ea typeface="宋体" panose="02010600030101010101" pitchFamily="2" charset="-122"/>
              </a:defRPr>
            </a:lvl4pPr>
            <a:lvl5pPr marL="2057400" indent="-228600" eaLnBrk="0" hangingPunct="0">
              <a:spcBef>
                <a:spcPct val="30000"/>
              </a:spcBef>
              <a:defRPr sz="1200">
                <a:solidFill>
                  <a:schemeClr val="tx1"/>
                </a:solidFill>
                <a:latin typeface="Calibri" panose="020F050202020403020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9pPr>
          </a:lstStyle>
          <a:p>
            <a:pPr algn="r" eaLnBrk="1" hangingPunct="1">
              <a:spcBef>
                <a:spcPct val="0"/>
              </a:spcBef>
            </a:pPr>
            <a:fld id="{5F054DE5-1C0E-4E20-99B8-DBC383B6D8B5}" type="slidenum">
              <a:rPr lang="zh-CN" altLang="en-US">
                <a:solidFill>
                  <a:srgbClr val="02307C"/>
                </a:solidFill>
                <a:latin typeface="Arial" panose="020B0604020202020204" pitchFamily="34" charset="0"/>
              </a:rPr>
            </a:fld>
            <a:endParaRPr lang="en-US" altLang="zh-CN">
              <a:solidFill>
                <a:srgbClr val="02307C"/>
              </a:solidFil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9146713D-E040-401E-91CF-E10480FB063C}" type="slidenum">
              <a:rPr lang="en-US" altLang="zh-CN"/>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5623CEB6-CB5D-4D01-B1B4-54A8F3B794FC}" type="slidenum">
              <a:rPr lang="en-US" altLang="zh-CN"/>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26400"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8D09BEA0-822C-456F-9472-20E9B286B136}" type="slidenum">
              <a:rPr lang="en-US" altLang="zh-CN"/>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09600" y="1600200"/>
            <a:ext cx="10972800" cy="4525963"/>
          </a:xfrm>
          <a:prstGeom prst="rect">
            <a:avLst/>
          </a:prstGeom>
        </p:spPr>
        <p:txBody>
          <a:bodyPr/>
          <a:lstStyle/>
          <a:p>
            <a:pPr lvl="0"/>
            <a:endParaRPr lang="zh-CN" alt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C4EC8B49-FD7E-4C5A-A45E-30001B4A3C63}" type="slidenum">
              <a:rPr lang="en-US" altLang="zh-CN"/>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8"/>
            <a:ext cx="10972800" cy="5851525"/>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269470D7-C4CB-4E29-8BA0-72EADAAAB533}" type="slidenum">
              <a:rPr lang="en-US" altLang="zh-CN"/>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0"/>
            <a:ext cx="10972800" cy="452596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F779C44D-464A-411B-B3FF-AF24D571A38E}" type="slidenum">
              <a:rPr lang="en-US" altLang="zh-CN"/>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7A29898B-CD0B-49F8-AC28-8302C29EA7C6}" type="slidenum">
              <a:rPr lang="en-US" altLang="zh-CN"/>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0"/>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7DFAFD6B-3E04-4174-A146-88BEF3237671}" type="slidenum">
              <a:rPr lang="en-US" altLang="zh-CN"/>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7"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7"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F10D9BD1-8A07-4066-88D4-1E05E58697E0}" type="slidenum">
              <a:rPr lang="en-US" altLang="zh-CN"/>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758654DD-DB1B-4EAA-9CFE-0ACBED8A15D1}" type="slidenum">
              <a:rPr lang="en-US" altLang="zh-CN"/>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71B2F2C9-A99F-49FF-808A-737CEE1B1C39}" type="slidenum">
              <a:rPr lang="en-US" altLang="zh-CN"/>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0"/>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A4D83A7F-82DF-41D7-A979-EF201BA32739}" type="slidenum">
              <a:rPr lang="en-US" altLang="zh-CN"/>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54C3BC32-A6B4-4D03-B735-A2B5CE0A9505}" type="slidenum">
              <a:rPr lang="en-US" altLang="zh-CN"/>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l">
              <a:defRPr kumimoji="0" sz="1400">
                <a:solidFill>
                  <a:schemeClr val="tx1"/>
                </a:solidFill>
                <a:latin typeface="Arial" panose="020B0604020202020204" pitchFamily="34" charset="0"/>
                <a:ea typeface="宋体" panose="02010600030101010101"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a:defRPr kumimoji="0" sz="1400">
                <a:solidFill>
                  <a:schemeClr val="tx1"/>
                </a:solidFill>
                <a:latin typeface="Arial" panose="020B0604020202020204" pitchFamily="34" charset="0"/>
                <a:ea typeface="宋体" panose="02010600030101010101"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a:defRPr kumimoji="0" sz="1400">
                <a:solidFill>
                  <a:schemeClr val="tx1"/>
                </a:solidFill>
                <a:latin typeface="Arial" panose="020B0604020202020204" pitchFamily="34" charset="0"/>
                <a:ea typeface="宋体" panose="02010600030101010101" pitchFamily="2" charset="-122"/>
              </a:defRPr>
            </a:lvl1pPr>
          </a:lstStyle>
          <a:p>
            <a:pPr>
              <a:defRPr/>
            </a:pPr>
            <a:fld id="{7A09A57F-9435-4ABE-9A22-FF7B9A9DCE68}" type="slidenum">
              <a:rPr lang="en-US" altLang="zh-CN"/>
            </a:fld>
            <a:endParaRPr lang="en-US" altLang="zh-CN"/>
          </a:p>
        </p:txBody>
      </p:sp>
      <p:cxnSp>
        <p:nvCxnSpPr>
          <p:cNvPr id="3" name="直接连接符 2"/>
          <p:cNvCxnSpPr/>
          <p:nvPr/>
        </p:nvCxnSpPr>
        <p:spPr>
          <a:xfrm flipV="1">
            <a:off x="0" y="908050"/>
            <a:ext cx="12192000" cy="0"/>
          </a:xfrm>
          <a:prstGeom prst="line">
            <a:avLst/>
          </a:prstGeom>
          <a:gradFill rotWithShape="1">
            <a:gsLst>
              <a:gs pos="0">
                <a:schemeClr val="folHlink">
                  <a:alpha val="32001"/>
                </a:schemeClr>
              </a:gs>
              <a:gs pos="100000">
                <a:schemeClr val="folHlink">
                  <a:gamma/>
                  <a:shade val="0"/>
                  <a:invGamma/>
                  <a:alpha val="89999"/>
                </a:schemeClr>
              </a:gs>
            </a:gsLst>
            <a:lin ang="2700000" scaled="1"/>
          </a:gradFill>
          <a:ln w="57150" cap="flat" cmpd="sng" algn="ctr">
            <a:solidFill>
              <a:schemeClr val="accent1">
                <a:lumMod val="50000"/>
              </a:schemeClr>
            </a:solidFill>
            <a:prstDash val="solid"/>
            <a:round/>
            <a:headEnd type="none" w="med" len="med"/>
            <a:tailEnd type="none" w="med" len="med"/>
          </a:ln>
        </p:spPr>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customXml" Target="../ink/ink1.xml"/><Relationship Id="rId1" Type="http://schemas.openxmlformats.org/officeDocument/2006/relationships/image" Target="../media/image6.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customXml" Target="../ink/ink2.xml"/><Relationship Id="rId1" Type="http://schemas.openxmlformats.org/officeDocument/2006/relationships/image" Target="../media/image8.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jpeg"/><Relationship Id="rId1"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2.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jpeg"/><Relationship Id="rId1" Type="http://schemas.openxmlformats.org/officeDocument/2006/relationships/image" Target="../media/image36.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jpeg"/><Relationship Id="rId1" Type="http://schemas.openxmlformats.org/officeDocument/2006/relationships/image" Target="../media/image38.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7.png"/><Relationship Id="rId1"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customXml" Target="../ink/ink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7.png"/><Relationship Id="rId3" Type="http://schemas.openxmlformats.org/officeDocument/2006/relationships/customXml" Target="../ink/ink4.xml"/><Relationship Id="rId2" Type="http://schemas.openxmlformats.org/officeDocument/2006/relationships/image" Target="../media/image56.jpeg"/><Relationship Id="rId1"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1.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9.png"/><Relationship Id="rId1" Type="http://schemas.openxmlformats.org/officeDocument/2006/relationships/image" Target="../media/image5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2.png"/><Relationship Id="rId3" Type="http://schemas.openxmlformats.org/officeDocument/2006/relationships/customXml" Target="../ink/ink5.xml"/><Relationship Id="rId2" Type="http://schemas.openxmlformats.org/officeDocument/2006/relationships/image" Target="../media/image61.png"/><Relationship Id="rId1" Type="http://schemas.openxmlformats.org/officeDocument/2006/relationships/image" Target="../media/image6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5.png"/><Relationship Id="rId3" Type="http://schemas.openxmlformats.org/officeDocument/2006/relationships/customXml" Target="../ink/ink6.xml"/><Relationship Id="rId2" Type="http://schemas.openxmlformats.org/officeDocument/2006/relationships/image" Target="../media/image64.png"/><Relationship Id="rId1"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7.png"/><Relationship Id="rId1" Type="http://schemas.openxmlformats.org/officeDocument/2006/relationships/image" Target="../media/image66.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8.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9.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1.emf"/></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3.png"/><Relationship Id="rId1" Type="http://schemas.openxmlformats.org/officeDocument/2006/relationships/image" Target="../media/image72.jpe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4.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0"/>
          <p:cNvSpPr>
            <a:spLocks noChangeArrowheads="1"/>
          </p:cNvSpPr>
          <p:nvPr/>
        </p:nvSpPr>
        <p:spPr bwMode="auto">
          <a:xfrm>
            <a:off x="786130" y="2000250"/>
            <a:ext cx="10716895" cy="2306955"/>
          </a:xfrm>
          <a:prstGeom prst="rect">
            <a:avLst/>
          </a:prstGeom>
          <a:solidFill>
            <a:srgbClr val="FFFFFF"/>
          </a:solidFill>
          <a:ln w="9525">
            <a:solidFill>
              <a:srgbClr val="99CCFF"/>
            </a:solidFill>
            <a:miter lim="800000"/>
          </a:ln>
        </p:spPr>
        <p:txBody>
          <a:bodyPr wrap="square">
            <a:spAutoFit/>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2400" dirty="0"/>
              <a:t>建筑群子系统的干线缆线、建筑物干线子系统的干线缆线和配线子系统的水平缆线敷设完毕后，在电信间要进行端接和连接，此时电信间中机柜或机架的位置在敷设缆线已经确定。</a:t>
            </a:r>
            <a:endParaRPr lang="en-US" altLang="zh-CN" sz="2400" dirty="0"/>
          </a:p>
          <a:p>
            <a:pPr eaLnBrk="1" hangingPunct="1"/>
            <a:r>
              <a:rPr lang="zh-CN" altLang="zh-CN" sz="2400" dirty="0"/>
              <a:t>本项目的主要任务就是在电信间进行电缆、光缆的端接和互连。</a:t>
            </a:r>
            <a:endParaRPr lang="en-US" altLang="zh-CN" sz="2400" dirty="0"/>
          </a:p>
          <a:p>
            <a:pPr eaLnBrk="1" hangingPunct="1"/>
            <a:r>
              <a:rPr lang="zh-CN" altLang="zh-CN" sz="2400" dirty="0"/>
              <a:t>在电信间线缆端接主要包括</a:t>
            </a:r>
            <a:r>
              <a:rPr lang="en-US" altLang="zh-CN" sz="2400" dirty="0"/>
              <a:t>RJ45</a:t>
            </a:r>
            <a:r>
              <a:rPr lang="zh-CN" altLang="zh-CN" sz="2400" dirty="0"/>
              <a:t>配线架的端接、</a:t>
            </a:r>
            <a:r>
              <a:rPr lang="en-US" altLang="zh-CN" sz="2400" dirty="0"/>
              <a:t>110</a:t>
            </a:r>
            <a:r>
              <a:rPr lang="zh-CN" altLang="zh-CN" sz="2400" dirty="0"/>
              <a:t>配线架的端接、光纤配线架的连接以及它们之间的互联。</a:t>
            </a:r>
            <a:endParaRPr lang="zh-CN" altLang="zh-CN" sz="2400" dirty="0"/>
          </a:p>
        </p:txBody>
      </p:sp>
      <p:pic>
        <p:nvPicPr>
          <p:cNvPr id="2051" name="Picture 38" descr="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7398" y="1196658"/>
            <a:ext cx="3024187"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39"/>
          <p:cNvSpPr>
            <a:spLocks noChangeArrowheads="1"/>
          </p:cNvSpPr>
          <p:nvPr/>
        </p:nvSpPr>
        <p:spPr bwMode="auto">
          <a:xfrm>
            <a:off x="1071563" y="1285875"/>
            <a:ext cx="2592387" cy="47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lnSpc>
                <a:spcPct val="105000"/>
              </a:lnSpc>
              <a:spcBef>
                <a:spcPct val="20000"/>
              </a:spcBef>
            </a:pPr>
            <a:r>
              <a:rPr lang="en-US" altLang="zh-CN" sz="2400" b="1" dirty="0" smtClean="0">
                <a:solidFill>
                  <a:schemeClr val="bg1"/>
                </a:solidFill>
              </a:rPr>
              <a:t>11.1  </a:t>
            </a:r>
            <a:r>
              <a:rPr lang="zh-CN" altLang="zh-CN" sz="2400" b="1" dirty="0">
                <a:solidFill>
                  <a:schemeClr val="bg1"/>
                </a:solidFill>
              </a:rPr>
              <a:t>任务描述</a:t>
            </a:r>
            <a:endParaRPr lang="zh-CN" altLang="en-US" sz="2200" b="1" dirty="0">
              <a:solidFill>
                <a:schemeClr val="bg1"/>
              </a:solidFill>
            </a:endParaRPr>
          </a:p>
        </p:txBody>
      </p:sp>
      <p:sp>
        <p:nvSpPr>
          <p:cNvPr id="2053" name="标题 1"/>
          <p:cNvSpPr/>
          <p:nvPr/>
        </p:nvSpPr>
        <p:spPr bwMode="auto">
          <a:xfrm>
            <a:off x="3071813" y="260350"/>
            <a:ext cx="731043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r>
              <a:rPr lang="zh-CN" altLang="zh-CN" sz="3200" b="1" dirty="0" smtClean="0"/>
              <a:t>任务</a:t>
            </a:r>
            <a:r>
              <a:rPr lang="en-US" altLang="zh-CN" sz="3200" b="1" dirty="0" smtClean="0"/>
              <a:t>11  </a:t>
            </a:r>
            <a:r>
              <a:rPr lang="zh-CN" altLang="zh-CN" sz="3200" b="1" dirty="0"/>
              <a:t>电信间线缆端接</a:t>
            </a:r>
            <a:endParaRPr kumimoji="0" lang="zh-CN" altLang="en-US" sz="3200" b="1" dirty="0">
              <a:solidFill>
                <a:srgbClr val="375B79"/>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标题 1"/>
          <p:cNvSpPr/>
          <p:nvPr/>
        </p:nvSpPr>
        <p:spPr bwMode="auto">
          <a:xfrm>
            <a:off x="3071813" y="260350"/>
            <a:ext cx="702468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11.2.3  </a:t>
            </a:r>
            <a:r>
              <a:rPr lang="zh-CN" altLang="zh-CN" sz="3200" b="1" dirty="0"/>
              <a:t>配线架在机柜中的安装要求</a:t>
            </a:r>
            <a:endParaRPr lang="zh-CN" altLang="zh-CN" sz="3200" b="1" dirty="0"/>
          </a:p>
        </p:txBody>
      </p:sp>
      <p:pic>
        <p:nvPicPr>
          <p:cNvPr id="11267"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50988" y="1147763"/>
            <a:ext cx="4164012"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109663"/>
            <a:ext cx="495300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1"/>
          <p:cNvSpPr>
            <a:spLocks noChangeArrowheads="1"/>
          </p:cNvSpPr>
          <p:nvPr/>
        </p:nvSpPr>
        <p:spPr bwMode="auto">
          <a:xfrm>
            <a:off x="551815" y="1196340"/>
            <a:ext cx="11005820" cy="2606675"/>
          </a:xfrm>
          <a:prstGeom prst="rect">
            <a:avLst/>
          </a:prstGeom>
          <a:solidFill>
            <a:srgbClr val="FFFFFF"/>
          </a:solidFill>
          <a:ln w="9525">
            <a:solidFill>
              <a:srgbClr val="008080"/>
            </a:solidFill>
            <a:miter lim="800000"/>
          </a:ln>
          <a:effectLst>
            <a:outerShdw dist="35921" dir="2700000" algn="ctr" rotWithShape="0">
              <a:schemeClr val="bg2">
                <a:alpha val="50000"/>
              </a:schemeClr>
            </a:outerShdw>
          </a:effectLst>
        </p:spPr>
        <p:txBody>
          <a:bodyPr wrap="square" lIns="54000" tIns="10800" rIns="54000" bIns="10800">
            <a:spAutoFit/>
          </a:bodyPr>
          <a:lstStyle>
            <a:lvl1pPr indent="713105"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2400"/>
              <a:t>将配线架和交换机置于同一机架主要有以下优势。</a:t>
            </a:r>
            <a:endParaRPr lang="zh-CN" altLang="zh-CN" sz="2400"/>
          </a:p>
          <a:p>
            <a:pPr eaLnBrk="1" hangingPunct="1"/>
            <a:r>
              <a:rPr lang="zh-CN" altLang="zh-CN" sz="2400"/>
              <a:t>（</a:t>
            </a:r>
            <a:r>
              <a:rPr lang="en-US" altLang="zh-CN" sz="2400"/>
              <a:t>1</a:t>
            </a:r>
            <a:r>
              <a:rPr lang="zh-CN" altLang="zh-CN" sz="2400"/>
              <a:t>）跳线长度明显减少。由于交换机与配线架紧挨在一起，因此在通常情况下，跳线的长度只需</a:t>
            </a:r>
            <a:r>
              <a:rPr lang="en-US" altLang="zh-CN" sz="2400"/>
              <a:t>0.5 m</a:t>
            </a:r>
            <a:r>
              <a:rPr lang="zh-CN" altLang="zh-CN" sz="2400"/>
              <a:t>左右即可，从而大幅减少对双绞线数量的需求。</a:t>
            </a:r>
            <a:endParaRPr lang="zh-CN" altLang="zh-CN" sz="2400"/>
          </a:p>
          <a:p>
            <a:pPr eaLnBrk="1" hangingPunct="1"/>
            <a:r>
              <a:rPr lang="zh-CN" altLang="zh-CN" sz="2400"/>
              <a:t>（</a:t>
            </a:r>
            <a:r>
              <a:rPr lang="en-US" altLang="zh-CN" sz="2400"/>
              <a:t>2</a:t>
            </a:r>
            <a:r>
              <a:rPr lang="zh-CN" altLang="zh-CN" sz="2400"/>
              <a:t>）便于维护和管理。在对网络链路进行管理和维护时，可以非常直观地将配线架的某个端口连接至交换机，或者将某个配线架端口与交换机断开。</a:t>
            </a:r>
            <a:endParaRPr lang="zh-CN" altLang="zh-CN" sz="2400"/>
          </a:p>
          <a:p>
            <a:pPr eaLnBrk="1" hangingPunct="1"/>
            <a:r>
              <a:rPr lang="zh-CN" altLang="zh-CN" sz="2400"/>
              <a:t>（</a:t>
            </a:r>
            <a:r>
              <a:rPr lang="en-US" altLang="zh-CN" sz="2400"/>
              <a:t>3</a:t>
            </a:r>
            <a:r>
              <a:rPr lang="zh-CN" altLang="zh-CN" sz="2400"/>
              <a:t>）便于跳线的整理。由于跳线的长度限制，因此只需使用水平理线器即可实现跳线的整理与管理，无需使用垂直理线器、扎带等辅助材料。</a:t>
            </a:r>
            <a:endParaRPr lang="zh-CN" altLang="zh-CN" sz="2400"/>
          </a:p>
        </p:txBody>
      </p:sp>
      <p:sp>
        <p:nvSpPr>
          <p:cNvPr id="12291" name="标题 1"/>
          <p:cNvSpPr/>
          <p:nvPr/>
        </p:nvSpPr>
        <p:spPr bwMode="auto">
          <a:xfrm>
            <a:off x="3071813" y="260350"/>
            <a:ext cx="702468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11.2.3  </a:t>
            </a:r>
            <a:r>
              <a:rPr lang="zh-CN" altLang="zh-CN" sz="3200" b="1" dirty="0"/>
              <a:t>配线架在机柜中的安装要求</a:t>
            </a:r>
            <a:endParaRPr lang="zh-CN" altLang="zh-CN" sz="32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1"/>
          <p:cNvSpPr>
            <a:spLocks noChangeArrowheads="1"/>
          </p:cNvSpPr>
          <p:nvPr/>
        </p:nvSpPr>
        <p:spPr bwMode="auto">
          <a:xfrm>
            <a:off x="479425" y="1772920"/>
            <a:ext cx="11017885" cy="3714750"/>
          </a:xfrm>
          <a:prstGeom prst="rect">
            <a:avLst/>
          </a:prstGeom>
          <a:solidFill>
            <a:srgbClr val="FFFFFF"/>
          </a:solidFill>
          <a:ln w="9525">
            <a:solidFill>
              <a:srgbClr val="008080"/>
            </a:solidFill>
            <a:miter lim="800000"/>
          </a:ln>
          <a:effectLst>
            <a:outerShdw dist="35921" dir="2700000" algn="ctr" rotWithShape="0">
              <a:schemeClr val="bg2">
                <a:alpha val="50000"/>
              </a:schemeClr>
            </a:outerShdw>
          </a:effectLst>
        </p:spPr>
        <p:txBody>
          <a:bodyPr wrap="square" lIns="54000" tIns="10800" rIns="54000" bIns="10800">
            <a:spAutoFit/>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2400"/>
              <a:t>光缆连接是综合布线系统工程中极为重要的施工项目，按其连接类型可分为光缆接续和光缆终端两类。</a:t>
            </a:r>
            <a:endParaRPr lang="zh-CN" altLang="zh-CN" sz="2400"/>
          </a:p>
          <a:p>
            <a:pPr eaLnBrk="1" hangingPunct="1"/>
            <a:r>
              <a:rPr lang="zh-CN" altLang="zh-CN" sz="2400"/>
              <a:t>光缆接续是光缆直接连接，中间没有任何设备，为固定接续；光缆终端是中间安装设备，例如光缆接续箱（</a:t>
            </a:r>
            <a:r>
              <a:rPr lang="en-US" altLang="zh-CN" sz="2400"/>
              <a:t>LIU</a:t>
            </a:r>
            <a:r>
              <a:rPr lang="zh-CN" altLang="zh-CN" sz="2400"/>
              <a:t>，又称光缆互连装置、光缆接续箱）和光缆配线架（</a:t>
            </a:r>
            <a:r>
              <a:rPr lang="en-US" altLang="zh-CN" sz="2400"/>
              <a:t>LGX</a:t>
            </a:r>
            <a:r>
              <a:rPr lang="zh-CN" altLang="zh-CN" sz="2400"/>
              <a:t>，又称光纤接线架）。</a:t>
            </a:r>
            <a:endParaRPr lang="zh-CN" altLang="zh-CN" sz="2400"/>
          </a:p>
          <a:p>
            <a:pPr eaLnBrk="1" hangingPunct="1"/>
            <a:r>
              <a:rPr lang="zh-CN" altLang="zh-CN" sz="2400"/>
              <a:t>光缆连接的施工内容应包括光纤接续，铜导线、金属护层和加强芯的连接，接头损耗测量，接头套管（盒）的封合安装以及光缆接头保护措施的安装等。</a:t>
            </a:r>
            <a:endParaRPr lang="zh-CN" altLang="zh-CN" sz="2400"/>
          </a:p>
          <a:p>
            <a:pPr eaLnBrk="1" hangingPunct="1"/>
            <a:r>
              <a:rPr lang="zh-CN" altLang="zh-CN" sz="2400"/>
              <a:t>光缆终端的施工内容一般不包括光缆终端设备的安装。主要是光缆本身终端部分，通常包括光缆布置（包括光缆终端的位置），光纤整理和连接器的制作及插接，铜导线、金属护层和加强芯的终端和接地等施工内容。</a:t>
            </a:r>
            <a:endParaRPr lang="zh-CN" altLang="zh-CN" sz="2400"/>
          </a:p>
        </p:txBody>
      </p:sp>
      <p:sp>
        <p:nvSpPr>
          <p:cNvPr id="13315" name="标题 1"/>
          <p:cNvSpPr/>
          <p:nvPr/>
        </p:nvSpPr>
        <p:spPr bwMode="auto">
          <a:xfrm>
            <a:off x="3071813" y="260350"/>
            <a:ext cx="72009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000" b="1" dirty="0" smtClean="0"/>
              <a:t>11.2.4  </a:t>
            </a:r>
            <a:r>
              <a:rPr lang="zh-CN" altLang="en-US" sz="3000" b="1" dirty="0" smtClean="0"/>
              <a:t>光缆连接类型和施工内容及要求</a:t>
            </a:r>
            <a:endParaRPr lang="zh-CN" altLang="zh-CN" sz="3000" b="1" dirty="0"/>
          </a:p>
        </p:txBody>
      </p:sp>
      <p:pic>
        <p:nvPicPr>
          <p:cNvPr id="13316" name="Picture 38" descr="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3870" y="1070928"/>
            <a:ext cx="59293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39"/>
          <p:cNvSpPr>
            <a:spLocks noChangeArrowheads="1"/>
          </p:cNvSpPr>
          <p:nvPr/>
        </p:nvSpPr>
        <p:spPr bwMode="auto">
          <a:xfrm>
            <a:off x="698183" y="1142365"/>
            <a:ext cx="6000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2400" b="1" dirty="0">
                <a:solidFill>
                  <a:schemeClr val="bg1"/>
                </a:solidFill>
              </a:rPr>
              <a:t>1. </a:t>
            </a:r>
            <a:r>
              <a:rPr lang="zh-CN" altLang="en-US" sz="2400" b="1" dirty="0" smtClean="0">
                <a:solidFill>
                  <a:schemeClr val="bg1"/>
                </a:solidFill>
              </a:rPr>
              <a:t>光缆连接类型和施工内容及要求</a:t>
            </a:r>
            <a:endParaRPr lang="zh-CN" altLang="en-US" sz="2400"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8" descr="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5008" y="1129983"/>
            <a:ext cx="2857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9"/>
          <p:cNvSpPr>
            <a:spLocks noChangeArrowheads="1"/>
          </p:cNvSpPr>
          <p:nvPr/>
        </p:nvSpPr>
        <p:spPr bwMode="auto">
          <a:xfrm>
            <a:off x="837883" y="1201420"/>
            <a:ext cx="2714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2400" b="1">
                <a:solidFill>
                  <a:schemeClr val="bg1"/>
                </a:solidFill>
              </a:rPr>
              <a:t>2. </a:t>
            </a:r>
            <a:r>
              <a:rPr lang="zh-CN" altLang="en-US" sz="2400" b="1">
                <a:solidFill>
                  <a:schemeClr val="bg1"/>
                </a:solidFill>
              </a:rPr>
              <a:t>光纤接续</a:t>
            </a:r>
            <a:endParaRPr lang="zh-CN" altLang="en-US" sz="2400">
              <a:solidFill>
                <a:schemeClr val="bg1"/>
              </a:solidFill>
            </a:endParaRPr>
          </a:p>
        </p:txBody>
      </p:sp>
      <p:sp>
        <p:nvSpPr>
          <p:cNvPr id="12" name="Rectangle 75"/>
          <p:cNvSpPr>
            <a:spLocks noChangeArrowheads="1"/>
          </p:cNvSpPr>
          <p:nvPr/>
        </p:nvSpPr>
        <p:spPr bwMode="auto">
          <a:xfrm>
            <a:off x="695325" y="1772920"/>
            <a:ext cx="8072438" cy="4643438"/>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p>
            <a:pPr indent="628650">
              <a:lnSpc>
                <a:spcPts val="3100"/>
              </a:lnSpc>
              <a:defRPr/>
            </a:pPr>
            <a:r>
              <a:rPr lang="zh-CN" altLang="en-US" sz="2400" dirty="0"/>
              <a:t>光缆的接续包含有</a:t>
            </a:r>
            <a:r>
              <a:rPr lang="en-US" altLang="zh-CN" sz="2400" dirty="0"/>
              <a:t>:</a:t>
            </a:r>
            <a:endParaRPr lang="en-US" altLang="zh-CN" sz="2400" dirty="0"/>
          </a:p>
          <a:p>
            <a:pPr marL="628650" indent="630555">
              <a:lnSpc>
                <a:spcPts val="3100"/>
              </a:lnSpc>
              <a:buFont typeface="Wingdings" panose="05000000000000000000" pitchFamily="2" charset="2"/>
              <a:buChar char="u"/>
              <a:defRPr/>
            </a:pPr>
            <a:r>
              <a:rPr lang="zh-CN" altLang="en-US" sz="2400" dirty="0"/>
              <a:t>光纤接续；</a:t>
            </a:r>
            <a:endParaRPr lang="en-US" altLang="zh-CN" sz="2400" dirty="0"/>
          </a:p>
          <a:p>
            <a:pPr marL="628650" indent="630555">
              <a:lnSpc>
                <a:spcPts val="3100"/>
              </a:lnSpc>
              <a:buFont typeface="Wingdings" panose="05000000000000000000" pitchFamily="2" charset="2"/>
              <a:buChar char="u"/>
              <a:defRPr/>
            </a:pPr>
            <a:r>
              <a:rPr lang="zh-CN" altLang="en-US" sz="2400" dirty="0"/>
              <a:t>铜导线（如为光纤和铜导线组合光缆时）；</a:t>
            </a:r>
            <a:endParaRPr lang="en-US" altLang="zh-CN" sz="2400" dirty="0"/>
          </a:p>
          <a:p>
            <a:pPr marL="628650" indent="630555">
              <a:lnSpc>
                <a:spcPts val="3100"/>
              </a:lnSpc>
              <a:buFont typeface="Wingdings" panose="05000000000000000000" pitchFamily="2" charset="2"/>
              <a:buChar char="u"/>
              <a:defRPr/>
            </a:pPr>
            <a:r>
              <a:rPr lang="zh-CN" altLang="en-US" sz="2400" dirty="0"/>
              <a:t>金属护层和加强芯的连接；</a:t>
            </a:r>
            <a:endParaRPr lang="en-US" altLang="zh-CN" sz="2400" dirty="0"/>
          </a:p>
          <a:p>
            <a:pPr marL="628650" indent="630555">
              <a:lnSpc>
                <a:spcPts val="3100"/>
              </a:lnSpc>
              <a:buFont typeface="Wingdings" panose="05000000000000000000" pitchFamily="2" charset="2"/>
              <a:buChar char="u"/>
              <a:defRPr/>
            </a:pPr>
            <a:r>
              <a:rPr lang="zh-CN" altLang="en-US" sz="2400" dirty="0"/>
              <a:t>接头套管（盒）的封合安装等。</a:t>
            </a:r>
            <a:endParaRPr lang="zh-CN" altLang="en-US" sz="2300" dirty="0"/>
          </a:p>
        </p:txBody>
      </p:sp>
      <p:sp>
        <p:nvSpPr>
          <p:cNvPr id="14341" name="标题 1"/>
          <p:cNvSpPr/>
          <p:nvPr/>
        </p:nvSpPr>
        <p:spPr bwMode="auto">
          <a:xfrm>
            <a:off x="3071813" y="260350"/>
            <a:ext cx="734466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000" b="1" dirty="0" smtClean="0"/>
              <a:t>11.2.4  </a:t>
            </a:r>
            <a:r>
              <a:rPr lang="zh-CN" altLang="en-US" sz="3000" b="1" dirty="0" smtClean="0"/>
              <a:t>光缆连接类型和施工内容及要求</a:t>
            </a:r>
            <a:endParaRPr lang="zh-CN" altLang="en-US" sz="3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8" descr="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1498" y="1129983"/>
            <a:ext cx="2857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9"/>
          <p:cNvSpPr>
            <a:spLocks noChangeArrowheads="1"/>
          </p:cNvSpPr>
          <p:nvPr/>
        </p:nvSpPr>
        <p:spPr bwMode="auto">
          <a:xfrm>
            <a:off x="694373" y="1201420"/>
            <a:ext cx="2714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2400" b="1">
                <a:solidFill>
                  <a:schemeClr val="bg1"/>
                </a:solidFill>
              </a:rPr>
              <a:t>2.</a:t>
            </a:r>
            <a:r>
              <a:rPr lang="zh-CN" altLang="en-US" sz="2400" b="1">
                <a:solidFill>
                  <a:schemeClr val="bg1"/>
                </a:solidFill>
              </a:rPr>
              <a:t>光纤接续</a:t>
            </a:r>
            <a:endParaRPr lang="zh-CN" altLang="en-US" sz="2400">
              <a:solidFill>
                <a:schemeClr val="bg1"/>
              </a:solidFill>
            </a:endParaRPr>
          </a:p>
        </p:txBody>
      </p:sp>
      <p:sp>
        <p:nvSpPr>
          <p:cNvPr id="15364" name="Rectangle 75"/>
          <p:cNvSpPr>
            <a:spLocks noChangeArrowheads="1"/>
          </p:cNvSpPr>
          <p:nvPr/>
        </p:nvSpPr>
        <p:spPr bwMode="auto">
          <a:xfrm>
            <a:off x="551815" y="1772920"/>
            <a:ext cx="10907395" cy="4643755"/>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lnSpc>
                <a:spcPts val="3200"/>
              </a:lnSpc>
            </a:pPr>
            <a:r>
              <a:rPr lang="zh-CN" altLang="en-US" sz="2400"/>
              <a:t>（</a:t>
            </a:r>
            <a:r>
              <a:rPr lang="en-US" altLang="zh-CN" sz="2400"/>
              <a:t>1</a:t>
            </a:r>
            <a:r>
              <a:rPr lang="zh-CN" altLang="en-US" sz="2400"/>
              <a:t>）光纤接续的类型</a:t>
            </a:r>
            <a:endParaRPr lang="zh-CN" altLang="en-US" sz="2400"/>
          </a:p>
          <a:p>
            <a:pPr eaLnBrk="1" hangingPunct="1">
              <a:lnSpc>
                <a:spcPts val="3200"/>
              </a:lnSpc>
            </a:pPr>
            <a:r>
              <a:rPr lang="zh-CN" altLang="en-US" sz="2400"/>
              <a:t>目前，光纤接续按照是否采用电源或热源分类，可分为热接法和冷接法，其中热接法采用电源或热源，通常为熔接法；冷接法不采用电源或热源，通常有粘接法、机械法和压接法。目前一般采用</a:t>
            </a:r>
            <a:r>
              <a:rPr lang="zh-CN" altLang="en-US" sz="2400" b="1">
                <a:solidFill>
                  <a:srgbClr val="FF0000"/>
                </a:solidFill>
              </a:rPr>
              <a:t>熔接法</a:t>
            </a:r>
            <a:r>
              <a:rPr lang="zh-CN" altLang="en-US" sz="2400"/>
              <a:t>。</a:t>
            </a:r>
            <a:endParaRPr lang="zh-CN" altLang="en-US" sz="2400"/>
          </a:p>
          <a:p>
            <a:pPr eaLnBrk="1" hangingPunct="1">
              <a:lnSpc>
                <a:spcPts val="3200"/>
              </a:lnSpc>
            </a:pPr>
            <a:r>
              <a:rPr lang="zh-CN" altLang="en-US" sz="2400"/>
              <a:t>光纤接续按照连接方式是否活动，可分为固定连接方式和活动连接方式，其中熔接法和粘接法为固定连接方式，采用光纤连接器实现光纤连接是活动连接方式。</a:t>
            </a:r>
            <a:endParaRPr lang="zh-CN" altLang="en-US" sz="2400"/>
          </a:p>
          <a:p>
            <a:pPr eaLnBrk="1" hangingPunct="1">
              <a:lnSpc>
                <a:spcPts val="3200"/>
              </a:lnSpc>
            </a:pPr>
            <a:r>
              <a:rPr lang="zh-CN" altLang="en-US" sz="2400"/>
              <a:t>光纤接续以光纤芯数多少分类，可分为单芯光纤熔接法和多芯光纤熔接法。</a:t>
            </a:r>
            <a:endParaRPr lang="zh-CN" altLang="en-US" sz="2400"/>
          </a:p>
        </p:txBody>
      </p:sp>
      <p:sp>
        <p:nvSpPr>
          <p:cNvPr id="15365" name="标题 1"/>
          <p:cNvSpPr/>
          <p:nvPr/>
        </p:nvSpPr>
        <p:spPr bwMode="auto">
          <a:xfrm>
            <a:off x="3071813" y="260350"/>
            <a:ext cx="7272659"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000" b="1" dirty="0" smtClean="0"/>
              <a:t>11.2.4  </a:t>
            </a:r>
            <a:r>
              <a:rPr lang="zh-CN" altLang="en-US" sz="3000" b="1" dirty="0" smtClean="0"/>
              <a:t>光缆连接类型和施工内容及要求</a:t>
            </a:r>
            <a:endParaRPr lang="zh-CN" altLang="en-US" sz="3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5"/>
          <p:cNvSpPr>
            <a:spLocks noChangeArrowheads="1"/>
          </p:cNvSpPr>
          <p:nvPr/>
        </p:nvSpPr>
        <p:spPr bwMode="auto">
          <a:xfrm>
            <a:off x="479425" y="1700530"/>
            <a:ext cx="10753725" cy="4643755"/>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p>
            <a:pPr indent="628650">
              <a:lnSpc>
                <a:spcPts val="3200"/>
              </a:lnSpc>
              <a:defRPr/>
            </a:pPr>
            <a:r>
              <a:rPr lang="zh-CN" altLang="en-US" sz="2400" dirty="0"/>
              <a:t>（</a:t>
            </a:r>
            <a:r>
              <a:rPr lang="en-US" sz="2400" dirty="0"/>
              <a:t>2</a:t>
            </a:r>
            <a:r>
              <a:rPr lang="zh-CN" altLang="en-US" sz="2400" dirty="0"/>
              <a:t>）光纤连接产生损耗的原因</a:t>
            </a:r>
            <a:endParaRPr lang="zh-CN" altLang="en-US" sz="2400" dirty="0"/>
          </a:p>
          <a:p>
            <a:pPr indent="628650">
              <a:lnSpc>
                <a:spcPts val="3200"/>
              </a:lnSpc>
              <a:defRPr/>
            </a:pPr>
            <a:r>
              <a:rPr lang="zh-CN" altLang="en-US" sz="2400" dirty="0"/>
              <a:t>影响光纤熔接损耗的因素较多，大体可分为光纤本征因素和非本征因素两类。</a:t>
            </a:r>
            <a:endParaRPr lang="zh-CN" altLang="en-US" sz="2400" dirty="0"/>
          </a:p>
          <a:p>
            <a:pPr indent="628650">
              <a:lnSpc>
                <a:spcPts val="3200"/>
              </a:lnSpc>
              <a:defRPr/>
            </a:pPr>
            <a:r>
              <a:rPr lang="zh-CN" altLang="en-US" sz="2400" dirty="0"/>
              <a:t>光纤本征因素是指光纤自身因素，主要有四点：</a:t>
            </a:r>
            <a:endParaRPr lang="zh-CN" altLang="en-US" sz="2400" dirty="0"/>
          </a:p>
          <a:p>
            <a:pPr marL="628650" indent="535305">
              <a:lnSpc>
                <a:spcPts val="3200"/>
              </a:lnSpc>
              <a:buFont typeface="Wingdings" panose="05000000000000000000" pitchFamily="2" charset="2"/>
              <a:buChar char="u"/>
              <a:defRPr/>
            </a:pPr>
            <a:r>
              <a:rPr lang="zh-CN" altLang="en-US" sz="2400" dirty="0"/>
              <a:t>光纤模场直径不一致。</a:t>
            </a:r>
            <a:endParaRPr lang="zh-CN" altLang="en-US" sz="2400" dirty="0"/>
          </a:p>
          <a:p>
            <a:pPr marL="628650" indent="535305">
              <a:lnSpc>
                <a:spcPts val="3200"/>
              </a:lnSpc>
              <a:buFont typeface="Wingdings" panose="05000000000000000000" pitchFamily="2" charset="2"/>
              <a:buChar char="u"/>
              <a:defRPr/>
            </a:pPr>
            <a:r>
              <a:rPr lang="zh-CN" altLang="en-US" sz="2400" dirty="0"/>
              <a:t>两根光纤芯径失配。</a:t>
            </a:r>
            <a:endParaRPr lang="zh-CN" altLang="en-US" sz="2400" dirty="0"/>
          </a:p>
          <a:p>
            <a:pPr marL="628650" indent="535305">
              <a:lnSpc>
                <a:spcPts val="3200"/>
              </a:lnSpc>
              <a:buFont typeface="Wingdings" panose="05000000000000000000" pitchFamily="2" charset="2"/>
              <a:buChar char="u"/>
              <a:defRPr/>
            </a:pPr>
            <a:r>
              <a:rPr lang="zh-CN" altLang="en-US" sz="2400" dirty="0"/>
              <a:t>纤芯截面不圆。</a:t>
            </a:r>
            <a:endParaRPr lang="zh-CN" altLang="en-US" sz="2400" dirty="0"/>
          </a:p>
          <a:p>
            <a:pPr marL="628650" indent="535305">
              <a:lnSpc>
                <a:spcPts val="3200"/>
              </a:lnSpc>
              <a:buFont typeface="Wingdings" panose="05000000000000000000" pitchFamily="2" charset="2"/>
              <a:buChar char="u"/>
              <a:defRPr/>
            </a:pPr>
            <a:r>
              <a:rPr lang="zh-CN" altLang="en-US" sz="2400" dirty="0"/>
              <a:t>纤芯与包层同心度不佳。</a:t>
            </a:r>
            <a:endParaRPr lang="zh-CN" altLang="en-US" sz="2400" dirty="0"/>
          </a:p>
        </p:txBody>
      </p:sp>
      <p:sp>
        <p:nvSpPr>
          <p:cNvPr id="16387" name="标题 1"/>
          <p:cNvSpPr/>
          <p:nvPr/>
        </p:nvSpPr>
        <p:spPr bwMode="auto">
          <a:xfrm>
            <a:off x="3071813" y="260350"/>
            <a:ext cx="70961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000" b="1" dirty="0" smtClean="0"/>
              <a:t>11.2.4  </a:t>
            </a:r>
            <a:r>
              <a:rPr lang="zh-CN" altLang="en-US" sz="3000" b="1" dirty="0" smtClean="0"/>
              <a:t>光缆连接类型和施工内容及要求</a:t>
            </a:r>
            <a:endParaRPr lang="zh-CN" altLang="en-US" sz="3000" dirty="0"/>
          </a:p>
        </p:txBody>
      </p:sp>
      <p:pic>
        <p:nvPicPr>
          <p:cNvPr id="16388" name="Picture 38" descr="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9108" y="1057593"/>
            <a:ext cx="2857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39"/>
          <p:cNvSpPr>
            <a:spLocks noChangeArrowheads="1"/>
          </p:cNvSpPr>
          <p:nvPr/>
        </p:nvSpPr>
        <p:spPr bwMode="auto">
          <a:xfrm>
            <a:off x="621983" y="1129030"/>
            <a:ext cx="2714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2400" b="1">
                <a:solidFill>
                  <a:schemeClr val="bg1"/>
                </a:solidFill>
              </a:rPr>
              <a:t>2.</a:t>
            </a:r>
            <a:r>
              <a:rPr lang="zh-CN" altLang="en-US" sz="2400" b="1">
                <a:solidFill>
                  <a:schemeClr val="bg1"/>
                </a:solidFill>
              </a:rPr>
              <a:t>光纤接续</a:t>
            </a:r>
            <a:endParaRPr lang="zh-CN" altLang="en-US" sz="240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5"/>
          <p:cNvSpPr>
            <a:spLocks noChangeArrowheads="1"/>
          </p:cNvSpPr>
          <p:nvPr/>
        </p:nvSpPr>
        <p:spPr bwMode="auto">
          <a:xfrm>
            <a:off x="551815" y="1772920"/>
            <a:ext cx="11078845" cy="4643755"/>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en-US" sz="2200"/>
              <a:t>影响光纤接续损耗的非本征因素即接续技术有以下几种。</a:t>
            </a:r>
            <a:endParaRPr lang="zh-CN" altLang="en-US" sz="2200"/>
          </a:p>
          <a:p>
            <a:pPr eaLnBrk="1" hangingPunct="1">
              <a:buFont typeface="Wingdings" panose="05000000000000000000" pitchFamily="2" charset="2"/>
              <a:buChar char="u"/>
            </a:pPr>
            <a:r>
              <a:rPr lang="zh-CN" altLang="en-US" sz="2200"/>
              <a:t>轴心错位：单模光纤纤芯很细，两根对接光纤轴心错位会影响接续损耗。</a:t>
            </a:r>
            <a:endParaRPr lang="en-US" altLang="zh-CN" sz="2200"/>
          </a:p>
          <a:p>
            <a:pPr eaLnBrk="1" hangingPunct="1">
              <a:buFont typeface="Wingdings" panose="05000000000000000000" pitchFamily="2" charset="2"/>
              <a:buChar char="u"/>
            </a:pPr>
            <a:r>
              <a:rPr lang="zh-CN" altLang="en-US" sz="2200"/>
              <a:t>端面分离：活动连接器的连接不好，很容易产生端面分离，造成连接损耗较大。</a:t>
            </a:r>
            <a:endParaRPr lang="zh-CN" altLang="en-US" sz="2200"/>
          </a:p>
          <a:p>
            <a:pPr eaLnBrk="1" hangingPunct="1">
              <a:buFont typeface="Wingdings" panose="05000000000000000000" pitchFamily="2" charset="2"/>
              <a:buChar char="u"/>
            </a:pPr>
            <a:r>
              <a:rPr lang="zh-CN" altLang="en-US" sz="2200"/>
              <a:t>端面质量：光纤端面的平整度差时也会产生损耗，甚至气泡。</a:t>
            </a:r>
            <a:endParaRPr lang="zh-CN" altLang="en-US" sz="2200"/>
          </a:p>
          <a:p>
            <a:pPr eaLnBrk="1" hangingPunct="1">
              <a:buFont typeface="Wingdings" panose="05000000000000000000" pitchFamily="2" charset="2"/>
              <a:buChar char="u"/>
            </a:pPr>
            <a:r>
              <a:rPr lang="zh-CN" altLang="en-US" sz="2200"/>
              <a:t>接续点附近光纤物理变形：光缆在架设过程中的拉伸变形，接续盒中夹固光缆压力太大等，都会对接续损耗有影响，甚至熔接几次都不能改善。</a:t>
            </a:r>
            <a:endParaRPr lang="zh-CN" altLang="en-US" sz="2200"/>
          </a:p>
          <a:p>
            <a:pPr eaLnBrk="1" hangingPunct="1"/>
            <a:r>
              <a:rPr lang="zh-CN" altLang="en-US" sz="2200"/>
              <a:t>另外，接续人员操作水平、操作步骤、盘纤工艺水平、熔接机中电极清洁程度、熔接参数设置、工作环境清洁程度等均会影响到熔接损耗的值。</a:t>
            </a:r>
            <a:endParaRPr lang="zh-CN" altLang="en-US" sz="2200"/>
          </a:p>
        </p:txBody>
      </p:sp>
      <p:sp>
        <p:nvSpPr>
          <p:cNvPr id="17411" name="标题 1"/>
          <p:cNvSpPr/>
          <p:nvPr/>
        </p:nvSpPr>
        <p:spPr bwMode="auto">
          <a:xfrm>
            <a:off x="3071813" y="260350"/>
            <a:ext cx="70961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000" b="1" dirty="0" smtClean="0"/>
              <a:t>11.2.4  </a:t>
            </a:r>
            <a:r>
              <a:rPr lang="zh-CN" altLang="en-US" sz="3000" b="1" dirty="0" smtClean="0"/>
              <a:t>光缆连接类型和施工内容及要求</a:t>
            </a:r>
            <a:endParaRPr lang="zh-CN" altLang="en-US" sz="3000" dirty="0"/>
          </a:p>
        </p:txBody>
      </p:sp>
      <p:pic>
        <p:nvPicPr>
          <p:cNvPr id="17412" name="Picture 38" descr="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1498" y="1129983"/>
            <a:ext cx="2857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39"/>
          <p:cNvSpPr>
            <a:spLocks noChangeArrowheads="1"/>
          </p:cNvSpPr>
          <p:nvPr/>
        </p:nvSpPr>
        <p:spPr bwMode="auto">
          <a:xfrm>
            <a:off x="694373" y="1201420"/>
            <a:ext cx="2714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2400" b="1">
                <a:solidFill>
                  <a:schemeClr val="bg1"/>
                </a:solidFill>
              </a:rPr>
              <a:t>2.</a:t>
            </a:r>
            <a:r>
              <a:rPr lang="zh-CN" altLang="en-US" sz="2400" b="1">
                <a:solidFill>
                  <a:schemeClr val="bg1"/>
                </a:solidFill>
              </a:rPr>
              <a:t>光纤接续</a:t>
            </a:r>
            <a:endParaRPr lang="zh-CN" altLang="en-US" sz="240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8" descr="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0863" y="1129983"/>
            <a:ext cx="47212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75"/>
          <p:cNvSpPr>
            <a:spLocks noChangeArrowheads="1"/>
          </p:cNvSpPr>
          <p:nvPr/>
        </p:nvSpPr>
        <p:spPr bwMode="auto">
          <a:xfrm>
            <a:off x="479425" y="1772920"/>
            <a:ext cx="11049000" cy="4643755"/>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p>
            <a:pPr indent="535305">
              <a:lnSpc>
                <a:spcPts val="3200"/>
              </a:lnSpc>
              <a:defRPr/>
            </a:pPr>
            <a:r>
              <a:rPr lang="zh-CN" altLang="en-US" sz="2300" dirty="0"/>
              <a:t>综合布线系统的光缆终端一般都是在设备上或专制的终端盒，在设备上是利用其装设的连接硬件，如耦合器、适配器等器件，使光纤互相连接。</a:t>
            </a:r>
            <a:endParaRPr lang="en-US" altLang="zh-CN" sz="2300" dirty="0"/>
          </a:p>
          <a:p>
            <a:pPr indent="535305">
              <a:lnSpc>
                <a:spcPts val="3200"/>
              </a:lnSpc>
              <a:defRPr/>
            </a:pPr>
            <a:r>
              <a:rPr lang="zh-CN" altLang="en-US" sz="2300" dirty="0"/>
              <a:t>终端盒采用光缆尾纤与盒内的光纤连接器连接。这些光纤连接方式都是采用活动接续，分为光纤交叉连接（又称光纤跳接）和光纤互相连接（简称光纤互连，又称光纤对接）两种。</a:t>
            </a:r>
            <a:endParaRPr lang="en-US" altLang="zh-CN" sz="2300" dirty="0"/>
          </a:p>
          <a:p>
            <a:pPr indent="535305">
              <a:defRPr/>
            </a:pPr>
            <a:r>
              <a:rPr lang="zh-CN" altLang="en-US" sz="2300" b="1" dirty="0"/>
              <a:t>（</a:t>
            </a:r>
            <a:r>
              <a:rPr lang="en-US" sz="2300" b="1" dirty="0"/>
              <a:t>1</a:t>
            </a:r>
            <a:r>
              <a:rPr lang="zh-CN" altLang="en-US" sz="2300" b="1" dirty="0"/>
              <a:t>）光纤交叉连接</a:t>
            </a:r>
            <a:endParaRPr lang="zh-CN" altLang="en-US" sz="2300" dirty="0"/>
          </a:p>
          <a:p>
            <a:pPr indent="535305">
              <a:defRPr/>
            </a:pPr>
            <a:r>
              <a:rPr lang="zh-CN" altLang="en-US" sz="2300" dirty="0"/>
              <a:t>光纤交叉连接是一种以光缆终端设备为中心，对线路进行集中和管理的设施。</a:t>
            </a:r>
            <a:endParaRPr lang="zh-CN" altLang="en-US" sz="2300" dirty="0"/>
          </a:p>
          <a:p>
            <a:pPr indent="535305">
              <a:defRPr/>
            </a:pPr>
            <a:r>
              <a:rPr lang="zh-CN" altLang="en-US" sz="2300" dirty="0"/>
              <a:t>这些光缆终端设备主要有光缆配线架、光缆接线箱和光缆终端盒等多种类型和品种。光纤交叉连接</a:t>
            </a:r>
            <a:r>
              <a:rPr lang="zh-CN" altLang="en-US" sz="2300" dirty="0" smtClean="0"/>
              <a:t>如图</a:t>
            </a:r>
            <a:r>
              <a:rPr lang="en-US" altLang="zh-CN" sz="2300" dirty="0" smtClean="0"/>
              <a:t>11</a:t>
            </a:r>
            <a:r>
              <a:rPr lang="en-US" sz="2300" dirty="0" smtClean="0"/>
              <a:t>.</a:t>
            </a:r>
            <a:r>
              <a:rPr lang="en-US" altLang="zh-CN" sz="2300" dirty="0" smtClean="0"/>
              <a:t>3</a:t>
            </a:r>
            <a:r>
              <a:rPr lang="zh-CN" altLang="en-US" sz="2300" dirty="0"/>
              <a:t>所示。</a:t>
            </a:r>
            <a:endParaRPr lang="zh-CN" altLang="en-US" sz="2300" dirty="0"/>
          </a:p>
          <a:p>
            <a:pPr>
              <a:lnSpc>
                <a:spcPts val="3200"/>
              </a:lnSpc>
              <a:defRPr/>
            </a:pPr>
            <a:endParaRPr lang="zh-CN" altLang="en-US" sz="2400" dirty="0"/>
          </a:p>
        </p:txBody>
      </p:sp>
      <p:sp>
        <p:nvSpPr>
          <p:cNvPr id="18436" name="标题 1"/>
          <p:cNvSpPr/>
          <p:nvPr/>
        </p:nvSpPr>
        <p:spPr bwMode="auto">
          <a:xfrm>
            <a:off x="3071813" y="260350"/>
            <a:ext cx="70961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000" b="1" dirty="0" smtClean="0"/>
              <a:t>11.2.4  </a:t>
            </a:r>
            <a:r>
              <a:rPr lang="zh-CN" altLang="en-US" sz="3000" b="1" dirty="0" smtClean="0"/>
              <a:t>光缆连接类型和施工内容及要求</a:t>
            </a:r>
            <a:endParaRPr lang="zh-CN" altLang="en-US" sz="3000" dirty="0"/>
          </a:p>
        </p:txBody>
      </p:sp>
      <p:sp>
        <p:nvSpPr>
          <p:cNvPr id="18437" name="Rectangle 1"/>
          <p:cNvSpPr>
            <a:spLocks noChangeArrowheads="1"/>
          </p:cNvSpPr>
          <p:nvPr/>
        </p:nvSpPr>
        <p:spPr bwMode="auto">
          <a:xfrm>
            <a:off x="735013" y="1181577"/>
            <a:ext cx="43576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2400" b="1">
                <a:solidFill>
                  <a:schemeClr val="bg1"/>
                </a:solidFill>
              </a:rPr>
              <a:t>1.</a:t>
            </a:r>
            <a:r>
              <a:rPr lang="zh-CN" altLang="en-US" sz="2400" b="1">
                <a:solidFill>
                  <a:schemeClr val="bg1"/>
                </a:solidFill>
              </a:rPr>
              <a:t>光缆终端的连接方式</a:t>
            </a:r>
            <a:endParaRPr lang="zh-CN" altLang="en-US" sz="2400" b="1">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p:cNvSpPr/>
          <p:nvPr/>
        </p:nvSpPr>
        <p:spPr bwMode="auto">
          <a:xfrm>
            <a:off x="3071813" y="260350"/>
            <a:ext cx="71278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000" b="1" dirty="0" smtClean="0"/>
              <a:t>11.2.4  </a:t>
            </a:r>
            <a:r>
              <a:rPr lang="zh-CN" altLang="en-US" sz="3000" b="1" dirty="0" smtClean="0"/>
              <a:t>光缆连接类型和施工内容及要求</a:t>
            </a:r>
            <a:endParaRPr lang="zh-CN" altLang="en-US" sz="3000" dirty="0"/>
          </a:p>
        </p:txBody>
      </p:sp>
      <p:grpSp>
        <p:nvGrpSpPr>
          <p:cNvPr id="19459" name="Group 2"/>
          <p:cNvGrpSpPr>
            <a:grpSpLocks noChangeAspect="1"/>
          </p:cNvGrpSpPr>
          <p:nvPr/>
        </p:nvGrpSpPr>
        <p:grpSpPr bwMode="auto">
          <a:xfrm>
            <a:off x="1559560" y="1268730"/>
            <a:ext cx="9055100" cy="4857750"/>
            <a:chOff x="1755" y="1295"/>
            <a:chExt cx="6767" cy="3630"/>
          </a:xfrm>
        </p:grpSpPr>
        <p:sp>
          <p:nvSpPr>
            <p:cNvPr id="19463" name="AutoShape 3"/>
            <p:cNvSpPr>
              <a:spLocks noChangeAspect="1" noChangeArrowheads="1"/>
            </p:cNvSpPr>
            <p:nvPr/>
          </p:nvSpPr>
          <p:spPr bwMode="auto">
            <a:xfrm>
              <a:off x="1755" y="1295"/>
              <a:ext cx="6767" cy="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9464" name="Rectangle 4"/>
            <p:cNvSpPr>
              <a:spLocks noChangeArrowheads="1"/>
            </p:cNvSpPr>
            <p:nvPr/>
          </p:nvSpPr>
          <p:spPr bwMode="auto">
            <a:xfrm>
              <a:off x="3320" y="4646"/>
              <a:ext cx="3845" cy="2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algn="ctr" eaLnBrk="1" hangingPunct="1"/>
              <a:r>
                <a:rPr kumimoji="0" lang="zh-CN" altLang="en-US" b="1" dirty="0" smtClean="0">
                  <a:solidFill>
                    <a:srgbClr val="FF0000"/>
                  </a:solidFill>
                  <a:latin typeface="Calibri" panose="020F0502020204030204" charset="0"/>
                </a:rPr>
                <a:t>图</a:t>
              </a:r>
              <a:r>
                <a:rPr kumimoji="0" lang="en-US" altLang="zh-CN" b="1" dirty="0" smtClean="0">
                  <a:solidFill>
                    <a:srgbClr val="FF0000"/>
                  </a:solidFill>
                  <a:latin typeface="Calibri" panose="020F0502020204030204" charset="0"/>
                </a:rPr>
                <a:t>11.3</a:t>
              </a:r>
              <a:r>
                <a:rPr kumimoji="0" lang="zh-CN" altLang="en-US" b="1" dirty="0">
                  <a:solidFill>
                    <a:srgbClr val="FF0000"/>
                  </a:solidFill>
                  <a:latin typeface="Calibri" panose="020F0502020204030204" charset="0"/>
                </a:rPr>
                <a:t>光纤交叉连接示意</a:t>
              </a:r>
              <a:endParaRPr kumimoji="0" lang="zh-CN" altLang="zh-CN" b="1" dirty="0">
                <a:solidFill>
                  <a:srgbClr val="FF0000"/>
                </a:solidFill>
              </a:endParaRPr>
            </a:p>
          </p:txBody>
        </p:sp>
        <p:pic>
          <p:nvPicPr>
            <p:cNvPr id="19465" name="Picture 5" descr="7-40q"/>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55" y="1295"/>
              <a:ext cx="6767" cy="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2086680" y="2553840"/>
              <a:ext cx="7715520" cy="3598920"/>
            </p14:xfrm>
          </p:contentPart>
        </mc:Choice>
        <mc:Fallback xmlns="">
          <p:pic>
            <p:nvPicPr>
              <p:cNvPr id="2" name="墨迹 1"/>
            </p:nvPicPr>
            <p:blipFill>
              <a:blip r:embed="rId3"/>
            </p:blipFill>
            <p:spPr>
              <a:xfrm>
                <a:off x="2086680" y="2553840"/>
                <a:ext cx="7715520" cy="3598920"/>
              </a:xfrm>
              <a:prstGeom prst="rect"/>
            </p:spPr>
          </p:pic>
        </mc:Fallback>
      </mc:AlternateContent>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5"/>
          <p:cNvSpPr>
            <a:spLocks noChangeArrowheads="1"/>
          </p:cNvSpPr>
          <p:nvPr/>
        </p:nvSpPr>
        <p:spPr bwMode="auto">
          <a:xfrm>
            <a:off x="695960" y="1772920"/>
            <a:ext cx="10857865" cy="3806825"/>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en-US" sz="2300" b="1"/>
              <a:t>        </a:t>
            </a:r>
            <a:r>
              <a:rPr lang="zh-CN" altLang="en-US" sz="2400" b="1"/>
              <a:t>（</a:t>
            </a:r>
            <a:r>
              <a:rPr lang="en-US" altLang="zh-CN" sz="2400" b="1"/>
              <a:t>2</a:t>
            </a:r>
            <a:r>
              <a:rPr lang="zh-CN" altLang="en-US" sz="2400" b="1"/>
              <a:t>）光纤互相连接</a:t>
            </a:r>
            <a:endParaRPr lang="zh-CN" altLang="en-US" sz="2400"/>
          </a:p>
          <a:p>
            <a:pPr eaLnBrk="1" hangingPunct="1">
              <a:lnSpc>
                <a:spcPts val="3200"/>
              </a:lnSpc>
            </a:pPr>
            <a:r>
              <a:rPr lang="zh-CN" altLang="en-US" sz="2400"/>
              <a:t>        它是综合布线系统中较常用的光纤连接方法，有时也可作为线路管理使用。它的主要特点是将来自不同的光缆的光纤，例如分别是输入端和输出端的光纤，通过连接套轴互相连接，在中间不必通过光纤跳线或光纤跨接线连接。因此，在综合布线系统中如不考虑对线路进行经常性的调整工作，要求降低光能量的损耗时，常常使用光纤互连模块，因为光纤互相连接的光能量损好远比光纤交叉连接要小。</a:t>
            </a:r>
            <a:endParaRPr lang="zh-CN" altLang="en-US" sz="2400"/>
          </a:p>
          <a:p>
            <a:pPr eaLnBrk="1" hangingPunct="1">
              <a:lnSpc>
                <a:spcPts val="3200"/>
              </a:lnSpc>
            </a:pPr>
            <a:endParaRPr lang="zh-CN" altLang="en-US" sz="2400"/>
          </a:p>
        </p:txBody>
      </p:sp>
      <p:sp>
        <p:nvSpPr>
          <p:cNvPr id="20483" name="标题 1"/>
          <p:cNvSpPr/>
          <p:nvPr/>
        </p:nvSpPr>
        <p:spPr bwMode="auto">
          <a:xfrm>
            <a:off x="3071813" y="260350"/>
            <a:ext cx="70961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000" b="1" dirty="0" smtClean="0"/>
              <a:t>11.2.4  </a:t>
            </a:r>
            <a:r>
              <a:rPr lang="zh-CN" altLang="en-US" sz="3000" b="1" dirty="0" smtClean="0"/>
              <a:t>光缆连接类型和施工内容及要求</a:t>
            </a:r>
            <a:endParaRPr lang="zh-CN" altLang="en-US" sz="3000" dirty="0"/>
          </a:p>
        </p:txBody>
      </p:sp>
      <p:pic>
        <p:nvPicPr>
          <p:cNvPr id="20484" name="Picture 38" descr="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5643" y="1129983"/>
            <a:ext cx="47212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1"/>
          <p:cNvSpPr>
            <a:spLocks noChangeArrowheads="1"/>
          </p:cNvSpPr>
          <p:nvPr/>
        </p:nvSpPr>
        <p:spPr bwMode="auto">
          <a:xfrm>
            <a:off x="879793" y="1181577"/>
            <a:ext cx="43576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2400" b="1">
                <a:solidFill>
                  <a:schemeClr val="bg1"/>
                </a:solidFill>
              </a:rPr>
              <a:t>1.</a:t>
            </a:r>
            <a:r>
              <a:rPr lang="zh-CN" altLang="en-US" sz="2400" b="1">
                <a:solidFill>
                  <a:schemeClr val="bg1"/>
                </a:solidFill>
              </a:rPr>
              <a:t>光缆终端的连接方式</a:t>
            </a:r>
            <a:endParaRPr lang="zh-CN" altLang="en-US" sz="2400" b="1">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
          <p:cNvSpPr>
            <a:spLocks noChangeArrowheads="1"/>
          </p:cNvSpPr>
          <p:nvPr/>
        </p:nvSpPr>
        <p:spPr bwMode="auto">
          <a:xfrm>
            <a:off x="2779713" y="2000250"/>
            <a:ext cx="5946775" cy="460375"/>
          </a:xfrm>
          <a:prstGeom prst="rect">
            <a:avLst/>
          </a:prstGeom>
          <a:solidFill>
            <a:srgbClr val="FFFFFF"/>
          </a:solidFill>
          <a:ln w="9525">
            <a:solidFill>
              <a:srgbClr val="99CCFF"/>
            </a:solidFill>
            <a:miter lim="800000"/>
          </a:ln>
        </p:spPr>
        <p:txBody>
          <a:bodyPr>
            <a:spAutoFit/>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2400" b="1" dirty="0" smtClean="0"/>
              <a:t>11.2.1  </a:t>
            </a:r>
            <a:r>
              <a:rPr lang="zh-CN" altLang="zh-CN" sz="2400" b="1" dirty="0"/>
              <a:t>电信间的缆线端接原理</a:t>
            </a:r>
            <a:endParaRPr lang="zh-CN" altLang="zh-CN" sz="2400" b="1" dirty="0"/>
          </a:p>
        </p:txBody>
      </p:sp>
      <p:pic>
        <p:nvPicPr>
          <p:cNvPr id="3075" name="Picture 38" descr="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09813" y="1214438"/>
            <a:ext cx="3024187"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9"/>
          <p:cNvSpPr>
            <a:spLocks noChangeArrowheads="1"/>
          </p:cNvSpPr>
          <p:nvPr/>
        </p:nvSpPr>
        <p:spPr bwMode="auto">
          <a:xfrm>
            <a:off x="2595563" y="1285875"/>
            <a:ext cx="2592387" cy="47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lnSpc>
                <a:spcPct val="105000"/>
              </a:lnSpc>
              <a:spcBef>
                <a:spcPct val="20000"/>
              </a:spcBef>
            </a:pPr>
            <a:r>
              <a:rPr lang="en-US" altLang="zh-CN" sz="2400" b="1" dirty="0" smtClean="0">
                <a:solidFill>
                  <a:schemeClr val="bg1"/>
                </a:solidFill>
              </a:rPr>
              <a:t>11.2  </a:t>
            </a:r>
            <a:r>
              <a:rPr lang="zh-CN" altLang="en-US" sz="2400" b="1" dirty="0">
                <a:solidFill>
                  <a:schemeClr val="bg1"/>
                </a:solidFill>
              </a:rPr>
              <a:t>相关知识</a:t>
            </a:r>
            <a:endParaRPr lang="zh-CN" altLang="en-US" sz="2200" b="1" dirty="0">
              <a:solidFill>
                <a:schemeClr val="bg1"/>
              </a:solidFill>
            </a:endParaRPr>
          </a:p>
        </p:txBody>
      </p:sp>
      <p:sp>
        <p:nvSpPr>
          <p:cNvPr id="3077" name="标题 1"/>
          <p:cNvSpPr/>
          <p:nvPr/>
        </p:nvSpPr>
        <p:spPr bwMode="auto">
          <a:xfrm>
            <a:off x="3071813" y="260350"/>
            <a:ext cx="731043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r>
              <a:rPr lang="zh-CN" altLang="zh-CN" sz="3200" b="1" dirty="0" smtClean="0"/>
              <a:t>任务</a:t>
            </a:r>
            <a:r>
              <a:rPr lang="en-US" altLang="zh-CN" sz="3200" b="1" dirty="0" smtClean="0"/>
              <a:t>11  </a:t>
            </a:r>
            <a:r>
              <a:rPr lang="zh-CN" altLang="zh-CN" sz="3200" b="1" dirty="0"/>
              <a:t>电信间线缆端接</a:t>
            </a:r>
            <a:endParaRPr kumimoji="0" lang="zh-CN" altLang="en-US" sz="3200" b="1" dirty="0">
              <a:solidFill>
                <a:srgbClr val="375B79"/>
              </a:solidFill>
            </a:endParaRPr>
          </a:p>
        </p:txBody>
      </p:sp>
      <p:sp>
        <p:nvSpPr>
          <p:cNvPr id="3078" name="Rectangle 10"/>
          <p:cNvSpPr>
            <a:spLocks noChangeArrowheads="1"/>
          </p:cNvSpPr>
          <p:nvPr/>
        </p:nvSpPr>
        <p:spPr bwMode="auto">
          <a:xfrm>
            <a:off x="2782888" y="2614613"/>
            <a:ext cx="5946775" cy="460375"/>
          </a:xfrm>
          <a:prstGeom prst="rect">
            <a:avLst/>
          </a:prstGeom>
          <a:solidFill>
            <a:srgbClr val="FFFFFF"/>
          </a:solidFill>
          <a:ln w="9525">
            <a:solidFill>
              <a:srgbClr val="99CCFF"/>
            </a:solidFill>
            <a:miter lim="800000"/>
          </a:ln>
        </p:spPr>
        <p:txBody>
          <a:bodyPr>
            <a:spAutoFit/>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2400" b="1" dirty="0" smtClean="0"/>
              <a:t>11.2.2  </a:t>
            </a:r>
            <a:r>
              <a:rPr lang="zh-CN" altLang="zh-CN" sz="2400" b="1" dirty="0"/>
              <a:t>机柜安装的基本要求</a:t>
            </a:r>
            <a:endParaRPr lang="zh-CN" altLang="zh-CN" sz="2400" b="1" dirty="0"/>
          </a:p>
        </p:txBody>
      </p:sp>
      <p:sp>
        <p:nvSpPr>
          <p:cNvPr id="3079" name="Rectangle 10"/>
          <p:cNvSpPr>
            <a:spLocks noChangeArrowheads="1"/>
          </p:cNvSpPr>
          <p:nvPr/>
        </p:nvSpPr>
        <p:spPr bwMode="auto">
          <a:xfrm>
            <a:off x="2776538" y="3319463"/>
            <a:ext cx="5946775" cy="460375"/>
          </a:xfrm>
          <a:prstGeom prst="rect">
            <a:avLst/>
          </a:prstGeom>
          <a:solidFill>
            <a:srgbClr val="FFFFFF"/>
          </a:solidFill>
          <a:ln w="9525">
            <a:solidFill>
              <a:srgbClr val="99CCFF"/>
            </a:solidFill>
            <a:miter lim="800000"/>
          </a:ln>
        </p:spPr>
        <p:txBody>
          <a:bodyPr>
            <a:spAutoFit/>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2400" b="1" dirty="0" smtClean="0"/>
              <a:t>11.2.3  </a:t>
            </a:r>
            <a:r>
              <a:rPr lang="zh-CN" altLang="zh-CN" sz="2400" b="1" dirty="0"/>
              <a:t>配线架在机柜中的安装要求</a:t>
            </a:r>
            <a:endParaRPr lang="zh-CN" altLang="zh-CN" sz="2400" b="1" dirty="0"/>
          </a:p>
        </p:txBody>
      </p:sp>
      <p:sp>
        <p:nvSpPr>
          <p:cNvPr id="3080" name="Rectangle 10"/>
          <p:cNvSpPr>
            <a:spLocks noChangeArrowheads="1"/>
          </p:cNvSpPr>
          <p:nvPr/>
        </p:nvSpPr>
        <p:spPr bwMode="auto">
          <a:xfrm>
            <a:off x="2779713" y="3933825"/>
            <a:ext cx="5946775" cy="460375"/>
          </a:xfrm>
          <a:prstGeom prst="rect">
            <a:avLst/>
          </a:prstGeom>
          <a:solidFill>
            <a:srgbClr val="FFFFFF"/>
          </a:solidFill>
          <a:ln w="9525">
            <a:solidFill>
              <a:srgbClr val="99CCFF"/>
            </a:solidFill>
            <a:miter lim="800000"/>
          </a:ln>
        </p:spPr>
        <p:txBody>
          <a:bodyPr>
            <a:spAutoFit/>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2400" b="1" dirty="0" smtClean="0"/>
              <a:t>11.2.4  </a:t>
            </a:r>
            <a:r>
              <a:rPr lang="zh-CN" altLang="en-US" sz="2400" b="1" dirty="0" smtClean="0"/>
              <a:t>光缆连接类型和施工内容及要求</a:t>
            </a:r>
            <a:endParaRPr lang="zh-CN" altLang="zh-CN" sz="2400" b="1" dirty="0"/>
          </a:p>
        </p:txBody>
      </p:sp>
      <p:sp>
        <p:nvSpPr>
          <p:cNvPr id="3081" name="Rectangle 10"/>
          <p:cNvSpPr>
            <a:spLocks noChangeArrowheads="1"/>
          </p:cNvSpPr>
          <p:nvPr/>
        </p:nvSpPr>
        <p:spPr bwMode="auto">
          <a:xfrm>
            <a:off x="2779713" y="4614863"/>
            <a:ext cx="5946775" cy="460375"/>
          </a:xfrm>
          <a:prstGeom prst="rect">
            <a:avLst/>
          </a:prstGeom>
          <a:solidFill>
            <a:srgbClr val="FFFFFF"/>
          </a:solidFill>
          <a:ln w="9525">
            <a:solidFill>
              <a:srgbClr val="99CCFF"/>
            </a:solidFill>
            <a:miter lim="800000"/>
          </a:ln>
        </p:spPr>
        <p:txBody>
          <a:bodyPr>
            <a:spAutoFit/>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2400" dirty="0" smtClean="0"/>
              <a:t>11.2.5  </a:t>
            </a:r>
            <a:r>
              <a:rPr lang="zh-CN" altLang="zh-CN" sz="2400" dirty="0"/>
              <a:t>电信间布线施工工具</a:t>
            </a:r>
            <a:endParaRPr lang="zh-CN" altLang="zh-CN" sz="24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p:cNvSpPr/>
          <p:nvPr/>
        </p:nvSpPr>
        <p:spPr bwMode="auto">
          <a:xfrm>
            <a:off x="3071813" y="260350"/>
            <a:ext cx="71278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000" b="1" dirty="0" smtClean="0"/>
              <a:t>11.2.4  </a:t>
            </a:r>
            <a:r>
              <a:rPr lang="zh-CN" altLang="en-US" sz="3000" b="1" dirty="0" smtClean="0"/>
              <a:t>光缆连接类型和施工内容及要求</a:t>
            </a:r>
            <a:endParaRPr lang="zh-CN" altLang="en-US" sz="3000" dirty="0"/>
          </a:p>
        </p:txBody>
      </p:sp>
      <p:pic>
        <p:nvPicPr>
          <p:cNvPr id="21507" name="Picture 2" descr="9-6"/>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287588" y="1214438"/>
            <a:ext cx="6832600"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3756360" y="2170080"/>
              <a:ext cx="3831120" cy="2188080"/>
            </p14:xfrm>
          </p:contentPart>
        </mc:Choice>
        <mc:Fallback xmlns="">
          <p:pic>
            <p:nvPicPr>
              <p:cNvPr id="2" name="墨迹 1"/>
            </p:nvPicPr>
            <p:blipFill>
              <a:blip r:embed="rId3"/>
            </p:blipFill>
            <p:spPr>
              <a:xfrm>
                <a:off x="3756360" y="2170080"/>
                <a:ext cx="3831120" cy="2188080"/>
              </a:xfrm>
              <a:prstGeom prst="rect"/>
            </p:spPr>
          </p:pic>
        </mc:Fallback>
      </mc:AlternateContent>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标题 1"/>
          <p:cNvSpPr/>
          <p:nvPr/>
        </p:nvSpPr>
        <p:spPr bwMode="auto">
          <a:xfrm>
            <a:off x="3071813" y="260350"/>
            <a:ext cx="66960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r>
              <a:rPr lang="en-US" altLang="zh-CN" sz="3200" b="1" dirty="0" smtClean="0"/>
              <a:t>11.2.5  </a:t>
            </a:r>
            <a:r>
              <a:rPr lang="zh-CN" altLang="zh-CN" sz="3200" b="1" dirty="0"/>
              <a:t>电信间布线施工工具</a:t>
            </a:r>
            <a:endParaRPr kumimoji="0" lang="zh-CN" altLang="en-US" sz="3200" b="1" dirty="0">
              <a:solidFill>
                <a:srgbClr val="375B79"/>
              </a:solidFill>
            </a:endParaRPr>
          </a:p>
        </p:txBody>
      </p:sp>
      <p:grpSp>
        <p:nvGrpSpPr>
          <p:cNvPr id="22531" name="Group 2"/>
          <p:cNvGrpSpPr>
            <a:grpSpLocks noChangeAspect="1"/>
          </p:cNvGrpSpPr>
          <p:nvPr/>
        </p:nvGrpSpPr>
        <p:grpSpPr bwMode="auto">
          <a:xfrm>
            <a:off x="479425" y="1988820"/>
            <a:ext cx="10909300" cy="2965450"/>
            <a:chOff x="1620" y="1140"/>
            <a:chExt cx="6981" cy="1897"/>
          </a:xfrm>
        </p:grpSpPr>
        <p:sp>
          <p:nvSpPr>
            <p:cNvPr id="22532" name="AutoShape 3"/>
            <p:cNvSpPr>
              <a:spLocks noChangeAspect="1" noChangeArrowheads="1"/>
            </p:cNvSpPr>
            <p:nvPr/>
          </p:nvSpPr>
          <p:spPr bwMode="auto">
            <a:xfrm>
              <a:off x="1620" y="1140"/>
              <a:ext cx="6981" cy="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endParaRPr lang="zh-CN" altLang="en-US"/>
            </a:p>
          </p:txBody>
        </p:sp>
        <p:pic>
          <p:nvPicPr>
            <p:cNvPr id="22533" name="Picture 4" descr="120713011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80" y="1192"/>
              <a:ext cx="2189" cy="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descr="3ea9b61f87e68028314e150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3" y="1190"/>
              <a:ext cx="2499"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6" descr="big0903310953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2" y="1192"/>
              <a:ext cx="1820" cy="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7"/>
            <p:cNvSpPr>
              <a:spLocks noChangeArrowheads="1"/>
            </p:cNvSpPr>
            <p:nvPr/>
          </p:nvSpPr>
          <p:spPr bwMode="auto">
            <a:xfrm>
              <a:off x="1810" y="2758"/>
              <a:ext cx="6712" cy="2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algn="just" eaLnBrk="1" hangingPunct="1"/>
              <a:r>
                <a:rPr kumimoji="0" lang="en-US" altLang="zh-CN" b="1" dirty="0" smtClean="0">
                  <a:solidFill>
                    <a:srgbClr val="FF0000"/>
                  </a:solidFill>
                  <a:latin typeface="Calibri" panose="020F0502020204030204" charset="0"/>
                </a:rPr>
                <a:t>     </a:t>
              </a:r>
              <a:r>
                <a:rPr kumimoji="0" lang="zh-CN" altLang="en-US" b="1" dirty="0" smtClean="0">
                  <a:solidFill>
                    <a:srgbClr val="FF0000"/>
                  </a:solidFill>
                  <a:latin typeface="Calibri" panose="020F0502020204030204" charset="0"/>
                </a:rPr>
                <a:t>图</a:t>
              </a:r>
              <a:r>
                <a:rPr kumimoji="0" lang="en-US" altLang="zh-CN" b="1" dirty="0" smtClean="0">
                  <a:solidFill>
                    <a:srgbClr val="FF0000"/>
                  </a:solidFill>
                  <a:latin typeface="Calibri" panose="020F0502020204030204" charset="0"/>
                </a:rPr>
                <a:t>11.5</a:t>
              </a:r>
              <a:r>
                <a:rPr kumimoji="0" lang="zh-CN" altLang="en-US" b="1" dirty="0">
                  <a:solidFill>
                    <a:srgbClr val="FF0000"/>
                  </a:solidFill>
                  <a:latin typeface="Calibri" panose="020F0502020204030204" charset="0"/>
                </a:rPr>
                <a:t>光纤剥离钳                 </a:t>
              </a:r>
              <a:r>
                <a:rPr kumimoji="0" lang="en-US" altLang="zh-CN" b="1" dirty="0">
                  <a:solidFill>
                    <a:srgbClr val="FF0000"/>
                  </a:solidFill>
                  <a:latin typeface="Calibri" panose="020F0502020204030204" charset="0"/>
                </a:rPr>
                <a:t>                      </a:t>
              </a:r>
              <a:r>
                <a:rPr kumimoji="0" lang="zh-CN" altLang="en-US" b="1" dirty="0" smtClean="0">
                  <a:solidFill>
                    <a:srgbClr val="FF0000"/>
                  </a:solidFill>
                  <a:latin typeface="Calibri" panose="020F0502020204030204" charset="0"/>
                </a:rPr>
                <a:t>图</a:t>
              </a:r>
              <a:r>
                <a:rPr kumimoji="0" lang="en-US" altLang="zh-CN" b="1" dirty="0" smtClean="0">
                  <a:solidFill>
                    <a:srgbClr val="FF0000"/>
                  </a:solidFill>
                  <a:latin typeface="Calibri" panose="020F0502020204030204" charset="0"/>
                </a:rPr>
                <a:t>11.6 </a:t>
              </a:r>
              <a:r>
                <a:rPr kumimoji="0" lang="zh-CN" altLang="en-US" b="1" dirty="0">
                  <a:solidFill>
                    <a:srgbClr val="FF0000"/>
                  </a:solidFill>
                  <a:latin typeface="Calibri" panose="020F0502020204030204" charset="0"/>
                </a:rPr>
                <a:t>光纤剪刀      </a:t>
              </a:r>
              <a:r>
                <a:rPr kumimoji="0" lang="en-US" altLang="zh-CN" b="1" dirty="0">
                  <a:solidFill>
                    <a:srgbClr val="FF0000"/>
                  </a:solidFill>
                  <a:latin typeface="Calibri" panose="020F0502020204030204" charset="0"/>
                </a:rPr>
                <a:t>             </a:t>
              </a:r>
              <a:r>
                <a:rPr kumimoji="0" lang="zh-CN" altLang="en-US" b="1" dirty="0">
                  <a:solidFill>
                    <a:srgbClr val="FF0000"/>
                  </a:solidFill>
                  <a:latin typeface="Calibri" panose="020F0502020204030204" charset="0"/>
                </a:rPr>
                <a:t>  </a:t>
              </a:r>
              <a:r>
                <a:rPr kumimoji="0" lang="zh-CN" altLang="en-US" b="1" dirty="0" smtClean="0">
                  <a:solidFill>
                    <a:srgbClr val="FF0000"/>
                  </a:solidFill>
                  <a:latin typeface="Calibri" panose="020F0502020204030204" charset="0"/>
                </a:rPr>
                <a:t>图</a:t>
              </a:r>
              <a:r>
                <a:rPr kumimoji="0" lang="en-US" altLang="zh-CN" b="1" dirty="0" smtClean="0">
                  <a:solidFill>
                    <a:srgbClr val="FF0000"/>
                  </a:solidFill>
                  <a:latin typeface="Calibri" panose="020F0502020204030204" charset="0"/>
                </a:rPr>
                <a:t>11.6</a:t>
              </a:r>
              <a:r>
                <a:rPr kumimoji="0" lang="zh-CN" altLang="en-US" b="1" dirty="0">
                  <a:solidFill>
                    <a:srgbClr val="FF0000"/>
                  </a:solidFill>
                  <a:latin typeface="Calibri" panose="020F0502020204030204" charset="0"/>
                </a:rPr>
                <a:t>光纤连接器压接钳</a:t>
              </a:r>
              <a:endParaRPr kumimoji="0" lang="zh-CN" altLang="zh-CN" b="1" dirty="0">
                <a:solidFill>
                  <a:srgbClr val="FF0000"/>
                </a:solidFill>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1"/>
          <p:cNvSpPr/>
          <p:nvPr/>
        </p:nvSpPr>
        <p:spPr bwMode="auto">
          <a:xfrm>
            <a:off x="3071813" y="260350"/>
            <a:ext cx="70802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r>
              <a:rPr lang="en-US" altLang="zh-CN" sz="3200" b="1" dirty="0" smtClean="0"/>
              <a:t>11.2.5  </a:t>
            </a:r>
            <a:r>
              <a:rPr lang="zh-CN" altLang="zh-CN" sz="3200" b="1" dirty="0"/>
              <a:t>电信间布线施工工具</a:t>
            </a:r>
            <a:endParaRPr kumimoji="0" lang="zh-CN" altLang="en-US" sz="3200" b="1" dirty="0">
              <a:solidFill>
                <a:srgbClr val="375B79"/>
              </a:solidFill>
            </a:endParaRPr>
          </a:p>
        </p:txBody>
      </p:sp>
      <p:pic>
        <p:nvPicPr>
          <p:cNvPr id="23555" name="Picture 2" descr="20094128585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1453" y="1196975"/>
            <a:ext cx="359410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descr="20081219151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3648" y="1196975"/>
            <a:ext cx="427037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4"/>
          <p:cNvSpPr>
            <a:spLocks noChangeArrowheads="1"/>
          </p:cNvSpPr>
          <p:nvPr/>
        </p:nvSpPr>
        <p:spPr bwMode="auto">
          <a:xfrm>
            <a:off x="767715" y="4554855"/>
            <a:ext cx="10421620" cy="3568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algn="just" eaLnBrk="1" hangingPunct="1"/>
            <a:r>
              <a:rPr kumimoji="0" lang="zh-CN" altLang="en-US" b="1" dirty="0" smtClean="0">
                <a:solidFill>
                  <a:srgbClr val="FF0000"/>
                </a:solidFill>
                <a:latin typeface="Calibri" panose="020F0502020204030204" charset="0"/>
              </a:rPr>
              <a:t>图</a:t>
            </a:r>
            <a:r>
              <a:rPr kumimoji="0" lang="en-US" altLang="zh-CN" b="1" dirty="0" smtClean="0">
                <a:solidFill>
                  <a:srgbClr val="FF0000"/>
                </a:solidFill>
                <a:latin typeface="Calibri" panose="020F0502020204030204" charset="0"/>
              </a:rPr>
              <a:t>11.7</a:t>
            </a:r>
            <a:r>
              <a:rPr kumimoji="0" lang="zh-CN" altLang="en-US" b="1" dirty="0" smtClean="0">
                <a:solidFill>
                  <a:srgbClr val="FF0000"/>
                </a:solidFill>
                <a:latin typeface="Calibri" panose="020F0502020204030204" charset="0"/>
              </a:rPr>
              <a:t> </a:t>
            </a:r>
            <a:r>
              <a:rPr kumimoji="0" lang="zh-CN" altLang="en-US" b="1" dirty="0">
                <a:solidFill>
                  <a:srgbClr val="FF0000"/>
                </a:solidFill>
                <a:latin typeface="Calibri" panose="020F0502020204030204" charset="0"/>
              </a:rPr>
              <a:t>通用光纤切割工具                    </a:t>
            </a:r>
            <a:r>
              <a:rPr kumimoji="0" lang="zh-CN" altLang="en-US" b="1" dirty="0" smtClean="0">
                <a:solidFill>
                  <a:srgbClr val="FF0000"/>
                </a:solidFill>
                <a:latin typeface="Calibri" panose="020F0502020204030204" charset="0"/>
              </a:rPr>
              <a:t>图</a:t>
            </a:r>
            <a:r>
              <a:rPr kumimoji="0" lang="en-US" altLang="zh-CN" b="1" dirty="0" smtClean="0">
                <a:solidFill>
                  <a:srgbClr val="FF0000"/>
                </a:solidFill>
                <a:latin typeface="Calibri" panose="020F0502020204030204" charset="0"/>
              </a:rPr>
              <a:t>11.8 </a:t>
            </a:r>
            <a:r>
              <a:rPr kumimoji="0" lang="zh-CN" altLang="en-US" b="1" dirty="0">
                <a:solidFill>
                  <a:srgbClr val="FF0000"/>
                </a:solidFill>
                <a:latin typeface="Calibri" panose="020F0502020204030204" charset="0"/>
              </a:rPr>
              <a:t>光纤切割笔</a:t>
            </a:r>
            <a:r>
              <a:rPr kumimoji="0" lang="en-US" altLang="zh-CN" b="1" dirty="0">
                <a:solidFill>
                  <a:srgbClr val="FF0000"/>
                </a:solidFill>
                <a:latin typeface="Calibri" panose="020F0502020204030204" charset="0"/>
              </a:rPr>
              <a:t>                   </a:t>
            </a:r>
            <a:r>
              <a:rPr kumimoji="0" lang="zh-CN" altLang="en-US" b="1" dirty="0">
                <a:solidFill>
                  <a:srgbClr val="FF0000"/>
                </a:solidFill>
                <a:latin typeface="Calibri" panose="020F0502020204030204" charset="0"/>
                <a:sym typeface="+mn-ea"/>
              </a:rPr>
              <a:t>       </a:t>
            </a:r>
            <a:r>
              <a:rPr kumimoji="0" lang="en-US" altLang="zh-CN" b="1" dirty="0">
                <a:solidFill>
                  <a:srgbClr val="FF0000"/>
                </a:solidFill>
                <a:latin typeface="Calibri" panose="020F0502020204030204" charset="0"/>
                <a:sym typeface="+mn-ea"/>
              </a:rPr>
              <a:t> </a:t>
            </a:r>
            <a:r>
              <a:rPr kumimoji="0" lang="zh-CN" altLang="en-US" b="1" dirty="0">
                <a:solidFill>
                  <a:srgbClr val="FF0000"/>
                </a:solidFill>
                <a:latin typeface="Calibri" panose="020F0502020204030204" charset="0"/>
                <a:sym typeface="+mn-ea"/>
              </a:rPr>
              <a:t>   </a:t>
            </a:r>
            <a:r>
              <a:rPr kumimoji="0" lang="zh-CN" altLang="en-US" b="1" dirty="0" smtClean="0">
                <a:solidFill>
                  <a:srgbClr val="FF0000"/>
                </a:solidFill>
                <a:latin typeface="Calibri" panose="020F0502020204030204" charset="0"/>
                <a:sym typeface="+mn-ea"/>
              </a:rPr>
              <a:t>图</a:t>
            </a:r>
            <a:r>
              <a:rPr kumimoji="0" lang="en-US" altLang="zh-CN" b="1" dirty="0" smtClean="0">
                <a:solidFill>
                  <a:srgbClr val="FF0000"/>
                </a:solidFill>
                <a:latin typeface="Calibri" panose="020F0502020204030204" charset="0"/>
                <a:sym typeface="+mn-ea"/>
              </a:rPr>
              <a:t>11.9</a:t>
            </a:r>
            <a:r>
              <a:rPr kumimoji="0" lang="zh-CN" altLang="en-US" b="1" dirty="0">
                <a:solidFill>
                  <a:srgbClr val="FF0000"/>
                </a:solidFill>
                <a:latin typeface="Calibri" panose="020F0502020204030204" charset="0"/>
                <a:sym typeface="+mn-ea"/>
              </a:rPr>
              <a:t>光纤熔接机        </a:t>
            </a:r>
            <a:endParaRPr kumimoji="0" lang="en-US" altLang="zh-CN" b="1" dirty="0">
              <a:solidFill>
                <a:srgbClr val="FF0000"/>
              </a:solidFill>
              <a:latin typeface="Calibri" panose="020F0502020204030204" charset="0"/>
            </a:endParaRPr>
          </a:p>
        </p:txBody>
      </p:sp>
      <p:pic>
        <p:nvPicPr>
          <p:cNvPr id="24580" name="Picture 2" descr="rongjiet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6270" y="1196975"/>
            <a:ext cx="3118485"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标题 1"/>
          <p:cNvSpPr/>
          <p:nvPr/>
        </p:nvSpPr>
        <p:spPr bwMode="auto">
          <a:xfrm>
            <a:off x="3071813" y="260350"/>
            <a:ext cx="66960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r>
              <a:rPr lang="en-US" altLang="zh-CN" sz="3200" b="1" dirty="0" smtClean="0"/>
              <a:t>11.2.5  </a:t>
            </a:r>
            <a:r>
              <a:rPr lang="zh-CN" altLang="zh-CN" sz="3200" b="1" dirty="0"/>
              <a:t>电信间布线施工工具</a:t>
            </a:r>
            <a:endParaRPr kumimoji="0" lang="zh-CN" altLang="en-US" sz="3200" b="1" dirty="0">
              <a:solidFill>
                <a:srgbClr val="375B79"/>
              </a:solidFill>
            </a:endParaRPr>
          </a:p>
        </p:txBody>
      </p:sp>
      <p:grpSp>
        <p:nvGrpSpPr>
          <p:cNvPr id="24579" name="组合 13"/>
          <p:cNvGrpSpPr/>
          <p:nvPr/>
        </p:nvGrpSpPr>
        <p:grpSpPr bwMode="auto">
          <a:xfrm>
            <a:off x="479607" y="1484333"/>
            <a:ext cx="3730443" cy="3982720"/>
            <a:chOff x="3262313" y="2811463"/>
            <a:chExt cx="1982787" cy="1636590"/>
          </a:xfrm>
        </p:grpSpPr>
        <p:pic>
          <p:nvPicPr>
            <p:cNvPr id="24581" name="Picture 3" descr="2004581313450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62313" y="2811463"/>
              <a:ext cx="192087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ctangle 4"/>
            <p:cNvSpPr>
              <a:spLocks noChangeArrowheads="1"/>
            </p:cNvSpPr>
            <p:nvPr/>
          </p:nvSpPr>
          <p:spPr bwMode="auto">
            <a:xfrm>
              <a:off x="3351657" y="4251307"/>
              <a:ext cx="1893443" cy="1967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algn="just" eaLnBrk="1" hangingPunct="1"/>
              <a:r>
                <a:rPr kumimoji="0" lang="en-US" altLang="zh-CN" b="1" dirty="0" smtClean="0">
                  <a:solidFill>
                    <a:srgbClr val="FF0000"/>
                  </a:solidFill>
                  <a:latin typeface="Calibri" panose="020F0502020204030204" charset="0"/>
                </a:rPr>
                <a:t>        </a:t>
              </a:r>
              <a:r>
                <a:rPr kumimoji="0" lang="zh-CN" altLang="en-US" b="1" dirty="0" smtClean="0">
                  <a:solidFill>
                    <a:srgbClr val="FF0000"/>
                  </a:solidFill>
                  <a:latin typeface="Calibri" panose="020F0502020204030204" charset="0"/>
                </a:rPr>
                <a:t>图</a:t>
              </a:r>
              <a:r>
                <a:rPr kumimoji="0" lang="en-US" altLang="zh-CN" b="1" dirty="0" smtClean="0">
                  <a:solidFill>
                    <a:srgbClr val="FF0000"/>
                  </a:solidFill>
                  <a:latin typeface="Calibri" panose="020F0502020204030204" charset="0"/>
                </a:rPr>
                <a:t>11.10 </a:t>
              </a:r>
              <a:r>
                <a:rPr kumimoji="0" lang="zh-CN" altLang="en-US" b="1" dirty="0">
                  <a:solidFill>
                    <a:srgbClr val="FF0000"/>
                  </a:solidFill>
                  <a:latin typeface="Calibri" panose="020F0502020204030204" charset="0"/>
                </a:rPr>
                <a:t>横向开缆刀</a:t>
              </a:r>
              <a:endParaRPr kumimoji="0" lang="zh-CN" altLang="zh-CN" b="1" dirty="0">
                <a:solidFill>
                  <a:srgbClr val="FF0000"/>
                </a:solidFill>
              </a:endParaRPr>
            </a:p>
          </p:txBody>
        </p:sp>
      </p:grpSp>
      <p:grpSp>
        <p:nvGrpSpPr>
          <p:cNvPr id="25603" name="组合 13"/>
          <p:cNvGrpSpPr/>
          <p:nvPr/>
        </p:nvGrpSpPr>
        <p:grpSpPr bwMode="auto">
          <a:xfrm>
            <a:off x="4690110" y="1628775"/>
            <a:ext cx="7248525" cy="3500120"/>
            <a:chOff x="1008063" y="4552950"/>
            <a:chExt cx="4208462" cy="1639888"/>
          </a:xfrm>
        </p:grpSpPr>
        <p:pic>
          <p:nvPicPr>
            <p:cNvPr id="25604" name="Picture 2" descr="3088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063" y="4552950"/>
              <a:ext cx="225425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 descr="2009210516149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400" y="4552950"/>
              <a:ext cx="18891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4"/>
            <p:cNvSpPr>
              <a:spLocks noChangeArrowheads="1"/>
            </p:cNvSpPr>
            <p:nvPr/>
          </p:nvSpPr>
          <p:spPr bwMode="auto">
            <a:xfrm>
              <a:off x="1008063" y="5994400"/>
              <a:ext cx="4208462" cy="1984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algn="just" eaLnBrk="1" hangingPunct="1"/>
              <a:r>
                <a:rPr kumimoji="0" lang="zh-CN" altLang="en-US" b="1" dirty="0">
                  <a:solidFill>
                    <a:srgbClr val="FF0000"/>
                  </a:solidFill>
                  <a:latin typeface="Calibri" panose="020F0502020204030204" charset="0"/>
                </a:rPr>
                <a:t>    </a:t>
              </a:r>
              <a:r>
                <a:rPr kumimoji="0" lang="en-US" altLang="zh-CN" b="1" dirty="0">
                  <a:solidFill>
                    <a:srgbClr val="FF0000"/>
                  </a:solidFill>
                  <a:latin typeface="Calibri" panose="020F0502020204030204" charset="0"/>
                </a:rPr>
                <a:t>     </a:t>
              </a:r>
              <a:r>
                <a:rPr kumimoji="0" lang="zh-CN" altLang="en-US" b="1" dirty="0" smtClean="0">
                  <a:solidFill>
                    <a:srgbClr val="FF0000"/>
                  </a:solidFill>
                  <a:latin typeface="Calibri" panose="020F0502020204030204" charset="0"/>
                </a:rPr>
                <a:t>图</a:t>
              </a:r>
              <a:r>
                <a:rPr kumimoji="0" lang="en-US" altLang="zh-CN" b="1" dirty="0" smtClean="0">
                  <a:solidFill>
                    <a:srgbClr val="FF0000"/>
                  </a:solidFill>
                  <a:latin typeface="Calibri" panose="020F0502020204030204" charset="0"/>
                </a:rPr>
                <a:t>11.11</a:t>
              </a:r>
              <a:r>
                <a:rPr kumimoji="0" lang="zh-CN" altLang="en-US" b="1" dirty="0">
                  <a:solidFill>
                    <a:srgbClr val="FF0000"/>
                  </a:solidFill>
                  <a:latin typeface="Calibri" panose="020F0502020204030204" charset="0"/>
                </a:rPr>
                <a:t>向开缆刀                                  </a:t>
              </a:r>
              <a:r>
                <a:rPr kumimoji="0" lang="zh-CN" altLang="en-US" b="1" dirty="0" smtClean="0">
                  <a:solidFill>
                    <a:srgbClr val="FF0000"/>
                  </a:solidFill>
                  <a:latin typeface="Calibri" panose="020F0502020204030204" charset="0"/>
                </a:rPr>
                <a:t>图</a:t>
              </a:r>
              <a:r>
                <a:rPr kumimoji="0" lang="en-US" altLang="zh-CN" b="1" dirty="0" smtClean="0">
                  <a:solidFill>
                    <a:srgbClr val="FF0000"/>
                  </a:solidFill>
                  <a:latin typeface="Calibri" panose="020F0502020204030204" charset="0"/>
                </a:rPr>
                <a:t>11.12 </a:t>
              </a:r>
              <a:r>
                <a:rPr kumimoji="0" lang="zh-CN" altLang="en-US" b="1" dirty="0">
                  <a:solidFill>
                    <a:srgbClr val="FF0000"/>
                  </a:solidFill>
                  <a:latin typeface="Calibri" panose="020F0502020204030204" charset="0"/>
                </a:rPr>
                <a:t>纵横向开缆刀</a:t>
              </a:r>
              <a:endParaRPr kumimoji="0" lang="zh-CN" altLang="zh-CN" b="1" dirty="0">
                <a:solidFill>
                  <a:srgbClr val="FF0000"/>
                </a:solidFill>
              </a:endParaRP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5"/>
          <p:cNvSpPr>
            <a:spLocks noChangeArrowheads="1"/>
          </p:cNvSpPr>
          <p:nvPr/>
        </p:nvSpPr>
        <p:spPr bwMode="auto">
          <a:xfrm>
            <a:off x="767715" y="1124585"/>
            <a:ext cx="11085195" cy="5160010"/>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p>
            <a:pPr indent="628650"/>
            <a:r>
              <a:rPr lang="en-US" altLang="zh-CN" sz="2400" b="1" dirty="0"/>
              <a:t>1.</a:t>
            </a:r>
            <a:r>
              <a:rPr lang="zh-CN" altLang="zh-CN" sz="2400" b="1" dirty="0"/>
              <a:t>配线架和理线架的安装。</a:t>
            </a:r>
            <a:r>
              <a:rPr lang="zh-CN" altLang="zh-CN" sz="2400" dirty="0"/>
              <a:t>根据机柜安装示意图，在机柜相应位置上安装</a:t>
            </a:r>
            <a:r>
              <a:rPr lang="en-US" altLang="zh-CN" sz="2400" dirty="0"/>
              <a:t>4</a:t>
            </a:r>
            <a:r>
              <a:rPr lang="zh-CN" altLang="zh-CN" sz="2400" dirty="0"/>
              <a:t>个浮动螺母，然后将所安装设备用附件</a:t>
            </a:r>
            <a:r>
              <a:rPr lang="en-US" altLang="zh-CN" sz="2400" dirty="0"/>
              <a:t>M4</a:t>
            </a:r>
            <a:r>
              <a:rPr lang="zh-CN" altLang="zh-CN" sz="2400" dirty="0"/>
              <a:t>螺钉固定在机柜上，每安装一个配线架（最多两个）均应在相邻位置安装</a:t>
            </a:r>
            <a:r>
              <a:rPr lang="en-US" altLang="zh-CN" sz="2400" dirty="0"/>
              <a:t>1</a:t>
            </a:r>
            <a:r>
              <a:rPr lang="zh-CN" altLang="zh-CN" sz="2400" dirty="0"/>
              <a:t>个理线架。应注意电缆的施工最小曲率半径应大于电缆外径的</a:t>
            </a:r>
            <a:r>
              <a:rPr lang="en-US" altLang="zh-CN" sz="2400" dirty="0"/>
              <a:t>8</a:t>
            </a:r>
            <a:r>
              <a:rPr lang="zh-CN" altLang="zh-CN" sz="2400" dirty="0"/>
              <a:t>倍。</a:t>
            </a:r>
            <a:endParaRPr lang="zh-CN" altLang="zh-CN" sz="2400" dirty="0"/>
          </a:p>
          <a:p>
            <a:pPr indent="628650"/>
            <a:r>
              <a:rPr lang="en-US" altLang="zh-CN" sz="2400" b="1" dirty="0"/>
              <a:t>2.</a:t>
            </a:r>
            <a:r>
              <a:rPr lang="zh-CN" altLang="zh-CN" sz="2400" b="1" dirty="0"/>
              <a:t>有源设备的安装。</a:t>
            </a:r>
            <a:r>
              <a:rPr lang="zh-CN" altLang="zh-CN" sz="2400" dirty="0"/>
              <a:t>有源设备如为标准的</a:t>
            </a:r>
            <a:r>
              <a:rPr lang="en-US" altLang="zh-CN" sz="2400" dirty="0"/>
              <a:t>19</a:t>
            </a:r>
            <a:r>
              <a:rPr lang="zh-CN" altLang="zh-CN" sz="2400" dirty="0"/>
              <a:t>英寸，也像配线架一样安装，如果有源设备过重或有源设备不是标准的</a:t>
            </a:r>
            <a:r>
              <a:rPr lang="en-US" altLang="zh-CN" sz="2400" dirty="0"/>
              <a:t>19</a:t>
            </a:r>
            <a:r>
              <a:rPr lang="zh-CN" altLang="zh-CN" sz="2400" dirty="0"/>
              <a:t>英寸，可通过使用托架实现。</a:t>
            </a:r>
            <a:endParaRPr lang="zh-CN" altLang="zh-CN" sz="2400" dirty="0"/>
          </a:p>
          <a:p>
            <a:pPr indent="628650"/>
            <a:r>
              <a:rPr lang="en-US" altLang="zh-CN" sz="2400" b="1" dirty="0" smtClean="0">
                <a:sym typeface="+mn-ea"/>
              </a:rPr>
              <a:t>3</a:t>
            </a:r>
            <a:r>
              <a:rPr lang="en-US" altLang="zh-CN" sz="2400" b="1" dirty="0">
                <a:sym typeface="+mn-ea"/>
              </a:rPr>
              <a:t>.</a:t>
            </a:r>
            <a:r>
              <a:rPr lang="zh-CN" altLang="zh-CN" sz="2400" b="1" dirty="0">
                <a:sym typeface="+mn-ea"/>
              </a:rPr>
              <a:t>进线电缆管理安装。</a:t>
            </a:r>
            <a:r>
              <a:rPr lang="zh-CN" altLang="zh-CN" sz="2400" dirty="0">
                <a:sym typeface="+mn-ea"/>
              </a:rPr>
              <a:t>进线电缆可以从机柜顶部或底部引入，将电缆平直安排、合理布置，并用尼龙扣带捆扎在</a:t>
            </a:r>
            <a:r>
              <a:rPr lang="en-US" altLang="zh-CN" sz="2400" dirty="0">
                <a:sym typeface="+mn-ea"/>
              </a:rPr>
              <a:t>L</a:t>
            </a:r>
            <a:r>
              <a:rPr lang="zh-CN" altLang="zh-CN" sz="2400" dirty="0">
                <a:sym typeface="+mn-ea"/>
              </a:rPr>
              <a:t>型穿线环上，电缆应敷设到所连接的模块或配线架附近的缆线固定支架处，也用尼龙扣带将电缆固定在缆线固定架上。</a:t>
            </a:r>
            <a:endParaRPr lang="zh-CN" altLang="zh-CN" sz="2400" dirty="0">
              <a:sym typeface="+mn-ea"/>
            </a:endParaRPr>
          </a:p>
          <a:p>
            <a:pPr indent="628650"/>
            <a:r>
              <a:rPr lang="en-US" altLang="zh-CN" sz="2400" dirty="0">
                <a:sym typeface="+mn-ea"/>
              </a:rPr>
              <a:t>4. </a:t>
            </a:r>
            <a:r>
              <a:rPr lang="zh-CN" altLang="zh-CN" sz="2400" dirty="0">
                <a:sym typeface="+mn-ea"/>
              </a:rPr>
              <a:t>跳线电缆管理安装。跳线电缆的长度应根据两端需要连接的接线端子间的距离来决定，跳线电缆必须合理布置，并安装在</a:t>
            </a:r>
            <a:r>
              <a:rPr lang="en-US" altLang="zh-CN" sz="2400" dirty="0">
                <a:sym typeface="+mn-ea"/>
              </a:rPr>
              <a:t>U</a:t>
            </a:r>
            <a:r>
              <a:rPr lang="zh-CN" altLang="zh-CN" sz="2400" dirty="0">
                <a:sym typeface="+mn-ea"/>
              </a:rPr>
              <a:t>型立柱上的走线环和理线架的穿线环上，以便走线整齐有序，便于维护检修。</a:t>
            </a:r>
            <a:endParaRPr lang="zh-CN" altLang="zh-CN" sz="2400" dirty="0"/>
          </a:p>
          <a:p>
            <a:pPr indent="628650"/>
            <a:endParaRPr lang="zh-CN" altLang="zh-CN" sz="2400" dirty="0"/>
          </a:p>
          <a:p>
            <a:pPr indent="628650"/>
            <a:endParaRPr lang="zh-CN" altLang="zh-CN" sz="2400" dirty="0"/>
          </a:p>
          <a:p>
            <a:pPr indent="628650"/>
            <a:endParaRPr lang="zh-CN" altLang="zh-CN" sz="2400" dirty="0"/>
          </a:p>
        </p:txBody>
      </p:sp>
      <p:sp>
        <p:nvSpPr>
          <p:cNvPr id="26627"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r>
              <a:rPr lang="en-US" altLang="zh-CN" sz="3200" b="1" dirty="0"/>
              <a:t>11.3.1 </a:t>
            </a:r>
            <a:r>
              <a:rPr lang="zh-CN" altLang="zh-CN" sz="3200" b="1" dirty="0"/>
              <a:t>标准机柜和配线架等的安装</a:t>
            </a:r>
            <a:endParaRPr lang="zh-CN" altLang="zh-CN" sz="3200"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5"/>
          <p:cNvSpPr>
            <a:spLocks noChangeArrowheads="1"/>
          </p:cNvSpPr>
          <p:nvPr/>
        </p:nvSpPr>
        <p:spPr bwMode="auto">
          <a:xfrm>
            <a:off x="623570" y="1196975"/>
            <a:ext cx="11021695" cy="4643755"/>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p>
            <a:pPr indent="628650">
              <a:defRPr/>
            </a:pPr>
            <a:r>
              <a:rPr lang="zh-CN" altLang="zh-CN" sz="2400" dirty="0">
                <a:latin typeface="Arial" panose="020B0604020202020204" pitchFamily="34" charset="0"/>
                <a:ea typeface="宋体" panose="02010600030101010101" pitchFamily="2" charset="-122"/>
              </a:rPr>
              <a:t>目前，常见的双绞线配线架有</a:t>
            </a:r>
            <a:r>
              <a:rPr lang="en-US" altLang="zh-CN" sz="2400" dirty="0">
                <a:latin typeface="Arial" panose="020B0604020202020204" pitchFamily="34" charset="0"/>
                <a:ea typeface="宋体" panose="02010600030101010101" pitchFamily="2" charset="-122"/>
              </a:rPr>
              <a:t>110</a:t>
            </a:r>
            <a:r>
              <a:rPr lang="zh-CN" altLang="zh-CN" sz="2400" dirty="0">
                <a:latin typeface="Arial" panose="020B0604020202020204" pitchFamily="34" charset="0"/>
                <a:ea typeface="宋体" panose="02010600030101010101" pitchFamily="2" charset="-122"/>
              </a:rPr>
              <a:t>型配线架和模块式快速配线架。其中，模块式快速配线架主要应用于楼层管理间和设备间内的计算机网络电缆的管理。各厂家模块式快速配线架的结构和安装方法基本相同。下面以配线架为例，介绍模块式快速配线架在机架上的安装步骤。</a:t>
            </a:r>
            <a:endParaRPr lang="zh-CN" altLang="zh-CN" sz="2400" dirty="0">
              <a:latin typeface="Arial" panose="020B0604020202020204" pitchFamily="34" charset="0"/>
              <a:ea typeface="宋体" panose="02010600030101010101" pitchFamily="2" charset="-122"/>
            </a:endParaRPr>
          </a:p>
          <a:p>
            <a:pPr indent="628650">
              <a:defRPr/>
            </a:pPr>
            <a:r>
              <a:rPr lang="zh-CN" altLang="zh-CN" sz="2400" dirty="0">
                <a:latin typeface="Arial" panose="020B0604020202020204" pitchFamily="34" charset="0"/>
                <a:ea typeface="宋体" panose="02010600030101010101" pitchFamily="2" charset="-122"/>
              </a:rPr>
              <a:t>步骤</a:t>
            </a:r>
            <a:r>
              <a:rPr lang="en-US" altLang="zh-CN" sz="2400" dirty="0">
                <a:latin typeface="Arial" panose="020B0604020202020204" pitchFamily="34" charset="0"/>
                <a:ea typeface="宋体" panose="02010600030101010101" pitchFamily="2" charset="-122"/>
              </a:rPr>
              <a:t>1</a:t>
            </a:r>
            <a:r>
              <a:rPr lang="zh-CN" altLang="zh-CN" sz="2400" dirty="0">
                <a:latin typeface="Arial" panose="020B0604020202020204" pitchFamily="34" charset="0"/>
                <a:ea typeface="宋体" panose="02010600030101010101" pitchFamily="2" charset="-122"/>
              </a:rPr>
              <a:t>：使用螺丝将配线架固定在机架上，</a:t>
            </a:r>
            <a:r>
              <a:rPr lang="zh-CN" altLang="zh-CN" sz="2400" dirty="0" smtClean="0">
                <a:latin typeface="Arial" panose="020B0604020202020204" pitchFamily="34" charset="0"/>
                <a:ea typeface="宋体" panose="02010600030101010101" pitchFamily="2" charset="-122"/>
              </a:rPr>
              <a:t>如</a:t>
            </a:r>
            <a:r>
              <a:rPr lang="zh-CN" altLang="en-US" sz="2400" dirty="0" smtClean="0">
                <a:latin typeface="Arial" panose="020B0604020202020204" pitchFamily="34" charset="0"/>
                <a:ea typeface="宋体" panose="02010600030101010101" pitchFamily="2" charset="-122"/>
              </a:rPr>
              <a:t>图</a:t>
            </a:r>
            <a:r>
              <a:rPr lang="en-US" altLang="zh-CN" sz="2400" dirty="0" smtClean="0">
                <a:latin typeface="Arial" panose="020B0604020202020204" pitchFamily="34" charset="0"/>
                <a:ea typeface="宋体" panose="02010600030101010101" pitchFamily="2" charset="-122"/>
              </a:rPr>
              <a:t>11-14</a:t>
            </a:r>
            <a:r>
              <a:rPr lang="zh-CN" altLang="zh-CN" sz="2400" dirty="0">
                <a:latin typeface="Arial" panose="020B0604020202020204" pitchFamily="34" charset="0"/>
                <a:ea typeface="宋体" panose="02010600030101010101" pitchFamily="2" charset="-122"/>
              </a:rPr>
              <a:t>所示。</a:t>
            </a:r>
            <a:endParaRPr lang="zh-CN" altLang="zh-CN" sz="2400" dirty="0">
              <a:latin typeface="Arial" panose="020B0604020202020204" pitchFamily="34" charset="0"/>
              <a:ea typeface="宋体" panose="02010600030101010101" pitchFamily="2" charset="-122"/>
            </a:endParaRPr>
          </a:p>
          <a:p>
            <a:pPr indent="628650">
              <a:defRPr/>
            </a:pPr>
            <a:r>
              <a:rPr lang="zh-CN" altLang="zh-CN" sz="2400" dirty="0">
                <a:latin typeface="Arial" panose="020B0604020202020204" pitchFamily="34" charset="0"/>
                <a:ea typeface="宋体" panose="02010600030101010101" pitchFamily="2" charset="-122"/>
              </a:rPr>
              <a:t>步骤</a:t>
            </a:r>
            <a:r>
              <a:rPr lang="en-US" altLang="zh-CN" sz="2400" dirty="0">
                <a:latin typeface="Arial" panose="020B0604020202020204" pitchFamily="34" charset="0"/>
                <a:ea typeface="宋体" panose="02010600030101010101" pitchFamily="2" charset="-122"/>
              </a:rPr>
              <a:t>2</a:t>
            </a:r>
            <a:r>
              <a:rPr lang="zh-CN" altLang="zh-CN" sz="2400" dirty="0">
                <a:latin typeface="Arial" panose="020B0604020202020204" pitchFamily="34" charset="0"/>
                <a:ea typeface="宋体" panose="02010600030101010101" pitchFamily="2" charset="-122"/>
              </a:rPr>
              <a:t>：在端接线对之前，要整理缆线。将缆线疏松地用带子缠绕在配线板的导入边缘上，最好将缆线用带子缠绕固定在垂直通道的挂架上，这在缆线移动期间可保证避免线对的变形。在配线架背面安装理线环，将电缆整理好后放在理线环中并使用扎带固定。一般情况下，每</a:t>
            </a:r>
            <a:r>
              <a:rPr lang="en-US" altLang="zh-CN" sz="2400" dirty="0">
                <a:latin typeface="Arial" panose="020B0604020202020204" pitchFamily="34" charset="0"/>
                <a:ea typeface="宋体" panose="02010600030101010101" pitchFamily="2" charset="-122"/>
              </a:rPr>
              <a:t>6</a:t>
            </a:r>
            <a:r>
              <a:rPr lang="zh-CN" altLang="zh-CN" sz="2400" dirty="0">
                <a:latin typeface="Arial" panose="020B0604020202020204" pitchFamily="34" charset="0"/>
                <a:ea typeface="宋体" panose="02010600030101010101" pitchFamily="2" charset="-122"/>
              </a:rPr>
              <a:t>根电缆作为一组进行绑扎，</a:t>
            </a:r>
            <a:r>
              <a:rPr lang="zh-CN" altLang="zh-CN" sz="2400" dirty="0" smtClean="0">
                <a:latin typeface="Arial" panose="020B0604020202020204" pitchFamily="34" charset="0"/>
                <a:ea typeface="宋体" panose="02010600030101010101" pitchFamily="2" charset="-122"/>
              </a:rPr>
              <a:t>如</a:t>
            </a:r>
            <a:r>
              <a:rPr lang="zh-CN" altLang="en-US" sz="2400" dirty="0" smtClean="0">
                <a:latin typeface="Arial" panose="020B0604020202020204" pitchFamily="34" charset="0"/>
                <a:ea typeface="宋体" panose="02010600030101010101" pitchFamily="2" charset="-122"/>
              </a:rPr>
              <a:t>图</a:t>
            </a:r>
            <a:r>
              <a:rPr lang="en-US" altLang="zh-CN" sz="2400" dirty="0" smtClean="0">
                <a:latin typeface="Arial" panose="020B0604020202020204" pitchFamily="34" charset="0"/>
                <a:ea typeface="宋体" panose="02010600030101010101" pitchFamily="2" charset="-122"/>
              </a:rPr>
              <a:t>11-15</a:t>
            </a:r>
            <a:r>
              <a:rPr lang="zh-CN" altLang="zh-CN" sz="2400" dirty="0">
                <a:latin typeface="Arial" panose="020B0604020202020204" pitchFamily="34" charset="0"/>
                <a:ea typeface="宋体" panose="02010600030101010101" pitchFamily="2" charset="-122"/>
              </a:rPr>
              <a:t>所示。</a:t>
            </a:r>
            <a:endParaRPr lang="zh-CN" altLang="zh-CN" sz="2400" dirty="0">
              <a:latin typeface="Arial" panose="020B0604020202020204" pitchFamily="34" charset="0"/>
              <a:ea typeface="宋体" panose="02010600030101010101" pitchFamily="2" charset="-122"/>
            </a:endParaRPr>
          </a:p>
          <a:p>
            <a:pPr>
              <a:defRPr/>
            </a:pPr>
            <a:endParaRPr lang="zh-CN" altLang="zh-CN" sz="2400" dirty="0">
              <a:latin typeface="Arial" panose="020B0604020202020204" pitchFamily="34" charset="0"/>
              <a:ea typeface="宋体" panose="02010600030101010101" pitchFamily="2" charset="-122"/>
            </a:endParaRPr>
          </a:p>
        </p:txBody>
      </p:sp>
      <p:sp>
        <p:nvSpPr>
          <p:cNvPr id="27651"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solidFill>
                  <a:schemeClr val="bg2"/>
                </a:solidFill>
              </a:rPr>
              <a:t>11.3.2  RJ45</a:t>
            </a:r>
            <a:r>
              <a:rPr lang="zh-CN" altLang="zh-CN" sz="3200" b="1" dirty="0" smtClean="0">
                <a:solidFill>
                  <a:schemeClr val="bg2"/>
                </a:solidFill>
              </a:rPr>
              <a:t>配线架的安装与端接</a:t>
            </a:r>
            <a:endParaRPr lang="zh-CN" altLang="zh-CN" sz="3200" b="1" dirty="0">
              <a:solidFill>
                <a:schemeClr val="bg2"/>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标题 1"/>
          <p:cNvSpPr/>
          <p:nvPr/>
        </p:nvSpPr>
        <p:spPr bwMode="auto">
          <a:xfrm>
            <a:off x="3071813" y="260350"/>
            <a:ext cx="60245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2800" b="1" dirty="0" smtClean="0">
                <a:solidFill>
                  <a:schemeClr val="bg2"/>
                </a:solidFill>
              </a:rPr>
              <a:t>11.3.2  RJ45</a:t>
            </a:r>
            <a:r>
              <a:rPr lang="zh-CN" altLang="zh-CN" sz="2800" b="1" dirty="0" smtClean="0">
                <a:solidFill>
                  <a:schemeClr val="bg2"/>
                </a:solidFill>
              </a:rPr>
              <a:t>配线架的安装与端接</a:t>
            </a:r>
            <a:endParaRPr lang="zh-CN" altLang="zh-CN" sz="2800" b="1" dirty="0">
              <a:solidFill>
                <a:schemeClr val="bg2"/>
              </a:solidFill>
            </a:endParaRPr>
          </a:p>
        </p:txBody>
      </p:sp>
      <p:grpSp>
        <p:nvGrpSpPr>
          <p:cNvPr id="28677" name="Group 2"/>
          <p:cNvGrpSpPr>
            <a:grpSpLocks noChangeAspect="1"/>
          </p:cNvGrpSpPr>
          <p:nvPr/>
        </p:nvGrpSpPr>
        <p:grpSpPr bwMode="auto">
          <a:xfrm>
            <a:off x="839470" y="1628775"/>
            <a:ext cx="10909935" cy="3836670"/>
            <a:chOff x="2074" y="5806"/>
            <a:chExt cx="6344" cy="2230"/>
          </a:xfrm>
        </p:grpSpPr>
        <p:sp>
          <p:nvSpPr>
            <p:cNvPr id="28678" name="AutoShape 3"/>
            <p:cNvSpPr>
              <a:spLocks noChangeAspect="1" noChangeArrowheads="1"/>
            </p:cNvSpPr>
            <p:nvPr/>
          </p:nvSpPr>
          <p:spPr bwMode="auto">
            <a:xfrm>
              <a:off x="2074" y="5806"/>
              <a:ext cx="6344" cy="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679" name="Rectangle 4"/>
            <p:cNvSpPr>
              <a:spLocks noChangeArrowheads="1"/>
            </p:cNvSpPr>
            <p:nvPr/>
          </p:nvSpPr>
          <p:spPr bwMode="auto">
            <a:xfrm>
              <a:off x="2120" y="7780"/>
              <a:ext cx="6298" cy="2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kumimoji="0" lang="en-US" altLang="zh-CN" b="1" dirty="0" smtClean="0">
                  <a:solidFill>
                    <a:srgbClr val="FF0000"/>
                  </a:solidFill>
                  <a:latin typeface="宋体" panose="02010600030101010101" pitchFamily="2" charset="-122"/>
                </a:rPr>
                <a:t>     </a:t>
              </a:r>
              <a:r>
                <a:rPr kumimoji="0" lang="zh-CN" altLang="en-US" b="1" dirty="0" smtClean="0">
                  <a:solidFill>
                    <a:srgbClr val="FF0000"/>
                  </a:solidFill>
                  <a:latin typeface="宋体" panose="02010600030101010101" pitchFamily="2" charset="-122"/>
                </a:rPr>
                <a:t>图</a:t>
              </a:r>
              <a:r>
                <a:rPr kumimoji="0" lang="en-US" altLang="zh-CN" b="1" dirty="0" smtClean="0">
                  <a:solidFill>
                    <a:srgbClr val="FF0000"/>
                  </a:solidFill>
                  <a:latin typeface="宋体" panose="02010600030101010101" pitchFamily="2" charset="-122"/>
                </a:rPr>
                <a:t>11.14 </a:t>
              </a:r>
              <a:r>
                <a:rPr kumimoji="0" lang="zh-CN" altLang="en-US" b="1" dirty="0">
                  <a:solidFill>
                    <a:srgbClr val="FF0000"/>
                  </a:solidFill>
                  <a:latin typeface="宋体" panose="02010600030101010101" pitchFamily="2" charset="-122"/>
                </a:rPr>
                <a:t>在机架上安装配线架   </a:t>
              </a:r>
              <a:r>
                <a:rPr kumimoji="0" lang="en-US" altLang="zh-CN" b="1" dirty="0">
                  <a:solidFill>
                    <a:srgbClr val="FF0000"/>
                  </a:solidFill>
                  <a:latin typeface="宋体" panose="02010600030101010101" pitchFamily="2" charset="-122"/>
                </a:rPr>
                <a:t>            </a:t>
              </a:r>
              <a:r>
                <a:rPr kumimoji="0" lang="zh-CN" altLang="en-US" b="1" dirty="0">
                  <a:solidFill>
                    <a:srgbClr val="FF0000"/>
                  </a:solidFill>
                  <a:latin typeface="宋体" panose="02010600030101010101" pitchFamily="2" charset="-122"/>
                </a:rPr>
                <a:t> </a:t>
              </a:r>
              <a:r>
                <a:rPr kumimoji="0" lang="zh-CN" altLang="en-US" b="1" dirty="0" smtClean="0">
                  <a:solidFill>
                    <a:srgbClr val="FF0000"/>
                  </a:solidFill>
                  <a:latin typeface="宋体" panose="02010600030101010101" pitchFamily="2" charset="-122"/>
                </a:rPr>
                <a:t>  图</a:t>
              </a:r>
              <a:r>
                <a:rPr kumimoji="0" lang="en-US" altLang="zh-CN" b="1" dirty="0" smtClean="0">
                  <a:solidFill>
                    <a:srgbClr val="FF0000"/>
                  </a:solidFill>
                  <a:latin typeface="宋体" panose="02010600030101010101" pitchFamily="2" charset="-122"/>
                </a:rPr>
                <a:t>11.15 </a:t>
              </a:r>
              <a:r>
                <a:rPr kumimoji="0" lang="zh-CN" altLang="en-US" b="1" dirty="0">
                  <a:solidFill>
                    <a:srgbClr val="FF0000"/>
                  </a:solidFill>
                  <a:latin typeface="宋体" panose="02010600030101010101" pitchFamily="2" charset="-122"/>
                </a:rPr>
                <a:t>安装理线环并整理固定线缆</a:t>
              </a:r>
              <a:endParaRPr kumimoji="0" lang="zh-CN" altLang="zh-CN" b="1" dirty="0">
                <a:solidFill>
                  <a:srgbClr val="FF0000"/>
                </a:solidFill>
              </a:endParaRPr>
            </a:p>
          </p:txBody>
        </p:sp>
        <p:pic>
          <p:nvPicPr>
            <p:cNvPr id="28680" name="Picture 5" descr="6-6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74" y="5806"/>
              <a:ext cx="6344" cy="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5"/>
          <p:cNvSpPr>
            <a:spLocks noChangeArrowheads="1"/>
          </p:cNvSpPr>
          <p:nvPr/>
        </p:nvSpPr>
        <p:spPr bwMode="auto">
          <a:xfrm>
            <a:off x="551815" y="1124585"/>
            <a:ext cx="2157730" cy="5088255"/>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2400" dirty="0"/>
              <a:t>步骤</a:t>
            </a:r>
            <a:r>
              <a:rPr lang="en-US" altLang="zh-CN" sz="2400" dirty="0"/>
              <a:t>3</a:t>
            </a:r>
            <a:r>
              <a:rPr lang="zh-CN" altLang="zh-CN" sz="2400" dirty="0"/>
              <a:t>：根据每根电缆连接接口的位置，测量端接电缆应预留的长度，然后截断电</a:t>
            </a:r>
            <a:endParaRPr lang="zh-CN" altLang="zh-CN" sz="2400" dirty="0"/>
          </a:p>
        </p:txBody>
      </p:sp>
      <p:sp>
        <p:nvSpPr>
          <p:cNvPr id="29699"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solidFill>
                  <a:schemeClr val="bg2"/>
                </a:solidFill>
              </a:rPr>
              <a:t>11.3.2  RJ45</a:t>
            </a:r>
            <a:r>
              <a:rPr lang="zh-CN" altLang="zh-CN" sz="3200" b="1" dirty="0" smtClean="0">
                <a:solidFill>
                  <a:schemeClr val="bg2"/>
                </a:solidFill>
              </a:rPr>
              <a:t>配线架的安装与端接</a:t>
            </a:r>
            <a:endParaRPr lang="zh-CN" altLang="zh-CN" sz="3200" b="1" dirty="0">
              <a:solidFill>
                <a:schemeClr val="bg2"/>
              </a:solidFill>
            </a:endParaRPr>
          </a:p>
        </p:txBody>
      </p:sp>
      <p:grpSp>
        <p:nvGrpSpPr>
          <p:cNvPr id="30725" name="Group 2"/>
          <p:cNvGrpSpPr>
            <a:grpSpLocks noChangeAspect="1"/>
          </p:cNvGrpSpPr>
          <p:nvPr/>
        </p:nvGrpSpPr>
        <p:grpSpPr bwMode="auto">
          <a:xfrm>
            <a:off x="3072130" y="1196975"/>
            <a:ext cx="8362950" cy="4283710"/>
            <a:chOff x="2152" y="4753"/>
            <a:chExt cx="5504" cy="2820"/>
          </a:xfrm>
        </p:grpSpPr>
        <p:sp>
          <p:nvSpPr>
            <p:cNvPr id="30726" name="AutoShape 3"/>
            <p:cNvSpPr>
              <a:spLocks noChangeAspect="1" noChangeArrowheads="1"/>
            </p:cNvSpPr>
            <p:nvPr/>
          </p:nvSpPr>
          <p:spPr bwMode="auto">
            <a:xfrm>
              <a:off x="2152" y="4753"/>
              <a:ext cx="5504" cy="2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0727" name="Rectangle 4"/>
            <p:cNvSpPr>
              <a:spLocks noChangeArrowheads="1"/>
            </p:cNvSpPr>
            <p:nvPr/>
          </p:nvSpPr>
          <p:spPr bwMode="auto">
            <a:xfrm>
              <a:off x="3553" y="7318"/>
              <a:ext cx="2997" cy="2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kumimoji="0" lang="zh-CN" altLang="en-US" b="1" dirty="0" smtClean="0">
                  <a:solidFill>
                    <a:srgbClr val="FF0000"/>
                  </a:solidFill>
                  <a:latin typeface="Calibri" panose="020F0502020204030204" charset="0"/>
                </a:rPr>
                <a:t>图</a:t>
              </a:r>
              <a:r>
                <a:rPr kumimoji="0" lang="en-US" altLang="zh-CN" b="1" dirty="0" smtClean="0">
                  <a:solidFill>
                    <a:srgbClr val="FF0000"/>
                  </a:solidFill>
                  <a:latin typeface="Calibri" panose="020F0502020204030204" charset="0"/>
                </a:rPr>
                <a:t>11.16 </a:t>
              </a:r>
              <a:r>
                <a:rPr kumimoji="0" lang="zh-CN" altLang="en-US" b="1" dirty="0">
                  <a:solidFill>
                    <a:srgbClr val="FF0000"/>
                  </a:solidFill>
                  <a:latin typeface="Calibri" panose="020F0502020204030204" charset="0"/>
                </a:rPr>
                <a:t>测量预留电缆长度并截断电缆 </a:t>
              </a:r>
              <a:endParaRPr kumimoji="0" lang="zh-CN" altLang="zh-CN" b="1" dirty="0">
                <a:solidFill>
                  <a:srgbClr val="FF0000"/>
                </a:solidFill>
              </a:endParaRPr>
            </a:p>
          </p:txBody>
        </p:sp>
        <p:pic>
          <p:nvPicPr>
            <p:cNvPr id="30728" name="Picture 5" descr="6-6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52" y="4753"/>
              <a:ext cx="5504" cy="2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5"/>
          <p:cNvSpPr>
            <a:spLocks noChangeArrowheads="1"/>
          </p:cNvSpPr>
          <p:nvPr/>
        </p:nvSpPr>
        <p:spPr bwMode="auto">
          <a:xfrm>
            <a:off x="551815" y="1124585"/>
            <a:ext cx="11120755" cy="1595120"/>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2400" dirty="0"/>
              <a:t>步骤</a:t>
            </a:r>
            <a:r>
              <a:rPr lang="en-US" altLang="zh-CN" sz="2400" dirty="0"/>
              <a:t>4</a:t>
            </a:r>
            <a:r>
              <a:rPr lang="zh-CN" altLang="zh-CN" sz="2400" dirty="0"/>
              <a:t>：根据系统安装标准选定</a:t>
            </a:r>
            <a:r>
              <a:rPr lang="en-US" altLang="zh-CN" sz="2400" dirty="0"/>
              <a:t>EIA/TIA 568 A</a:t>
            </a:r>
            <a:r>
              <a:rPr lang="zh-CN" altLang="zh-CN" sz="2400" dirty="0"/>
              <a:t>或</a:t>
            </a:r>
            <a:r>
              <a:rPr lang="en-US" altLang="zh-CN" sz="2400" dirty="0"/>
              <a:t>EIA/TIA 568 B</a:t>
            </a:r>
            <a:r>
              <a:rPr lang="zh-CN" altLang="zh-CN" sz="2400" dirty="0"/>
              <a:t>标签，然后将标签压入模块组插槽，</a:t>
            </a:r>
            <a:r>
              <a:rPr lang="zh-CN" altLang="zh-CN" sz="2400" dirty="0" smtClean="0"/>
              <a:t>如</a:t>
            </a:r>
            <a:r>
              <a:rPr lang="zh-CN" altLang="en-US" sz="2400" dirty="0" smtClean="0"/>
              <a:t>图</a:t>
            </a:r>
            <a:r>
              <a:rPr lang="en-US" altLang="zh-CN" sz="2400" dirty="0" smtClean="0"/>
              <a:t>11-17</a:t>
            </a:r>
            <a:r>
              <a:rPr lang="zh-CN" altLang="zh-CN" sz="2400" dirty="0"/>
              <a:t>所示。</a:t>
            </a:r>
            <a:endParaRPr lang="zh-CN" altLang="zh-CN" sz="2400" dirty="0"/>
          </a:p>
          <a:p>
            <a:pPr eaLnBrk="1" hangingPunct="1"/>
            <a:r>
              <a:rPr lang="zh-CN" altLang="zh-CN" sz="2400" dirty="0"/>
              <a:t>步骤</a:t>
            </a:r>
            <a:r>
              <a:rPr lang="en-US" altLang="zh-CN" sz="2400" dirty="0"/>
              <a:t>5</a:t>
            </a:r>
            <a:r>
              <a:rPr lang="zh-CN" altLang="zh-CN" sz="2400" dirty="0"/>
              <a:t>：根据标签色标排列顺序，将对应颜色的线对逐一压入槽内，然后使用打线工具固定线对连接，同时将伸出槽位外多余的导线剪断，</a:t>
            </a:r>
            <a:r>
              <a:rPr lang="zh-CN" altLang="zh-CN" sz="2400" dirty="0" smtClean="0"/>
              <a:t>如</a:t>
            </a:r>
            <a:r>
              <a:rPr lang="zh-CN" altLang="en-US" sz="2400" dirty="0" smtClean="0"/>
              <a:t>图</a:t>
            </a:r>
            <a:r>
              <a:rPr lang="en-US" altLang="zh-CN" sz="2400" dirty="0" smtClean="0"/>
              <a:t>11-18</a:t>
            </a:r>
            <a:r>
              <a:rPr lang="zh-CN" altLang="zh-CN" sz="2400" dirty="0"/>
              <a:t>所示。</a:t>
            </a:r>
            <a:endParaRPr lang="zh-CN" altLang="zh-CN" sz="2400" dirty="0"/>
          </a:p>
        </p:txBody>
      </p:sp>
      <p:sp>
        <p:nvSpPr>
          <p:cNvPr id="29699"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solidFill>
                  <a:schemeClr val="bg2"/>
                </a:solidFill>
              </a:rPr>
              <a:t>11.3.2  RJ45</a:t>
            </a:r>
            <a:r>
              <a:rPr lang="zh-CN" altLang="zh-CN" sz="3200" b="1" dirty="0" smtClean="0">
                <a:solidFill>
                  <a:schemeClr val="bg2"/>
                </a:solidFill>
              </a:rPr>
              <a:t>配线架的安装与端接</a:t>
            </a:r>
            <a:endParaRPr lang="zh-CN" altLang="zh-CN" sz="3200" b="1" dirty="0">
              <a:solidFill>
                <a:schemeClr val="bg2"/>
              </a:solidFill>
            </a:endParaRPr>
          </a:p>
        </p:txBody>
      </p:sp>
      <p:grpSp>
        <p:nvGrpSpPr>
          <p:cNvPr id="31749" name="Group 2"/>
          <p:cNvGrpSpPr>
            <a:grpSpLocks noChangeAspect="1"/>
          </p:cNvGrpSpPr>
          <p:nvPr/>
        </p:nvGrpSpPr>
        <p:grpSpPr bwMode="auto">
          <a:xfrm>
            <a:off x="1127760" y="2853055"/>
            <a:ext cx="9612630" cy="3680460"/>
            <a:chOff x="1900" y="4770"/>
            <a:chExt cx="6239" cy="2698"/>
          </a:xfrm>
        </p:grpSpPr>
        <p:sp>
          <p:nvSpPr>
            <p:cNvPr id="31750" name="AutoShape 3"/>
            <p:cNvSpPr>
              <a:spLocks noChangeAspect="1" noChangeArrowheads="1"/>
            </p:cNvSpPr>
            <p:nvPr/>
          </p:nvSpPr>
          <p:spPr bwMode="auto">
            <a:xfrm>
              <a:off x="1900" y="4770"/>
              <a:ext cx="6239" cy="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1751" name="Rectangle 4"/>
            <p:cNvSpPr>
              <a:spLocks noChangeArrowheads="1"/>
            </p:cNvSpPr>
            <p:nvPr/>
          </p:nvSpPr>
          <p:spPr bwMode="auto">
            <a:xfrm>
              <a:off x="1900" y="7049"/>
              <a:ext cx="6158" cy="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kumimoji="0" lang="en-US" altLang="zh-CN" sz="1800" b="1" dirty="0" smtClean="0">
                  <a:solidFill>
                    <a:srgbClr val="FF0000"/>
                  </a:solidFill>
                  <a:latin typeface="Calibri" panose="020F0502020204030204" charset="0"/>
                </a:rPr>
                <a:t>  </a:t>
              </a:r>
              <a:r>
                <a:rPr kumimoji="0" lang="zh-CN" altLang="en-US" sz="1800" b="1" dirty="0" smtClean="0">
                  <a:solidFill>
                    <a:srgbClr val="FF0000"/>
                  </a:solidFill>
                  <a:latin typeface="Calibri" panose="020F0502020204030204" charset="0"/>
                </a:rPr>
                <a:t>图</a:t>
              </a:r>
              <a:r>
                <a:rPr kumimoji="0" lang="en-US" altLang="zh-CN" sz="1800" b="1" dirty="0" smtClean="0">
                  <a:solidFill>
                    <a:srgbClr val="FF0000"/>
                  </a:solidFill>
                  <a:latin typeface="Calibri" panose="020F0502020204030204" charset="0"/>
                </a:rPr>
                <a:t>11.17 </a:t>
              </a:r>
              <a:r>
                <a:rPr kumimoji="0" lang="zh-CN" altLang="en-US" sz="1800" b="1" dirty="0">
                  <a:solidFill>
                    <a:srgbClr val="FF0000"/>
                  </a:solidFill>
                  <a:latin typeface="Calibri" panose="020F0502020204030204" charset="0"/>
                </a:rPr>
                <a:t>调整合适标签并安装在模块组槽位内   </a:t>
              </a:r>
              <a:r>
                <a:rPr kumimoji="0" lang="en-US" altLang="zh-CN" sz="1800" b="1" dirty="0">
                  <a:solidFill>
                    <a:srgbClr val="FF0000"/>
                  </a:solidFill>
                  <a:latin typeface="Calibri" panose="020F0502020204030204" charset="0"/>
                </a:rPr>
                <a:t>    </a:t>
              </a:r>
              <a:r>
                <a:rPr kumimoji="0" lang="zh-CN" altLang="en-US" sz="1800" b="1" dirty="0">
                  <a:solidFill>
                    <a:srgbClr val="FF0000"/>
                  </a:solidFill>
                  <a:latin typeface="Calibri" panose="020F0502020204030204" charset="0"/>
                </a:rPr>
                <a:t>    </a:t>
              </a:r>
              <a:r>
                <a:rPr kumimoji="0" lang="zh-CN" altLang="en-US" sz="1800" b="1" dirty="0" smtClean="0">
                  <a:solidFill>
                    <a:srgbClr val="FF0000"/>
                  </a:solidFill>
                  <a:latin typeface="Calibri" panose="020F0502020204030204" charset="0"/>
                </a:rPr>
                <a:t>图</a:t>
              </a:r>
              <a:r>
                <a:rPr kumimoji="0" lang="en-US" altLang="zh-CN" sz="1800" b="1" dirty="0" smtClean="0">
                  <a:solidFill>
                    <a:srgbClr val="FF0000"/>
                  </a:solidFill>
                  <a:latin typeface="Calibri" panose="020F0502020204030204" charset="0"/>
                </a:rPr>
                <a:t>11.18 </a:t>
              </a:r>
              <a:r>
                <a:rPr kumimoji="0" lang="zh-CN" altLang="en-US" sz="1800" b="1" dirty="0">
                  <a:solidFill>
                    <a:srgbClr val="FF0000"/>
                  </a:solidFill>
                  <a:latin typeface="Calibri" panose="020F0502020204030204" charset="0"/>
                </a:rPr>
                <a:t>将线对逐次压入槽位并打压固定</a:t>
              </a:r>
              <a:endParaRPr kumimoji="0" lang="zh-CN" altLang="zh-CN" sz="1800" b="1" dirty="0">
                <a:solidFill>
                  <a:srgbClr val="FF0000"/>
                </a:solidFill>
              </a:endParaRPr>
            </a:p>
          </p:txBody>
        </p:sp>
        <p:pic>
          <p:nvPicPr>
            <p:cNvPr id="31752" name="Picture 5" descr="6-6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55" y="4770"/>
              <a:ext cx="6184" cy="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5"/>
          <p:cNvSpPr>
            <a:spLocks noChangeArrowheads="1"/>
          </p:cNvSpPr>
          <p:nvPr/>
        </p:nvSpPr>
        <p:spPr bwMode="auto">
          <a:xfrm>
            <a:off x="767715" y="1196975"/>
            <a:ext cx="10766425" cy="1392555"/>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2400" dirty="0"/>
              <a:t>步骤</a:t>
            </a:r>
            <a:r>
              <a:rPr lang="en-US" altLang="zh-CN" sz="2400" dirty="0"/>
              <a:t>6</a:t>
            </a:r>
            <a:r>
              <a:rPr lang="zh-CN" altLang="zh-CN" sz="2400" dirty="0"/>
              <a:t>：将每组线缆压入槽位，然后整理并绑扎固定线缆，</a:t>
            </a:r>
            <a:r>
              <a:rPr lang="zh-CN" altLang="zh-CN" sz="2400" dirty="0" smtClean="0"/>
              <a:t>如</a:t>
            </a:r>
            <a:r>
              <a:rPr lang="zh-CN" altLang="en-US" sz="2400" dirty="0" smtClean="0"/>
              <a:t>图</a:t>
            </a:r>
            <a:r>
              <a:rPr lang="en-US" altLang="zh-CN" sz="2400" dirty="0" smtClean="0"/>
              <a:t>11-19</a:t>
            </a:r>
            <a:r>
              <a:rPr lang="zh-CN" altLang="zh-CN" sz="2400" dirty="0"/>
              <a:t>所示。</a:t>
            </a:r>
            <a:endParaRPr lang="zh-CN" altLang="zh-CN" sz="2400" dirty="0"/>
          </a:p>
          <a:p>
            <a:pPr eaLnBrk="1" hangingPunct="1"/>
            <a:r>
              <a:rPr lang="zh-CN" altLang="zh-CN" sz="2400" dirty="0"/>
              <a:t>步骤</a:t>
            </a:r>
            <a:r>
              <a:rPr lang="en-US" altLang="zh-CN" sz="2400" dirty="0"/>
              <a:t>7</a:t>
            </a:r>
            <a:r>
              <a:rPr lang="zh-CN" altLang="zh-CN" sz="2400" dirty="0"/>
              <a:t>：将跳线通过配线架下方的理线架整理固定后，逐一接插到配线架前面板的</a:t>
            </a:r>
            <a:r>
              <a:rPr lang="en-US" altLang="zh-CN" sz="2400" dirty="0"/>
              <a:t>RJ45</a:t>
            </a:r>
            <a:r>
              <a:rPr lang="zh-CN" altLang="zh-CN" sz="2400" dirty="0"/>
              <a:t>接口，最好编好标签并贴在配线架前面板，</a:t>
            </a:r>
            <a:r>
              <a:rPr lang="zh-CN" altLang="zh-CN" sz="2400" dirty="0" smtClean="0"/>
              <a:t>如</a:t>
            </a:r>
            <a:r>
              <a:rPr lang="zh-CN" altLang="en-US" sz="2400" dirty="0" smtClean="0"/>
              <a:t>图</a:t>
            </a:r>
            <a:r>
              <a:rPr lang="en-US" altLang="zh-CN" sz="2400" dirty="0" smtClean="0"/>
              <a:t>11-20</a:t>
            </a:r>
            <a:r>
              <a:rPr lang="zh-CN" altLang="zh-CN" sz="2400" dirty="0"/>
              <a:t>所示。</a:t>
            </a:r>
            <a:endParaRPr lang="zh-CN" altLang="zh-CN" sz="2400" dirty="0"/>
          </a:p>
        </p:txBody>
      </p:sp>
      <p:sp>
        <p:nvSpPr>
          <p:cNvPr id="32771"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solidFill>
                  <a:schemeClr val="bg2"/>
                </a:solidFill>
              </a:rPr>
              <a:t>11.3.2  RJ45</a:t>
            </a:r>
            <a:r>
              <a:rPr lang="zh-CN" altLang="zh-CN" sz="3200" b="1" dirty="0" smtClean="0">
                <a:solidFill>
                  <a:schemeClr val="bg2"/>
                </a:solidFill>
              </a:rPr>
              <a:t>配线架的安装与端接</a:t>
            </a:r>
            <a:endParaRPr lang="zh-CN" altLang="zh-CN" sz="3200" b="1" dirty="0">
              <a:solidFill>
                <a:schemeClr val="bg2"/>
              </a:solidFill>
            </a:endParaRPr>
          </a:p>
        </p:txBody>
      </p:sp>
      <p:grpSp>
        <p:nvGrpSpPr>
          <p:cNvPr id="33797" name="Group 2"/>
          <p:cNvGrpSpPr>
            <a:grpSpLocks noChangeAspect="1"/>
          </p:cNvGrpSpPr>
          <p:nvPr/>
        </p:nvGrpSpPr>
        <p:grpSpPr bwMode="auto">
          <a:xfrm>
            <a:off x="1487805" y="2781300"/>
            <a:ext cx="9709785" cy="3832860"/>
            <a:chOff x="2266" y="4508"/>
            <a:chExt cx="6524" cy="2575"/>
          </a:xfrm>
        </p:grpSpPr>
        <p:sp>
          <p:nvSpPr>
            <p:cNvPr id="33798" name="AutoShape 3"/>
            <p:cNvSpPr>
              <a:spLocks noChangeAspect="1" noChangeArrowheads="1"/>
            </p:cNvSpPr>
            <p:nvPr/>
          </p:nvSpPr>
          <p:spPr bwMode="auto">
            <a:xfrm>
              <a:off x="2266" y="4508"/>
              <a:ext cx="6524" cy="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3799" name="Rectangle 4"/>
            <p:cNvSpPr>
              <a:spLocks noChangeArrowheads="1"/>
            </p:cNvSpPr>
            <p:nvPr/>
          </p:nvSpPr>
          <p:spPr bwMode="auto">
            <a:xfrm>
              <a:off x="2331" y="6828"/>
              <a:ext cx="6103" cy="2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kumimoji="0" lang="en-US" altLang="zh-CN" sz="1800" b="1" dirty="0" smtClean="0">
                  <a:solidFill>
                    <a:srgbClr val="FF0000"/>
                  </a:solidFill>
                  <a:latin typeface="Calibri" panose="020F0502020204030204" charset="0"/>
                </a:rPr>
                <a:t>        </a:t>
              </a:r>
              <a:r>
                <a:rPr kumimoji="0" lang="zh-CN" altLang="en-US" sz="1800" b="1" dirty="0" smtClean="0">
                  <a:solidFill>
                    <a:srgbClr val="FF0000"/>
                  </a:solidFill>
                  <a:latin typeface="Calibri" panose="020F0502020204030204" charset="0"/>
                </a:rPr>
                <a:t>图</a:t>
              </a:r>
              <a:r>
                <a:rPr kumimoji="0" lang="en-US" altLang="zh-CN" sz="1800" b="1" dirty="0" smtClean="0">
                  <a:solidFill>
                    <a:srgbClr val="FF0000"/>
                  </a:solidFill>
                  <a:latin typeface="Calibri" panose="020F0502020204030204" charset="0"/>
                </a:rPr>
                <a:t> 11.19 </a:t>
              </a:r>
              <a:r>
                <a:rPr kumimoji="0" lang="zh-CN" altLang="en-US" sz="1800" b="1" dirty="0">
                  <a:solidFill>
                    <a:srgbClr val="FF0000"/>
                  </a:solidFill>
                  <a:latin typeface="Calibri" panose="020F0502020204030204" charset="0"/>
                </a:rPr>
                <a:t>整理并绑扎固定线缆       </a:t>
              </a:r>
              <a:r>
                <a:rPr kumimoji="0" lang="zh-CN" altLang="en-US" sz="1800" b="1" dirty="0" smtClean="0">
                  <a:solidFill>
                    <a:srgbClr val="FF0000"/>
                  </a:solidFill>
                  <a:latin typeface="Calibri" panose="020F0502020204030204" charset="0"/>
                </a:rPr>
                <a:t> </a:t>
              </a:r>
              <a:r>
                <a:rPr kumimoji="0" lang="en-US" altLang="zh-CN" sz="1800" b="1" dirty="0" smtClean="0">
                  <a:solidFill>
                    <a:srgbClr val="FF0000"/>
                  </a:solidFill>
                  <a:latin typeface="Calibri" panose="020F0502020204030204" charset="0"/>
                </a:rPr>
                <a:t>                     </a:t>
              </a:r>
              <a:r>
                <a:rPr kumimoji="0" lang="zh-CN" altLang="en-US" sz="1800" b="1" dirty="0" smtClean="0">
                  <a:solidFill>
                    <a:srgbClr val="FF0000"/>
                  </a:solidFill>
                  <a:latin typeface="Calibri" panose="020F0502020204030204" charset="0"/>
                </a:rPr>
                <a:t>  图</a:t>
              </a:r>
              <a:r>
                <a:rPr kumimoji="0" lang="en-US" altLang="zh-CN" sz="1800" b="1" dirty="0" smtClean="0">
                  <a:solidFill>
                    <a:srgbClr val="FF0000"/>
                  </a:solidFill>
                  <a:latin typeface="Calibri" panose="020F0502020204030204" charset="0"/>
                </a:rPr>
                <a:t>11.20 </a:t>
              </a:r>
              <a:r>
                <a:rPr kumimoji="0" lang="zh-CN" altLang="en-US" sz="1800" b="1" dirty="0">
                  <a:solidFill>
                    <a:srgbClr val="FF0000"/>
                  </a:solidFill>
                  <a:latin typeface="Calibri" panose="020F0502020204030204" charset="0"/>
                </a:rPr>
                <a:t>将跳线接插到各接口并贴好标签 </a:t>
              </a:r>
              <a:endParaRPr kumimoji="0" lang="zh-CN" altLang="zh-CN" sz="1800" b="1" dirty="0">
                <a:solidFill>
                  <a:srgbClr val="FF0000"/>
                </a:solidFill>
              </a:endParaRPr>
            </a:p>
          </p:txBody>
        </p:sp>
        <p:pic>
          <p:nvPicPr>
            <p:cNvPr id="33800" name="Picture 5" descr="6-6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66" y="4508"/>
              <a:ext cx="6524" cy="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1"/>
          <p:cNvSpPr>
            <a:spLocks noChangeArrowheads="1"/>
          </p:cNvSpPr>
          <p:nvPr/>
        </p:nvSpPr>
        <p:spPr bwMode="auto">
          <a:xfrm>
            <a:off x="2238375" y="1484313"/>
            <a:ext cx="7858125" cy="1991360"/>
          </a:xfrm>
          <a:prstGeom prst="rect">
            <a:avLst/>
          </a:prstGeom>
          <a:solidFill>
            <a:srgbClr val="FFFFFF"/>
          </a:solidFill>
          <a:ln w="9525">
            <a:solidFill>
              <a:srgbClr val="008080"/>
            </a:solidFill>
            <a:miter lim="800000"/>
          </a:ln>
          <a:effectLst>
            <a:outerShdw dist="35921" dir="2700000" algn="ctr" rotWithShape="0">
              <a:schemeClr val="bg2">
                <a:alpha val="50000"/>
              </a:schemeClr>
            </a:outerShdw>
          </a:effectLst>
        </p:spPr>
        <p:txBody>
          <a:bodyPr lIns="54000" tIns="10800" rIns="54000" bIns="10800">
            <a:spAutoFit/>
          </a:bodyPr>
          <a:lstStyle/>
          <a:p>
            <a:pPr indent="535305">
              <a:defRPr/>
            </a:pPr>
            <a:r>
              <a:rPr lang="zh-CN" altLang="zh-CN" sz="3200" dirty="0"/>
              <a:t>在电信间线缆端接主要包括</a:t>
            </a:r>
            <a:r>
              <a:rPr lang="zh-CN" altLang="en-US" sz="3200" dirty="0"/>
              <a:t>：</a:t>
            </a:r>
            <a:endParaRPr lang="en-US" altLang="zh-CN" sz="3200" dirty="0"/>
          </a:p>
          <a:p>
            <a:pPr marL="342900" indent="-342900">
              <a:buFont typeface="Wingdings" panose="05000000000000000000" pitchFamily="2" charset="2"/>
              <a:buChar char="u"/>
              <a:defRPr/>
            </a:pPr>
            <a:r>
              <a:rPr lang="en-US" altLang="zh-CN" sz="3200" dirty="0"/>
              <a:t>RJ45</a:t>
            </a:r>
            <a:r>
              <a:rPr lang="zh-CN" altLang="zh-CN" sz="3200" dirty="0"/>
              <a:t>配线架的端接、</a:t>
            </a:r>
            <a:endParaRPr lang="en-US" altLang="zh-CN" sz="3200" dirty="0"/>
          </a:p>
          <a:p>
            <a:pPr marL="342900" indent="-342900">
              <a:buFont typeface="Wingdings" panose="05000000000000000000" pitchFamily="2" charset="2"/>
              <a:buChar char="u"/>
              <a:defRPr/>
            </a:pPr>
            <a:r>
              <a:rPr lang="en-US" altLang="zh-CN" sz="3200" dirty="0"/>
              <a:t>110</a:t>
            </a:r>
            <a:r>
              <a:rPr lang="zh-CN" altLang="zh-CN" sz="3200" dirty="0"/>
              <a:t>配线架的端接；</a:t>
            </a:r>
            <a:endParaRPr lang="en-US" altLang="zh-CN" sz="3200" dirty="0"/>
          </a:p>
          <a:p>
            <a:pPr marL="342900" indent="-342900">
              <a:buFont typeface="Wingdings" panose="05000000000000000000" pitchFamily="2" charset="2"/>
              <a:buChar char="u"/>
              <a:defRPr/>
            </a:pPr>
            <a:r>
              <a:rPr lang="zh-CN" altLang="zh-CN" sz="3200" dirty="0"/>
              <a:t>光缆的光纤在配线架中的熔接。</a:t>
            </a:r>
            <a:endParaRPr lang="zh-CN" altLang="zh-CN" sz="3200" dirty="0"/>
          </a:p>
        </p:txBody>
      </p:sp>
      <p:sp>
        <p:nvSpPr>
          <p:cNvPr id="4099" name="标题 1"/>
          <p:cNvSpPr/>
          <p:nvPr/>
        </p:nvSpPr>
        <p:spPr bwMode="auto">
          <a:xfrm>
            <a:off x="3071813" y="260350"/>
            <a:ext cx="702468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11.2.1  </a:t>
            </a:r>
            <a:r>
              <a:rPr lang="zh-CN" altLang="zh-CN" sz="3200" b="1" dirty="0"/>
              <a:t>电信间的缆线端接原理</a:t>
            </a:r>
            <a:endParaRPr lang="zh-CN" altLang="zh-CN" sz="32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5"/>
          <p:cNvSpPr>
            <a:spLocks noChangeArrowheads="1"/>
          </p:cNvSpPr>
          <p:nvPr/>
        </p:nvSpPr>
        <p:spPr bwMode="auto">
          <a:xfrm>
            <a:off x="551815" y="1052830"/>
            <a:ext cx="6802120" cy="5160010"/>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2400" dirty="0"/>
              <a:t>通信配线架主要用于语音配线子系统，一般采用</a:t>
            </a:r>
            <a:r>
              <a:rPr lang="en-US" altLang="zh-CN" sz="2400" dirty="0"/>
              <a:t>110</a:t>
            </a:r>
            <a:r>
              <a:rPr lang="zh-CN" altLang="zh-CN" sz="2400" dirty="0"/>
              <a:t>配线架，主要是上级程控交换机过来的接线与到桌面终端的语音信息点连接线之间的连接和跳线部分，便于管理、维护、</a:t>
            </a:r>
            <a:r>
              <a:rPr lang="zh-CN" altLang="en-US" sz="2400" dirty="0"/>
              <a:t>测试。</a:t>
            </a:r>
            <a:r>
              <a:rPr lang="zh-CN" altLang="zh-CN" sz="2400" dirty="0"/>
              <a:t>在墙上或托架上安装好</a:t>
            </a:r>
            <a:r>
              <a:rPr lang="en-US" altLang="zh-CN" sz="2400" dirty="0"/>
              <a:t>110P</a:t>
            </a:r>
            <a:r>
              <a:rPr lang="zh-CN" altLang="zh-CN" sz="2400" dirty="0"/>
              <a:t>配线板后，线缆端接的步骤如下： </a:t>
            </a:r>
            <a:endParaRPr lang="en-US" altLang="zh-CN" sz="2400" dirty="0"/>
          </a:p>
          <a:p>
            <a:pPr eaLnBrk="1" hangingPunct="1"/>
            <a:r>
              <a:rPr lang="zh-CN" altLang="zh-CN" sz="2400" dirty="0"/>
              <a:t>步骤</a:t>
            </a:r>
            <a:r>
              <a:rPr lang="en-US" altLang="zh-CN" sz="2400" dirty="0"/>
              <a:t>1</a:t>
            </a:r>
            <a:r>
              <a:rPr lang="zh-CN" altLang="zh-CN" sz="2400" dirty="0"/>
              <a:t>：先把底部</a:t>
            </a:r>
            <a:r>
              <a:rPr lang="en-US" altLang="zh-CN" sz="2400" dirty="0"/>
              <a:t>110P</a:t>
            </a:r>
            <a:r>
              <a:rPr lang="zh-CN" altLang="zh-CN" sz="2400" dirty="0"/>
              <a:t>配线模块上要端接的</a:t>
            </a:r>
            <a:r>
              <a:rPr lang="en-US" altLang="zh-CN" sz="2400" dirty="0"/>
              <a:t>24</a:t>
            </a:r>
            <a:r>
              <a:rPr lang="zh-CN" altLang="zh-CN" sz="2400" dirty="0"/>
              <a:t>条</a:t>
            </a:r>
            <a:r>
              <a:rPr lang="en-US" altLang="zh-CN" sz="2400" dirty="0"/>
              <a:t>4</a:t>
            </a:r>
            <a:r>
              <a:rPr lang="zh-CN" altLang="zh-CN" sz="2400" dirty="0"/>
              <a:t>对双绞线电缆牵引到位。每个配线槽中放</a:t>
            </a:r>
            <a:r>
              <a:rPr lang="en-US" altLang="zh-CN" sz="2400" dirty="0"/>
              <a:t>6</a:t>
            </a:r>
            <a:r>
              <a:rPr lang="zh-CN" altLang="zh-CN" sz="2400" dirty="0"/>
              <a:t>条。左边的线缆端接在配线模块的左半部分，右边的线缆端接在配线模块的右半部分。在配线板的内边缘处松弛地将缆线捆起来，并在每条缆线上标记出剥除线缆外皮的位置，然后揭开捆扎，在标记处刻痕，刻好痕后再放回原处，暂不要剥去外皮，</a:t>
            </a:r>
            <a:r>
              <a:rPr lang="zh-CN" altLang="zh-CN" sz="2400" dirty="0" smtClean="0"/>
              <a:t>如</a:t>
            </a:r>
            <a:r>
              <a:rPr lang="zh-CN" altLang="en-US" sz="2400" dirty="0" smtClean="0"/>
              <a:t>图</a:t>
            </a:r>
            <a:r>
              <a:rPr lang="en-US" altLang="zh-CN" sz="2400" dirty="0" smtClean="0"/>
              <a:t>11-21</a:t>
            </a:r>
            <a:r>
              <a:rPr lang="zh-CN" altLang="zh-CN" sz="2400" dirty="0"/>
              <a:t>所示。</a:t>
            </a:r>
            <a:endParaRPr lang="zh-CN" altLang="zh-CN" sz="2400" dirty="0"/>
          </a:p>
        </p:txBody>
      </p:sp>
      <p:sp>
        <p:nvSpPr>
          <p:cNvPr id="34819"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solidFill>
                  <a:schemeClr val="bg2"/>
                </a:solidFill>
              </a:rPr>
              <a:t>11.3.3  </a:t>
            </a:r>
            <a:r>
              <a:rPr lang="zh-CN" altLang="zh-CN" sz="3200" b="1" dirty="0" smtClean="0">
                <a:solidFill>
                  <a:schemeClr val="bg2"/>
                </a:solidFill>
              </a:rPr>
              <a:t>通信配线架的安装与端接</a:t>
            </a:r>
            <a:endParaRPr lang="zh-CN" altLang="zh-CN" sz="3200" b="1" dirty="0">
              <a:solidFill>
                <a:schemeClr val="bg2"/>
              </a:solidFill>
            </a:endParaRPr>
          </a:p>
        </p:txBody>
      </p:sp>
      <p:pic>
        <p:nvPicPr>
          <p:cNvPr id="36871"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08570" y="1124585"/>
            <a:ext cx="4074795" cy="4571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5"/>
          <p:cNvSpPr>
            <a:spLocks noChangeArrowheads="1"/>
          </p:cNvSpPr>
          <p:nvPr/>
        </p:nvSpPr>
        <p:spPr bwMode="auto">
          <a:xfrm>
            <a:off x="695960" y="1124585"/>
            <a:ext cx="5220970" cy="5160010"/>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2400" dirty="0"/>
              <a:t>步骤</a:t>
            </a:r>
            <a:r>
              <a:rPr lang="en-US" altLang="zh-CN" sz="2400" dirty="0"/>
              <a:t>2</a:t>
            </a:r>
            <a:r>
              <a:rPr lang="zh-CN" altLang="zh-CN" sz="2400" dirty="0"/>
              <a:t>：当所有</a:t>
            </a:r>
            <a:r>
              <a:rPr lang="en-US" altLang="zh-CN" sz="2400" dirty="0"/>
              <a:t>4</a:t>
            </a:r>
            <a:r>
              <a:rPr lang="zh-CN" altLang="zh-CN" sz="2400" dirty="0"/>
              <a:t>个缆束都刻好痕并放回原处后，安装</a:t>
            </a:r>
            <a:r>
              <a:rPr lang="en-US" altLang="zh-CN" sz="2400" dirty="0"/>
              <a:t>110P</a:t>
            </a:r>
            <a:r>
              <a:rPr lang="zh-CN" altLang="zh-CN" sz="2400" dirty="0"/>
              <a:t>配线模块（用铆钉），并开始进行端接。端接时从第一条缆线开始，按下列的步聚进行。</a:t>
            </a:r>
            <a:endParaRPr lang="zh-CN" altLang="zh-CN" sz="2400" dirty="0"/>
          </a:p>
          <a:p>
            <a:pPr eaLnBrk="1" hangingPunct="1"/>
            <a:r>
              <a:rPr lang="zh-CN" altLang="zh-CN" sz="2400" dirty="0"/>
              <a:t>在每条刻痕点之外最少</a:t>
            </a:r>
            <a:r>
              <a:rPr lang="en-US" altLang="zh-CN" sz="2400" dirty="0"/>
              <a:t>15 cm</a:t>
            </a:r>
            <a:r>
              <a:rPr lang="zh-CN" altLang="zh-CN" sz="2400" dirty="0"/>
              <a:t>处将缆线切割，并将刻痕的外皮去掉。然后沿着</a:t>
            </a:r>
            <a:r>
              <a:rPr lang="en-US" altLang="zh-CN" sz="2400" dirty="0"/>
              <a:t>110</a:t>
            </a:r>
            <a:r>
              <a:rPr lang="zh-CN" altLang="zh-CN" sz="2400" dirty="0"/>
              <a:t>配线模块的边缘将</a:t>
            </a:r>
            <a:r>
              <a:rPr lang="en-US" altLang="zh-CN" sz="2400" dirty="0"/>
              <a:t>4</a:t>
            </a:r>
            <a:r>
              <a:rPr lang="zh-CN" altLang="zh-CN" sz="2400" dirty="0"/>
              <a:t>对导线拉进前面的线槽中去。用索引条上的高齿将一对导线分开，在转弯处拉紧，使双绞线解开部分最少，并在线对末端对捻，</a:t>
            </a:r>
            <a:r>
              <a:rPr lang="zh-CN" altLang="zh-CN" sz="2400" dirty="0" smtClean="0"/>
              <a:t>如</a:t>
            </a:r>
            <a:r>
              <a:rPr lang="zh-CN" altLang="en-US" sz="2400" dirty="0" smtClean="0"/>
              <a:t>图</a:t>
            </a:r>
            <a:r>
              <a:rPr lang="en-US" altLang="zh-CN" sz="2400" dirty="0" smtClean="0"/>
              <a:t>11-22</a:t>
            </a:r>
            <a:r>
              <a:rPr lang="zh-CN" altLang="zh-CN" sz="2400" dirty="0" smtClean="0"/>
              <a:t>和</a:t>
            </a:r>
            <a:r>
              <a:rPr lang="zh-CN" altLang="en-US" sz="2400" dirty="0" smtClean="0"/>
              <a:t>图</a:t>
            </a:r>
            <a:r>
              <a:rPr lang="en-US" altLang="zh-CN" sz="2400" dirty="0" smtClean="0"/>
              <a:t>11-23</a:t>
            </a:r>
            <a:r>
              <a:rPr lang="zh-CN" altLang="zh-CN" sz="2400" dirty="0"/>
              <a:t>所示。</a:t>
            </a:r>
            <a:endParaRPr lang="zh-CN" altLang="zh-CN" sz="2400" dirty="0"/>
          </a:p>
        </p:txBody>
      </p:sp>
      <p:sp>
        <p:nvSpPr>
          <p:cNvPr id="35843"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solidFill>
                  <a:schemeClr val="bg2"/>
                </a:solidFill>
              </a:rPr>
              <a:t>11.3.3  </a:t>
            </a:r>
            <a:r>
              <a:rPr lang="zh-CN" altLang="zh-CN" sz="3200" b="1" dirty="0" smtClean="0">
                <a:solidFill>
                  <a:schemeClr val="bg2"/>
                </a:solidFill>
              </a:rPr>
              <a:t>通信配线架的安装与端接</a:t>
            </a:r>
            <a:endParaRPr lang="zh-CN" altLang="zh-CN" sz="3200" b="1" dirty="0">
              <a:solidFill>
                <a:schemeClr val="bg2"/>
              </a:solidFill>
            </a:endParaRPr>
          </a:p>
        </p:txBody>
      </p:sp>
      <p:pic>
        <p:nvPicPr>
          <p:cNvPr id="36872"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84290" y="1124585"/>
            <a:ext cx="3364865" cy="524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3"/>
          <p:cNvGrpSpPr>
            <a:grpSpLocks noChangeAspect="1"/>
          </p:cNvGrpSpPr>
          <p:nvPr/>
        </p:nvGrpSpPr>
        <p:grpSpPr bwMode="auto">
          <a:xfrm>
            <a:off x="2452688" y="1143000"/>
            <a:ext cx="7143750" cy="5141913"/>
            <a:chOff x="2737" y="1829"/>
            <a:chExt cx="4447" cy="3201"/>
          </a:xfrm>
        </p:grpSpPr>
        <p:sp>
          <p:nvSpPr>
            <p:cNvPr id="37892" name="AutoShape 4"/>
            <p:cNvSpPr>
              <a:spLocks noChangeAspect="1" noChangeArrowheads="1"/>
            </p:cNvSpPr>
            <p:nvPr/>
          </p:nvSpPr>
          <p:spPr bwMode="auto">
            <a:xfrm>
              <a:off x="2737" y="1829"/>
              <a:ext cx="4447" cy="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7893" name="Rectangle 5"/>
            <p:cNvSpPr>
              <a:spLocks noChangeArrowheads="1"/>
            </p:cNvSpPr>
            <p:nvPr/>
          </p:nvSpPr>
          <p:spPr bwMode="auto">
            <a:xfrm>
              <a:off x="3010" y="4775"/>
              <a:ext cx="3713" cy="2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algn="ctr" eaLnBrk="1" hangingPunct="1"/>
              <a:r>
                <a:rPr kumimoji="0" lang="zh-CN" altLang="en-US" b="1" dirty="0" smtClean="0">
                  <a:solidFill>
                    <a:srgbClr val="FF0000"/>
                  </a:solidFill>
                  <a:latin typeface="Calibri" panose="020F0502020204030204" charset="0"/>
                </a:rPr>
                <a:t>图</a:t>
              </a:r>
              <a:r>
                <a:rPr kumimoji="0" lang="en-US" altLang="zh-CN" b="1" dirty="0" smtClean="0">
                  <a:solidFill>
                    <a:srgbClr val="FF0000"/>
                  </a:solidFill>
                  <a:latin typeface="Calibri" panose="020F0502020204030204" charset="0"/>
                </a:rPr>
                <a:t>11.23 </a:t>
              </a:r>
              <a:r>
                <a:rPr kumimoji="0" lang="zh-CN" altLang="en-US" b="1" dirty="0">
                  <a:solidFill>
                    <a:srgbClr val="FF0000"/>
                  </a:solidFill>
                  <a:latin typeface="Calibri" panose="020F0502020204030204" charset="0"/>
                </a:rPr>
                <a:t>在配线模板上布放线对</a:t>
              </a:r>
              <a:endParaRPr kumimoji="0" lang="zh-CN" altLang="en-US" b="1" dirty="0">
                <a:solidFill>
                  <a:srgbClr val="FF0000"/>
                </a:solidFill>
                <a:latin typeface="Times New Roman" panose="02020603050405020304" pitchFamily="18" charset="0"/>
              </a:endParaRPr>
            </a:p>
            <a:p>
              <a:pPr eaLnBrk="1" hangingPunct="1"/>
              <a:endParaRPr kumimoji="0" lang="zh-CN" altLang="zh-CN" b="1" dirty="0">
                <a:solidFill>
                  <a:srgbClr val="FF0000"/>
                </a:solidFill>
              </a:endParaRPr>
            </a:p>
          </p:txBody>
        </p:sp>
        <p:pic>
          <p:nvPicPr>
            <p:cNvPr id="37894" name="Picture 6" descr="6-7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37" y="1829"/>
              <a:ext cx="4447" cy="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891" name="标题 1"/>
          <p:cNvSpPr/>
          <p:nvPr/>
        </p:nvSpPr>
        <p:spPr bwMode="auto">
          <a:xfrm>
            <a:off x="3005138" y="246063"/>
            <a:ext cx="688181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solidFill>
                  <a:schemeClr val="bg2"/>
                </a:solidFill>
              </a:rPr>
              <a:t>11.3.3  </a:t>
            </a:r>
            <a:r>
              <a:rPr lang="zh-CN" altLang="zh-CN" sz="3200" b="1" dirty="0" smtClean="0">
                <a:solidFill>
                  <a:schemeClr val="bg2"/>
                </a:solidFill>
              </a:rPr>
              <a:t>通信配线架的安装与端接</a:t>
            </a:r>
            <a:endParaRPr lang="zh-CN" altLang="zh-CN" sz="3200" b="1" dirty="0">
              <a:solidFill>
                <a:schemeClr val="bg2"/>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5"/>
          <p:cNvSpPr>
            <a:spLocks noChangeArrowheads="1"/>
          </p:cNvSpPr>
          <p:nvPr/>
        </p:nvSpPr>
        <p:spPr bwMode="auto">
          <a:xfrm>
            <a:off x="551815" y="1196975"/>
            <a:ext cx="10999470" cy="4843145"/>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2800"/>
              <a:t>步骤</a:t>
            </a:r>
            <a:r>
              <a:rPr lang="en-US" altLang="zh-CN" sz="2800"/>
              <a:t>3</a:t>
            </a:r>
            <a:r>
              <a:rPr lang="zh-CN" altLang="zh-CN" sz="2800"/>
              <a:t>：在将线对安放到索引条中之后，按颜色编码检查线对是否安放正确，或是否变形。无误后，再用工具把每个线对压下并切除线头。当所有</a:t>
            </a:r>
            <a:r>
              <a:rPr lang="en-US" altLang="zh-CN" sz="2800"/>
              <a:t>4</a:t>
            </a:r>
            <a:r>
              <a:rPr lang="zh-CN" altLang="zh-CN" sz="2800"/>
              <a:t>个索引条上的线对都安装就位后，即可安装</a:t>
            </a:r>
            <a:r>
              <a:rPr lang="en-US" altLang="zh-CN" sz="2800"/>
              <a:t>4</a:t>
            </a:r>
            <a:r>
              <a:rPr lang="zh-CN" altLang="zh-CN" sz="2800"/>
              <a:t>对线的</a:t>
            </a:r>
            <a:r>
              <a:rPr lang="en-US" altLang="zh-CN" sz="2800"/>
              <a:t>110</a:t>
            </a:r>
            <a:r>
              <a:rPr lang="zh-CN" altLang="zh-CN" sz="2800"/>
              <a:t>连接块。</a:t>
            </a:r>
            <a:endParaRPr lang="zh-CN" altLang="zh-CN" sz="2800"/>
          </a:p>
          <a:p>
            <a:pPr eaLnBrk="1" hangingPunct="1"/>
            <a:r>
              <a:rPr lang="zh-CN" altLang="zh-CN" sz="2800"/>
              <a:t>步骤</a:t>
            </a:r>
            <a:r>
              <a:rPr lang="en-US" altLang="zh-CN" sz="2800"/>
              <a:t>4</a:t>
            </a:r>
            <a:r>
              <a:rPr lang="zh-CN" altLang="zh-CN" sz="2800"/>
              <a:t>：</a:t>
            </a:r>
            <a:r>
              <a:rPr lang="en-US" altLang="zh-CN" sz="2800"/>
              <a:t>110P</a:t>
            </a:r>
            <a:r>
              <a:rPr lang="zh-CN" altLang="zh-CN" sz="2800"/>
              <a:t>交叉连接使用快接式接插软线，预先装好连接器，只要把插头夹到所需位置，就可完成交叉连接。</a:t>
            </a:r>
            <a:endParaRPr lang="en-US" altLang="zh-CN" sz="2800"/>
          </a:p>
          <a:p>
            <a:pPr eaLnBrk="1" hangingPunct="1"/>
            <a:r>
              <a:rPr lang="zh-CN" altLang="zh-CN" sz="2800"/>
              <a:t>步骤</a:t>
            </a:r>
            <a:r>
              <a:rPr lang="en-US" altLang="zh-CN" sz="2800"/>
              <a:t>5</a:t>
            </a:r>
            <a:r>
              <a:rPr lang="zh-CN" altLang="zh-CN" sz="2800"/>
              <a:t>：为了保证在</a:t>
            </a:r>
            <a:r>
              <a:rPr lang="en-US" altLang="zh-CN" sz="2800"/>
              <a:t>110</a:t>
            </a:r>
            <a:r>
              <a:rPr lang="zh-CN" altLang="zh-CN" sz="2800"/>
              <a:t>配线模块上获得高质量的端接，要做到如下几点：</a:t>
            </a:r>
            <a:endParaRPr lang="zh-CN" altLang="zh-CN" sz="2800"/>
          </a:p>
          <a:p>
            <a:pPr eaLnBrk="1" hangingPunct="1"/>
            <a:r>
              <a:rPr lang="zh-CN" altLang="zh-CN" sz="2800"/>
              <a:t>（</a:t>
            </a:r>
            <a:r>
              <a:rPr lang="en-US" altLang="zh-CN" sz="2800"/>
              <a:t>1</a:t>
            </a:r>
            <a:r>
              <a:rPr lang="zh-CN" altLang="zh-CN" sz="2800"/>
              <a:t>）为了避免缆线线对分开，转弯处必须拉紧。</a:t>
            </a:r>
            <a:endParaRPr lang="zh-CN" altLang="zh-CN" sz="2800"/>
          </a:p>
          <a:p>
            <a:pPr eaLnBrk="1" hangingPunct="1"/>
            <a:r>
              <a:rPr lang="zh-CN" altLang="zh-CN" sz="2800"/>
              <a:t>（</a:t>
            </a:r>
            <a:r>
              <a:rPr lang="en-US" altLang="zh-CN" sz="2800"/>
              <a:t>2</a:t>
            </a:r>
            <a:r>
              <a:rPr lang="zh-CN" altLang="zh-CN" sz="2800"/>
              <a:t>）线对必须对着块中的线槽压下，而不能对着任一个牵引条，在安装连接块时，应避免损坏缆线。</a:t>
            </a:r>
            <a:endParaRPr lang="zh-CN" altLang="zh-CN" sz="2800"/>
          </a:p>
        </p:txBody>
      </p:sp>
      <p:sp>
        <p:nvSpPr>
          <p:cNvPr id="38915"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solidFill>
                  <a:schemeClr val="bg2"/>
                </a:solidFill>
              </a:rPr>
              <a:t>11.3.3  </a:t>
            </a:r>
            <a:r>
              <a:rPr lang="zh-CN" altLang="zh-CN" sz="3200" b="1" dirty="0" smtClean="0">
                <a:solidFill>
                  <a:schemeClr val="bg2"/>
                </a:solidFill>
              </a:rPr>
              <a:t>通信配线架的安装与端接</a:t>
            </a:r>
            <a:endParaRPr lang="zh-CN" altLang="zh-CN" sz="3200" b="1" dirty="0">
              <a:solidFill>
                <a:schemeClr val="bg2"/>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5"/>
          <p:cNvSpPr>
            <a:spLocks noChangeArrowheads="1"/>
          </p:cNvSpPr>
          <p:nvPr/>
        </p:nvSpPr>
        <p:spPr bwMode="auto">
          <a:xfrm>
            <a:off x="839470" y="1196975"/>
            <a:ext cx="10633075" cy="5231765"/>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lvl1pPr indent="535305"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2800" dirty="0"/>
              <a:t>（</a:t>
            </a:r>
            <a:r>
              <a:rPr lang="en-US" altLang="zh-CN" sz="2800" dirty="0"/>
              <a:t>3</a:t>
            </a:r>
            <a:r>
              <a:rPr lang="zh-CN" altLang="zh-CN" sz="2800" dirty="0"/>
              <a:t>）线对基本上要放在线槽的中心，向下贴紧配线模块，以避免连续的端接在线槽中堆积起来时所造成的线对变形。 </a:t>
            </a:r>
            <a:endParaRPr lang="zh-CN" altLang="zh-CN" sz="2800" dirty="0"/>
          </a:p>
          <a:p>
            <a:pPr eaLnBrk="1" hangingPunct="1"/>
            <a:r>
              <a:rPr lang="zh-CN" altLang="zh-CN" sz="2800" dirty="0"/>
              <a:t>（</a:t>
            </a:r>
            <a:r>
              <a:rPr lang="en-US" altLang="zh-CN" sz="2800" dirty="0"/>
              <a:t>4</a:t>
            </a:r>
            <a:r>
              <a:rPr lang="zh-CN" altLang="zh-CN" sz="2800" dirty="0"/>
              <a:t>）必须保持“对接”的正确性，直到在牵引条上的分开点为止，这点对于保证缆线传输性能是至关重要的。</a:t>
            </a:r>
            <a:endParaRPr lang="zh-CN" altLang="zh-CN" sz="2800" dirty="0"/>
          </a:p>
          <a:p>
            <a:pPr eaLnBrk="1" hangingPunct="1"/>
            <a:r>
              <a:rPr lang="zh-CN" altLang="zh-CN" sz="2800" dirty="0"/>
              <a:t>（</a:t>
            </a:r>
            <a:r>
              <a:rPr lang="en-US" altLang="zh-CN" sz="2800" dirty="0"/>
              <a:t>5</a:t>
            </a:r>
            <a:r>
              <a:rPr lang="zh-CN" altLang="zh-CN" sz="2800" dirty="0"/>
              <a:t>）为了使没有外皮线对的长度变得更小，要指定端接的位置。</a:t>
            </a:r>
            <a:endParaRPr lang="zh-CN" altLang="zh-CN" sz="2800" dirty="0"/>
          </a:p>
          <a:p>
            <a:pPr eaLnBrk="1" hangingPunct="1"/>
            <a:r>
              <a:rPr lang="zh-CN" altLang="zh-CN" sz="2800" dirty="0"/>
              <a:t>①</a:t>
            </a:r>
            <a:r>
              <a:rPr lang="en-US" altLang="zh-CN" sz="2800" dirty="0"/>
              <a:t> </a:t>
            </a:r>
            <a:r>
              <a:rPr lang="zh-CN" altLang="zh-CN" sz="2800" dirty="0"/>
              <a:t>最左边的</a:t>
            </a:r>
            <a:r>
              <a:rPr lang="en-US" altLang="zh-CN" sz="2800" dirty="0"/>
              <a:t>6</a:t>
            </a:r>
            <a:r>
              <a:rPr lang="zh-CN" altLang="zh-CN" sz="2800" dirty="0"/>
              <a:t>条缆线端接在左边的上两条和下两条牵引条的位置上。</a:t>
            </a:r>
            <a:endParaRPr lang="zh-CN" altLang="zh-CN" sz="2800" dirty="0"/>
          </a:p>
          <a:p>
            <a:pPr eaLnBrk="1" hangingPunct="1"/>
            <a:r>
              <a:rPr lang="zh-CN" altLang="zh-CN" sz="2800" dirty="0"/>
              <a:t>②</a:t>
            </a:r>
            <a:r>
              <a:rPr lang="en-US" altLang="zh-CN" sz="2800" dirty="0"/>
              <a:t> </a:t>
            </a:r>
            <a:r>
              <a:rPr lang="zh-CN" altLang="zh-CN" sz="2800" dirty="0"/>
              <a:t>最右边的</a:t>
            </a:r>
            <a:r>
              <a:rPr lang="en-US" altLang="zh-CN" sz="2800" dirty="0"/>
              <a:t>6</a:t>
            </a:r>
            <a:r>
              <a:rPr lang="zh-CN" altLang="zh-CN" sz="2800" dirty="0"/>
              <a:t>条缆线端接在右边的上两条和下两条牵引条的位置上。</a:t>
            </a:r>
            <a:endParaRPr lang="zh-CN" altLang="zh-CN" sz="2800" dirty="0"/>
          </a:p>
          <a:p>
            <a:pPr eaLnBrk="1" hangingPunct="1"/>
            <a:r>
              <a:rPr lang="zh-CN" altLang="zh-CN" sz="2800" dirty="0"/>
              <a:t>③</a:t>
            </a:r>
            <a:r>
              <a:rPr lang="en-US" altLang="zh-CN" sz="2800" dirty="0"/>
              <a:t> </a:t>
            </a:r>
            <a:r>
              <a:rPr lang="zh-CN" altLang="zh-CN" sz="2800" dirty="0"/>
              <a:t>必须返回去仔细检查前面第</a:t>
            </a:r>
            <a:r>
              <a:rPr lang="en-US" altLang="zh-CN" sz="2800" dirty="0"/>
              <a:t>1</a:t>
            </a:r>
            <a:r>
              <a:rPr lang="zh-CN" altLang="zh-CN" sz="2800" dirty="0"/>
              <a:t>步中完成的工作，看看缆线分组是否正确，是否形成可接收的标注顺序。</a:t>
            </a:r>
            <a:endParaRPr lang="zh-CN" altLang="zh-CN" sz="2800" dirty="0"/>
          </a:p>
        </p:txBody>
      </p:sp>
      <p:sp>
        <p:nvSpPr>
          <p:cNvPr id="39939"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solidFill>
                  <a:schemeClr val="bg2"/>
                </a:solidFill>
              </a:rPr>
              <a:t>11.3.3  </a:t>
            </a:r>
            <a:r>
              <a:rPr lang="zh-CN" altLang="zh-CN" sz="3200" b="1" dirty="0" smtClean="0">
                <a:solidFill>
                  <a:schemeClr val="bg2"/>
                </a:solidFill>
              </a:rPr>
              <a:t>通信配线架的安装与端接</a:t>
            </a:r>
            <a:endParaRPr lang="zh-CN" altLang="zh-CN" sz="3200" b="1" dirty="0">
              <a:solidFill>
                <a:schemeClr val="bg2"/>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矩形 9"/>
          <p:cNvSpPr>
            <a:spLocks noChangeArrowheads="1"/>
          </p:cNvSpPr>
          <p:nvPr/>
        </p:nvSpPr>
        <p:spPr bwMode="auto">
          <a:xfrm>
            <a:off x="551815" y="1196975"/>
            <a:ext cx="10873740" cy="4154170"/>
          </a:xfrm>
          <a:prstGeom prst="rect">
            <a:avLst/>
          </a:prstGeom>
          <a:noFill/>
          <a:ln w="9525">
            <a:solidFill>
              <a:schemeClr val="accent1"/>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2400" dirty="0"/>
              <a:t>1</a:t>
            </a:r>
            <a:r>
              <a:rPr lang="zh-CN" altLang="zh-CN" sz="2400" dirty="0"/>
              <a:t>．桥架中线缆的整理</a:t>
            </a:r>
            <a:endParaRPr lang="zh-CN" altLang="zh-CN" sz="2400" dirty="0"/>
          </a:p>
          <a:p>
            <a:pPr eaLnBrk="1" hangingPunct="1"/>
            <a:r>
              <a:rPr lang="zh-CN" altLang="zh-CN" sz="2400" dirty="0"/>
              <a:t>在通常情况下，楼层桥架中的线缆只需理顺即可，无需进行捆扎。而主干桥架中的线缆则需要使用扎带进行简单的捆扎，以区别不同的楼层，并减少重力拉伸线缆，从而避免改变其物理属性（绞合度、长度等）和电气性能。</a:t>
            </a:r>
            <a:endParaRPr lang="zh-CN" altLang="zh-CN" sz="2400" dirty="0"/>
          </a:p>
          <a:p>
            <a:pPr eaLnBrk="1" hangingPunct="1"/>
            <a:r>
              <a:rPr lang="en-US" altLang="zh-CN" sz="2400" dirty="0"/>
              <a:t>2</a:t>
            </a:r>
            <a:r>
              <a:rPr lang="zh-CN" altLang="zh-CN" sz="2400" dirty="0"/>
              <a:t>．配线架中线缆的整理</a:t>
            </a:r>
            <a:endParaRPr lang="zh-CN" altLang="zh-CN" sz="2400" dirty="0"/>
          </a:p>
          <a:p>
            <a:pPr eaLnBrk="1" hangingPunct="1"/>
            <a:r>
              <a:rPr lang="zh-CN" altLang="zh-CN" sz="2400" dirty="0"/>
              <a:t>跳线施工中纽结、毛刺、箍缩和接触不良均有可能大幅降低跳线性能。若要避免此类问题，应重点考虑以下因素：</a:t>
            </a:r>
            <a:endParaRPr lang="zh-CN" altLang="zh-CN" sz="2400" dirty="0"/>
          </a:p>
          <a:p>
            <a:pPr eaLnBrk="1" hangingPunct="1"/>
            <a:r>
              <a:rPr lang="zh-CN" altLang="zh-CN" sz="2400" dirty="0"/>
              <a:t>（</a:t>
            </a:r>
            <a:r>
              <a:rPr lang="en-US" altLang="zh-CN" sz="2400" dirty="0"/>
              <a:t>1</a:t>
            </a:r>
            <a:r>
              <a:rPr lang="zh-CN" altLang="zh-CN" sz="2400" dirty="0"/>
              <a:t>）弯曲半径。跳线最小弯曲半径需要遵守跳线厂商的操作规范。</a:t>
            </a:r>
            <a:endParaRPr lang="zh-CN" altLang="zh-CN" sz="2400" dirty="0"/>
          </a:p>
          <a:p>
            <a:pPr eaLnBrk="1" hangingPunct="1"/>
            <a:r>
              <a:rPr lang="zh-CN" altLang="zh-CN" sz="2400" dirty="0"/>
              <a:t>标准规定，非屏蔽双绞线（</a:t>
            </a:r>
            <a:r>
              <a:rPr lang="en-US" altLang="zh-CN" sz="2400" dirty="0"/>
              <a:t>UTP</a:t>
            </a:r>
            <a:r>
              <a:rPr lang="zh-CN" altLang="zh-CN" sz="2400" dirty="0"/>
              <a:t>）的最小弯曲半径应为缆线直径的</a:t>
            </a:r>
            <a:r>
              <a:rPr lang="en-US" altLang="zh-CN" sz="2400" dirty="0"/>
              <a:t>4</a:t>
            </a:r>
            <a:r>
              <a:rPr lang="zh-CN" altLang="zh-CN" sz="2400" dirty="0"/>
              <a:t>倍，屏蔽双绞线则为缆线直径的</a:t>
            </a:r>
            <a:r>
              <a:rPr lang="en-US" altLang="zh-CN" sz="2400" dirty="0"/>
              <a:t>8</a:t>
            </a:r>
            <a:r>
              <a:rPr lang="zh-CN" altLang="zh-CN" sz="2400" dirty="0"/>
              <a:t>倍。如果弯曲半径小于此标准，则可能导致导线的相对位置发生变动，从而导致传输性能降低。</a:t>
            </a:r>
            <a:endParaRPr lang="zh-CN" altLang="en-US" sz="2400" dirty="0"/>
          </a:p>
        </p:txBody>
      </p:sp>
      <p:sp>
        <p:nvSpPr>
          <p:cNvPr id="40963"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solidFill>
                  <a:schemeClr val="bg2"/>
                </a:solidFill>
              </a:rPr>
              <a:t>11.3.4  </a:t>
            </a:r>
            <a:r>
              <a:rPr lang="zh-CN" altLang="zh-CN" sz="3200" b="1" dirty="0" smtClean="0">
                <a:solidFill>
                  <a:schemeClr val="bg2"/>
                </a:solidFill>
              </a:rPr>
              <a:t>双绞线链路的整理</a:t>
            </a:r>
            <a:endParaRPr lang="zh-CN" altLang="zh-CN" sz="3200" b="1" dirty="0">
              <a:solidFill>
                <a:schemeClr val="bg2"/>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矩形 9"/>
          <p:cNvSpPr>
            <a:spLocks noChangeArrowheads="1"/>
          </p:cNvSpPr>
          <p:nvPr/>
        </p:nvSpPr>
        <p:spPr bwMode="auto">
          <a:xfrm>
            <a:off x="623570" y="1196975"/>
            <a:ext cx="10967720" cy="4523105"/>
          </a:xfrm>
          <a:prstGeom prst="rect">
            <a:avLst/>
          </a:prstGeom>
          <a:noFill/>
          <a:ln w="9525">
            <a:solidFill>
              <a:schemeClr val="accent1"/>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2400" dirty="0"/>
              <a:t>（</a:t>
            </a:r>
            <a:r>
              <a:rPr lang="en-US" altLang="zh-CN" sz="2400" dirty="0"/>
              <a:t>2</a:t>
            </a:r>
            <a:r>
              <a:rPr lang="zh-CN" altLang="zh-CN" sz="2400" dirty="0"/>
              <a:t>）跳线拉伸及应力。配线过程中，请勿用力过度，否则可能加大对跳线和连接器的应力，从而导致性能降低。</a:t>
            </a:r>
            <a:endParaRPr lang="zh-CN" altLang="zh-CN" sz="2400" dirty="0"/>
          </a:p>
          <a:p>
            <a:pPr eaLnBrk="1" hangingPunct="1"/>
            <a:r>
              <a:rPr lang="zh-CN" altLang="zh-CN" sz="2400" dirty="0"/>
              <a:t>（</a:t>
            </a:r>
            <a:r>
              <a:rPr lang="en-US" altLang="zh-CN" sz="2400" dirty="0"/>
              <a:t>3</a:t>
            </a:r>
            <a:r>
              <a:rPr lang="zh-CN" altLang="zh-CN" sz="2400" dirty="0"/>
              <a:t>）捆扎。跳线不一定都需要捆扎，如需要捆扎应遵守厂商的捆扎原则，不要捆扎过紧，否则会引起对绞线变型。请勿过分拧紧线夹，应以各条跳线能自由转动为宜。</a:t>
            </a:r>
            <a:endParaRPr lang="en-US" altLang="zh-CN" sz="2400" dirty="0"/>
          </a:p>
          <a:p>
            <a:pPr eaLnBrk="1" hangingPunct="1"/>
            <a:r>
              <a:rPr lang="zh-CN" altLang="zh-CN" sz="2400" dirty="0"/>
              <a:t>在机房内，应当做到每根线从进入机房开始，直到配线架的模块为止，都应做到横平竖直不交叉。并按电子设备排线的要求，做到每个弯角处都有线缆固定，保证线缆在弯角处有一定的转弯半径，同时做到横平竖直。</a:t>
            </a:r>
            <a:endParaRPr lang="zh-CN" altLang="zh-CN" sz="2400" dirty="0"/>
          </a:p>
          <a:p>
            <a:pPr eaLnBrk="1" hangingPunct="1"/>
            <a:r>
              <a:rPr lang="zh-CN" altLang="zh-CN" sz="2400" dirty="0"/>
              <a:t>（</a:t>
            </a:r>
            <a:r>
              <a:rPr lang="en-US" altLang="zh-CN" sz="2400" dirty="0"/>
              <a:t>1</a:t>
            </a:r>
            <a:r>
              <a:rPr lang="zh-CN" altLang="zh-CN" sz="2400" dirty="0"/>
              <a:t>）前面板线缆的整理。如果交换机与配线架位于同一机柜中，则只需选择适当长度的跳线，将跳线打个环（</a:t>
            </a:r>
            <a:r>
              <a:rPr lang="zh-CN" altLang="zh-CN" sz="2400" dirty="0" smtClean="0"/>
              <a:t>见</a:t>
            </a:r>
            <a:r>
              <a:rPr lang="zh-CN" altLang="en-US" sz="2400" dirty="0" smtClean="0"/>
              <a:t>图</a:t>
            </a:r>
            <a:r>
              <a:rPr lang="en-US" altLang="zh-CN" sz="2400" dirty="0" smtClean="0"/>
              <a:t>11-24</a:t>
            </a:r>
            <a:r>
              <a:rPr lang="zh-CN" altLang="zh-CN" sz="2400" dirty="0"/>
              <a:t>）后置于理线器中。然后，两端分别连接至交换机和配线架端口。所有连接都完成后，盖上理线器的盖板即可，</a:t>
            </a:r>
            <a:r>
              <a:rPr lang="zh-CN" altLang="zh-CN" sz="2400" dirty="0" smtClean="0"/>
              <a:t>如</a:t>
            </a:r>
            <a:r>
              <a:rPr lang="zh-CN" altLang="en-US" sz="2400" dirty="0" smtClean="0"/>
              <a:t>图</a:t>
            </a:r>
            <a:r>
              <a:rPr lang="en-US" altLang="zh-CN" sz="2400" dirty="0" smtClean="0"/>
              <a:t>11-25</a:t>
            </a:r>
            <a:r>
              <a:rPr lang="zh-CN" altLang="zh-CN" sz="2400" dirty="0"/>
              <a:t>所示。</a:t>
            </a:r>
            <a:endParaRPr lang="zh-CN" altLang="zh-CN" sz="2400" dirty="0"/>
          </a:p>
        </p:txBody>
      </p:sp>
      <p:sp>
        <p:nvSpPr>
          <p:cNvPr id="41987"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solidFill>
                  <a:schemeClr val="bg2"/>
                </a:solidFill>
              </a:rPr>
              <a:t>11.3.4  </a:t>
            </a:r>
            <a:r>
              <a:rPr lang="zh-CN" altLang="zh-CN" sz="3200" b="1" dirty="0" smtClean="0">
                <a:solidFill>
                  <a:schemeClr val="bg2"/>
                </a:solidFill>
              </a:rPr>
              <a:t>双绞线链路的整理</a:t>
            </a:r>
            <a:endParaRPr lang="zh-CN" altLang="zh-CN" sz="3200" b="1" dirty="0">
              <a:solidFill>
                <a:schemeClr val="bg2"/>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solidFill>
                  <a:schemeClr val="bg2"/>
                </a:solidFill>
              </a:rPr>
              <a:t>11.3.4  </a:t>
            </a:r>
            <a:r>
              <a:rPr lang="zh-CN" altLang="zh-CN" sz="3200" b="1" dirty="0" smtClean="0">
                <a:solidFill>
                  <a:schemeClr val="bg2"/>
                </a:solidFill>
              </a:rPr>
              <a:t>双绞线链路的整理</a:t>
            </a:r>
            <a:endParaRPr lang="zh-CN" altLang="zh-CN" sz="3200" b="1" dirty="0">
              <a:solidFill>
                <a:schemeClr val="bg2"/>
              </a:solidFill>
            </a:endParaRPr>
          </a:p>
        </p:txBody>
      </p:sp>
      <p:pic>
        <p:nvPicPr>
          <p:cNvPr id="4301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37285" y="1042670"/>
            <a:ext cx="4925695" cy="425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980" y="1052830"/>
            <a:ext cx="565785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166938" y="5311775"/>
            <a:ext cx="8399462" cy="398780"/>
          </a:xfrm>
          <a:prstGeom prst="rect">
            <a:avLst/>
          </a:prstGeom>
        </p:spPr>
        <p:txBody>
          <a:bodyPr>
            <a:spAutoFit/>
          </a:bodyPr>
          <a:lstStyle/>
          <a:p>
            <a:pPr algn="ctr">
              <a:spcBef>
                <a:spcPts val="240"/>
              </a:spcBef>
              <a:spcAft>
                <a:spcPts val="240"/>
              </a:spcAft>
              <a:defRPr/>
            </a:pPr>
            <a:r>
              <a:rPr lang="zh-CN" altLang="en-US" spc="30" dirty="0" smtClean="0">
                <a:latin typeface="方正书宋简体"/>
                <a:ea typeface="宋体" panose="02010600030101010101" pitchFamily="2" charset="-122"/>
                <a:cs typeface="宋体" panose="02010600030101010101" pitchFamily="2" charset="-122"/>
              </a:rPr>
              <a:t>图</a:t>
            </a:r>
            <a:r>
              <a:rPr lang="en-US" altLang="zh-CN" spc="30" dirty="0" smtClean="0">
                <a:latin typeface="方正书宋简体"/>
                <a:ea typeface="宋体" panose="02010600030101010101" pitchFamily="2" charset="-122"/>
                <a:cs typeface="宋体" panose="02010600030101010101" pitchFamily="2" charset="-122"/>
              </a:rPr>
              <a:t>11-24  </a:t>
            </a:r>
            <a:r>
              <a:rPr lang="zh-CN" altLang="zh-CN" spc="30" dirty="0">
                <a:latin typeface="方正书宋简体"/>
                <a:ea typeface="宋体" panose="02010600030101010101" pitchFamily="2" charset="-122"/>
                <a:cs typeface="宋体" panose="02010600030101010101" pitchFamily="2" charset="-122"/>
              </a:rPr>
              <a:t>跳线打环</a:t>
            </a:r>
            <a:r>
              <a:rPr lang="en-US" altLang="zh-CN" spc="30" dirty="0">
                <a:latin typeface="方正书宋简体"/>
                <a:ea typeface="宋体" panose="02010600030101010101" pitchFamily="2" charset="-122"/>
                <a:cs typeface="宋体" panose="02010600030101010101" pitchFamily="2" charset="-122"/>
              </a:rPr>
              <a:t>                      </a:t>
            </a:r>
            <a:r>
              <a:rPr lang="zh-CN" altLang="en-US" spc="30" dirty="0" smtClean="0">
                <a:latin typeface="方正书宋简体"/>
                <a:ea typeface="宋体" panose="02010600030101010101" pitchFamily="2" charset="-122"/>
                <a:cs typeface="宋体" panose="02010600030101010101" pitchFamily="2" charset="-122"/>
              </a:rPr>
              <a:t>图</a:t>
            </a:r>
            <a:r>
              <a:rPr lang="en-US" altLang="zh-CN" spc="30" dirty="0" smtClean="0">
                <a:latin typeface="方正书宋简体"/>
                <a:ea typeface="宋体" panose="02010600030101010101" pitchFamily="2" charset="-122"/>
                <a:cs typeface="宋体" panose="02010600030101010101" pitchFamily="2" charset="-122"/>
              </a:rPr>
              <a:t>11-25  </a:t>
            </a:r>
            <a:r>
              <a:rPr lang="zh-CN" altLang="zh-CN" spc="30" dirty="0">
                <a:latin typeface="方正书宋简体"/>
                <a:ea typeface="宋体" panose="02010600030101010101" pitchFamily="2" charset="-122"/>
                <a:cs typeface="宋体" panose="02010600030101010101" pitchFamily="2" charset="-122"/>
              </a:rPr>
              <a:t>盖上理线架面板</a:t>
            </a:r>
            <a:endParaRPr lang="zh-CN" altLang="zh-CN" spc="30" dirty="0">
              <a:latin typeface="方正书宋简体"/>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矩形 9"/>
          <p:cNvSpPr>
            <a:spLocks noChangeArrowheads="1"/>
          </p:cNvSpPr>
          <p:nvPr/>
        </p:nvSpPr>
        <p:spPr bwMode="auto">
          <a:xfrm>
            <a:off x="623570" y="1268730"/>
            <a:ext cx="10906760" cy="4154170"/>
          </a:xfrm>
          <a:prstGeom prst="rect">
            <a:avLst/>
          </a:prstGeom>
          <a:noFill/>
          <a:ln w="9525">
            <a:solidFill>
              <a:schemeClr val="accent1"/>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indent="535305"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2400" dirty="0"/>
              <a:t>如果配线架与交换机位于不同的机柜，那么需要使用较长的跳线（大致</a:t>
            </a:r>
            <a:r>
              <a:rPr lang="en-US" altLang="zh-CN" sz="2400" dirty="0"/>
              <a:t>5 m</a:t>
            </a:r>
            <a:r>
              <a:rPr lang="zh-CN" altLang="zh-CN" sz="2400" dirty="0"/>
              <a:t>以上），并且必须对跳线进行整理。</a:t>
            </a:r>
            <a:endParaRPr lang="zh-CN" altLang="zh-CN" sz="2400" dirty="0"/>
          </a:p>
          <a:p>
            <a:pPr eaLnBrk="1" hangingPunct="1"/>
            <a:r>
              <a:rPr lang="zh-CN" altLang="zh-CN" sz="2400" dirty="0"/>
              <a:t>配线架和交换机的前面板除了需要使用水平理线器外，还需要使用垂直理线器。</a:t>
            </a:r>
            <a:endParaRPr lang="zh-CN" altLang="zh-CN" sz="2400" dirty="0"/>
          </a:p>
          <a:p>
            <a:pPr eaLnBrk="1" hangingPunct="1"/>
            <a:r>
              <a:rPr lang="zh-CN" altLang="zh-CN" sz="2400" dirty="0"/>
              <a:t>（</a:t>
            </a:r>
            <a:r>
              <a:rPr lang="en-US" altLang="zh-CN" sz="2400" dirty="0"/>
              <a:t>2</a:t>
            </a:r>
            <a:r>
              <a:rPr lang="zh-CN" altLang="zh-CN" sz="2400" dirty="0"/>
              <a:t>）后部线缆整理。配线架后部集中着网络布线系统中的所有水平布线，因此，有大量的线缆需要进行整理。在通常情况下，每一个配线架中的线缆在理顺之后，应当使用尼龙扎带依次捆扎固定，</a:t>
            </a:r>
            <a:r>
              <a:rPr lang="zh-CN" altLang="zh-CN" sz="2400" dirty="0" smtClean="0"/>
              <a:t>如</a:t>
            </a:r>
            <a:r>
              <a:rPr lang="zh-CN" altLang="en-US" sz="2400" dirty="0" smtClean="0"/>
              <a:t>图</a:t>
            </a:r>
            <a:r>
              <a:rPr lang="en-US" altLang="zh-CN" sz="2400" dirty="0" smtClean="0"/>
              <a:t>11-26</a:t>
            </a:r>
            <a:r>
              <a:rPr lang="zh-CN" altLang="zh-CN" sz="2400" dirty="0"/>
              <a:t>所示。水平线缆的捆扎固定方向应当左右交替，以便于垂直部分固定在机柜两侧。</a:t>
            </a:r>
            <a:endParaRPr lang="zh-CN" altLang="zh-CN" sz="2400" dirty="0"/>
          </a:p>
          <a:p>
            <a:pPr eaLnBrk="1" hangingPunct="1"/>
            <a:r>
              <a:rPr lang="zh-CN" altLang="zh-CN" sz="2400" dirty="0"/>
              <a:t>然后，再将所有垂直部分线缆依次捆扎固定在机柜的两侧，</a:t>
            </a:r>
            <a:r>
              <a:rPr lang="zh-CN" altLang="zh-CN" sz="2400" dirty="0" smtClean="0"/>
              <a:t>如</a:t>
            </a:r>
            <a:r>
              <a:rPr lang="zh-CN" altLang="en-US" sz="2400" dirty="0" smtClean="0"/>
              <a:t>图</a:t>
            </a:r>
            <a:r>
              <a:rPr lang="en-US" altLang="zh-CN" sz="2400" dirty="0" smtClean="0"/>
              <a:t>11-27</a:t>
            </a:r>
            <a:r>
              <a:rPr lang="zh-CN" altLang="zh-CN" sz="2400" dirty="0"/>
              <a:t>所示。在捆扎固定线缆时，应注意不要过分折弯双绞线，并且扎带不要扎得过紧，以免影响线缆的电气性能。</a:t>
            </a:r>
            <a:endParaRPr lang="zh-CN" altLang="zh-CN" sz="2400" dirty="0"/>
          </a:p>
        </p:txBody>
      </p:sp>
      <p:sp>
        <p:nvSpPr>
          <p:cNvPr id="44035"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solidFill>
                  <a:schemeClr val="bg2"/>
                </a:solidFill>
              </a:rPr>
              <a:t>11.3.4  </a:t>
            </a:r>
            <a:r>
              <a:rPr lang="zh-CN" altLang="zh-CN" sz="3200" b="1" dirty="0" smtClean="0">
                <a:solidFill>
                  <a:schemeClr val="bg2"/>
                </a:solidFill>
              </a:rPr>
              <a:t>双绞线链路的整理</a:t>
            </a:r>
            <a:endParaRPr lang="zh-CN" altLang="zh-CN" sz="3200" b="1" dirty="0">
              <a:solidFill>
                <a:schemeClr val="bg2"/>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solidFill>
                  <a:schemeClr val="bg2"/>
                </a:solidFill>
              </a:rPr>
              <a:t>11.3.4  </a:t>
            </a:r>
            <a:r>
              <a:rPr lang="zh-CN" altLang="zh-CN" sz="3200" b="1" dirty="0" smtClean="0">
                <a:solidFill>
                  <a:schemeClr val="bg2"/>
                </a:solidFill>
              </a:rPr>
              <a:t>双绞线链路的整理</a:t>
            </a:r>
            <a:endParaRPr lang="zh-CN" altLang="en-US" sz="3200" dirty="0"/>
          </a:p>
        </p:txBody>
      </p:sp>
      <p:pic>
        <p:nvPicPr>
          <p:cNvPr id="45061"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53465" y="1152525"/>
            <a:ext cx="5044440" cy="3789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144270"/>
            <a:ext cx="5057775" cy="379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矩形 1"/>
          <p:cNvSpPr>
            <a:spLocks noChangeArrowheads="1"/>
          </p:cNvSpPr>
          <p:nvPr/>
        </p:nvSpPr>
        <p:spPr bwMode="auto">
          <a:xfrm>
            <a:off x="2166938" y="4941888"/>
            <a:ext cx="786130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en-US" dirty="0" smtClean="0"/>
              <a:t>图</a:t>
            </a:r>
            <a:r>
              <a:rPr lang="en-US" altLang="zh-CN" dirty="0" smtClean="0"/>
              <a:t>11-26  </a:t>
            </a:r>
            <a:r>
              <a:rPr lang="zh-CN" altLang="zh-CN" dirty="0"/>
              <a:t>捆扎固定水平线缆</a:t>
            </a:r>
            <a:r>
              <a:rPr lang="en-US" altLang="zh-CN" dirty="0"/>
              <a:t>                      </a:t>
            </a:r>
            <a:r>
              <a:rPr lang="zh-CN" altLang="en-US" dirty="0" smtClean="0"/>
              <a:t>图</a:t>
            </a:r>
            <a:r>
              <a:rPr lang="en-US" altLang="zh-CN" dirty="0" smtClean="0"/>
              <a:t>11-27  </a:t>
            </a:r>
            <a:r>
              <a:rPr lang="zh-CN" altLang="zh-CN" dirty="0"/>
              <a:t>捆扎固定垂直线缆</a:t>
            </a:r>
            <a:endParaRPr lang="zh-CN"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8" descr="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3570" y="1058228"/>
            <a:ext cx="39290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9"/>
          <p:cNvSpPr>
            <a:spLocks noChangeArrowheads="1"/>
          </p:cNvSpPr>
          <p:nvPr/>
        </p:nvSpPr>
        <p:spPr bwMode="auto">
          <a:xfrm>
            <a:off x="879158" y="1136015"/>
            <a:ext cx="3457575" cy="47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lnSpc>
                <a:spcPct val="105000"/>
              </a:lnSpc>
              <a:spcBef>
                <a:spcPct val="20000"/>
              </a:spcBef>
            </a:pPr>
            <a:r>
              <a:rPr lang="en-US" altLang="zh-CN" sz="2400" b="1" dirty="0">
                <a:solidFill>
                  <a:schemeClr val="bg1"/>
                </a:solidFill>
              </a:rPr>
              <a:t>1</a:t>
            </a:r>
            <a:r>
              <a:rPr lang="zh-CN" altLang="zh-CN" sz="2400" b="1" dirty="0">
                <a:solidFill>
                  <a:schemeClr val="bg1"/>
                </a:solidFill>
              </a:rPr>
              <a:t>．</a:t>
            </a:r>
            <a:r>
              <a:rPr lang="en-US" altLang="zh-CN" sz="2400" b="1" dirty="0">
                <a:solidFill>
                  <a:schemeClr val="bg1"/>
                </a:solidFill>
              </a:rPr>
              <a:t>5</a:t>
            </a:r>
            <a:r>
              <a:rPr lang="zh-CN" altLang="zh-CN" sz="2400" b="1" dirty="0">
                <a:solidFill>
                  <a:schemeClr val="bg1"/>
                </a:solidFill>
              </a:rPr>
              <a:t>对连接块端接原理</a:t>
            </a:r>
            <a:endParaRPr lang="zh-CN" altLang="en-US" sz="2200" b="1" dirty="0">
              <a:solidFill>
                <a:schemeClr val="bg1"/>
              </a:solidFill>
            </a:endParaRPr>
          </a:p>
        </p:txBody>
      </p:sp>
      <p:sp>
        <p:nvSpPr>
          <p:cNvPr id="5124" name="Rectangle 31"/>
          <p:cNvSpPr>
            <a:spLocks noChangeArrowheads="1"/>
          </p:cNvSpPr>
          <p:nvPr/>
        </p:nvSpPr>
        <p:spPr bwMode="auto">
          <a:xfrm>
            <a:off x="623570" y="1772920"/>
            <a:ext cx="10783570" cy="3714750"/>
          </a:xfrm>
          <a:prstGeom prst="rect">
            <a:avLst/>
          </a:prstGeom>
          <a:solidFill>
            <a:srgbClr val="FFFFFF"/>
          </a:solidFill>
          <a:ln w="9525">
            <a:solidFill>
              <a:srgbClr val="008080"/>
            </a:solidFill>
            <a:miter lim="800000"/>
          </a:ln>
          <a:effectLst>
            <a:outerShdw dist="35921" dir="2700000" algn="ctr" rotWithShape="0">
              <a:schemeClr val="bg2">
                <a:alpha val="50000"/>
              </a:schemeClr>
            </a:outerShdw>
          </a:effectLst>
        </p:spPr>
        <p:txBody>
          <a:bodyPr wrap="square" lIns="54000" tIns="10800" rIns="54000" bIns="10800">
            <a:spAutoFit/>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2400" dirty="0"/>
              <a:t>110</a:t>
            </a:r>
            <a:r>
              <a:rPr lang="zh-CN" altLang="zh-CN" sz="2400" dirty="0"/>
              <a:t>语音配线架一般使用</a:t>
            </a:r>
            <a:r>
              <a:rPr lang="en-US" altLang="zh-CN" sz="2400" dirty="0"/>
              <a:t>5</a:t>
            </a:r>
            <a:r>
              <a:rPr lang="zh-CN" altLang="zh-CN" sz="2400" dirty="0"/>
              <a:t>对连接块，</a:t>
            </a:r>
            <a:r>
              <a:rPr lang="en-US" altLang="zh-CN" sz="2400" dirty="0"/>
              <a:t>5</a:t>
            </a:r>
            <a:r>
              <a:rPr lang="zh-CN" altLang="zh-CN" sz="2400" dirty="0"/>
              <a:t>对连接块中间有</a:t>
            </a:r>
            <a:r>
              <a:rPr lang="en-US" altLang="zh-CN" sz="2400" dirty="0"/>
              <a:t>10</a:t>
            </a:r>
            <a:r>
              <a:rPr lang="zh-CN" altLang="zh-CN" sz="2400" dirty="0"/>
              <a:t>个双头刀片，每个刀片两头分别压接一根线芯，实现两根线芯的电气连接。</a:t>
            </a:r>
            <a:endParaRPr lang="zh-CN" altLang="zh-CN" sz="2400" dirty="0"/>
          </a:p>
          <a:p>
            <a:pPr eaLnBrk="1" hangingPunct="1"/>
            <a:r>
              <a:rPr lang="en-US" altLang="zh-CN" sz="2400" dirty="0"/>
              <a:t>5</a:t>
            </a:r>
            <a:r>
              <a:rPr lang="zh-CN" altLang="zh-CN" sz="2400" dirty="0"/>
              <a:t>对连接块的端接原理为：在连接块下层端接时，将每根线在</a:t>
            </a:r>
            <a:r>
              <a:rPr lang="en-US" altLang="zh-CN" sz="2400" dirty="0"/>
              <a:t>110</a:t>
            </a:r>
            <a:r>
              <a:rPr lang="zh-CN" altLang="zh-CN" sz="2400" dirty="0"/>
              <a:t>语音配线架底座上对应的接线口放好，用力快速将</a:t>
            </a:r>
            <a:r>
              <a:rPr lang="en-US" altLang="zh-CN" sz="2400" dirty="0"/>
              <a:t>5</a:t>
            </a:r>
            <a:r>
              <a:rPr lang="zh-CN" altLang="zh-CN" sz="2400" dirty="0"/>
              <a:t>对连接块向下压紧，在压紧过程中刀片首先快速划破线芯绝缘护套，然后与铜线芯紧密接触，实现刀片与线芯的电气连接。</a:t>
            </a:r>
            <a:endParaRPr lang="zh-CN" altLang="zh-CN" sz="2400" dirty="0"/>
          </a:p>
          <a:p>
            <a:pPr eaLnBrk="1" hangingPunct="1"/>
            <a:r>
              <a:rPr lang="en-US" altLang="zh-CN" sz="2400" dirty="0"/>
              <a:t>5</a:t>
            </a:r>
            <a:r>
              <a:rPr lang="zh-CN" altLang="zh-CN" sz="2400" dirty="0"/>
              <a:t>对连接块上层端接与信息模块端接原理相同。将线逐一放到上部对应的端接口，在压接过程中刀片首先快速划破线芯绝缘护套，然后与铜线芯紧密接触实现刀片与线芯的电气连接。这样</a:t>
            </a:r>
            <a:r>
              <a:rPr lang="en-US" altLang="zh-CN" sz="2400" dirty="0"/>
              <a:t>5</a:t>
            </a:r>
            <a:r>
              <a:rPr lang="zh-CN" altLang="zh-CN" sz="2400" dirty="0"/>
              <a:t>对连接块刀片两端都压好线，实现了两根线的可靠电气连接，同时裁掉了多余的线头。</a:t>
            </a:r>
            <a:endParaRPr lang="zh-CN" altLang="zh-CN" sz="2400" dirty="0"/>
          </a:p>
        </p:txBody>
      </p:sp>
      <p:sp>
        <p:nvSpPr>
          <p:cNvPr id="5125" name="标题 1"/>
          <p:cNvSpPr/>
          <p:nvPr/>
        </p:nvSpPr>
        <p:spPr bwMode="auto">
          <a:xfrm>
            <a:off x="3071813" y="260350"/>
            <a:ext cx="702468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11.2.1  </a:t>
            </a:r>
            <a:r>
              <a:rPr lang="zh-CN" altLang="zh-CN" sz="3200" b="1" dirty="0"/>
              <a:t>电信间的缆线端接原理</a:t>
            </a:r>
            <a:endParaRPr lang="zh-CN" altLang="zh-CN" sz="32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 name="图片 101"/>
          <p:cNvPicPr/>
          <p:nvPr/>
        </p:nvPicPr>
        <p:blipFill>
          <a:blip r:embed="rId1"/>
          <a:stretch>
            <a:fillRect/>
          </a:stretch>
        </p:blipFill>
        <p:spPr>
          <a:xfrm>
            <a:off x="0" y="108585"/>
            <a:ext cx="4821555" cy="6641465"/>
          </a:xfrm>
          <a:prstGeom prst="rect">
            <a:avLst/>
          </a:prstGeom>
          <a:noFill/>
          <a:ln w="9525">
            <a:noFill/>
          </a:ln>
        </p:spPr>
      </p:pic>
      <p:pic>
        <p:nvPicPr>
          <p:cNvPr id="103" name="图片 102"/>
          <p:cNvPicPr>
            <a:picLocks noChangeAspect="1"/>
          </p:cNvPicPr>
          <p:nvPr/>
        </p:nvPicPr>
        <p:blipFill>
          <a:blip r:embed="rId2"/>
          <a:stretch>
            <a:fillRect/>
          </a:stretch>
        </p:blipFill>
        <p:spPr>
          <a:xfrm>
            <a:off x="4939751" y="116840"/>
            <a:ext cx="7252522" cy="6624000"/>
          </a:xfrm>
          <a:prstGeom prst="rect">
            <a:avLst/>
          </a:prstGeom>
          <a:noFill/>
          <a:ln w="9525">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4" name="图片 103"/>
          <p:cNvPicPr/>
          <p:nvPr/>
        </p:nvPicPr>
        <p:blipFill>
          <a:blip r:embed="rId1"/>
          <a:stretch>
            <a:fillRect/>
          </a:stretch>
        </p:blipFill>
        <p:spPr>
          <a:xfrm>
            <a:off x="191479" y="0"/>
            <a:ext cx="6795082" cy="6858000"/>
          </a:xfrm>
          <a:prstGeom prst="rect">
            <a:avLst/>
          </a:prstGeom>
          <a:noFill/>
          <a:ln w="9525">
            <a:noFill/>
          </a:ln>
        </p:spPr>
      </p:pic>
      <p:pic>
        <p:nvPicPr>
          <p:cNvPr id="105" name="图片 104"/>
          <p:cNvPicPr/>
          <p:nvPr/>
        </p:nvPicPr>
        <p:blipFill>
          <a:blip r:embed="rId2"/>
          <a:stretch>
            <a:fillRect/>
          </a:stretch>
        </p:blipFill>
        <p:spPr>
          <a:xfrm>
            <a:off x="6887852" y="0"/>
            <a:ext cx="5264136" cy="6858000"/>
          </a:xfrm>
          <a:prstGeom prst="rect">
            <a:avLst/>
          </a:prstGeom>
          <a:noFill/>
          <a:ln w="9525">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559560" y="980440"/>
            <a:ext cx="8622665" cy="5710555"/>
          </a:xfrm>
          <a:prstGeom prst="rect">
            <a:avLst/>
          </a:prstGeom>
          <a:noFill/>
          <a:ln w="9525">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6" name="图片 105"/>
          <p:cNvPicPr/>
          <p:nvPr/>
        </p:nvPicPr>
        <p:blipFill>
          <a:blip r:embed="rId1"/>
          <a:stretch>
            <a:fillRect/>
          </a:stretch>
        </p:blipFill>
        <p:spPr>
          <a:xfrm>
            <a:off x="1524000" y="0"/>
            <a:ext cx="9144000" cy="6858000"/>
          </a:xfrm>
          <a:prstGeom prst="rect">
            <a:avLst/>
          </a:prstGeom>
          <a:noFill/>
          <a:ln w="9525">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7" name="图片 106"/>
          <p:cNvPicPr/>
          <p:nvPr/>
        </p:nvPicPr>
        <p:blipFill>
          <a:blip r:embed="rId1"/>
          <a:stretch>
            <a:fillRect/>
          </a:stretch>
        </p:blipFill>
        <p:spPr>
          <a:xfrm>
            <a:off x="336191" y="44450"/>
            <a:ext cx="6928568" cy="6858000"/>
          </a:xfrm>
          <a:prstGeom prst="rect">
            <a:avLst/>
          </a:prstGeom>
          <a:noFill/>
          <a:ln w="9525">
            <a:noFill/>
          </a:ln>
        </p:spPr>
      </p:pic>
      <p:pic>
        <p:nvPicPr>
          <p:cNvPr id="108" name="图片 107"/>
          <p:cNvPicPr/>
          <p:nvPr/>
        </p:nvPicPr>
        <p:blipFill>
          <a:blip r:embed="rId2"/>
          <a:stretch>
            <a:fillRect/>
          </a:stretch>
        </p:blipFill>
        <p:spPr>
          <a:xfrm>
            <a:off x="6744335" y="0"/>
            <a:ext cx="5417820" cy="6858000"/>
          </a:xfrm>
          <a:prstGeom prst="rect">
            <a:avLst/>
          </a:prstGeom>
          <a:noFill/>
          <a:ln w="9525">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9" name="图片 108"/>
          <p:cNvPicPr/>
          <p:nvPr/>
        </p:nvPicPr>
        <p:blipFill>
          <a:blip r:embed="rId1"/>
          <a:stretch>
            <a:fillRect/>
          </a:stretch>
        </p:blipFill>
        <p:spPr>
          <a:xfrm>
            <a:off x="551815" y="0"/>
            <a:ext cx="5143500" cy="6858000"/>
          </a:xfrm>
          <a:prstGeom prst="rect">
            <a:avLst/>
          </a:prstGeom>
          <a:noFill/>
          <a:ln w="9525">
            <a:noFill/>
          </a:ln>
        </p:spPr>
      </p:pic>
      <p:pic>
        <p:nvPicPr>
          <p:cNvPr id="111" name="图片 110"/>
          <p:cNvPicPr/>
          <p:nvPr/>
        </p:nvPicPr>
        <p:blipFill>
          <a:blip r:embed="rId2"/>
          <a:stretch>
            <a:fillRect/>
          </a:stretch>
        </p:blipFill>
        <p:spPr>
          <a:xfrm>
            <a:off x="6023940" y="0"/>
            <a:ext cx="5479390" cy="6858000"/>
          </a:xfrm>
          <a:prstGeom prst="rect">
            <a:avLst/>
          </a:prstGeom>
          <a:noFill/>
          <a:ln w="9525">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0" name="图片 109"/>
          <p:cNvPicPr/>
          <p:nvPr/>
        </p:nvPicPr>
        <p:blipFill>
          <a:blip r:embed="rId1"/>
          <a:stretch>
            <a:fillRect/>
          </a:stretch>
        </p:blipFill>
        <p:spPr>
          <a:xfrm>
            <a:off x="911670" y="0"/>
            <a:ext cx="10312781" cy="6858000"/>
          </a:xfrm>
          <a:prstGeom prst="rect">
            <a:avLst/>
          </a:prstGeom>
          <a:noFill/>
          <a:ln w="9525">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2" name="图片 111"/>
          <p:cNvPicPr/>
          <p:nvPr/>
        </p:nvPicPr>
        <p:blipFill>
          <a:blip r:embed="rId1"/>
          <a:stretch>
            <a:fillRect/>
          </a:stretch>
        </p:blipFill>
        <p:spPr>
          <a:xfrm>
            <a:off x="1524000" y="0"/>
            <a:ext cx="9144000" cy="6858000"/>
          </a:xfrm>
          <a:prstGeom prst="rect">
            <a:avLst/>
          </a:prstGeom>
          <a:noFill/>
          <a:ln w="9525">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3" name="图片 112"/>
          <p:cNvPicPr/>
          <p:nvPr/>
        </p:nvPicPr>
        <p:blipFill>
          <a:blip r:embed="rId1"/>
          <a:stretch>
            <a:fillRect/>
          </a:stretch>
        </p:blipFill>
        <p:spPr>
          <a:xfrm>
            <a:off x="209305" y="0"/>
            <a:ext cx="11773390" cy="6858000"/>
          </a:xfrm>
          <a:prstGeom prst="rect">
            <a:avLst/>
          </a:prstGeom>
          <a:noFill/>
          <a:ln w="9525">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5"/>
          <p:cNvSpPr>
            <a:spLocks noChangeArrowheads="1"/>
          </p:cNvSpPr>
          <p:nvPr/>
        </p:nvSpPr>
        <p:spPr bwMode="auto">
          <a:xfrm>
            <a:off x="551815" y="1124585"/>
            <a:ext cx="10960100" cy="2211705"/>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p>
            <a:pPr indent="628650">
              <a:lnSpc>
                <a:spcPts val="3200"/>
              </a:lnSpc>
              <a:defRPr/>
            </a:pPr>
            <a:r>
              <a:rPr sz="2400" dirty="0"/>
              <a:t>工匠精神是一种职业精神，它是职业道德、职业能力、职业品质的体现，是从业者的一种职业价值取向和行为表现。“工匠精神”的基本内涵包括</a:t>
            </a:r>
            <a:r>
              <a:rPr sz="2400" b="1" dirty="0">
                <a:solidFill>
                  <a:srgbClr val="FF0000"/>
                </a:solidFill>
              </a:rPr>
              <a:t>敬业、精益、专注、创新</a:t>
            </a:r>
            <a:r>
              <a:rPr sz="2400" dirty="0"/>
              <a:t>等方面的内容</a:t>
            </a:r>
            <a:r>
              <a:rPr lang="zh-CN" sz="2400" dirty="0"/>
              <a:t>。</a:t>
            </a:r>
            <a:endParaRPr lang="zh-CN" sz="2400" dirty="0"/>
          </a:p>
          <a:p>
            <a:pPr indent="628650">
              <a:lnSpc>
                <a:spcPts val="3200"/>
              </a:lnSpc>
              <a:defRPr/>
            </a:pPr>
            <a:r>
              <a:rPr lang="zh-CN" sz="2400" dirty="0"/>
              <a:t>工匠精神，2021年9月，党中央批准了中央宣传部梳理的第一批纳入中国共产党人精神谱系的伟大精神，工匠精神被纳入。</a:t>
            </a:r>
            <a:endParaRPr lang="zh-CN" sz="2400" dirty="0"/>
          </a:p>
        </p:txBody>
      </p:sp>
      <p:sp>
        <p:nvSpPr>
          <p:cNvPr id="46083" name="标题 1"/>
          <p:cNvSpPr/>
          <p:nvPr/>
        </p:nvSpPr>
        <p:spPr bwMode="auto">
          <a:xfrm>
            <a:off x="551815" y="188595"/>
            <a:ext cx="2548255" cy="57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4000" b="1" dirty="0">
                <a:solidFill>
                  <a:srgbClr val="FF0000"/>
                </a:solidFill>
              </a:rPr>
              <a:t>工匠精神</a:t>
            </a:r>
            <a:endParaRPr lang="zh-CN" altLang="zh-CN" sz="4000" b="1" dirty="0">
              <a:solidFill>
                <a:srgbClr val="FF0000"/>
              </a:solidFill>
            </a:endParaRPr>
          </a:p>
        </p:txBody>
      </p:sp>
      <p:sp>
        <p:nvSpPr>
          <p:cNvPr id="2" name="Rectangle 75"/>
          <p:cNvSpPr>
            <a:spLocks noChangeArrowheads="1"/>
          </p:cNvSpPr>
          <p:nvPr/>
        </p:nvSpPr>
        <p:spPr bwMode="auto">
          <a:xfrm>
            <a:off x="551815" y="3644900"/>
            <a:ext cx="10960100" cy="2211705"/>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p>
            <a:pPr indent="628650">
              <a:lnSpc>
                <a:spcPts val="3200"/>
              </a:lnSpc>
              <a:defRPr/>
            </a:pPr>
            <a:r>
              <a:rPr sz="2400" dirty="0"/>
              <a:t>中国特色社会主义进入新时代，工匠精神的时代价值更加凸显。越来越多的青年投身新时代</a:t>
            </a:r>
            <a:r>
              <a:rPr sz="2400" b="1" dirty="0">
                <a:solidFill>
                  <a:srgbClr val="FF0000"/>
                </a:solidFill>
              </a:rPr>
              <a:t>技能人才队伍</a:t>
            </a:r>
            <a:r>
              <a:rPr sz="2400" dirty="0"/>
              <a:t>，他们适应当今世界科技革命和产业变革的需要，勤学苦练、勇于创新、敢为人先，不断提高技术技能水平，成为传统技艺传承、新兴技术攻关、工艺难题破解的“先锋队”，为推动高质量发展、实施制造强国战略、全面建设社会主义现代化国家贡献智慧和力量。</a:t>
            </a:r>
            <a:endParaRPr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8" descr="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3570" y="1058228"/>
            <a:ext cx="39290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9"/>
          <p:cNvSpPr>
            <a:spLocks noChangeArrowheads="1"/>
          </p:cNvSpPr>
          <p:nvPr/>
        </p:nvSpPr>
        <p:spPr bwMode="auto">
          <a:xfrm>
            <a:off x="879158" y="1136015"/>
            <a:ext cx="3457575" cy="47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lnSpc>
                <a:spcPct val="105000"/>
              </a:lnSpc>
              <a:spcBef>
                <a:spcPct val="20000"/>
              </a:spcBef>
            </a:pPr>
            <a:r>
              <a:rPr lang="en-US" altLang="zh-CN" sz="2400" b="1" dirty="0">
                <a:solidFill>
                  <a:schemeClr val="bg1"/>
                </a:solidFill>
              </a:rPr>
              <a:t>1</a:t>
            </a:r>
            <a:r>
              <a:rPr lang="zh-CN" altLang="zh-CN" sz="2400" b="1" dirty="0">
                <a:solidFill>
                  <a:schemeClr val="bg1"/>
                </a:solidFill>
              </a:rPr>
              <a:t>．</a:t>
            </a:r>
            <a:r>
              <a:rPr lang="en-US" altLang="zh-CN" sz="2400" b="1" dirty="0">
                <a:solidFill>
                  <a:schemeClr val="bg1"/>
                </a:solidFill>
              </a:rPr>
              <a:t>5</a:t>
            </a:r>
            <a:r>
              <a:rPr lang="zh-CN" altLang="zh-CN" sz="2400" b="1" dirty="0">
                <a:solidFill>
                  <a:schemeClr val="bg1"/>
                </a:solidFill>
              </a:rPr>
              <a:t>对连接块端接原理</a:t>
            </a:r>
            <a:endParaRPr lang="zh-CN" altLang="en-US" sz="2200" b="1" dirty="0">
              <a:solidFill>
                <a:schemeClr val="bg1"/>
              </a:solidFill>
            </a:endParaRPr>
          </a:p>
        </p:txBody>
      </p:sp>
      <p:sp>
        <p:nvSpPr>
          <p:cNvPr id="5125" name="标题 1"/>
          <p:cNvSpPr/>
          <p:nvPr/>
        </p:nvSpPr>
        <p:spPr bwMode="auto">
          <a:xfrm>
            <a:off x="3071813" y="260350"/>
            <a:ext cx="702468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11.2.1  </a:t>
            </a:r>
            <a:r>
              <a:rPr lang="zh-CN" altLang="zh-CN" sz="3200" b="1" dirty="0"/>
              <a:t>电信间的缆线端接原理</a:t>
            </a:r>
            <a:endParaRPr lang="zh-CN" altLang="zh-CN" sz="3200" b="1" dirty="0"/>
          </a:p>
        </p:txBody>
      </p:sp>
      <p:pic>
        <p:nvPicPr>
          <p:cNvPr id="190" name="图片 190"/>
          <p:cNvPicPr preferRelativeResize="0">
            <a:picLocks noChangeAspect="1"/>
          </p:cNvPicPr>
          <p:nvPr/>
        </p:nvPicPr>
        <p:blipFill>
          <a:blip r:embed="rId2"/>
          <a:srcRect t="13473" b="5706"/>
          <a:stretch>
            <a:fillRect/>
          </a:stretch>
        </p:blipFill>
        <p:spPr>
          <a:xfrm>
            <a:off x="767715" y="1967230"/>
            <a:ext cx="11209655" cy="2924175"/>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5"/>
          <p:cNvSpPr>
            <a:spLocks noChangeArrowheads="1"/>
          </p:cNvSpPr>
          <p:nvPr/>
        </p:nvSpPr>
        <p:spPr bwMode="auto">
          <a:xfrm>
            <a:off x="551815" y="1196975"/>
            <a:ext cx="10960100" cy="4643755"/>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p>
            <a:pPr indent="628650">
              <a:lnSpc>
                <a:spcPts val="3200"/>
              </a:lnSpc>
              <a:defRPr/>
            </a:pPr>
            <a:r>
              <a:rPr lang="zh-CN" altLang="en-US" sz="2400" dirty="0"/>
              <a:t>步骤</a:t>
            </a:r>
            <a:r>
              <a:rPr lang="en-US" sz="2400" dirty="0"/>
              <a:t>1</a:t>
            </a:r>
            <a:r>
              <a:rPr lang="zh-CN" altLang="en-US" sz="2400" dirty="0"/>
              <a:t>：准备好相应工具和材料</a:t>
            </a:r>
            <a:endParaRPr lang="zh-CN" altLang="en-US" sz="2400" dirty="0"/>
          </a:p>
          <a:p>
            <a:pPr indent="628650">
              <a:lnSpc>
                <a:spcPts val="3200"/>
              </a:lnSpc>
              <a:defRPr/>
            </a:pPr>
            <a:r>
              <a:rPr lang="zh-CN" altLang="en-US" sz="2400" dirty="0"/>
              <a:t>步骤</a:t>
            </a:r>
            <a:r>
              <a:rPr lang="en-US" sz="2400" dirty="0"/>
              <a:t>2</a:t>
            </a:r>
            <a:r>
              <a:rPr lang="zh-CN" altLang="en-US" sz="2400" dirty="0"/>
              <a:t>：安装工作。</a:t>
            </a:r>
            <a:endParaRPr lang="zh-CN" altLang="en-US" sz="2400" dirty="0"/>
          </a:p>
          <a:p>
            <a:pPr indent="628650">
              <a:lnSpc>
                <a:spcPts val="3200"/>
              </a:lnSpc>
              <a:defRPr/>
            </a:pPr>
            <a:r>
              <a:rPr lang="zh-CN" altLang="en-US" sz="2400" dirty="0"/>
              <a:t>将户外接来的用黑色保护外皮包裹的光缆从光缆接续盒、光纤配线架、光缆配线箱等的后方接口放入光纤收容箱中。</a:t>
            </a:r>
            <a:r>
              <a:rPr lang="zh-CN" altLang="en-US" sz="2400" dirty="0" smtClean="0"/>
              <a:t>如图</a:t>
            </a:r>
            <a:r>
              <a:rPr lang="en-US" altLang="zh-CN" sz="2400" dirty="0" smtClean="0"/>
              <a:t>11</a:t>
            </a:r>
            <a:r>
              <a:rPr lang="en-US" sz="2400" dirty="0" smtClean="0"/>
              <a:t>.</a:t>
            </a:r>
            <a:r>
              <a:rPr lang="en-US" altLang="zh-CN" sz="2400" dirty="0" smtClean="0"/>
              <a:t>28</a:t>
            </a:r>
            <a:r>
              <a:rPr lang="zh-CN" altLang="en-US" sz="2400" dirty="0"/>
              <a:t>所示。</a:t>
            </a:r>
            <a:endParaRPr lang="zh-CN" altLang="en-US" sz="2400" dirty="0"/>
          </a:p>
          <a:p>
            <a:pPr indent="628650">
              <a:lnSpc>
                <a:spcPts val="3200"/>
              </a:lnSpc>
              <a:defRPr/>
            </a:pPr>
            <a:r>
              <a:rPr lang="zh-CN" altLang="en-US" sz="2400" dirty="0"/>
              <a:t>步骤</a:t>
            </a:r>
            <a:r>
              <a:rPr lang="en-US" sz="2400" dirty="0"/>
              <a:t>3</a:t>
            </a:r>
            <a:r>
              <a:rPr lang="zh-CN" altLang="en-US" sz="2400" dirty="0"/>
              <a:t>：去皮工作</a:t>
            </a:r>
            <a:endParaRPr lang="en-US" altLang="zh-CN" sz="2400" dirty="0"/>
          </a:p>
          <a:p>
            <a:pPr indent="628650">
              <a:defRPr/>
            </a:pPr>
            <a:r>
              <a:rPr lang="zh-CN" altLang="en-US" sz="2400" dirty="0"/>
              <a:t>（</a:t>
            </a:r>
            <a:r>
              <a:rPr lang="en-US" altLang="zh-CN" sz="2400" dirty="0"/>
              <a:t>1</a:t>
            </a:r>
            <a:r>
              <a:rPr lang="zh-CN" altLang="en-US" sz="2400" dirty="0"/>
              <a:t>）使用光缆专用开剥工具（偏口钳或钢丝钳）剥开光缆加固钢丝，将光缆外护套开剥长度</a:t>
            </a:r>
            <a:r>
              <a:rPr lang="en-US" sz="2400" dirty="0"/>
              <a:t>1m</a:t>
            </a:r>
            <a:r>
              <a:rPr lang="zh-CN" altLang="en-US" sz="2400" dirty="0"/>
              <a:t>左右。</a:t>
            </a:r>
            <a:endParaRPr lang="zh-CN" altLang="en-US" sz="2400" dirty="0"/>
          </a:p>
          <a:p>
            <a:pPr indent="628650">
              <a:defRPr/>
            </a:pPr>
            <a:r>
              <a:rPr lang="zh-CN" altLang="en-US" sz="2400" dirty="0"/>
              <a:t>（</a:t>
            </a:r>
            <a:r>
              <a:rPr lang="en-US" altLang="zh-CN" sz="2400" dirty="0"/>
              <a:t>2</a:t>
            </a:r>
            <a:r>
              <a:rPr lang="zh-CN" altLang="en-US" sz="2400" dirty="0"/>
              <a:t>）剥开另一侧的光缆加固钢丝，然后将两侧的加固钢丝剪掉，只保留</a:t>
            </a:r>
            <a:r>
              <a:rPr lang="en-US" sz="2400" dirty="0"/>
              <a:t>10cm</a:t>
            </a:r>
            <a:r>
              <a:rPr lang="zh-CN" altLang="en-US" sz="2400" dirty="0"/>
              <a:t>左右。</a:t>
            </a:r>
            <a:r>
              <a:rPr lang="zh-CN" altLang="en-US" sz="2400" dirty="0" smtClean="0"/>
              <a:t>如图</a:t>
            </a:r>
            <a:r>
              <a:rPr lang="en-US" altLang="zh-CN" sz="2400" dirty="0" smtClean="0"/>
              <a:t>11</a:t>
            </a:r>
            <a:r>
              <a:rPr lang="en-US" sz="2400" dirty="0" smtClean="0"/>
              <a:t>.</a:t>
            </a:r>
            <a:r>
              <a:rPr lang="en-US" altLang="zh-CN" sz="2400" dirty="0" smtClean="0"/>
              <a:t>29</a:t>
            </a:r>
            <a:r>
              <a:rPr lang="zh-CN" altLang="en-US" sz="2400" dirty="0"/>
              <a:t>所示。 </a:t>
            </a:r>
            <a:endParaRPr lang="zh-CN" altLang="en-US" sz="2400" dirty="0"/>
          </a:p>
          <a:p>
            <a:pPr eaLnBrk="1" hangingPunct="1"/>
            <a:r>
              <a:rPr lang="en-US" altLang="zh-CN" sz="2400" dirty="0">
                <a:sym typeface="+mn-ea"/>
              </a:rPr>
              <a:t>        </a:t>
            </a:r>
            <a:r>
              <a:rPr lang="zh-CN" altLang="zh-CN" sz="2400" dirty="0">
                <a:sym typeface="+mn-ea"/>
              </a:rPr>
              <a:t>（</a:t>
            </a:r>
            <a:r>
              <a:rPr lang="en-US" altLang="zh-CN" sz="2400" dirty="0">
                <a:sym typeface="+mn-ea"/>
              </a:rPr>
              <a:t>3</a:t>
            </a:r>
            <a:r>
              <a:rPr lang="zh-CN" altLang="zh-CN" sz="2400" dirty="0">
                <a:sym typeface="+mn-ea"/>
              </a:rPr>
              <a:t>）剥除光纤外皮</a:t>
            </a:r>
            <a:r>
              <a:rPr lang="en-US" altLang="zh-CN" sz="2400" dirty="0">
                <a:sym typeface="+mn-ea"/>
              </a:rPr>
              <a:t>1m</a:t>
            </a:r>
            <a:r>
              <a:rPr lang="zh-CN" altLang="zh-CN" sz="2400" dirty="0">
                <a:sym typeface="+mn-ea"/>
              </a:rPr>
              <a:t>左右，即剥至剥开的加固钢丝附近。</a:t>
            </a:r>
            <a:endParaRPr lang="zh-CN" altLang="zh-CN" sz="2400" dirty="0"/>
          </a:p>
          <a:p>
            <a:pPr eaLnBrk="1" hangingPunct="1"/>
            <a:r>
              <a:rPr lang="en-US" altLang="zh-CN" sz="2400" dirty="0">
                <a:sym typeface="+mn-ea"/>
              </a:rPr>
              <a:t>        </a:t>
            </a:r>
            <a:r>
              <a:rPr lang="zh-CN" altLang="zh-CN" sz="2400" dirty="0">
                <a:sym typeface="+mn-ea"/>
              </a:rPr>
              <a:t>（</a:t>
            </a:r>
            <a:r>
              <a:rPr lang="en-US" altLang="zh-CN" sz="2400" dirty="0">
                <a:sym typeface="+mn-ea"/>
              </a:rPr>
              <a:t>4</a:t>
            </a:r>
            <a:r>
              <a:rPr lang="zh-CN" altLang="zh-CN" sz="2400" dirty="0">
                <a:sym typeface="+mn-ea"/>
              </a:rPr>
              <a:t>）用美工刀在光纤金属保护层上轻轻刻痕，</a:t>
            </a:r>
            <a:r>
              <a:rPr lang="zh-CN" altLang="zh-CN" sz="2400" dirty="0" smtClean="0">
                <a:sym typeface="+mn-ea"/>
              </a:rPr>
              <a:t>如</a:t>
            </a:r>
            <a:r>
              <a:rPr lang="zh-CN" altLang="en-US" sz="2400" dirty="0" smtClean="0">
                <a:sym typeface="+mn-ea"/>
              </a:rPr>
              <a:t>图</a:t>
            </a:r>
            <a:r>
              <a:rPr lang="en-US" altLang="zh-CN" sz="2400" dirty="0" smtClean="0">
                <a:sym typeface="+mn-ea"/>
              </a:rPr>
              <a:t>11-30</a:t>
            </a:r>
            <a:r>
              <a:rPr lang="zh-CN" altLang="zh-CN" sz="2400" dirty="0">
                <a:sym typeface="+mn-ea"/>
              </a:rPr>
              <a:t>所示。折弯光纤金属保护层并使其断裂，折弯角度不能大于</a:t>
            </a:r>
            <a:r>
              <a:rPr lang="en-US" altLang="zh-CN" sz="2400" dirty="0">
                <a:sym typeface="+mn-ea"/>
              </a:rPr>
              <a:t>45°</a:t>
            </a:r>
            <a:r>
              <a:rPr lang="zh-CN" altLang="zh-CN" sz="2400" dirty="0">
                <a:sym typeface="+mn-ea"/>
              </a:rPr>
              <a:t>，以免损伤其中的光纤。</a:t>
            </a:r>
            <a:endParaRPr lang="zh-CN" altLang="zh-CN" sz="2400" dirty="0"/>
          </a:p>
          <a:p>
            <a:pPr>
              <a:defRPr/>
            </a:pPr>
            <a:endParaRPr lang="zh-CN" altLang="en-US" sz="2400" dirty="0"/>
          </a:p>
        </p:txBody>
      </p:sp>
      <p:sp>
        <p:nvSpPr>
          <p:cNvPr id="46083"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11.4.1 光纤熔接</a:t>
            </a:r>
            <a:endParaRPr lang="zh-CN" altLang="zh-CN" sz="3200" b="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AutoShape 3"/>
          <p:cNvSpPr>
            <a:spLocks noChangeAspect="1" noChangeArrowheads="1"/>
          </p:cNvSpPr>
          <p:nvPr/>
        </p:nvSpPr>
        <p:spPr bwMode="auto">
          <a:xfrm>
            <a:off x="559435" y="3197225"/>
            <a:ext cx="11671300" cy="437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7107"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11.4.1 光纤熔接</a:t>
            </a:r>
            <a:endParaRPr lang="zh-CN" altLang="zh-CN" sz="3200" b="1" dirty="0"/>
          </a:p>
        </p:txBody>
      </p:sp>
      <p:pic>
        <p:nvPicPr>
          <p:cNvPr id="49160"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472805" y="1081405"/>
            <a:ext cx="2943860" cy="3193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r="17170"/>
          <a:stretch>
            <a:fillRect/>
          </a:stretch>
        </p:blipFill>
        <p:spPr bwMode="auto">
          <a:xfrm>
            <a:off x="263525" y="1052830"/>
            <a:ext cx="4261670" cy="3165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l="-52" t="2298" r="20919" b="-2298"/>
          <a:stretch>
            <a:fillRect/>
          </a:stretch>
        </p:blipFill>
        <p:spPr bwMode="auto">
          <a:xfrm>
            <a:off x="4799966" y="1068608"/>
            <a:ext cx="3270172" cy="314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p:cNvSpPr txBox="1">
            <a:spLocks noChangeArrowheads="1"/>
          </p:cNvSpPr>
          <p:nvPr/>
        </p:nvSpPr>
        <p:spPr bwMode="auto">
          <a:xfrm>
            <a:off x="260350" y="4293235"/>
            <a:ext cx="11500485" cy="2768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0" bIns="0">
            <a:spAutoFit/>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algn="just" eaLnBrk="1" hangingPunct="1"/>
            <a:r>
              <a:rPr kumimoji="0" lang="en-US" altLang="zh-CN" sz="1800" b="1" dirty="0" smtClean="0">
                <a:solidFill>
                  <a:srgbClr val="FF0000"/>
                </a:solidFill>
                <a:latin typeface="宋体" panose="02010600030101010101" pitchFamily="2" charset="-122"/>
              </a:rPr>
              <a:t> </a:t>
            </a:r>
            <a:r>
              <a:rPr kumimoji="0" lang="zh-CN" altLang="en-US" sz="1800" b="1" dirty="0" smtClean="0">
                <a:solidFill>
                  <a:srgbClr val="FF0000"/>
                </a:solidFill>
                <a:latin typeface="宋体" panose="02010600030101010101" pitchFamily="2" charset="-122"/>
              </a:rPr>
              <a:t>图</a:t>
            </a:r>
            <a:r>
              <a:rPr kumimoji="0" lang="en-US" altLang="zh-CN" sz="1800" b="1" dirty="0" smtClean="0">
                <a:solidFill>
                  <a:srgbClr val="FF0000"/>
                </a:solidFill>
                <a:latin typeface="宋体" panose="02010600030101010101" pitchFamily="2" charset="-122"/>
              </a:rPr>
              <a:t>11.28</a:t>
            </a:r>
            <a:r>
              <a:rPr kumimoji="0" lang="zh-CN" altLang="en-US" sz="1800" b="1" dirty="0">
                <a:solidFill>
                  <a:srgbClr val="FF0000"/>
                </a:solidFill>
                <a:latin typeface="宋体" panose="02010600030101010101" pitchFamily="2" charset="-122"/>
              </a:rPr>
              <a:t>光缆穿入交接盒   </a:t>
            </a:r>
            <a:r>
              <a:rPr kumimoji="0" lang="en-US" altLang="zh-CN" sz="1800" b="1" dirty="0">
                <a:solidFill>
                  <a:srgbClr val="FF0000"/>
                </a:solidFill>
                <a:latin typeface="宋体" panose="02010600030101010101" pitchFamily="2" charset="-122"/>
              </a:rPr>
              <a:t>     </a:t>
            </a:r>
            <a:r>
              <a:rPr kumimoji="0" lang="zh-CN" altLang="en-US" sz="1800" b="1" dirty="0">
                <a:solidFill>
                  <a:srgbClr val="FF0000"/>
                </a:solidFill>
                <a:latin typeface="宋体" panose="02010600030101010101" pitchFamily="2" charset="-122"/>
              </a:rPr>
              <a:t>    </a:t>
            </a:r>
            <a:r>
              <a:rPr kumimoji="0" lang="zh-CN" altLang="en-US" sz="1800" b="1" dirty="0" smtClean="0">
                <a:solidFill>
                  <a:srgbClr val="FF0000"/>
                </a:solidFill>
                <a:latin typeface="宋体" panose="02010600030101010101" pitchFamily="2" charset="-122"/>
              </a:rPr>
              <a:t>图</a:t>
            </a:r>
            <a:r>
              <a:rPr kumimoji="0" lang="en-US" altLang="zh-CN" sz="1800" b="1" dirty="0" smtClean="0">
                <a:solidFill>
                  <a:srgbClr val="FF0000"/>
                </a:solidFill>
                <a:latin typeface="宋体" panose="02010600030101010101" pitchFamily="2" charset="-122"/>
              </a:rPr>
              <a:t>11.29 </a:t>
            </a:r>
            <a:r>
              <a:rPr kumimoji="0" lang="zh-CN" altLang="en-US" sz="1800" b="1" dirty="0">
                <a:solidFill>
                  <a:srgbClr val="FF0000"/>
                </a:solidFill>
                <a:latin typeface="宋体" panose="02010600030101010101" pitchFamily="2" charset="-122"/>
              </a:rPr>
              <a:t>剥开另一侧的光缆加固钢丝</a:t>
            </a:r>
            <a:r>
              <a:rPr kumimoji="0" lang="en-US" altLang="zh-CN" sz="1800" b="1" dirty="0">
                <a:solidFill>
                  <a:srgbClr val="FF0000"/>
                </a:solidFill>
                <a:latin typeface="宋体" panose="02010600030101010101" pitchFamily="2" charset="-122"/>
              </a:rPr>
              <a:t>     </a:t>
            </a:r>
            <a:r>
              <a:rPr kumimoji="0" lang="zh-CN" altLang="en-US" sz="1800" b="1" dirty="0" smtClean="0">
                <a:solidFill>
                  <a:srgbClr val="FF0000"/>
                </a:solidFill>
                <a:latin typeface="宋体" panose="02010600030101010101" pitchFamily="2" charset="-122"/>
                <a:sym typeface="+mn-ea"/>
              </a:rPr>
              <a:t>图</a:t>
            </a:r>
            <a:r>
              <a:rPr kumimoji="0" lang="en-US" altLang="zh-CN" sz="1800" b="1" dirty="0" smtClean="0">
                <a:solidFill>
                  <a:srgbClr val="FF0000"/>
                </a:solidFill>
                <a:latin typeface="宋体" panose="02010600030101010101" pitchFamily="2" charset="-122"/>
                <a:sym typeface="+mn-ea"/>
              </a:rPr>
              <a:t>11.30</a:t>
            </a:r>
            <a:r>
              <a:rPr kumimoji="0" lang="zh-CN" altLang="en-US" sz="1800" b="1" dirty="0" smtClean="0">
                <a:solidFill>
                  <a:srgbClr val="FF0000"/>
                </a:solidFill>
                <a:latin typeface="宋体" panose="02010600030101010101" pitchFamily="2" charset="-122"/>
                <a:sym typeface="+mn-ea"/>
              </a:rPr>
              <a:t> </a:t>
            </a:r>
            <a:r>
              <a:rPr kumimoji="0" lang="zh-CN" altLang="en-US" sz="1800" b="1" dirty="0">
                <a:solidFill>
                  <a:srgbClr val="FF0000"/>
                </a:solidFill>
                <a:latin typeface="宋体" panose="02010600030101010101" pitchFamily="2" charset="-122"/>
                <a:sym typeface="+mn-ea"/>
              </a:rPr>
              <a:t>在金属保护层上刻痕</a:t>
            </a:r>
            <a:endParaRPr kumimoji="0" lang="zh-CN" altLang="zh-CN" sz="1800" b="1" dirty="0">
              <a:solidFill>
                <a:srgbClr val="FF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5"/>
          <p:cNvSpPr>
            <a:spLocks noChangeArrowheads="1"/>
          </p:cNvSpPr>
          <p:nvPr/>
        </p:nvSpPr>
        <p:spPr bwMode="auto">
          <a:xfrm>
            <a:off x="623570" y="1196975"/>
            <a:ext cx="4499610" cy="4643755"/>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2400" dirty="0"/>
              <a:t>（</a:t>
            </a:r>
            <a:r>
              <a:rPr lang="en-US" altLang="zh-CN" sz="2400" dirty="0"/>
              <a:t>5</a:t>
            </a:r>
            <a:r>
              <a:rPr lang="zh-CN" altLang="zh-CN" sz="2400" dirty="0"/>
              <a:t>）用美工刀在塑料保护管四周轻轻刻痕，</a:t>
            </a:r>
            <a:r>
              <a:rPr lang="zh-CN" altLang="zh-CN" sz="2400" dirty="0" smtClean="0"/>
              <a:t>如</a:t>
            </a:r>
            <a:r>
              <a:rPr lang="zh-CN" altLang="en-US" sz="2400" dirty="0" smtClean="0"/>
              <a:t>图</a:t>
            </a:r>
            <a:r>
              <a:rPr lang="en-US" altLang="zh-CN" sz="2400" dirty="0" smtClean="0"/>
              <a:t>11-31</a:t>
            </a:r>
            <a:r>
              <a:rPr lang="zh-CN" altLang="zh-CN" sz="2400" dirty="0"/>
              <a:t>所示。轻轻用力，以免损伤光纤，也可使用光纤剥线钳完成该操作。轻轻折弯塑料保护管并使其断裂，</a:t>
            </a:r>
            <a:r>
              <a:rPr lang="zh-CN" altLang="zh-CN" sz="2400" dirty="0" smtClean="0"/>
              <a:t>如</a:t>
            </a:r>
            <a:r>
              <a:rPr lang="zh-CN" altLang="en-US" sz="2400" dirty="0" smtClean="0"/>
              <a:t>图</a:t>
            </a:r>
            <a:r>
              <a:rPr lang="en-US" altLang="zh-CN" sz="2400" dirty="0" smtClean="0"/>
              <a:t>11-32</a:t>
            </a:r>
            <a:r>
              <a:rPr lang="zh-CN" altLang="zh-CN" sz="2400" dirty="0"/>
              <a:t>所示。同样折弯角度不能大于</a:t>
            </a:r>
            <a:r>
              <a:rPr lang="en-US" altLang="zh-CN" sz="2400" dirty="0"/>
              <a:t>45</a:t>
            </a:r>
            <a:r>
              <a:rPr lang="zh-CN" altLang="zh-CN" sz="2400" dirty="0"/>
              <a:t>度，以免损伤其中的光纤。</a:t>
            </a:r>
            <a:endParaRPr lang="en-US" altLang="zh-CN" sz="2400" dirty="0"/>
          </a:p>
          <a:p>
            <a:pPr eaLnBrk="1" hangingPunct="1"/>
            <a:r>
              <a:rPr lang="zh-CN" altLang="zh-CN" sz="2400" dirty="0"/>
              <a:t>（</a:t>
            </a:r>
            <a:r>
              <a:rPr lang="en-US" altLang="zh-CN" sz="2400" dirty="0"/>
              <a:t>6</a:t>
            </a:r>
            <a:r>
              <a:rPr lang="zh-CN" altLang="zh-CN" sz="2400" dirty="0"/>
              <a:t>）将塑料管轻轻抽出，漏出其中的光纤，</a:t>
            </a:r>
            <a:r>
              <a:rPr lang="zh-CN" altLang="zh-CN" sz="2400" dirty="0" smtClean="0"/>
              <a:t>如</a:t>
            </a:r>
            <a:r>
              <a:rPr lang="zh-CN" altLang="en-US" sz="2400" dirty="0" smtClean="0"/>
              <a:t>图</a:t>
            </a:r>
            <a:r>
              <a:rPr lang="en-US" altLang="zh-CN" sz="2400" dirty="0" smtClean="0"/>
              <a:t>11-33</a:t>
            </a:r>
            <a:r>
              <a:rPr lang="zh-CN" altLang="zh-CN" sz="2400" dirty="0"/>
              <a:t>所示。</a:t>
            </a:r>
            <a:endParaRPr lang="zh-CN" altLang="zh-CN" sz="2400" dirty="0"/>
          </a:p>
        </p:txBody>
      </p:sp>
      <p:sp>
        <p:nvSpPr>
          <p:cNvPr id="48131"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11.4.1 光纤熔接</a:t>
            </a:r>
            <a:endParaRPr lang="zh-CN" altLang="zh-CN" sz="3200" b="1" dirty="0"/>
          </a:p>
        </p:txBody>
      </p:sp>
      <p:pic>
        <p:nvPicPr>
          <p:cNvPr id="2"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92445" y="1124585"/>
            <a:ext cx="5616575" cy="432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3"/>
          <p:cNvGrpSpPr>
            <a:grpSpLocks noChangeAspect="1"/>
          </p:cNvGrpSpPr>
          <p:nvPr/>
        </p:nvGrpSpPr>
        <p:grpSpPr bwMode="auto">
          <a:xfrm>
            <a:off x="589280" y="1383665"/>
            <a:ext cx="11143615" cy="4350385"/>
            <a:chOff x="2525" y="12802"/>
            <a:chExt cx="5925" cy="2311"/>
          </a:xfrm>
        </p:grpSpPr>
        <p:sp>
          <p:nvSpPr>
            <p:cNvPr id="50182" name="AutoShape 4"/>
            <p:cNvSpPr>
              <a:spLocks noChangeAspect="1" noChangeArrowheads="1"/>
            </p:cNvSpPr>
            <p:nvPr/>
          </p:nvSpPr>
          <p:spPr bwMode="auto">
            <a:xfrm>
              <a:off x="2525" y="12802"/>
              <a:ext cx="5925" cy="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endParaRPr lang="zh-CN" altLang="en-US"/>
            </a:p>
          </p:txBody>
        </p:sp>
        <p:pic>
          <p:nvPicPr>
            <p:cNvPr id="50183"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25" y="12802"/>
              <a:ext cx="3253" cy="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 y="12802"/>
              <a:ext cx="2545" cy="2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Text Box 7"/>
            <p:cNvSpPr txBox="1">
              <a:spLocks noChangeArrowheads="1"/>
            </p:cNvSpPr>
            <p:nvPr/>
          </p:nvSpPr>
          <p:spPr bwMode="auto">
            <a:xfrm>
              <a:off x="2528" y="14911"/>
              <a:ext cx="5922" cy="1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algn="just" eaLnBrk="1" hangingPunct="1"/>
              <a:r>
                <a:rPr kumimoji="0" lang="zh-CN" altLang="en-US" sz="1800" b="1" dirty="0">
                  <a:solidFill>
                    <a:srgbClr val="FF0000"/>
                  </a:solidFill>
                  <a:latin typeface="宋体" panose="02010600030101010101" pitchFamily="2" charset="-122"/>
                </a:rPr>
                <a:t>     </a:t>
              </a:r>
              <a:r>
                <a:rPr kumimoji="0" lang="en-US" altLang="zh-CN" sz="1800" b="1" dirty="0">
                  <a:solidFill>
                    <a:srgbClr val="FF0000"/>
                  </a:solidFill>
                  <a:latin typeface="宋体" panose="02010600030101010101" pitchFamily="2" charset="-122"/>
                </a:rPr>
                <a:t>        </a:t>
              </a:r>
              <a:r>
                <a:rPr kumimoji="0" lang="zh-CN" altLang="en-US" sz="1800" b="1" dirty="0" smtClean="0">
                  <a:solidFill>
                    <a:srgbClr val="FF0000"/>
                  </a:solidFill>
                  <a:latin typeface="宋体" panose="02010600030101010101" pitchFamily="2" charset="-122"/>
                </a:rPr>
                <a:t>图</a:t>
              </a:r>
              <a:r>
                <a:rPr kumimoji="0" lang="en-US" altLang="zh-CN" sz="1800" b="1" dirty="0" smtClean="0">
                  <a:solidFill>
                    <a:srgbClr val="FF0000"/>
                  </a:solidFill>
                  <a:latin typeface="宋体" panose="02010600030101010101" pitchFamily="2" charset="-122"/>
                </a:rPr>
                <a:t>11.32</a:t>
              </a:r>
              <a:r>
                <a:rPr kumimoji="0" lang="zh-CN" altLang="en-US" sz="1800" b="1" dirty="0" smtClean="0">
                  <a:solidFill>
                    <a:srgbClr val="FF0000"/>
                  </a:solidFill>
                  <a:latin typeface="宋体" panose="02010600030101010101" pitchFamily="2" charset="-122"/>
                </a:rPr>
                <a:t> </a:t>
              </a:r>
              <a:r>
                <a:rPr kumimoji="0" lang="zh-CN" altLang="en-US" sz="1800" b="1" dirty="0">
                  <a:solidFill>
                    <a:srgbClr val="FF0000"/>
                  </a:solidFill>
                  <a:latin typeface="宋体" panose="02010600030101010101" pitchFamily="2" charset="-122"/>
                </a:rPr>
                <a:t>折弯塑料保护管    </a:t>
              </a:r>
              <a:r>
                <a:rPr kumimoji="0" lang="en-US" altLang="zh-CN" sz="1800" b="1" dirty="0">
                  <a:solidFill>
                    <a:srgbClr val="FF0000"/>
                  </a:solidFill>
                  <a:latin typeface="宋体" panose="02010600030101010101" pitchFamily="2" charset="-122"/>
                </a:rPr>
                <a:t>            </a:t>
              </a:r>
              <a:r>
                <a:rPr kumimoji="0" lang="zh-CN" altLang="en-US" sz="1800" b="1" dirty="0">
                  <a:solidFill>
                    <a:srgbClr val="FF0000"/>
                  </a:solidFill>
                  <a:latin typeface="宋体" panose="02010600030101010101" pitchFamily="2" charset="-122"/>
                </a:rPr>
                <a:t>              </a:t>
              </a:r>
              <a:r>
                <a:rPr kumimoji="0" lang="zh-CN" altLang="en-US" sz="1800" b="1" dirty="0" smtClean="0">
                  <a:solidFill>
                    <a:srgbClr val="FF0000"/>
                  </a:solidFill>
                  <a:latin typeface="宋体" panose="02010600030101010101" pitchFamily="2" charset="-122"/>
                </a:rPr>
                <a:t>图</a:t>
              </a:r>
              <a:r>
                <a:rPr kumimoji="0" lang="en-US" altLang="zh-CN" sz="1800" b="1" dirty="0" smtClean="0">
                  <a:solidFill>
                    <a:srgbClr val="FF0000"/>
                  </a:solidFill>
                  <a:latin typeface="宋体" panose="02010600030101010101" pitchFamily="2" charset="-122"/>
                </a:rPr>
                <a:t>11.33</a:t>
              </a:r>
              <a:r>
                <a:rPr kumimoji="0" lang="zh-CN" altLang="en-US" sz="1800" b="1" dirty="0" smtClean="0">
                  <a:solidFill>
                    <a:srgbClr val="FF0000"/>
                  </a:solidFill>
                  <a:latin typeface="宋体" panose="02010600030101010101" pitchFamily="2" charset="-122"/>
                </a:rPr>
                <a:t> </a:t>
              </a:r>
              <a:r>
                <a:rPr kumimoji="0" lang="zh-CN" altLang="en-US" sz="1800" b="1" dirty="0">
                  <a:solidFill>
                    <a:srgbClr val="FF0000"/>
                  </a:solidFill>
                  <a:latin typeface="宋体" panose="02010600030101010101" pitchFamily="2" charset="-122"/>
                </a:rPr>
                <a:t>抽出塑料保护管</a:t>
              </a:r>
              <a:endParaRPr kumimoji="0" lang="zh-CN" altLang="zh-CN" sz="1800" b="1" dirty="0">
                <a:solidFill>
                  <a:srgbClr val="FF0000"/>
                </a:solidFill>
              </a:endParaRPr>
            </a:p>
          </p:txBody>
        </p:sp>
      </p:grpSp>
      <p:sp>
        <p:nvSpPr>
          <p:cNvPr id="50179"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11.4.1 光纤熔接</a:t>
            </a:r>
            <a:endParaRPr lang="zh-CN" altLang="zh-CN" sz="3200" b="1"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5"/>
          <p:cNvSpPr>
            <a:spLocks noChangeArrowheads="1"/>
          </p:cNvSpPr>
          <p:nvPr/>
        </p:nvSpPr>
        <p:spPr bwMode="auto">
          <a:xfrm>
            <a:off x="551815" y="1268730"/>
            <a:ext cx="11142980" cy="4912360"/>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p>
            <a:pPr indent="628650">
              <a:defRPr/>
            </a:pPr>
            <a:r>
              <a:rPr lang="zh-CN" altLang="zh-CN" sz="2400" dirty="0">
                <a:latin typeface="Arial" panose="020B0604020202020204" pitchFamily="34" charset="0"/>
                <a:ea typeface="宋体" panose="02010600030101010101" pitchFamily="2" charset="-122"/>
              </a:rPr>
              <a:t>步骤</a:t>
            </a:r>
            <a:r>
              <a:rPr lang="en-US" altLang="zh-CN" sz="2400" dirty="0">
                <a:latin typeface="Arial" panose="020B0604020202020204" pitchFamily="34" charset="0"/>
                <a:ea typeface="宋体" panose="02010600030101010101" pitchFamily="2" charset="-122"/>
              </a:rPr>
              <a:t>4</a:t>
            </a:r>
            <a:r>
              <a:rPr lang="zh-CN" altLang="zh-CN" sz="2400" dirty="0">
                <a:latin typeface="Arial" panose="020B0604020202020204" pitchFamily="34" charset="0"/>
                <a:ea typeface="宋体" panose="02010600030101010101" pitchFamily="2" charset="-122"/>
              </a:rPr>
              <a:t>：清洁工作。</a:t>
            </a:r>
            <a:endParaRPr lang="zh-CN" altLang="zh-CN" sz="2400" dirty="0">
              <a:latin typeface="Arial" panose="020B0604020202020204" pitchFamily="34" charset="0"/>
              <a:ea typeface="宋体" panose="02010600030101010101" pitchFamily="2" charset="-122"/>
            </a:endParaRPr>
          </a:p>
          <a:p>
            <a:pPr indent="628650">
              <a:defRPr/>
            </a:pPr>
            <a:r>
              <a:rPr lang="zh-CN" altLang="zh-CN" sz="2400" dirty="0">
                <a:latin typeface="Arial" panose="020B0604020202020204" pitchFamily="34" charset="0"/>
                <a:ea typeface="宋体" panose="02010600030101010101" pitchFamily="2" charset="-122"/>
              </a:rPr>
              <a:t>用较好的纸巾沾上高纯度酒精，使其充分侵湿。轻轻擦拭和清洁光缆中的每一根光纤，去除所有附着于光纤上的油脂，</a:t>
            </a:r>
            <a:r>
              <a:rPr lang="zh-CN" altLang="zh-CN" sz="2400" dirty="0" smtClean="0">
                <a:latin typeface="Arial" panose="020B0604020202020204" pitchFamily="34" charset="0"/>
                <a:ea typeface="宋体" panose="02010600030101010101" pitchFamily="2" charset="-122"/>
              </a:rPr>
              <a:t>如</a:t>
            </a:r>
            <a:r>
              <a:rPr lang="zh-CN" altLang="en-US" sz="2400" dirty="0" smtClean="0">
                <a:latin typeface="Arial" panose="020B0604020202020204" pitchFamily="34" charset="0"/>
                <a:ea typeface="宋体" panose="02010600030101010101" pitchFamily="2" charset="-122"/>
              </a:rPr>
              <a:t>图</a:t>
            </a:r>
            <a:r>
              <a:rPr lang="en-US" altLang="zh-CN" sz="2400" dirty="0" smtClean="0">
                <a:latin typeface="Arial" panose="020B0604020202020204" pitchFamily="34" charset="0"/>
                <a:ea typeface="宋体" panose="02010600030101010101" pitchFamily="2" charset="-122"/>
              </a:rPr>
              <a:t>11-34</a:t>
            </a:r>
            <a:r>
              <a:rPr lang="zh-CN" altLang="zh-CN" sz="2400" dirty="0">
                <a:latin typeface="Arial" panose="020B0604020202020204" pitchFamily="34" charset="0"/>
                <a:ea typeface="宋体" panose="02010600030101010101" pitchFamily="2" charset="-122"/>
              </a:rPr>
              <a:t>所示。</a:t>
            </a:r>
            <a:endParaRPr lang="zh-CN" altLang="zh-CN" sz="2400" dirty="0">
              <a:latin typeface="Arial" panose="020B0604020202020204" pitchFamily="34" charset="0"/>
              <a:ea typeface="宋体" panose="02010600030101010101" pitchFamily="2" charset="-122"/>
            </a:endParaRPr>
          </a:p>
          <a:p>
            <a:pPr indent="628650">
              <a:defRPr/>
            </a:pPr>
            <a:r>
              <a:rPr lang="zh-CN" altLang="zh-CN" sz="2400" dirty="0">
                <a:latin typeface="Arial" panose="020B0604020202020204" pitchFamily="34" charset="0"/>
                <a:ea typeface="宋体" panose="02010600030101010101" pitchFamily="2" charset="-122"/>
              </a:rPr>
              <a:t>步骤</a:t>
            </a:r>
            <a:r>
              <a:rPr lang="en-US" altLang="zh-CN" sz="2400" dirty="0">
                <a:latin typeface="Arial" panose="020B0604020202020204" pitchFamily="34" charset="0"/>
                <a:ea typeface="宋体" panose="02010600030101010101" pitchFamily="2" charset="-122"/>
              </a:rPr>
              <a:t>5</a:t>
            </a:r>
            <a:r>
              <a:rPr lang="zh-CN" altLang="zh-CN" sz="2400" dirty="0">
                <a:latin typeface="Arial" panose="020B0604020202020204" pitchFamily="34" charset="0"/>
                <a:ea typeface="宋体" panose="02010600030101010101" pitchFamily="2" charset="-122"/>
              </a:rPr>
              <a:t>：套接工作。</a:t>
            </a:r>
            <a:endParaRPr lang="zh-CN" altLang="zh-CN" sz="2400" dirty="0">
              <a:latin typeface="Arial" panose="020B0604020202020204" pitchFamily="34" charset="0"/>
              <a:ea typeface="宋体" panose="02010600030101010101" pitchFamily="2" charset="-122"/>
            </a:endParaRPr>
          </a:p>
          <a:p>
            <a:pPr indent="628650">
              <a:defRPr/>
            </a:pPr>
            <a:r>
              <a:rPr lang="zh-CN" altLang="zh-CN" sz="2400" dirty="0">
                <a:latin typeface="Arial" panose="020B0604020202020204" pitchFamily="34" charset="0"/>
                <a:ea typeface="宋体" panose="02010600030101010101" pitchFamily="2" charset="-122"/>
              </a:rPr>
              <a:t>为欲熔接的光纤套上光纤热缩套管，</a:t>
            </a:r>
            <a:r>
              <a:rPr lang="zh-CN" altLang="zh-CN" sz="2400" dirty="0" smtClean="0">
                <a:latin typeface="Arial" panose="020B0604020202020204" pitchFamily="34" charset="0"/>
                <a:ea typeface="宋体" panose="02010600030101010101" pitchFamily="2" charset="-122"/>
              </a:rPr>
              <a:t>如</a:t>
            </a:r>
            <a:r>
              <a:rPr lang="zh-CN" altLang="en-US" sz="2400" dirty="0" smtClean="0">
                <a:latin typeface="Arial" panose="020B0604020202020204" pitchFamily="34" charset="0"/>
                <a:ea typeface="宋体" panose="02010600030101010101" pitchFamily="2" charset="-122"/>
              </a:rPr>
              <a:t>图</a:t>
            </a:r>
            <a:r>
              <a:rPr lang="en-US" altLang="zh-CN" sz="2400" dirty="0" smtClean="0">
                <a:latin typeface="Arial" panose="020B0604020202020204" pitchFamily="34" charset="0"/>
                <a:ea typeface="宋体" panose="02010600030101010101" pitchFamily="2" charset="-122"/>
              </a:rPr>
              <a:t>11-35</a:t>
            </a:r>
            <a:r>
              <a:rPr lang="zh-CN" altLang="zh-CN" sz="2400" dirty="0">
                <a:latin typeface="Arial" panose="020B0604020202020204" pitchFamily="34" charset="0"/>
                <a:ea typeface="宋体" panose="02010600030101010101" pitchFamily="2" charset="-122"/>
              </a:rPr>
              <a:t>所示。热缩套管（管内有一根不锈钢棒）主要用于在光纤对接好后套在连接处，经过加热形成新的保护层。</a:t>
            </a:r>
            <a:endParaRPr lang="zh-CN" altLang="zh-CN" sz="2400" dirty="0">
              <a:latin typeface="Arial" panose="020B0604020202020204" pitchFamily="34" charset="0"/>
              <a:ea typeface="宋体" panose="02010600030101010101" pitchFamily="2" charset="-122"/>
            </a:endParaRPr>
          </a:p>
          <a:p>
            <a:pPr eaLnBrk="1" hangingPunct="1"/>
            <a:r>
              <a:rPr lang="en-US" altLang="zh-CN" sz="2400" dirty="0">
                <a:sym typeface="+mn-ea"/>
              </a:rPr>
              <a:t>       </a:t>
            </a:r>
            <a:r>
              <a:rPr lang="zh-CN" altLang="zh-CN" sz="2400" dirty="0">
                <a:sym typeface="+mn-ea"/>
              </a:rPr>
              <a:t>步骤</a:t>
            </a:r>
            <a:r>
              <a:rPr lang="en-US" altLang="zh-CN" sz="2400" dirty="0">
                <a:sym typeface="+mn-ea"/>
              </a:rPr>
              <a:t>6</a:t>
            </a:r>
            <a:r>
              <a:rPr lang="zh-CN" altLang="zh-CN" sz="2400" dirty="0">
                <a:sym typeface="+mn-ea"/>
              </a:rPr>
              <a:t>：熔接工作。</a:t>
            </a:r>
            <a:endParaRPr lang="zh-CN" altLang="zh-CN" sz="2400" dirty="0"/>
          </a:p>
          <a:p>
            <a:pPr eaLnBrk="1" hangingPunct="1"/>
            <a:r>
              <a:rPr lang="en-US" altLang="zh-CN" sz="2400" dirty="0">
                <a:sym typeface="+mn-ea"/>
              </a:rPr>
              <a:t>      </a:t>
            </a:r>
            <a:r>
              <a:rPr lang="zh-CN" altLang="zh-CN" sz="2400" dirty="0">
                <a:sym typeface="+mn-ea"/>
              </a:rPr>
              <a:t>（</a:t>
            </a:r>
            <a:r>
              <a:rPr lang="en-US" altLang="zh-CN" sz="2400" dirty="0">
                <a:sym typeface="+mn-ea"/>
              </a:rPr>
              <a:t>1</a:t>
            </a:r>
            <a:r>
              <a:rPr lang="zh-CN" altLang="zh-CN" sz="2400" dirty="0">
                <a:sym typeface="+mn-ea"/>
              </a:rPr>
              <a:t>）使用光纤剥线钳剥除光纤涂覆层，</a:t>
            </a:r>
            <a:r>
              <a:rPr lang="zh-CN" altLang="zh-CN" sz="2400" dirty="0" smtClean="0">
                <a:sym typeface="+mn-ea"/>
              </a:rPr>
              <a:t>如</a:t>
            </a:r>
            <a:r>
              <a:rPr lang="zh-CN" altLang="en-US" sz="2400" dirty="0" smtClean="0">
                <a:sym typeface="+mn-ea"/>
              </a:rPr>
              <a:t>图</a:t>
            </a:r>
            <a:r>
              <a:rPr lang="en-US" altLang="zh-CN" sz="2400" dirty="0" smtClean="0">
                <a:sym typeface="+mn-ea"/>
              </a:rPr>
              <a:t>11-36</a:t>
            </a:r>
            <a:r>
              <a:rPr lang="zh-CN" altLang="zh-CN" sz="2400" dirty="0">
                <a:sym typeface="+mn-ea"/>
              </a:rPr>
              <a:t>所示。剥除光纤涂覆层时，要掌握平、稳、快三字剥纤法。“平”即持纤要平，左手拇指和食指捏紧光纤，使之成水平状，所露长度以</a:t>
            </a:r>
            <a:r>
              <a:rPr lang="en-US" altLang="zh-CN" sz="2400" dirty="0">
                <a:sym typeface="+mn-ea"/>
              </a:rPr>
              <a:t>5 cm</a:t>
            </a:r>
            <a:r>
              <a:rPr lang="zh-CN" altLang="zh-CN" sz="2400" dirty="0">
                <a:sym typeface="+mn-ea"/>
              </a:rPr>
              <a:t>为准，余纤在无名指、小拇指之间自然打弯，以增加力度，防止打滑。“稳”即剥纤钳要握得稳。“快”即剥纤要快。剥线钳应与光纤垂直，向上方内倾斜一定角度，然后用钳口轻轻卡住光纤，右手随之用力，顺光纤轴平向推出去，整个过程要自然流畅，一气呵成。</a:t>
            </a:r>
            <a:endParaRPr lang="zh-CN" altLang="zh-CN" sz="2400" dirty="0"/>
          </a:p>
          <a:p>
            <a:pPr indent="628650">
              <a:defRPr/>
            </a:pPr>
            <a:endParaRPr lang="zh-CN" altLang="zh-CN" sz="2400" dirty="0">
              <a:latin typeface="Arial" panose="020B0604020202020204" pitchFamily="34" charset="0"/>
              <a:ea typeface="宋体" panose="02010600030101010101" pitchFamily="2" charset="-122"/>
            </a:endParaRPr>
          </a:p>
          <a:p>
            <a:pPr>
              <a:defRPr/>
            </a:pPr>
            <a:endParaRPr lang="zh-CN" altLang="en-US" sz="2400" dirty="0"/>
          </a:p>
        </p:txBody>
      </p:sp>
      <p:sp>
        <p:nvSpPr>
          <p:cNvPr id="51203"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11.4.1 光纤熔接</a:t>
            </a:r>
            <a:endParaRPr lang="zh-CN" altLang="zh-CN" sz="3200"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1" name="AutoShape 3"/>
          <p:cNvSpPr>
            <a:spLocks noChangeAspect="1" noChangeArrowheads="1"/>
          </p:cNvSpPr>
          <p:nvPr/>
        </p:nvSpPr>
        <p:spPr bwMode="auto">
          <a:xfrm>
            <a:off x="695960" y="4364990"/>
            <a:ext cx="10659745" cy="492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227"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11.4.1 光纤熔接</a:t>
            </a:r>
            <a:endParaRPr lang="zh-CN" altLang="zh-CN" sz="3200" b="1" dirty="0"/>
          </a:p>
        </p:txBody>
      </p:sp>
      <mc:AlternateContent xmlns:mc="http://schemas.openxmlformats.org/markup-compatibility/2006" xmlns:p14="http://schemas.microsoft.com/office/powerpoint/2010/main">
        <mc:Choice Requires="p14">
          <p:contentPart r:id="rId1" p14:bwMode="auto">
            <p14:nvContentPartPr>
              <p14:cNvPr id="2" name="墨迹 1"/>
              <p14:cNvContentPartPr/>
              <p14:nvPr/>
            </p14:nvContentPartPr>
            <p14:xfrm>
              <a:off x="7730040" y="2839680"/>
              <a:ext cx="581040" cy="464760"/>
            </p14:xfrm>
          </p:contentPart>
        </mc:Choice>
        <mc:Fallback xmlns="">
          <p:pic>
            <p:nvPicPr>
              <p:cNvPr id="2" name="墨迹 1"/>
            </p:nvPicPr>
            <p:blipFill>
              <a:blip r:embed="rId2"/>
            </p:blipFill>
            <p:spPr>
              <a:xfrm>
                <a:off x="7730040" y="2839680"/>
                <a:ext cx="581040" cy="464760"/>
              </a:xfrm>
              <a:prstGeom prst="rect"/>
            </p:spPr>
          </p:pic>
        </mc:Fallback>
      </mc:AlternateContent>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15" y="1125220"/>
            <a:ext cx="3454400" cy="323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975" y="1125220"/>
            <a:ext cx="4021455" cy="3251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407670" y="4437380"/>
            <a:ext cx="11244580" cy="3073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0" bIns="0">
            <a:spAutoFit/>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algn="just" eaLnBrk="1" hangingPunct="1"/>
            <a:r>
              <a:rPr kumimoji="0" lang="zh-CN" altLang="en-US" b="1" dirty="0" smtClean="0">
                <a:solidFill>
                  <a:srgbClr val="FF0000"/>
                </a:solidFill>
                <a:latin typeface="宋体" panose="02010600030101010101" pitchFamily="2" charset="-122"/>
              </a:rPr>
              <a:t>图</a:t>
            </a:r>
            <a:r>
              <a:rPr kumimoji="0" lang="en-US" altLang="zh-CN" b="1" dirty="0" smtClean="0">
                <a:solidFill>
                  <a:srgbClr val="FF0000"/>
                </a:solidFill>
                <a:latin typeface="宋体" panose="02010600030101010101" pitchFamily="2" charset="-122"/>
              </a:rPr>
              <a:t>11.34</a:t>
            </a:r>
            <a:r>
              <a:rPr kumimoji="0" lang="zh-CN" altLang="en-US" b="1" dirty="0" smtClean="0">
                <a:solidFill>
                  <a:srgbClr val="FF0000"/>
                </a:solidFill>
                <a:latin typeface="宋体" panose="02010600030101010101" pitchFamily="2" charset="-122"/>
              </a:rPr>
              <a:t> </a:t>
            </a:r>
            <a:r>
              <a:rPr kumimoji="0" lang="zh-CN" altLang="en-US" b="1" dirty="0">
                <a:solidFill>
                  <a:srgbClr val="FF0000"/>
                </a:solidFill>
                <a:latin typeface="宋体" panose="02010600030101010101" pitchFamily="2" charset="-122"/>
              </a:rPr>
              <a:t>折弯塑料保护管    </a:t>
            </a:r>
            <a:r>
              <a:rPr kumimoji="0" lang="en-US" altLang="zh-CN" b="1" dirty="0">
                <a:solidFill>
                  <a:srgbClr val="FF0000"/>
                </a:solidFill>
                <a:latin typeface="宋体" panose="02010600030101010101" pitchFamily="2" charset="-122"/>
              </a:rPr>
              <a:t>     </a:t>
            </a:r>
            <a:r>
              <a:rPr kumimoji="0" lang="zh-CN" altLang="en-US" b="1" dirty="0" smtClean="0">
                <a:solidFill>
                  <a:srgbClr val="FF0000"/>
                </a:solidFill>
                <a:latin typeface="宋体" panose="02010600030101010101" pitchFamily="2" charset="-122"/>
              </a:rPr>
              <a:t>图</a:t>
            </a:r>
            <a:r>
              <a:rPr kumimoji="0" lang="en-US" altLang="zh-CN" b="1" dirty="0" smtClean="0">
                <a:solidFill>
                  <a:srgbClr val="FF0000"/>
                </a:solidFill>
                <a:latin typeface="宋体" panose="02010600030101010101" pitchFamily="2" charset="-122"/>
              </a:rPr>
              <a:t>11.35</a:t>
            </a:r>
            <a:r>
              <a:rPr kumimoji="0" lang="zh-CN" altLang="en-US" b="1" dirty="0" smtClean="0">
                <a:solidFill>
                  <a:srgbClr val="FF0000"/>
                </a:solidFill>
                <a:latin typeface="宋体" panose="02010600030101010101" pitchFamily="2" charset="-122"/>
              </a:rPr>
              <a:t> </a:t>
            </a:r>
            <a:r>
              <a:rPr kumimoji="0" lang="en-US" altLang="zh-CN" b="1" dirty="0" smtClean="0">
                <a:solidFill>
                  <a:srgbClr val="FF0000"/>
                </a:solidFill>
                <a:latin typeface="宋体" panose="02010600030101010101" pitchFamily="2" charset="-122"/>
              </a:rPr>
              <a:t> </a:t>
            </a:r>
            <a:r>
              <a:rPr kumimoji="0" lang="zh-CN" altLang="en-US" b="1" dirty="0">
                <a:solidFill>
                  <a:srgbClr val="FF0000"/>
                </a:solidFill>
                <a:latin typeface="宋体" panose="02010600030101010101" pitchFamily="2" charset="-122"/>
              </a:rPr>
              <a:t>抽出塑料保护管</a:t>
            </a:r>
            <a:r>
              <a:rPr kumimoji="0" lang="en-US" altLang="zh-CN" b="1" dirty="0">
                <a:solidFill>
                  <a:srgbClr val="FF0000"/>
                </a:solidFill>
                <a:latin typeface="宋体" panose="02010600030101010101" pitchFamily="2" charset="-122"/>
              </a:rPr>
              <a:t>       </a:t>
            </a:r>
            <a:r>
              <a:rPr kumimoji="0" lang="zh-CN" altLang="en-US" b="1" dirty="0" smtClean="0">
                <a:solidFill>
                  <a:srgbClr val="FF0000"/>
                </a:solidFill>
                <a:latin typeface="宋体" panose="02010600030101010101" pitchFamily="2" charset="-122"/>
                <a:sym typeface="+mn-ea"/>
              </a:rPr>
              <a:t>图</a:t>
            </a:r>
            <a:r>
              <a:rPr kumimoji="0" lang="en-US" altLang="zh-CN" b="1" dirty="0" smtClean="0">
                <a:solidFill>
                  <a:srgbClr val="FF0000"/>
                </a:solidFill>
                <a:latin typeface="宋体" panose="02010600030101010101" pitchFamily="2" charset="-122"/>
                <a:sym typeface="+mn-ea"/>
              </a:rPr>
              <a:t>11.36 </a:t>
            </a:r>
            <a:r>
              <a:rPr kumimoji="0" lang="zh-CN" altLang="en-US" b="1" dirty="0">
                <a:solidFill>
                  <a:srgbClr val="FF0000"/>
                </a:solidFill>
                <a:latin typeface="宋体" panose="02010600030101010101" pitchFamily="2" charset="-122"/>
                <a:sym typeface="+mn-ea"/>
              </a:rPr>
              <a:t>剥除光纤涂覆层</a:t>
            </a:r>
            <a:endParaRPr kumimoji="0" lang="zh-CN" altLang="zh-CN" b="1" dirty="0">
              <a:solidFill>
                <a:srgbClr val="FF0000"/>
              </a:solidFill>
            </a:endParaRPr>
          </a:p>
        </p:txBody>
      </p:sp>
      <p:pic>
        <p:nvPicPr>
          <p:cNvPr id="54280" name="Picture 6"/>
          <p:cNvPicPr>
            <a:picLocks noChangeAspect="1" noChangeArrowheads="1"/>
          </p:cNvPicPr>
          <p:nvPr/>
        </p:nvPicPr>
        <p:blipFill>
          <a:blip r:embed="rId5">
            <a:extLst>
              <a:ext uri="{28A0092B-C50C-407E-A947-70E740481C1C}">
                <a14:useLocalDpi xmlns:a14="http://schemas.microsoft.com/office/drawing/2010/main" val="0"/>
              </a:ext>
            </a:extLst>
          </a:blip>
          <a:srcRect l="13866"/>
          <a:stretch>
            <a:fillRect/>
          </a:stretch>
        </p:blipFill>
        <p:spPr bwMode="auto">
          <a:xfrm>
            <a:off x="7968615" y="1113790"/>
            <a:ext cx="3782695" cy="327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5"/>
          <p:cNvSpPr>
            <a:spLocks noChangeArrowheads="1"/>
          </p:cNvSpPr>
          <p:nvPr/>
        </p:nvSpPr>
        <p:spPr bwMode="auto">
          <a:xfrm>
            <a:off x="623570" y="1124585"/>
            <a:ext cx="10980420" cy="4643755"/>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2400" dirty="0"/>
              <a:t>（</a:t>
            </a:r>
            <a:r>
              <a:rPr lang="en-US" altLang="zh-CN" sz="2400" dirty="0"/>
              <a:t>2</a:t>
            </a:r>
            <a:r>
              <a:rPr lang="zh-CN" altLang="zh-CN" sz="2400" dirty="0"/>
              <a:t>）用沾酒精的潮湿纸巾将光纤外表面擦拭干净，</a:t>
            </a:r>
            <a:r>
              <a:rPr lang="zh-CN" altLang="zh-CN" sz="2400" dirty="0" smtClean="0"/>
              <a:t>如</a:t>
            </a:r>
            <a:r>
              <a:rPr lang="zh-CN" altLang="en-US" sz="2400" dirty="0" smtClean="0"/>
              <a:t>图</a:t>
            </a:r>
            <a:r>
              <a:rPr lang="en-US" altLang="zh-CN" sz="2400" dirty="0" smtClean="0"/>
              <a:t>11-37</a:t>
            </a:r>
            <a:r>
              <a:rPr lang="zh-CN" altLang="zh-CN" sz="2400" dirty="0"/>
              <a:t>所示。注意观察光纤剥除部分的涂覆层是否全部去除，若有残余则必须去掉。</a:t>
            </a:r>
            <a:endParaRPr lang="zh-CN" altLang="zh-CN" sz="2400" dirty="0"/>
          </a:p>
          <a:p>
            <a:pPr eaLnBrk="1" hangingPunct="1"/>
            <a:r>
              <a:rPr lang="zh-CN" altLang="zh-CN" sz="2400" dirty="0">
                <a:sym typeface="+mn-ea"/>
              </a:rPr>
              <a:t>（</a:t>
            </a:r>
            <a:r>
              <a:rPr lang="en-US" altLang="zh-CN" sz="2400" dirty="0">
                <a:sym typeface="+mn-ea"/>
              </a:rPr>
              <a:t>3</a:t>
            </a:r>
            <a:r>
              <a:rPr lang="zh-CN" altLang="zh-CN" sz="2400" dirty="0">
                <a:sym typeface="+mn-ea"/>
              </a:rPr>
              <a:t>）用光纤切割器切割光纤，使其拥有平整的断面。切割的长度要适中，保留</a:t>
            </a:r>
            <a:r>
              <a:rPr lang="en-US" altLang="zh-CN" sz="2400" dirty="0">
                <a:sym typeface="+mn-ea"/>
              </a:rPr>
              <a:t>2 cm</a:t>
            </a:r>
            <a:r>
              <a:rPr lang="zh-CN" altLang="zh-CN" sz="2400" dirty="0">
                <a:sym typeface="+mn-ea"/>
              </a:rPr>
              <a:t>～</a:t>
            </a:r>
            <a:r>
              <a:rPr lang="en-US" altLang="zh-CN" sz="2400" dirty="0">
                <a:sym typeface="+mn-ea"/>
              </a:rPr>
              <a:t>3 cm</a:t>
            </a:r>
            <a:r>
              <a:rPr lang="zh-CN" altLang="zh-CN" sz="2400" dirty="0">
                <a:sym typeface="+mn-ea"/>
              </a:rPr>
              <a:t>。光纤端面切割是光纤接续中的关键工序，</a:t>
            </a:r>
            <a:r>
              <a:rPr lang="zh-CN" altLang="zh-CN" sz="2400" dirty="0" smtClean="0">
                <a:sym typeface="+mn-ea"/>
              </a:rPr>
              <a:t>如</a:t>
            </a:r>
            <a:r>
              <a:rPr lang="zh-CN" altLang="en-US" sz="2400" dirty="0" smtClean="0">
                <a:sym typeface="+mn-ea"/>
              </a:rPr>
              <a:t>图</a:t>
            </a:r>
            <a:r>
              <a:rPr lang="en-US" altLang="zh-CN" sz="2400" dirty="0" smtClean="0">
                <a:sym typeface="+mn-ea"/>
              </a:rPr>
              <a:t>11-38</a:t>
            </a:r>
            <a:r>
              <a:rPr lang="zh-CN" altLang="zh-CN" sz="2400" dirty="0">
                <a:sym typeface="+mn-ea"/>
              </a:rPr>
              <a:t>所示。它要求处理后的端面平整、无毛刺、无缺损，且与轴线垂直，呈现一个光滑平整的镜面区，并保持清洁，避免灰尘污染。</a:t>
            </a:r>
            <a:endParaRPr lang="zh-CN" altLang="zh-CN" sz="2400" dirty="0"/>
          </a:p>
          <a:p>
            <a:pPr eaLnBrk="1" hangingPunct="1"/>
            <a:r>
              <a:rPr lang="zh-CN" altLang="zh-CN" sz="2400" dirty="0">
                <a:sym typeface="+mn-ea"/>
              </a:rPr>
              <a:t>光纤端面切割有三种方法：刻痕法、切割钳法和超声波电动切割法。</a:t>
            </a:r>
            <a:endParaRPr lang="zh-CN" altLang="zh-CN" sz="2400" dirty="0"/>
          </a:p>
          <a:p>
            <a:pPr eaLnBrk="1" hangingPunct="1"/>
            <a:r>
              <a:rPr lang="zh-CN" altLang="zh-CN" sz="2400" dirty="0">
                <a:sym typeface="+mn-ea"/>
              </a:rPr>
              <a:t>（</a:t>
            </a:r>
            <a:r>
              <a:rPr lang="en-US" altLang="zh-CN" sz="2400" dirty="0">
                <a:sym typeface="+mn-ea"/>
              </a:rPr>
              <a:t>4</a:t>
            </a:r>
            <a:r>
              <a:rPr lang="zh-CN" altLang="zh-CN" sz="2400" dirty="0">
                <a:sym typeface="+mn-ea"/>
              </a:rPr>
              <a:t>）将切割好的光纤置于光纤熔接机的一侧，</a:t>
            </a:r>
            <a:r>
              <a:rPr lang="zh-CN" altLang="zh-CN" sz="2400" dirty="0" smtClean="0">
                <a:sym typeface="+mn-ea"/>
              </a:rPr>
              <a:t>如</a:t>
            </a:r>
            <a:r>
              <a:rPr lang="zh-CN" altLang="en-US" sz="2400" dirty="0" smtClean="0">
                <a:sym typeface="+mn-ea"/>
              </a:rPr>
              <a:t>图</a:t>
            </a:r>
            <a:r>
              <a:rPr lang="en-US" altLang="zh-CN" sz="2400" dirty="0" smtClean="0">
                <a:sym typeface="+mn-ea"/>
              </a:rPr>
              <a:t>11-39</a:t>
            </a:r>
            <a:r>
              <a:rPr lang="zh-CN" altLang="zh-CN" sz="2400" dirty="0">
                <a:sym typeface="+mn-ea"/>
              </a:rPr>
              <a:t>所示。并在光纤熔接机上固定好该光纤，</a:t>
            </a:r>
            <a:r>
              <a:rPr lang="zh-CN" altLang="zh-CN" sz="2400" dirty="0" smtClean="0">
                <a:sym typeface="+mn-ea"/>
              </a:rPr>
              <a:t>如</a:t>
            </a:r>
            <a:r>
              <a:rPr lang="zh-CN" altLang="en-US" sz="2400" dirty="0" smtClean="0">
                <a:sym typeface="+mn-ea"/>
              </a:rPr>
              <a:t>图</a:t>
            </a:r>
            <a:r>
              <a:rPr lang="en-US" altLang="zh-CN" sz="2400" dirty="0" smtClean="0">
                <a:sym typeface="+mn-ea"/>
              </a:rPr>
              <a:t>11-40</a:t>
            </a:r>
            <a:r>
              <a:rPr lang="zh-CN" altLang="zh-CN" sz="2400" dirty="0">
                <a:sym typeface="+mn-ea"/>
              </a:rPr>
              <a:t>所示。</a:t>
            </a:r>
            <a:endParaRPr lang="zh-CN" altLang="en-US" sz="2400" dirty="0"/>
          </a:p>
          <a:p>
            <a:pPr eaLnBrk="1" hangingPunct="1"/>
            <a:endParaRPr lang="zh-CN" altLang="en-US" sz="2400" dirty="0"/>
          </a:p>
        </p:txBody>
      </p:sp>
      <p:sp>
        <p:nvSpPr>
          <p:cNvPr id="53251"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11.4.1 光纤熔接</a:t>
            </a:r>
            <a:endParaRPr lang="zh-CN" altLang="zh-CN" sz="3200" b="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11.4.1 光纤熔接</a:t>
            </a:r>
            <a:endParaRPr lang="zh-CN" altLang="zh-CN" sz="3200" b="1" dirty="0"/>
          </a:p>
        </p:txBody>
      </p:sp>
      <p:pic>
        <p:nvPicPr>
          <p:cNvPr id="2"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5915" y="1196975"/>
            <a:ext cx="3726815" cy="313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3703" y="1196975"/>
            <a:ext cx="3567399" cy="315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189" y="1196975"/>
            <a:ext cx="3950616" cy="315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Text Box 4"/>
          <p:cNvSpPr txBox="1">
            <a:spLocks noChangeArrowheads="1"/>
          </p:cNvSpPr>
          <p:nvPr/>
        </p:nvSpPr>
        <p:spPr bwMode="auto">
          <a:xfrm>
            <a:off x="643255" y="4437380"/>
            <a:ext cx="10916285" cy="3479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algn="just" eaLnBrk="1" hangingPunct="1"/>
            <a:r>
              <a:rPr kumimoji="0" lang="zh-CN" altLang="en-US" b="1" dirty="0">
                <a:solidFill>
                  <a:srgbClr val="FF0000"/>
                </a:solidFill>
                <a:latin typeface="宋体" panose="02010600030101010101" pitchFamily="2" charset="-122"/>
              </a:rPr>
              <a:t> </a:t>
            </a:r>
            <a:r>
              <a:rPr kumimoji="0" lang="en-US" altLang="zh-CN" b="1" dirty="0">
                <a:solidFill>
                  <a:srgbClr val="FF0000"/>
                </a:solidFill>
                <a:latin typeface="宋体" panose="02010600030101010101" pitchFamily="2" charset="-122"/>
              </a:rPr>
              <a:t> </a:t>
            </a:r>
            <a:r>
              <a:rPr kumimoji="0" lang="zh-CN" altLang="en-US" b="1" dirty="0" smtClean="0">
                <a:solidFill>
                  <a:srgbClr val="FF0000"/>
                </a:solidFill>
                <a:latin typeface="宋体" panose="02010600030101010101" pitchFamily="2" charset="-122"/>
                <a:sym typeface="+mn-ea"/>
              </a:rPr>
              <a:t>图</a:t>
            </a:r>
            <a:r>
              <a:rPr kumimoji="0" lang="en-US" altLang="zh-CN" b="1" dirty="0" smtClean="0">
                <a:solidFill>
                  <a:srgbClr val="FF0000"/>
                </a:solidFill>
                <a:latin typeface="宋体" panose="02010600030101010101" pitchFamily="2" charset="-122"/>
                <a:sym typeface="+mn-ea"/>
              </a:rPr>
              <a:t>11.37 </a:t>
            </a:r>
            <a:r>
              <a:rPr kumimoji="0" lang="zh-CN" altLang="en-US" b="1" dirty="0">
                <a:solidFill>
                  <a:srgbClr val="FF0000"/>
                </a:solidFill>
                <a:latin typeface="宋体" panose="02010600030101010101" pitchFamily="2" charset="-122"/>
                <a:sym typeface="+mn-ea"/>
              </a:rPr>
              <a:t>擦拭光纤</a:t>
            </a:r>
            <a:r>
              <a:rPr kumimoji="0" lang="en-US" altLang="zh-CN" b="1" dirty="0">
                <a:solidFill>
                  <a:srgbClr val="FF0000"/>
                </a:solidFill>
                <a:latin typeface="宋体" panose="02010600030101010101" pitchFamily="2" charset="-122"/>
                <a:sym typeface="+mn-ea"/>
              </a:rPr>
              <a:t>              </a:t>
            </a:r>
            <a:r>
              <a:rPr kumimoji="0" lang="zh-CN" altLang="en-US" b="1" dirty="0" smtClean="0">
                <a:solidFill>
                  <a:srgbClr val="FF0000"/>
                </a:solidFill>
                <a:latin typeface="宋体" panose="02010600030101010101" pitchFamily="2" charset="-122"/>
              </a:rPr>
              <a:t>图</a:t>
            </a:r>
            <a:r>
              <a:rPr kumimoji="0" lang="en-US" altLang="zh-CN" b="1" dirty="0" smtClean="0">
                <a:solidFill>
                  <a:srgbClr val="FF0000"/>
                </a:solidFill>
                <a:latin typeface="宋体" panose="02010600030101010101" pitchFamily="2" charset="-122"/>
              </a:rPr>
              <a:t>11.38</a:t>
            </a:r>
            <a:r>
              <a:rPr kumimoji="0" lang="zh-CN" altLang="en-US" b="1" dirty="0" smtClean="0">
                <a:solidFill>
                  <a:srgbClr val="FF0000"/>
                </a:solidFill>
                <a:latin typeface="宋体" panose="02010600030101010101" pitchFamily="2" charset="-122"/>
              </a:rPr>
              <a:t> </a:t>
            </a:r>
            <a:r>
              <a:rPr kumimoji="0" lang="zh-CN" altLang="en-US" b="1" dirty="0">
                <a:solidFill>
                  <a:srgbClr val="FF0000"/>
                </a:solidFill>
                <a:latin typeface="宋体" panose="02010600030101010101" pitchFamily="2" charset="-122"/>
              </a:rPr>
              <a:t>光纤切割         </a:t>
            </a:r>
            <a:r>
              <a:rPr kumimoji="0" lang="zh-CN" altLang="en-US" b="1" dirty="0" smtClean="0">
                <a:solidFill>
                  <a:srgbClr val="FF0000"/>
                </a:solidFill>
                <a:latin typeface="宋体" panose="02010600030101010101" pitchFamily="2" charset="-122"/>
              </a:rPr>
              <a:t>图</a:t>
            </a:r>
            <a:r>
              <a:rPr kumimoji="0" lang="en-US" altLang="zh-CN" b="1" dirty="0" smtClean="0">
                <a:solidFill>
                  <a:srgbClr val="FF0000"/>
                </a:solidFill>
                <a:latin typeface="宋体" panose="02010600030101010101" pitchFamily="2" charset="-122"/>
              </a:rPr>
              <a:t>11.39 </a:t>
            </a:r>
            <a:r>
              <a:rPr kumimoji="0" lang="zh-CN" altLang="en-US" b="1" dirty="0">
                <a:solidFill>
                  <a:srgbClr val="FF0000"/>
                </a:solidFill>
                <a:latin typeface="宋体" panose="02010600030101010101" pitchFamily="2" charset="-122"/>
              </a:rPr>
              <a:t>置于光纤熔接机一侧</a:t>
            </a:r>
            <a:endParaRPr kumimoji="0" lang="zh-CN" altLang="zh-CN" b="1" dirty="0">
              <a:solidFill>
                <a:srgbClr val="FF0000"/>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5"/>
          <p:cNvSpPr>
            <a:spLocks noChangeArrowheads="1"/>
          </p:cNvSpPr>
          <p:nvPr/>
        </p:nvSpPr>
        <p:spPr bwMode="auto">
          <a:xfrm>
            <a:off x="695960" y="1124585"/>
            <a:ext cx="10940415" cy="4643755"/>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2400" dirty="0"/>
              <a:t>（</a:t>
            </a:r>
            <a:r>
              <a:rPr lang="en-US" altLang="zh-CN" sz="2400" dirty="0"/>
              <a:t>5</a:t>
            </a:r>
            <a:r>
              <a:rPr lang="zh-CN" altLang="zh-CN" sz="2400" dirty="0"/>
              <a:t>）如果没有成品尾纤，可以取一根与光缆同种型号的光纤跳线，从中间剪断作为尾纤使用，</a:t>
            </a:r>
            <a:r>
              <a:rPr lang="zh-CN" altLang="zh-CN" sz="2400" dirty="0" smtClean="0"/>
              <a:t>如</a:t>
            </a:r>
            <a:r>
              <a:rPr lang="zh-CN" altLang="en-US" sz="2400" dirty="0" smtClean="0"/>
              <a:t>图</a:t>
            </a:r>
            <a:r>
              <a:rPr lang="en-US" altLang="zh-CN" sz="2400" dirty="0" smtClean="0"/>
              <a:t>11-41</a:t>
            </a:r>
            <a:r>
              <a:rPr lang="zh-CN" altLang="zh-CN" sz="2400" dirty="0"/>
              <a:t>所示。注意，光纤连接器的类型一定要与光纤终端盒的光纤适配器相匹配。</a:t>
            </a:r>
            <a:endParaRPr lang="zh-CN" altLang="zh-CN" sz="2400" dirty="0"/>
          </a:p>
          <a:p>
            <a:pPr eaLnBrk="1" hangingPunct="1"/>
            <a:r>
              <a:rPr lang="zh-CN" altLang="zh-CN" sz="2400" dirty="0">
                <a:sym typeface="+mn-ea"/>
              </a:rPr>
              <a:t>（</a:t>
            </a:r>
            <a:r>
              <a:rPr lang="en-US" altLang="zh-CN" sz="2400" dirty="0">
                <a:sym typeface="+mn-ea"/>
              </a:rPr>
              <a:t>6</a:t>
            </a:r>
            <a:r>
              <a:rPr lang="zh-CN" altLang="zh-CN" sz="2400" dirty="0">
                <a:sym typeface="+mn-ea"/>
              </a:rPr>
              <a:t>）使用石英剪刀剪除光纤跳线的石棉保护层，</a:t>
            </a:r>
            <a:r>
              <a:rPr lang="zh-CN" altLang="zh-CN" sz="2400" dirty="0" smtClean="0">
                <a:sym typeface="+mn-ea"/>
              </a:rPr>
              <a:t>如</a:t>
            </a:r>
            <a:r>
              <a:rPr lang="zh-CN" altLang="en-US" sz="2400" dirty="0" smtClean="0">
                <a:sym typeface="+mn-ea"/>
              </a:rPr>
              <a:t>图</a:t>
            </a:r>
            <a:r>
              <a:rPr lang="en-US" altLang="zh-CN" sz="2400" dirty="0" smtClean="0">
                <a:sym typeface="+mn-ea"/>
              </a:rPr>
              <a:t>11-42</a:t>
            </a:r>
            <a:r>
              <a:rPr lang="zh-CN" altLang="zh-CN" sz="2400" dirty="0">
                <a:sym typeface="+mn-ea"/>
              </a:rPr>
              <a:t>所示，剥除的外保护层之间长度至少为</a:t>
            </a:r>
            <a:r>
              <a:rPr lang="en-US" altLang="zh-CN" sz="2400" dirty="0">
                <a:sym typeface="+mn-ea"/>
              </a:rPr>
              <a:t>20 cm</a:t>
            </a:r>
            <a:r>
              <a:rPr lang="zh-CN" altLang="zh-CN" sz="2400" dirty="0">
                <a:sym typeface="+mn-ea"/>
              </a:rPr>
              <a:t>。</a:t>
            </a:r>
            <a:endParaRPr lang="zh-CN" altLang="zh-CN" sz="2400" dirty="0"/>
          </a:p>
          <a:p>
            <a:pPr eaLnBrk="1" hangingPunct="1"/>
            <a:r>
              <a:rPr lang="zh-CN" altLang="zh-CN" sz="2400" dirty="0">
                <a:sym typeface="+mn-ea"/>
              </a:rPr>
              <a:t>（</a:t>
            </a:r>
            <a:r>
              <a:rPr lang="en-US" altLang="zh-CN" sz="2400" dirty="0">
                <a:sym typeface="+mn-ea"/>
              </a:rPr>
              <a:t>7</a:t>
            </a:r>
            <a:r>
              <a:rPr lang="zh-CN" altLang="zh-CN" sz="2400" dirty="0">
                <a:sym typeface="+mn-ea"/>
              </a:rPr>
              <a:t>）用沾酒精的潮湿纸巾将光纤尾纤中的光纤外表面擦拭干净。</a:t>
            </a:r>
            <a:endParaRPr lang="zh-CN" altLang="zh-CN" sz="2400" dirty="0"/>
          </a:p>
          <a:p>
            <a:pPr eaLnBrk="1" hangingPunct="1"/>
            <a:r>
              <a:rPr lang="zh-CN" altLang="zh-CN" sz="2400" dirty="0">
                <a:sym typeface="+mn-ea"/>
              </a:rPr>
              <a:t>（</a:t>
            </a:r>
            <a:r>
              <a:rPr lang="en-US" altLang="zh-CN" sz="2400" dirty="0">
                <a:sym typeface="+mn-ea"/>
              </a:rPr>
              <a:t>8</a:t>
            </a:r>
            <a:r>
              <a:rPr lang="zh-CN" altLang="zh-CN" sz="2400" dirty="0">
                <a:sym typeface="+mn-ea"/>
              </a:rPr>
              <a:t>）使用光纤切割器切割光纤尾纤，保留</a:t>
            </a:r>
            <a:r>
              <a:rPr lang="en-US" altLang="zh-CN" sz="2400" dirty="0">
                <a:sym typeface="+mn-ea"/>
              </a:rPr>
              <a:t>2 cm</a:t>
            </a:r>
            <a:r>
              <a:rPr lang="zh-CN" altLang="zh-CN" sz="2400" dirty="0">
                <a:sym typeface="+mn-ea"/>
              </a:rPr>
              <a:t>～</a:t>
            </a:r>
            <a:r>
              <a:rPr lang="en-US" altLang="zh-CN" sz="2400" dirty="0">
                <a:sym typeface="+mn-ea"/>
              </a:rPr>
              <a:t>3 cm</a:t>
            </a:r>
            <a:r>
              <a:rPr lang="zh-CN" altLang="zh-CN" sz="2400" dirty="0">
                <a:sym typeface="+mn-ea"/>
              </a:rPr>
              <a:t>。</a:t>
            </a:r>
            <a:endParaRPr lang="zh-CN" altLang="zh-CN" sz="2400" dirty="0"/>
          </a:p>
          <a:p>
            <a:pPr eaLnBrk="1" hangingPunct="1"/>
            <a:r>
              <a:rPr lang="zh-CN" altLang="zh-CN" sz="2400" dirty="0">
                <a:sym typeface="+mn-ea"/>
              </a:rPr>
              <a:t>（</a:t>
            </a:r>
            <a:r>
              <a:rPr lang="en-US" altLang="zh-CN" sz="2400" dirty="0">
                <a:sym typeface="+mn-ea"/>
              </a:rPr>
              <a:t>9</a:t>
            </a:r>
            <a:r>
              <a:rPr lang="zh-CN" altLang="zh-CN" sz="2400" dirty="0">
                <a:sym typeface="+mn-ea"/>
              </a:rPr>
              <a:t>）将切割好的尾纤置于光纤熔接机的另一侧，并使两条光纤尽量对齐，</a:t>
            </a:r>
            <a:r>
              <a:rPr lang="zh-CN" altLang="zh-CN" sz="2400" dirty="0" smtClean="0">
                <a:sym typeface="+mn-ea"/>
              </a:rPr>
              <a:t>如</a:t>
            </a:r>
            <a:r>
              <a:rPr lang="zh-CN" altLang="en-US" sz="2400" dirty="0" smtClean="0">
                <a:sym typeface="+mn-ea"/>
              </a:rPr>
              <a:t>图</a:t>
            </a:r>
            <a:r>
              <a:rPr lang="en-US" altLang="zh-CN" sz="2400" dirty="0" smtClean="0">
                <a:sym typeface="+mn-ea"/>
              </a:rPr>
              <a:t>11-43</a:t>
            </a:r>
            <a:r>
              <a:rPr lang="zh-CN" altLang="zh-CN" sz="2400" dirty="0">
                <a:sym typeface="+mn-ea"/>
              </a:rPr>
              <a:t>所示。</a:t>
            </a:r>
            <a:endParaRPr lang="zh-CN" altLang="zh-CN" sz="2400" dirty="0"/>
          </a:p>
          <a:p>
            <a:pPr eaLnBrk="1" hangingPunct="1"/>
            <a:endParaRPr lang="zh-CN" altLang="zh-CN" sz="2400" dirty="0"/>
          </a:p>
        </p:txBody>
      </p:sp>
      <p:sp>
        <p:nvSpPr>
          <p:cNvPr id="57347"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11.4.1 光纤熔接</a:t>
            </a:r>
            <a:endParaRPr lang="zh-CN" altLang="zh-CN" sz="3200" b="1"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2"/>
          <p:cNvGrpSpPr>
            <a:grpSpLocks noChangeAspect="1"/>
          </p:cNvGrpSpPr>
          <p:nvPr/>
        </p:nvGrpSpPr>
        <p:grpSpPr bwMode="auto">
          <a:xfrm>
            <a:off x="1056005" y="1268730"/>
            <a:ext cx="10069195" cy="4558665"/>
            <a:chOff x="2571" y="13708"/>
            <a:chExt cx="5542" cy="2511"/>
          </a:xfrm>
        </p:grpSpPr>
        <p:sp>
          <p:nvSpPr>
            <p:cNvPr id="58375" name="AutoShape 3"/>
            <p:cNvSpPr>
              <a:spLocks noChangeAspect="1" noChangeArrowheads="1"/>
            </p:cNvSpPr>
            <p:nvPr/>
          </p:nvSpPr>
          <p:spPr bwMode="auto">
            <a:xfrm>
              <a:off x="2571" y="13708"/>
              <a:ext cx="5542" cy="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8376" name="Text Box 4"/>
            <p:cNvSpPr txBox="1">
              <a:spLocks noChangeArrowheads="1"/>
            </p:cNvSpPr>
            <p:nvPr/>
          </p:nvSpPr>
          <p:spPr bwMode="auto">
            <a:xfrm>
              <a:off x="2571" y="15969"/>
              <a:ext cx="5542" cy="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algn="just" eaLnBrk="1" hangingPunct="1"/>
              <a:r>
                <a:rPr kumimoji="0" lang="zh-CN" altLang="en-US" b="1" dirty="0" smtClean="0">
                  <a:solidFill>
                    <a:srgbClr val="FF0000"/>
                  </a:solidFill>
                  <a:latin typeface="宋体" panose="02010600030101010101" pitchFamily="2" charset="-122"/>
                </a:rPr>
                <a:t>图</a:t>
              </a:r>
              <a:r>
                <a:rPr kumimoji="0" lang="en-US" altLang="zh-CN" b="1" dirty="0" smtClean="0">
                  <a:solidFill>
                    <a:srgbClr val="FF0000"/>
                  </a:solidFill>
                  <a:latin typeface="宋体" panose="02010600030101010101" pitchFamily="2" charset="-122"/>
                </a:rPr>
                <a:t>11.40</a:t>
              </a:r>
              <a:r>
                <a:rPr kumimoji="0" lang="zh-CN" altLang="en-US" b="1" dirty="0" smtClean="0">
                  <a:solidFill>
                    <a:srgbClr val="FF0000"/>
                  </a:solidFill>
                  <a:latin typeface="宋体" panose="02010600030101010101" pitchFamily="2" charset="-122"/>
                </a:rPr>
                <a:t> </a:t>
              </a:r>
              <a:r>
                <a:rPr kumimoji="0" lang="zh-CN" altLang="en-US" b="1" dirty="0">
                  <a:solidFill>
                    <a:srgbClr val="FF0000"/>
                  </a:solidFill>
                  <a:latin typeface="宋体" panose="02010600030101010101" pitchFamily="2" charset="-122"/>
                </a:rPr>
                <a:t>固定好光纤              </a:t>
              </a:r>
              <a:r>
                <a:rPr kumimoji="0" lang="zh-CN" altLang="en-US" b="1" dirty="0" smtClean="0">
                  <a:solidFill>
                    <a:srgbClr val="FF0000"/>
                  </a:solidFill>
                  <a:latin typeface="宋体" panose="02010600030101010101" pitchFamily="2" charset="-122"/>
                </a:rPr>
                <a:t>图</a:t>
              </a:r>
              <a:r>
                <a:rPr kumimoji="0" lang="en-US" altLang="zh-CN" b="1" dirty="0" smtClean="0">
                  <a:solidFill>
                    <a:srgbClr val="FF0000"/>
                  </a:solidFill>
                  <a:latin typeface="宋体" panose="02010600030101010101" pitchFamily="2" charset="-122"/>
                </a:rPr>
                <a:t>11.41 </a:t>
              </a:r>
              <a:r>
                <a:rPr kumimoji="0" lang="zh-CN" altLang="en-US" b="1" dirty="0">
                  <a:solidFill>
                    <a:srgbClr val="FF0000"/>
                  </a:solidFill>
                  <a:latin typeface="宋体" panose="02010600030101010101" pitchFamily="2" charset="-122"/>
                </a:rPr>
                <a:t>用光纤跳线制作的尾纤</a:t>
              </a:r>
              <a:endParaRPr kumimoji="0" lang="zh-CN" altLang="zh-CN" b="1" dirty="0">
                <a:solidFill>
                  <a:srgbClr val="FF0000"/>
                </a:solidFill>
              </a:endParaRPr>
            </a:p>
          </p:txBody>
        </p:sp>
        <p:pic>
          <p:nvPicPr>
            <p:cNvPr id="58377"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71" y="13708"/>
              <a:ext cx="3001" cy="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6" descr="%E5%85%89%E7%BA%A4%E5%B0%BE%E7%BA%A4%EF%BC%88SC+FC+LC+ST%EF%BC%89"/>
            <p:cNvPicPr>
              <a:picLocks noChangeAspect="1" noChangeArrowheads="1"/>
            </p:cNvPicPr>
            <p:nvPr/>
          </p:nvPicPr>
          <p:blipFill>
            <a:blip r:embed="rId2">
              <a:extLst>
                <a:ext uri="{28A0092B-C50C-407E-A947-70E740481C1C}">
                  <a14:useLocalDpi xmlns:a14="http://schemas.microsoft.com/office/drawing/2010/main" val="0"/>
                </a:ext>
              </a:extLst>
            </a:blip>
            <a:srcRect l="13748" r="12642"/>
            <a:stretch>
              <a:fillRect/>
            </a:stretch>
          </p:blipFill>
          <p:spPr bwMode="auto">
            <a:xfrm>
              <a:off x="5616" y="13710"/>
              <a:ext cx="2497" cy="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8371"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11.4.1 光纤熔接</a:t>
            </a:r>
            <a:endParaRPr lang="zh-CN" altLang="zh-CN" sz="3200" b="1" dirty="0"/>
          </a:p>
        </p:txBody>
      </p:sp>
      <mc:AlternateContent xmlns:mc="http://schemas.openxmlformats.org/markup-compatibility/2006" xmlns:p14="http://schemas.microsoft.com/office/powerpoint/2010/main">
        <mc:Choice Requires="p14">
          <p:contentPart r:id="rId3" p14:bwMode="auto">
            <p14:nvContentPartPr>
              <p14:cNvPr id="2" name="墨迹 1"/>
              <p14:cNvContentPartPr/>
              <p14:nvPr/>
            </p14:nvContentPartPr>
            <p14:xfrm>
              <a:off x="7399560" y="3241440"/>
              <a:ext cx="3125880" cy="2250720"/>
            </p14:xfrm>
          </p:contentPart>
        </mc:Choice>
        <mc:Fallback xmlns="">
          <p:pic>
            <p:nvPicPr>
              <p:cNvPr id="2" name="墨迹 1"/>
            </p:nvPicPr>
            <p:blipFill>
              <a:blip r:embed="rId4"/>
            </p:blipFill>
            <p:spPr>
              <a:xfrm>
                <a:off x="7399560" y="3241440"/>
                <a:ext cx="3125880" cy="2250720"/>
              </a:xfrm>
              <a:prstGeom prst="rect"/>
            </p:spPr>
          </p:pic>
        </mc:Fallback>
      </mc:AlternateContent>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8" descr="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7715" y="1129983"/>
            <a:ext cx="42164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9"/>
          <p:cNvSpPr>
            <a:spLocks noChangeArrowheads="1"/>
          </p:cNvSpPr>
          <p:nvPr/>
        </p:nvSpPr>
        <p:spPr bwMode="auto">
          <a:xfrm>
            <a:off x="1023303" y="1207770"/>
            <a:ext cx="38893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2400" b="1">
                <a:solidFill>
                  <a:schemeClr val="bg1"/>
                </a:solidFill>
              </a:rPr>
              <a:t>2</a:t>
            </a:r>
            <a:r>
              <a:rPr lang="zh-CN" altLang="zh-CN" sz="2400" b="1">
                <a:solidFill>
                  <a:schemeClr val="bg1"/>
                </a:solidFill>
              </a:rPr>
              <a:t>．</a:t>
            </a:r>
            <a:r>
              <a:rPr lang="en-US" altLang="zh-CN" sz="2400" b="1">
                <a:solidFill>
                  <a:schemeClr val="bg1"/>
                </a:solidFill>
              </a:rPr>
              <a:t>RJ45</a:t>
            </a:r>
            <a:r>
              <a:rPr lang="zh-CN" altLang="zh-CN" sz="2400" b="1">
                <a:solidFill>
                  <a:schemeClr val="bg1"/>
                </a:solidFill>
              </a:rPr>
              <a:t>配线架的端接原理</a:t>
            </a:r>
            <a:endParaRPr lang="zh-CN" altLang="zh-CN" sz="2400" b="1">
              <a:solidFill>
                <a:schemeClr val="bg1"/>
              </a:solidFill>
            </a:endParaRPr>
          </a:p>
        </p:txBody>
      </p:sp>
      <p:sp>
        <p:nvSpPr>
          <p:cNvPr id="6148" name="Rectangle 31"/>
          <p:cNvSpPr>
            <a:spLocks noChangeArrowheads="1"/>
          </p:cNvSpPr>
          <p:nvPr/>
        </p:nvSpPr>
        <p:spPr bwMode="auto">
          <a:xfrm>
            <a:off x="767715" y="1844675"/>
            <a:ext cx="4269740" cy="2976245"/>
          </a:xfrm>
          <a:prstGeom prst="rect">
            <a:avLst/>
          </a:prstGeom>
          <a:solidFill>
            <a:srgbClr val="FFFFFF"/>
          </a:solidFill>
          <a:ln w="9525">
            <a:solidFill>
              <a:srgbClr val="008080"/>
            </a:solidFill>
            <a:miter lim="800000"/>
          </a:ln>
          <a:effectLst>
            <a:outerShdw dist="35921" dir="2700000" algn="ctr" rotWithShape="0">
              <a:schemeClr val="bg2">
                <a:alpha val="50000"/>
              </a:schemeClr>
            </a:outerShdw>
          </a:effectLst>
        </p:spPr>
        <p:txBody>
          <a:bodyPr wrap="square" lIns="54000" tIns="10800" rIns="54000" bIns="10800">
            <a:spAutoFit/>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2400"/>
              <a:t>RJ45</a:t>
            </a:r>
            <a:r>
              <a:rPr lang="zh-CN" altLang="zh-CN" sz="2400"/>
              <a:t>模块化配线架端接的基本原理为：</a:t>
            </a:r>
            <a:endParaRPr lang="en-US" altLang="zh-CN" sz="2400"/>
          </a:p>
          <a:p>
            <a:pPr eaLnBrk="1" hangingPunct="1"/>
            <a:r>
              <a:rPr lang="zh-CN" altLang="zh-CN" sz="2400"/>
              <a:t>将线芯用机械力量压入两个刀片中间，在压入过程中刀片将双绞线的绝缘护套划破并与铜线芯紧密接触，同时金属刀片的弹性将铜线芯长期夹紧。从而实现长期稳定的电气连接。</a:t>
            </a:r>
            <a:endParaRPr lang="zh-CN" altLang="zh-CN" sz="2400"/>
          </a:p>
        </p:txBody>
      </p:sp>
      <p:sp>
        <p:nvSpPr>
          <p:cNvPr id="6149" name="标题 1"/>
          <p:cNvSpPr/>
          <p:nvPr/>
        </p:nvSpPr>
        <p:spPr bwMode="auto">
          <a:xfrm>
            <a:off x="3071813" y="260350"/>
            <a:ext cx="702468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11.2.1  </a:t>
            </a:r>
            <a:r>
              <a:rPr lang="zh-CN" altLang="zh-CN" sz="3200" b="1" dirty="0"/>
              <a:t>电信间的缆线端接原理</a:t>
            </a:r>
            <a:endParaRPr lang="zh-CN" altLang="zh-CN" sz="3200" b="1" dirty="0"/>
          </a:p>
        </p:txBody>
      </p:sp>
      <p:pic>
        <p:nvPicPr>
          <p:cNvPr id="2" name="图片 1"/>
          <p:cNvPicPr>
            <a:picLocks noChangeAspect="1"/>
          </p:cNvPicPr>
          <p:nvPr/>
        </p:nvPicPr>
        <p:blipFill>
          <a:blip r:embed="rId2"/>
          <a:stretch>
            <a:fillRect/>
          </a:stretch>
        </p:blipFill>
        <p:spPr>
          <a:xfrm>
            <a:off x="5520055" y="1052830"/>
            <a:ext cx="3632200" cy="5502275"/>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2"/>
          <p:cNvGrpSpPr>
            <a:grpSpLocks noChangeAspect="1"/>
          </p:cNvGrpSpPr>
          <p:nvPr/>
        </p:nvGrpSpPr>
        <p:grpSpPr bwMode="auto">
          <a:xfrm>
            <a:off x="839470" y="1268730"/>
            <a:ext cx="10633075" cy="4363085"/>
            <a:chOff x="2641" y="13705"/>
            <a:chExt cx="6126" cy="2514"/>
          </a:xfrm>
        </p:grpSpPr>
        <p:sp>
          <p:nvSpPr>
            <p:cNvPr id="60422" name="AutoShape 3"/>
            <p:cNvSpPr>
              <a:spLocks noChangeAspect="1" noChangeArrowheads="1"/>
            </p:cNvSpPr>
            <p:nvPr/>
          </p:nvSpPr>
          <p:spPr bwMode="auto">
            <a:xfrm>
              <a:off x="2641" y="13705"/>
              <a:ext cx="6126" cy="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60423" name="Text Box 4"/>
            <p:cNvSpPr txBox="1">
              <a:spLocks noChangeArrowheads="1"/>
            </p:cNvSpPr>
            <p:nvPr/>
          </p:nvSpPr>
          <p:spPr bwMode="auto">
            <a:xfrm>
              <a:off x="2641" y="15969"/>
              <a:ext cx="6075" cy="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algn="just" eaLnBrk="1" hangingPunct="1"/>
              <a:r>
                <a:rPr kumimoji="0" lang="zh-CN" altLang="en-US" b="1" dirty="0">
                  <a:solidFill>
                    <a:srgbClr val="FF0000"/>
                  </a:solidFill>
                  <a:latin typeface="宋体" panose="02010600030101010101" pitchFamily="2" charset="-122"/>
                </a:rPr>
                <a:t>     </a:t>
              </a:r>
              <a:r>
                <a:rPr kumimoji="0" lang="zh-CN" altLang="en-US" b="1" dirty="0" smtClean="0">
                  <a:solidFill>
                    <a:srgbClr val="FF0000"/>
                  </a:solidFill>
                  <a:latin typeface="宋体" panose="02010600030101010101" pitchFamily="2" charset="-122"/>
                </a:rPr>
                <a:t>图</a:t>
              </a:r>
              <a:r>
                <a:rPr kumimoji="0" lang="en-US" altLang="zh-CN" b="1" dirty="0" smtClean="0">
                  <a:solidFill>
                    <a:srgbClr val="FF0000"/>
                  </a:solidFill>
                  <a:latin typeface="宋体" panose="02010600030101010101" pitchFamily="2" charset="-122"/>
                </a:rPr>
                <a:t>11.42</a:t>
              </a:r>
              <a:r>
                <a:rPr kumimoji="0" lang="zh-CN" altLang="en-US" b="1" dirty="0" smtClean="0">
                  <a:solidFill>
                    <a:srgbClr val="FF0000"/>
                  </a:solidFill>
                  <a:latin typeface="宋体" panose="02010600030101010101" pitchFamily="2" charset="-122"/>
                </a:rPr>
                <a:t> </a:t>
              </a:r>
              <a:r>
                <a:rPr kumimoji="0" lang="zh-CN" altLang="en-US" b="1" dirty="0">
                  <a:solidFill>
                    <a:srgbClr val="FF0000"/>
                  </a:solidFill>
                  <a:latin typeface="宋体" panose="02010600030101010101" pitchFamily="2" charset="-122"/>
                </a:rPr>
                <a:t>剥好的尾纤                  </a:t>
              </a:r>
              <a:r>
                <a:rPr kumimoji="0" lang="zh-CN" altLang="en-US" b="1" dirty="0" smtClean="0">
                  <a:solidFill>
                    <a:srgbClr val="FF0000"/>
                  </a:solidFill>
                  <a:latin typeface="宋体" panose="02010600030101010101" pitchFamily="2" charset="-122"/>
                </a:rPr>
                <a:t>图</a:t>
              </a:r>
              <a:r>
                <a:rPr kumimoji="0" lang="en-US" altLang="zh-CN" b="1" dirty="0" smtClean="0">
                  <a:solidFill>
                    <a:srgbClr val="FF0000"/>
                  </a:solidFill>
                  <a:latin typeface="宋体" panose="02010600030101010101" pitchFamily="2" charset="-122"/>
                </a:rPr>
                <a:t>11.43</a:t>
              </a:r>
              <a:r>
                <a:rPr kumimoji="0" lang="zh-CN" altLang="en-US" b="1" dirty="0">
                  <a:solidFill>
                    <a:srgbClr val="FF0000"/>
                  </a:solidFill>
                  <a:latin typeface="宋体" panose="02010600030101010101" pitchFamily="2" charset="-122"/>
                </a:rPr>
                <a:t>放置尾纤</a:t>
              </a:r>
              <a:endParaRPr kumimoji="0" lang="zh-CN" altLang="zh-CN" b="1" dirty="0">
                <a:solidFill>
                  <a:srgbClr val="FF0000"/>
                </a:solidFill>
              </a:endParaRPr>
            </a:p>
          </p:txBody>
        </p:sp>
        <p:pic>
          <p:nvPicPr>
            <p:cNvPr id="60424"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41" y="13705"/>
              <a:ext cx="2561" cy="2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3" y="13705"/>
              <a:ext cx="3504"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419"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11.4.1 光纤熔接</a:t>
            </a:r>
            <a:endParaRPr lang="zh-CN" altLang="zh-CN" sz="3200" b="1"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5"/>
          <p:cNvSpPr>
            <a:spLocks noChangeArrowheads="1"/>
          </p:cNvSpPr>
          <p:nvPr/>
        </p:nvSpPr>
        <p:spPr bwMode="auto">
          <a:xfrm>
            <a:off x="695960" y="1268730"/>
            <a:ext cx="10518775" cy="4688840"/>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2400" dirty="0"/>
              <a:t>（</a:t>
            </a:r>
            <a:r>
              <a:rPr lang="en-US" altLang="zh-CN" sz="2400" dirty="0"/>
              <a:t>10</a:t>
            </a:r>
            <a:r>
              <a:rPr lang="zh-CN" altLang="zh-CN" sz="2400" dirty="0"/>
              <a:t>）在光纤熔接机上固定好尾纤，</a:t>
            </a:r>
            <a:r>
              <a:rPr lang="zh-CN" altLang="zh-CN" sz="2400" dirty="0" smtClean="0"/>
              <a:t>如</a:t>
            </a:r>
            <a:r>
              <a:rPr lang="zh-CN" altLang="en-US" sz="2400" dirty="0" smtClean="0"/>
              <a:t>图</a:t>
            </a:r>
            <a:r>
              <a:rPr lang="en-US" altLang="zh-CN" sz="2400" dirty="0" smtClean="0"/>
              <a:t>11-44</a:t>
            </a:r>
            <a:r>
              <a:rPr lang="zh-CN" altLang="zh-CN" sz="2400" dirty="0"/>
              <a:t>所示。</a:t>
            </a:r>
            <a:endParaRPr lang="zh-CN" altLang="zh-CN" sz="2400" dirty="0"/>
          </a:p>
          <a:p>
            <a:pPr eaLnBrk="1" hangingPunct="1"/>
            <a:r>
              <a:rPr lang="zh-CN" altLang="zh-CN" sz="2400" dirty="0"/>
              <a:t>（</a:t>
            </a:r>
            <a:r>
              <a:rPr lang="en-US" altLang="zh-CN" sz="2400" dirty="0"/>
              <a:t>11</a:t>
            </a:r>
            <a:r>
              <a:rPr lang="zh-CN" altLang="zh-CN" sz="2400" dirty="0"/>
              <a:t>）按“</a:t>
            </a:r>
            <a:r>
              <a:rPr lang="en-US" altLang="zh-CN" sz="2400" dirty="0"/>
              <a:t>Set</a:t>
            </a:r>
            <a:r>
              <a:rPr lang="zh-CN" altLang="zh-CN" sz="2400" dirty="0"/>
              <a:t>”键开始光纤熔接，两条光纤的</a:t>
            </a:r>
            <a:r>
              <a:rPr lang="en-US" altLang="zh-CN" sz="2400" dirty="0"/>
              <a:t>x</a:t>
            </a:r>
            <a:r>
              <a:rPr lang="zh-CN" altLang="zh-CN" sz="2400" dirty="0"/>
              <a:t>、</a:t>
            </a:r>
            <a:r>
              <a:rPr lang="en-US" altLang="zh-CN" sz="2400" dirty="0"/>
              <a:t>y</a:t>
            </a:r>
            <a:r>
              <a:rPr lang="zh-CN" altLang="zh-CN" sz="2400" dirty="0"/>
              <a:t>轴将自动调节，并显示在屏幕上。熔接结束后，观察损耗值。若熔接不成功，光纤熔接机会显示具体原因。熔接好的接续点损耗一般低于</a:t>
            </a:r>
            <a:r>
              <a:rPr lang="en-US" altLang="zh-CN" sz="2400" dirty="0"/>
              <a:t>0.05 dB</a:t>
            </a:r>
            <a:r>
              <a:rPr lang="zh-CN" altLang="zh-CN" sz="2400" dirty="0"/>
              <a:t>以下方认可为合格。若高于</a:t>
            </a:r>
            <a:r>
              <a:rPr lang="en-US" altLang="zh-CN" sz="2400" dirty="0"/>
              <a:t>0.05 dB</a:t>
            </a:r>
            <a:r>
              <a:rPr lang="zh-CN" altLang="zh-CN" sz="2400" dirty="0"/>
              <a:t>以上，可按手动熔接按钮再熔接一次。一般熔接次数</a:t>
            </a:r>
            <a:r>
              <a:rPr lang="en-US" altLang="zh-CN" sz="2400" dirty="0"/>
              <a:t>1</a:t>
            </a:r>
            <a:r>
              <a:rPr lang="zh-CN" altLang="zh-CN" sz="2400" dirty="0"/>
              <a:t>～</a:t>
            </a:r>
            <a:r>
              <a:rPr lang="en-US" altLang="zh-CN" sz="2400" dirty="0"/>
              <a:t>2</a:t>
            </a:r>
            <a:r>
              <a:rPr lang="zh-CN" altLang="zh-CN" sz="2400" dirty="0"/>
              <a:t>次为最佳，若超过</a:t>
            </a:r>
            <a:r>
              <a:rPr lang="en-US" altLang="zh-CN" sz="2400" dirty="0"/>
              <a:t>3</a:t>
            </a:r>
            <a:r>
              <a:rPr lang="zh-CN" altLang="zh-CN" sz="2400" dirty="0"/>
              <a:t>次，熔接损耗反而会增加，这时应断开重新熔接，直至达到标准要求为止。如果熔接失败，可重新剥除两侧光纤的绝缘包层并切割，然后重新熔接操作。</a:t>
            </a:r>
            <a:endParaRPr lang="zh-CN" altLang="zh-CN" sz="2400" dirty="0"/>
          </a:p>
          <a:p>
            <a:pPr eaLnBrk="1" hangingPunct="1"/>
            <a:r>
              <a:rPr lang="zh-CN" altLang="zh-CN" sz="2400" dirty="0"/>
              <a:t>步骤</a:t>
            </a:r>
            <a:r>
              <a:rPr lang="en-US" altLang="zh-CN" sz="2400" dirty="0"/>
              <a:t>7</a:t>
            </a:r>
            <a:r>
              <a:rPr lang="zh-CN" altLang="zh-CN" sz="2400" dirty="0"/>
              <a:t>：包装工作。</a:t>
            </a:r>
            <a:endParaRPr lang="zh-CN" altLang="zh-CN" sz="2400" dirty="0"/>
          </a:p>
          <a:p>
            <a:pPr eaLnBrk="1" hangingPunct="1"/>
            <a:r>
              <a:rPr lang="zh-CN" altLang="zh-CN" sz="2400" dirty="0"/>
              <a:t>（</a:t>
            </a:r>
            <a:r>
              <a:rPr lang="en-US" altLang="zh-CN" sz="2400" dirty="0"/>
              <a:t>1</a:t>
            </a:r>
            <a:r>
              <a:rPr lang="zh-CN" altLang="zh-CN" sz="2400" dirty="0"/>
              <a:t>）熔接测试通过后，用光纤热缩管完全套住剥掉绝缘包层的部分，</a:t>
            </a:r>
            <a:r>
              <a:rPr lang="zh-CN" altLang="zh-CN" sz="2400" dirty="0" smtClean="0"/>
              <a:t>如</a:t>
            </a:r>
            <a:r>
              <a:rPr lang="zh-CN" altLang="en-US" sz="2400" dirty="0" smtClean="0"/>
              <a:t>图</a:t>
            </a:r>
            <a:r>
              <a:rPr lang="en-US" altLang="zh-CN" sz="2400" dirty="0" smtClean="0"/>
              <a:t>11-45</a:t>
            </a:r>
            <a:r>
              <a:rPr lang="zh-CN" altLang="zh-CN" sz="2400" dirty="0"/>
              <a:t>所示</a:t>
            </a:r>
            <a:endParaRPr lang="zh-CN" altLang="zh-CN" sz="2400" dirty="0"/>
          </a:p>
        </p:txBody>
      </p:sp>
      <p:sp>
        <p:nvSpPr>
          <p:cNvPr id="61443"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11.4.1 光纤熔接</a:t>
            </a:r>
            <a:endParaRPr lang="zh-CN" altLang="zh-CN" sz="3200" b="1"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3"/>
          <p:cNvGrpSpPr>
            <a:grpSpLocks noChangeAspect="1"/>
          </p:cNvGrpSpPr>
          <p:nvPr/>
        </p:nvGrpSpPr>
        <p:grpSpPr bwMode="auto">
          <a:xfrm>
            <a:off x="551815" y="1268730"/>
            <a:ext cx="11011535" cy="4330065"/>
            <a:chOff x="2422" y="13688"/>
            <a:chExt cx="6262" cy="2462"/>
          </a:xfrm>
        </p:grpSpPr>
        <p:sp>
          <p:nvSpPr>
            <p:cNvPr id="62471" name="AutoShape 4"/>
            <p:cNvSpPr>
              <a:spLocks noChangeAspect="1" noChangeArrowheads="1"/>
            </p:cNvSpPr>
            <p:nvPr/>
          </p:nvSpPr>
          <p:spPr bwMode="auto">
            <a:xfrm>
              <a:off x="2422" y="13688"/>
              <a:ext cx="6262" cy="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62472" name="Text Box 5"/>
            <p:cNvSpPr txBox="1">
              <a:spLocks noChangeArrowheads="1"/>
            </p:cNvSpPr>
            <p:nvPr/>
          </p:nvSpPr>
          <p:spPr bwMode="auto">
            <a:xfrm>
              <a:off x="2450" y="15948"/>
              <a:ext cx="6217" cy="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algn="just" eaLnBrk="1" hangingPunct="1"/>
              <a:r>
                <a:rPr kumimoji="0" lang="en-US" altLang="zh-CN" b="1" dirty="0" smtClean="0">
                  <a:solidFill>
                    <a:srgbClr val="FF0000"/>
                  </a:solidFill>
                  <a:latin typeface="宋体" panose="02010600030101010101" pitchFamily="2" charset="-122"/>
                </a:rPr>
                <a:t>         </a:t>
              </a:r>
              <a:r>
                <a:rPr kumimoji="0" lang="zh-CN" altLang="en-US" b="1" dirty="0" smtClean="0">
                  <a:solidFill>
                    <a:srgbClr val="FF0000"/>
                  </a:solidFill>
                  <a:latin typeface="宋体" panose="02010600030101010101" pitchFamily="2" charset="-122"/>
                </a:rPr>
                <a:t>图</a:t>
              </a:r>
              <a:r>
                <a:rPr kumimoji="0" lang="en-US" altLang="zh-CN" b="1" dirty="0" smtClean="0">
                  <a:solidFill>
                    <a:srgbClr val="FF0000"/>
                  </a:solidFill>
                  <a:latin typeface="宋体" panose="02010600030101010101" pitchFamily="2" charset="-122"/>
                </a:rPr>
                <a:t>11.44</a:t>
              </a:r>
              <a:r>
                <a:rPr kumimoji="0" lang="zh-CN" altLang="en-US" b="1" dirty="0" smtClean="0">
                  <a:solidFill>
                    <a:srgbClr val="FF0000"/>
                  </a:solidFill>
                  <a:latin typeface="宋体" panose="02010600030101010101" pitchFamily="2" charset="-122"/>
                </a:rPr>
                <a:t> </a:t>
              </a:r>
              <a:r>
                <a:rPr kumimoji="0" lang="zh-CN" altLang="en-US" b="1" dirty="0">
                  <a:solidFill>
                    <a:srgbClr val="FF0000"/>
                  </a:solidFill>
                  <a:latin typeface="宋体" panose="02010600030101010101" pitchFamily="2" charset="-122"/>
                </a:rPr>
                <a:t>固定好尾纤                      </a:t>
              </a:r>
              <a:r>
                <a:rPr kumimoji="0" lang="zh-CN" altLang="en-US" b="1" dirty="0" smtClean="0">
                  <a:solidFill>
                    <a:srgbClr val="FF0000"/>
                  </a:solidFill>
                  <a:latin typeface="宋体" panose="02010600030101010101" pitchFamily="2" charset="-122"/>
                </a:rPr>
                <a:t>图</a:t>
              </a:r>
              <a:r>
                <a:rPr kumimoji="0" lang="en-US" altLang="zh-CN" b="1" dirty="0" smtClean="0">
                  <a:solidFill>
                    <a:srgbClr val="FF0000"/>
                  </a:solidFill>
                  <a:latin typeface="宋体" panose="02010600030101010101" pitchFamily="2" charset="-122"/>
                </a:rPr>
                <a:t>11.45  </a:t>
              </a:r>
              <a:r>
                <a:rPr kumimoji="0" lang="zh-CN" altLang="en-US" b="1" dirty="0">
                  <a:solidFill>
                    <a:srgbClr val="FF0000"/>
                  </a:solidFill>
                  <a:latin typeface="宋体" panose="02010600030101010101" pitchFamily="2" charset="-122"/>
                </a:rPr>
                <a:t>套热缩管</a:t>
              </a:r>
              <a:endParaRPr kumimoji="0" lang="zh-CN" altLang="zh-CN" b="1" dirty="0">
                <a:solidFill>
                  <a:srgbClr val="FF0000"/>
                </a:solidFill>
              </a:endParaRPr>
            </a:p>
          </p:txBody>
        </p:sp>
        <p:pic>
          <p:nvPicPr>
            <p:cNvPr id="62473"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22" y="13688"/>
              <a:ext cx="3033" cy="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 y="13688"/>
              <a:ext cx="3100" cy="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467"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11.4.1 光纤熔接</a:t>
            </a:r>
            <a:endParaRPr lang="zh-CN" altLang="zh-CN" sz="3200" b="1" dirty="0"/>
          </a:p>
        </p:txBody>
      </p:sp>
      <mc:AlternateContent xmlns:mc="http://schemas.openxmlformats.org/markup-compatibility/2006" xmlns:p14="http://schemas.microsoft.com/office/powerpoint/2010/main">
        <mc:Choice Requires="p14">
          <p:contentPart r:id="rId3" p14:bwMode="auto">
            <p14:nvContentPartPr>
              <p14:cNvPr id="2" name="墨迹 1"/>
              <p14:cNvContentPartPr/>
              <p14:nvPr/>
            </p14:nvContentPartPr>
            <p14:xfrm>
              <a:off x="7605120" y="3196800"/>
              <a:ext cx="205560" cy="741600"/>
            </p14:xfrm>
          </p:contentPart>
        </mc:Choice>
        <mc:Fallback xmlns="">
          <p:pic>
            <p:nvPicPr>
              <p:cNvPr id="2" name="墨迹 1"/>
            </p:nvPicPr>
            <p:blipFill>
              <a:blip r:embed="rId4"/>
            </p:blipFill>
            <p:spPr>
              <a:xfrm>
                <a:off x="7605120" y="3196800"/>
                <a:ext cx="205560" cy="741600"/>
              </a:xfrm>
              <a:prstGeom prst="rect"/>
            </p:spPr>
          </p:pic>
        </mc:Fallback>
      </mc:AlternateContent>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5"/>
          <p:cNvSpPr>
            <a:spLocks noChangeArrowheads="1"/>
          </p:cNvSpPr>
          <p:nvPr/>
        </p:nvSpPr>
        <p:spPr bwMode="auto">
          <a:xfrm>
            <a:off x="551815" y="1268730"/>
            <a:ext cx="10937240" cy="4811395"/>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lvl1pPr indent="535305"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2800" dirty="0"/>
              <a:t>（</a:t>
            </a:r>
            <a:r>
              <a:rPr lang="en-US" altLang="zh-CN" sz="2800" dirty="0"/>
              <a:t>2</a:t>
            </a:r>
            <a:r>
              <a:rPr lang="zh-CN" altLang="zh-CN" sz="2800" dirty="0"/>
              <a:t>）将套好热缩套管的光纤放到加热器中，</a:t>
            </a:r>
            <a:r>
              <a:rPr lang="zh-CN" altLang="zh-CN" sz="2800" dirty="0" smtClean="0"/>
              <a:t>如</a:t>
            </a:r>
            <a:r>
              <a:rPr lang="zh-CN" altLang="en-US" sz="2800" dirty="0" smtClean="0"/>
              <a:t>图</a:t>
            </a:r>
            <a:r>
              <a:rPr lang="en-US" altLang="zh-CN" sz="2800" dirty="0" smtClean="0"/>
              <a:t>11-46</a:t>
            </a:r>
            <a:r>
              <a:rPr lang="zh-CN" altLang="zh-CN" sz="2800" dirty="0"/>
              <a:t>所示。由于光纤在连接时去掉了接续部位的涂覆层，使其机械强度降低，一般要用热缩套管对接续部位进行加强保护。将预先穿置光纤某一端的热缩套管移至光纤连接处，使熔接点位于热缩管中间，轻轻拉直光纤接头，放入光纤熔接机的加热器内加热。</a:t>
            </a:r>
            <a:endParaRPr lang="zh-CN" altLang="zh-CN" sz="2800" dirty="0"/>
          </a:p>
          <a:p>
            <a:pPr eaLnBrk="1" hangingPunct="1"/>
            <a:r>
              <a:rPr lang="zh-CN" altLang="zh-CN" sz="2800" dirty="0"/>
              <a:t>（</a:t>
            </a:r>
            <a:r>
              <a:rPr lang="en-US" altLang="zh-CN" sz="2800" dirty="0"/>
              <a:t>3</a:t>
            </a:r>
            <a:r>
              <a:rPr lang="zh-CN" altLang="zh-CN" sz="2800" dirty="0"/>
              <a:t>）按“</a:t>
            </a:r>
            <a:r>
              <a:rPr lang="en-US" altLang="zh-CN" sz="2800" dirty="0"/>
              <a:t>HEAT</a:t>
            </a:r>
            <a:r>
              <a:rPr lang="zh-CN" altLang="zh-CN" sz="2800" dirty="0"/>
              <a:t>”键开始对热缩管进行加热。稍等片刻，取出已加热好的光纤，</a:t>
            </a:r>
            <a:r>
              <a:rPr lang="zh-CN" altLang="zh-CN" sz="2800" dirty="0" smtClean="0"/>
              <a:t>如</a:t>
            </a:r>
            <a:r>
              <a:rPr lang="zh-CN" altLang="en-US" sz="2800" dirty="0" smtClean="0"/>
              <a:t>图</a:t>
            </a:r>
            <a:r>
              <a:rPr lang="en-US" altLang="zh-CN" sz="2800" dirty="0" smtClean="0"/>
              <a:t>11-47</a:t>
            </a:r>
            <a:r>
              <a:rPr lang="zh-CN" altLang="zh-CN" sz="2800" dirty="0"/>
              <a:t>所示。</a:t>
            </a:r>
            <a:endParaRPr lang="zh-CN" altLang="zh-CN" sz="2800" dirty="0"/>
          </a:p>
          <a:p>
            <a:pPr eaLnBrk="1" hangingPunct="1"/>
            <a:r>
              <a:rPr lang="zh-CN" altLang="zh-CN" sz="2800" dirty="0"/>
              <a:t>上述过程是熔接一芯光纤的过程。重复上述操作过程，直至该光缆中所有光纤全部熔接完成，然后进行光纤的固定工作。</a:t>
            </a:r>
            <a:endParaRPr lang="zh-CN" altLang="zh-CN" sz="2800" dirty="0"/>
          </a:p>
        </p:txBody>
      </p:sp>
      <p:sp>
        <p:nvSpPr>
          <p:cNvPr id="63491"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11.4.1 光纤熔接</a:t>
            </a:r>
            <a:endParaRPr lang="zh-CN" altLang="zh-CN" sz="3200" b="1"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1"/>
          <p:cNvGrpSpPr>
            <a:grpSpLocks noChangeAspect="1"/>
          </p:cNvGrpSpPr>
          <p:nvPr/>
        </p:nvGrpSpPr>
        <p:grpSpPr bwMode="auto">
          <a:xfrm>
            <a:off x="749300" y="1268730"/>
            <a:ext cx="10721975" cy="4476115"/>
            <a:chOff x="2706" y="13699"/>
            <a:chExt cx="6034" cy="2520"/>
          </a:xfrm>
        </p:grpSpPr>
        <p:sp>
          <p:nvSpPr>
            <p:cNvPr id="64519" name="AutoShape 2"/>
            <p:cNvSpPr>
              <a:spLocks noChangeAspect="1" noChangeArrowheads="1"/>
            </p:cNvSpPr>
            <p:nvPr/>
          </p:nvSpPr>
          <p:spPr bwMode="auto">
            <a:xfrm>
              <a:off x="2706" y="13699"/>
              <a:ext cx="6034" cy="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64520" name="Text Box 3"/>
            <p:cNvSpPr txBox="1">
              <a:spLocks noChangeArrowheads="1"/>
            </p:cNvSpPr>
            <p:nvPr/>
          </p:nvSpPr>
          <p:spPr bwMode="auto">
            <a:xfrm>
              <a:off x="2706" y="15969"/>
              <a:ext cx="5778" cy="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algn="just" eaLnBrk="1" hangingPunct="1"/>
              <a:r>
                <a:rPr kumimoji="0" lang="en-US" altLang="zh-CN" b="1" dirty="0">
                  <a:solidFill>
                    <a:srgbClr val="FF0000"/>
                  </a:solidFill>
                  <a:latin typeface="宋体" panose="02010600030101010101" pitchFamily="2" charset="-122"/>
                </a:rPr>
                <a:t>        </a:t>
              </a:r>
              <a:r>
                <a:rPr kumimoji="0" lang="zh-CN" altLang="en-US" b="1" dirty="0" smtClean="0">
                  <a:solidFill>
                    <a:srgbClr val="FF0000"/>
                  </a:solidFill>
                  <a:latin typeface="宋体" panose="02010600030101010101" pitchFamily="2" charset="-122"/>
                </a:rPr>
                <a:t>图</a:t>
              </a:r>
              <a:r>
                <a:rPr kumimoji="0" lang="en-US" altLang="zh-CN" b="1" dirty="0" smtClean="0">
                  <a:solidFill>
                    <a:srgbClr val="FF0000"/>
                  </a:solidFill>
                  <a:latin typeface="宋体" panose="02010600030101010101" pitchFamily="2" charset="-122"/>
                </a:rPr>
                <a:t>11.46 </a:t>
              </a:r>
              <a:r>
                <a:rPr kumimoji="0" lang="zh-CN" altLang="en-US" b="1" dirty="0">
                  <a:solidFill>
                    <a:srgbClr val="FF0000"/>
                  </a:solidFill>
                  <a:latin typeface="宋体" panose="02010600030101010101" pitchFamily="2" charset="-122"/>
                </a:rPr>
                <a:t>放到加热器中         </a:t>
              </a:r>
              <a:r>
                <a:rPr kumimoji="0" lang="en-US" altLang="zh-CN" b="1" dirty="0">
                  <a:solidFill>
                    <a:srgbClr val="FF0000"/>
                  </a:solidFill>
                  <a:latin typeface="宋体" panose="02010600030101010101" pitchFamily="2" charset="-122"/>
                </a:rPr>
                <a:t>       </a:t>
              </a:r>
              <a:r>
                <a:rPr kumimoji="0" lang="zh-CN" altLang="en-US" b="1" dirty="0">
                  <a:solidFill>
                    <a:srgbClr val="FF0000"/>
                  </a:solidFill>
                  <a:latin typeface="宋体" panose="02010600030101010101" pitchFamily="2" charset="-122"/>
                </a:rPr>
                <a:t>  </a:t>
              </a:r>
              <a:r>
                <a:rPr kumimoji="0" lang="zh-CN" altLang="en-US" b="1" dirty="0" smtClean="0">
                  <a:solidFill>
                    <a:srgbClr val="FF0000"/>
                  </a:solidFill>
                  <a:latin typeface="宋体" panose="02010600030101010101" pitchFamily="2" charset="-122"/>
                </a:rPr>
                <a:t>图</a:t>
              </a:r>
              <a:r>
                <a:rPr kumimoji="0" lang="en-US" altLang="zh-CN" b="1" dirty="0" smtClean="0">
                  <a:solidFill>
                    <a:srgbClr val="FF0000"/>
                  </a:solidFill>
                  <a:latin typeface="宋体" panose="02010600030101010101" pitchFamily="2" charset="-122"/>
                </a:rPr>
                <a:t>11.47 </a:t>
              </a:r>
              <a:r>
                <a:rPr kumimoji="0" lang="zh-CN" altLang="en-US" b="1" dirty="0">
                  <a:solidFill>
                    <a:srgbClr val="FF0000"/>
                  </a:solidFill>
                  <a:latin typeface="宋体" panose="02010600030101010101" pitchFamily="2" charset="-122"/>
                </a:rPr>
                <a:t>取出已加热好的光纤</a:t>
              </a:r>
              <a:endParaRPr kumimoji="0" lang="zh-CN" altLang="zh-CN" b="1" dirty="0">
                <a:solidFill>
                  <a:srgbClr val="FF0000"/>
                </a:solidFill>
              </a:endParaRPr>
            </a:p>
          </p:txBody>
        </p:sp>
        <p:pic>
          <p:nvPicPr>
            <p:cNvPr id="64521"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06" y="13699"/>
              <a:ext cx="2835"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4" y="13699"/>
              <a:ext cx="3056" cy="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515"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11.4.1 光纤熔接</a:t>
            </a:r>
            <a:endParaRPr lang="zh-CN" altLang="zh-CN" sz="3200" b="1" dirty="0"/>
          </a:p>
        </p:txBody>
      </p:sp>
      <mc:AlternateContent xmlns:mc="http://schemas.openxmlformats.org/markup-compatibility/2006" xmlns:p14="http://schemas.microsoft.com/office/powerpoint/2010/main">
        <mc:Choice Requires="p14">
          <p:contentPart r:id="rId3" p14:bwMode="auto">
            <p14:nvContentPartPr>
              <p14:cNvPr id="2" name="墨迹 1"/>
              <p14:cNvContentPartPr/>
              <p14:nvPr/>
            </p14:nvContentPartPr>
            <p14:xfrm>
              <a:off x="8748120" y="3196800"/>
              <a:ext cx="45000" cy="705960"/>
            </p14:xfrm>
          </p:contentPart>
        </mc:Choice>
        <mc:Fallback xmlns="">
          <p:pic>
            <p:nvPicPr>
              <p:cNvPr id="2" name="墨迹 1"/>
            </p:nvPicPr>
            <p:blipFill>
              <a:blip r:embed="rId4"/>
            </p:blipFill>
            <p:spPr>
              <a:xfrm>
                <a:off x="8748120" y="3196800"/>
                <a:ext cx="45000" cy="705960"/>
              </a:xfrm>
              <a:prstGeom prst="rect"/>
            </p:spPr>
          </p:pic>
        </mc:Fallback>
      </mc:AlternateContent>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5"/>
          <p:cNvSpPr>
            <a:spLocks noChangeArrowheads="1"/>
          </p:cNvSpPr>
          <p:nvPr/>
        </p:nvSpPr>
        <p:spPr bwMode="auto">
          <a:xfrm>
            <a:off x="839470" y="1052830"/>
            <a:ext cx="10408285" cy="1230630"/>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2400" dirty="0"/>
              <a:t>（</a:t>
            </a:r>
            <a:r>
              <a:rPr lang="en-US" altLang="zh-CN" sz="2400" dirty="0"/>
              <a:t>4</a:t>
            </a:r>
            <a:r>
              <a:rPr lang="zh-CN" altLang="zh-CN" sz="2400" dirty="0"/>
              <a:t>）将已熔接好的热缩管置于光缆终端盒的固定槽中，</a:t>
            </a:r>
            <a:r>
              <a:rPr lang="zh-CN" altLang="zh-CN" sz="2400" dirty="0" smtClean="0"/>
              <a:t>如</a:t>
            </a:r>
            <a:r>
              <a:rPr lang="zh-CN" altLang="en-US" sz="2400" dirty="0" smtClean="0"/>
              <a:t>图</a:t>
            </a:r>
            <a:r>
              <a:rPr lang="en-US" altLang="zh-CN" sz="2400" dirty="0" smtClean="0"/>
              <a:t>11-48</a:t>
            </a:r>
            <a:r>
              <a:rPr lang="zh-CN" altLang="zh-CN" sz="2400" dirty="0"/>
              <a:t>所示。</a:t>
            </a:r>
            <a:endParaRPr lang="zh-CN" altLang="zh-CN" sz="2400" dirty="0"/>
          </a:p>
          <a:p>
            <a:pPr eaLnBrk="1" hangingPunct="1"/>
            <a:r>
              <a:rPr lang="zh-CN" altLang="zh-CN" sz="2400" dirty="0"/>
              <a:t>（</a:t>
            </a:r>
            <a:r>
              <a:rPr lang="en-US" altLang="zh-CN" sz="2400" dirty="0"/>
              <a:t>5</a:t>
            </a:r>
            <a:r>
              <a:rPr lang="zh-CN" altLang="zh-CN" sz="2400" dirty="0"/>
              <a:t>）在光缆终端盒将光纤盘好，并用不干胶纸进行固定，</a:t>
            </a:r>
            <a:r>
              <a:rPr lang="zh-CN" altLang="zh-CN" sz="2400" dirty="0" smtClean="0"/>
              <a:t>如</a:t>
            </a:r>
            <a:r>
              <a:rPr lang="zh-CN" altLang="en-US" sz="2400" dirty="0" smtClean="0"/>
              <a:t>图</a:t>
            </a:r>
            <a:r>
              <a:rPr lang="en-US" altLang="zh-CN" sz="2400" dirty="0" smtClean="0"/>
              <a:t>11-49</a:t>
            </a:r>
            <a:r>
              <a:rPr lang="zh-CN" altLang="zh-CN" sz="2400" dirty="0"/>
              <a:t>所示。同时将加固钢丝折弯且与光缆终端盒固定。并使用尼龙轧带进一步加固。</a:t>
            </a:r>
            <a:endParaRPr lang="zh-CN" altLang="zh-CN" sz="2400" dirty="0"/>
          </a:p>
        </p:txBody>
      </p:sp>
      <p:sp>
        <p:nvSpPr>
          <p:cNvPr id="65539"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11.4.1 光纤熔接</a:t>
            </a:r>
            <a:endParaRPr lang="zh-CN" altLang="zh-CN" sz="3200" b="1" dirty="0"/>
          </a:p>
        </p:txBody>
      </p:sp>
      <p:grpSp>
        <p:nvGrpSpPr>
          <p:cNvPr id="66562" name="Group 1"/>
          <p:cNvGrpSpPr>
            <a:grpSpLocks noChangeAspect="1"/>
          </p:cNvGrpSpPr>
          <p:nvPr/>
        </p:nvGrpSpPr>
        <p:grpSpPr bwMode="auto">
          <a:xfrm>
            <a:off x="2207578" y="2491423"/>
            <a:ext cx="7929562" cy="4214812"/>
            <a:chOff x="3091" y="13220"/>
            <a:chExt cx="5352" cy="2999"/>
          </a:xfrm>
        </p:grpSpPr>
        <p:sp>
          <p:nvSpPr>
            <p:cNvPr id="66567" name="AutoShape 2"/>
            <p:cNvSpPr>
              <a:spLocks noChangeAspect="1" noChangeArrowheads="1"/>
            </p:cNvSpPr>
            <p:nvPr/>
          </p:nvSpPr>
          <p:spPr bwMode="auto">
            <a:xfrm>
              <a:off x="3091" y="13220"/>
              <a:ext cx="5352" cy="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66568" name="Text Box 3"/>
            <p:cNvSpPr txBox="1">
              <a:spLocks noChangeArrowheads="1"/>
            </p:cNvSpPr>
            <p:nvPr/>
          </p:nvSpPr>
          <p:spPr bwMode="auto">
            <a:xfrm>
              <a:off x="3091" y="15969"/>
              <a:ext cx="5328" cy="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algn="just" eaLnBrk="1" hangingPunct="1"/>
              <a:r>
                <a:rPr kumimoji="0" lang="zh-CN" altLang="en-US" b="1" dirty="0" smtClean="0">
                  <a:solidFill>
                    <a:srgbClr val="FF0000"/>
                  </a:solidFill>
                  <a:latin typeface="宋体" panose="02010600030101010101" pitchFamily="2" charset="-122"/>
                </a:rPr>
                <a:t>图</a:t>
              </a:r>
              <a:r>
                <a:rPr kumimoji="0" lang="en-US" altLang="zh-CN" b="1" dirty="0" smtClean="0">
                  <a:solidFill>
                    <a:srgbClr val="FF0000"/>
                  </a:solidFill>
                  <a:latin typeface="宋体" panose="02010600030101010101" pitchFamily="2" charset="-122"/>
                </a:rPr>
                <a:t>11.48</a:t>
              </a:r>
              <a:r>
                <a:rPr kumimoji="0" lang="zh-CN" altLang="en-US" b="1" dirty="0" smtClean="0">
                  <a:solidFill>
                    <a:srgbClr val="FF0000"/>
                  </a:solidFill>
                  <a:latin typeface="宋体" panose="02010600030101010101" pitchFamily="2" charset="-122"/>
                </a:rPr>
                <a:t> </a:t>
              </a:r>
              <a:r>
                <a:rPr kumimoji="0" lang="zh-CN" altLang="en-US" b="1" dirty="0">
                  <a:solidFill>
                    <a:srgbClr val="FF0000"/>
                  </a:solidFill>
                  <a:latin typeface="宋体" panose="02010600030101010101" pitchFamily="2" charset="-122"/>
                </a:rPr>
                <a:t>热缩管置于固定槽               </a:t>
              </a:r>
              <a:r>
                <a:rPr kumimoji="0" lang="zh-CN" altLang="en-US" b="1" dirty="0" smtClean="0">
                  <a:solidFill>
                    <a:srgbClr val="FF0000"/>
                  </a:solidFill>
                  <a:latin typeface="宋体" panose="02010600030101010101" pitchFamily="2" charset="-122"/>
                </a:rPr>
                <a:t>图</a:t>
              </a:r>
              <a:r>
                <a:rPr kumimoji="0" lang="en-US" altLang="zh-CN" b="1" dirty="0" smtClean="0">
                  <a:solidFill>
                    <a:srgbClr val="FF0000"/>
                  </a:solidFill>
                  <a:latin typeface="宋体" panose="02010600030101010101" pitchFamily="2" charset="-122"/>
                </a:rPr>
                <a:t>11.49</a:t>
              </a:r>
              <a:r>
                <a:rPr kumimoji="0" lang="zh-CN" altLang="en-US" b="1" dirty="0" smtClean="0">
                  <a:solidFill>
                    <a:srgbClr val="FF0000"/>
                  </a:solidFill>
                  <a:latin typeface="宋体" panose="02010600030101010101" pitchFamily="2" charset="-122"/>
                </a:rPr>
                <a:t> </a:t>
              </a:r>
              <a:r>
                <a:rPr kumimoji="0" lang="zh-CN" altLang="en-US" b="1" dirty="0">
                  <a:solidFill>
                    <a:srgbClr val="FF0000"/>
                  </a:solidFill>
                  <a:latin typeface="宋体" panose="02010600030101010101" pitchFamily="2" charset="-122"/>
                </a:rPr>
                <a:t>固定光纤</a:t>
              </a:r>
              <a:endParaRPr kumimoji="0" lang="zh-CN" altLang="zh-CN" b="1" dirty="0">
                <a:solidFill>
                  <a:srgbClr val="FF0000"/>
                </a:solidFill>
              </a:endParaRPr>
            </a:p>
          </p:txBody>
        </p:sp>
        <p:pic>
          <p:nvPicPr>
            <p:cNvPr id="66569"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91" y="13221"/>
              <a:ext cx="2364" cy="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4" y="13220"/>
              <a:ext cx="2949" cy="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5"/>
          <p:cNvSpPr>
            <a:spLocks noChangeArrowheads="1"/>
          </p:cNvSpPr>
          <p:nvPr/>
        </p:nvSpPr>
        <p:spPr bwMode="auto">
          <a:xfrm>
            <a:off x="695960" y="1196975"/>
            <a:ext cx="2791460" cy="4643755"/>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2400" dirty="0"/>
              <a:t>（</a:t>
            </a:r>
            <a:r>
              <a:rPr lang="en-US" altLang="zh-CN" sz="2400" dirty="0"/>
              <a:t>6</a:t>
            </a:r>
            <a:r>
              <a:rPr lang="zh-CN" altLang="zh-CN" sz="2400" dirty="0"/>
              <a:t>）将光纤连接器一一置入光纤终端盒的适配器中并固定，</a:t>
            </a:r>
            <a:r>
              <a:rPr lang="zh-CN" altLang="zh-CN" sz="2400" dirty="0" smtClean="0"/>
              <a:t>如</a:t>
            </a:r>
            <a:r>
              <a:rPr lang="zh-CN" altLang="en-US" sz="2400" dirty="0" smtClean="0"/>
              <a:t>图</a:t>
            </a:r>
            <a:r>
              <a:rPr lang="en-US" altLang="zh-CN" sz="2400" dirty="0" smtClean="0"/>
              <a:t>11-50</a:t>
            </a:r>
            <a:r>
              <a:rPr lang="zh-CN" altLang="zh-CN" sz="2400" dirty="0"/>
              <a:t>所示。</a:t>
            </a:r>
            <a:endParaRPr lang="zh-CN" altLang="zh-CN" sz="2400" dirty="0"/>
          </a:p>
          <a:p>
            <a:pPr eaLnBrk="1" hangingPunct="1"/>
            <a:r>
              <a:rPr lang="zh-CN" altLang="zh-CN" sz="2400" dirty="0"/>
              <a:t>（</a:t>
            </a:r>
            <a:r>
              <a:rPr lang="en-US" altLang="zh-CN" sz="2400" dirty="0"/>
              <a:t>7</a:t>
            </a:r>
            <a:r>
              <a:rPr lang="zh-CN" altLang="zh-CN" sz="2400" dirty="0"/>
              <a:t>）将光缆终端盒用螺丝封好，并固定于机柜。</a:t>
            </a:r>
            <a:endParaRPr lang="zh-CN" altLang="zh-CN" sz="2400" dirty="0"/>
          </a:p>
        </p:txBody>
      </p:sp>
      <p:sp>
        <p:nvSpPr>
          <p:cNvPr id="67587"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11.4.1 光纤熔接</a:t>
            </a:r>
            <a:endParaRPr lang="zh-CN" altLang="zh-CN" sz="3200" b="1" dirty="0"/>
          </a:p>
        </p:txBody>
      </p:sp>
      <p:grpSp>
        <p:nvGrpSpPr>
          <p:cNvPr id="68610" name="Group 2"/>
          <p:cNvGrpSpPr>
            <a:grpSpLocks noChangeAspect="1"/>
          </p:cNvGrpSpPr>
          <p:nvPr/>
        </p:nvGrpSpPr>
        <p:grpSpPr bwMode="auto">
          <a:xfrm>
            <a:off x="4295775" y="1172210"/>
            <a:ext cx="5683885" cy="5074920"/>
            <a:chOff x="2602" y="13642"/>
            <a:chExt cx="2988" cy="2668"/>
          </a:xfrm>
        </p:grpSpPr>
        <p:sp>
          <p:nvSpPr>
            <p:cNvPr id="68615" name="AutoShape 3"/>
            <p:cNvSpPr>
              <a:spLocks noChangeAspect="1" noChangeArrowheads="1"/>
            </p:cNvSpPr>
            <p:nvPr/>
          </p:nvSpPr>
          <p:spPr bwMode="auto">
            <a:xfrm>
              <a:off x="2602" y="13642"/>
              <a:ext cx="2988" cy="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68616" name="Text Box 4"/>
            <p:cNvSpPr txBox="1">
              <a:spLocks noChangeArrowheads="1"/>
            </p:cNvSpPr>
            <p:nvPr/>
          </p:nvSpPr>
          <p:spPr bwMode="auto">
            <a:xfrm>
              <a:off x="2602" y="15969"/>
              <a:ext cx="2934" cy="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algn="ctr" eaLnBrk="1" hangingPunct="1"/>
              <a:r>
                <a:rPr kumimoji="0" lang="zh-CN" altLang="en-US" b="1" dirty="0" smtClean="0">
                  <a:solidFill>
                    <a:srgbClr val="FF0000"/>
                  </a:solidFill>
                  <a:latin typeface="宋体" panose="02010600030101010101" pitchFamily="2" charset="-122"/>
                </a:rPr>
                <a:t>图</a:t>
              </a:r>
              <a:r>
                <a:rPr kumimoji="0" lang="en-US" altLang="zh-CN" b="1" dirty="0" smtClean="0">
                  <a:solidFill>
                    <a:srgbClr val="FF0000"/>
                  </a:solidFill>
                  <a:latin typeface="宋体" panose="02010600030101010101" pitchFamily="2" charset="-122"/>
                </a:rPr>
                <a:t>11.50  </a:t>
              </a:r>
              <a:r>
                <a:rPr kumimoji="0" lang="zh-CN" altLang="en-US" b="1" dirty="0">
                  <a:solidFill>
                    <a:srgbClr val="FF0000"/>
                  </a:solidFill>
                  <a:latin typeface="宋体" panose="02010600030101010101" pitchFamily="2" charset="-122"/>
                </a:rPr>
                <a:t>连接适配器          </a:t>
              </a:r>
              <a:endParaRPr kumimoji="0" lang="zh-CN" altLang="zh-CN" b="1" dirty="0">
                <a:solidFill>
                  <a:srgbClr val="FF0000"/>
                </a:solidFill>
              </a:endParaRPr>
            </a:p>
          </p:txBody>
        </p:sp>
        <p:pic>
          <p:nvPicPr>
            <p:cNvPr id="68617"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02" y="13655"/>
              <a:ext cx="2934" cy="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5"/>
          <p:cNvSpPr>
            <a:spLocks noChangeArrowheads="1"/>
          </p:cNvSpPr>
          <p:nvPr/>
        </p:nvSpPr>
        <p:spPr bwMode="auto">
          <a:xfrm>
            <a:off x="839470" y="1196975"/>
            <a:ext cx="4763135" cy="5469890"/>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r>
              <a:rPr lang="zh-CN" altLang="zh-CN" sz="2400" dirty="0"/>
              <a:t>光纤配线架由箱体、光纤连接盘、面板三部分组成，如图</a:t>
            </a:r>
            <a:r>
              <a:rPr lang="en-US" altLang="zh-CN" sz="2400" dirty="0" smtClean="0"/>
              <a:t>11.51</a:t>
            </a:r>
            <a:r>
              <a:rPr lang="zh-CN" altLang="zh-CN" sz="2400" dirty="0" smtClean="0"/>
              <a:t>所</a:t>
            </a:r>
            <a:r>
              <a:rPr lang="zh-CN" altLang="zh-CN" sz="2400" dirty="0"/>
              <a:t>示。</a:t>
            </a:r>
            <a:endParaRPr lang="zh-CN" altLang="zh-CN" sz="2400" dirty="0"/>
          </a:p>
          <a:p>
            <a:r>
              <a:rPr lang="zh-CN" altLang="zh-CN" sz="2400" dirty="0"/>
              <a:t>光纤配线架集光缆熔接、尾纤收容、跳接线收容等三种功能于一体。余长收容在两个特制的半圆塑料绕线盘上，保证光纤的弯曲半径大于</a:t>
            </a:r>
            <a:r>
              <a:rPr lang="en-US" altLang="zh-CN" sz="2400" dirty="0"/>
              <a:t>37.5mm</a:t>
            </a:r>
            <a:r>
              <a:rPr lang="zh-CN" altLang="zh-CN" sz="2400" dirty="0"/>
              <a:t>；面板安装光纤适配器，如</a:t>
            </a:r>
            <a:r>
              <a:rPr lang="en-US" altLang="zh-CN" sz="2400" dirty="0"/>
              <a:t>ST</a:t>
            </a:r>
            <a:r>
              <a:rPr lang="zh-CN" altLang="zh-CN" sz="2400" dirty="0"/>
              <a:t>、</a:t>
            </a:r>
            <a:r>
              <a:rPr lang="en-US" altLang="zh-CN" sz="2400" dirty="0"/>
              <a:t>SC</a:t>
            </a:r>
            <a:r>
              <a:rPr lang="zh-CN" altLang="zh-CN" sz="2400" dirty="0"/>
              <a:t>、</a:t>
            </a:r>
            <a:r>
              <a:rPr lang="en-US" altLang="zh-CN" sz="2400" dirty="0"/>
              <a:t>SFF</a:t>
            </a:r>
            <a:r>
              <a:rPr lang="zh-CN" altLang="zh-CN" sz="2400" dirty="0"/>
              <a:t>等。采用抽屉式结构，安装时只要抽出箱体，就可以在机柜正面进行盘绕、端接等工作。自带面板、熔接盘和绕线盘，只要配备适配器和尾纤（或光纤连接器）就可进行端接和跳线。</a:t>
            </a:r>
            <a:endParaRPr lang="zh-CN" altLang="zh-CN" sz="2400" dirty="0"/>
          </a:p>
        </p:txBody>
      </p:sp>
      <p:sp>
        <p:nvSpPr>
          <p:cNvPr id="69635"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solidFill>
                  <a:srgbClr val="0070C0"/>
                </a:solidFill>
                <a:sym typeface="+mn-ea"/>
              </a:rPr>
              <a:t>11.4.2  </a:t>
            </a:r>
            <a:r>
              <a:rPr lang="zh-CN" altLang="en-US" sz="3200" b="1" dirty="0" smtClean="0">
                <a:solidFill>
                  <a:srgbClr val="0070C0"/>
                </a:solidFill>
                <a:sym typeface="+mn-ea"/>
              </a:rPr>
              <a:t>光纤配线架的施工步骤</a:t>
            </a:r>
            <a:endParaRPr lang="zh-CN" altLang="en-US" sz="3200" b="1" dirty="0" smtClean="0">
              <a:solidFill>
                <a:srgbClr val="0070C0"/>
              </a:solidFill>
              <a:sym typeface="+mn-ea"/>
            </a:endParaRPr>
          </a:p>
        </p:txBody>
      </p:sp>
      <p:pic>
        <p:nvPicPr>
          <p:cNvPr id="12" name="图片 12"/>
          <p:cNvPicPr preferRelativeResize="0">
            <a:picLocks noChangeAspect="1"/>
          </p:cNvPicPr>
          <p:nvPr/>
        </p:nvPicPr>
        <p:blipFill>
          <a:blip r:embed="rId1"/>
          <a:srcRect b="11735"/>
          <a:stretch>
            <a:fillRect/>
          </a:stretch>
        </p:blipFill>
        <p:spPr>
          <a:xfrm>
            <a:off x="5880100" y="1196975"/>
            <a:ext cx="6186170" cy="291465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5"/>
          <p:cNvSpPr>
            <a:spLocks noChangeArrowheads="1"/>
          </p:cNvSpPr>
          <p:nvPr/>
        </p:nvSpPr>
        <p:spPr bwMode="auto">
          <a:xfrm>
            <a:off x="623570" y="1124585"/>
            <a:ext cx="5466715" cy="5191125"/>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r>
              <a:rPr lang="zh-CN" altLang="zh-CN" sz="2400" dirty="0"/>
              <a:t>步骤</a:t>
            </a:r>
            <a:r>
              <a:rPr lang="en-US" altLang="zh-CN" sz="2400" dirty="0"/>
              <a:t>1</a:t>
            </a:r>
            <a:r>
              <a:rPr lang="zh-CN" altLang="zh-CN" sz="2400" dirty="0"/>
              <a:t>：用双手从两侧轻抬面板后，将箱体向自己方向拉即可抽出箱体（不能全部抽出）。</a:t>
            </a:r>
            <a:endParaRPr lang="zh-CN" altLang="zh-CN" sz="2400" dirty="0"/>
          </a:p>
          <a:p>
            <a:r>
              <a:rPr lang="zh-CN" altLang="zh-CN" sz="2400" dirty="0"/>
              <a:t>步骤</a:t>
            </a:r>
            <a:r>
              <a:rPr lang="en-US" altLang="zh-CN" sz="2400" dirty="0"/>
              <a:t>2</a:t>
            </a:r>
            <a:r>
              <a:rPr lang="zh-CN" altLang="zh-CN" sz="2400" dirty="0"/>
              <a:t>：将光缆端部剪去约</a:t>
            </a:r>
            <a:r>
              <a:rPr lang="en-US" altLang="zh-CN" sz="2400" dirty="0"/>
              <a:t>1m</a:t>
            </a:r>
            <a:r>
              <a:rPr lang="zh-CN" altLang="zh-CN" sz="2400" dirty="0"/>
              <a:t>长，然后取适当长度（约</a:t>
            </a:r>
            <a:r>
              <a:rPr lang="en-US" altLang="zh-CN" sz="2400" dirty="0"/>
              <a:t>1.5m</a:t>
            </a:r>
            <a:r>
              <a:rPr lang="zh-CN" altLang="zh-CN" sz="2400" dirty="0"/>
              <a:t>），剥出外层护套。从光缆开剥出取金属加强芯（如果有光缆加强芯的话）约</a:t>
            </a:r>
            <a:r>
              <a:rPr lang="en-US" altLang="zh-CN" sz="2400" dirty="0"/>
              <a:t>85mm</a:t>
            </a:r>
            <a:r>
              <a:rPr lang="zh-CN" altLang="zh-CN" sz="2400" dirty="0"/>
              <a:t>长度后剪去其余部分，并将金属加强芯固定在接地桩上，并用尼龙轧带将光缆轧紧并使其稳固。开剥后的光缆束管用</a:t>
            </a:r>
            <a:r>
              <a:rPr lang="en-US" altLang="zh-CN" sz="2400" dirty="0"/>
              <a:t>PVC</a:t>
            </a:r>
            <a:r>
              <a:rPr lang="zh-CN" altLang="zh-CN" sz="2400" dirty="0"/>
              <a:t>（约</a:t>
            </a:r>
            <a:r>
              <a:rPr lang="en-US" altLang="zh-CN" sz="2400" dirty="0"/>
              <a:t>0.9m</a:t>
            </a:r>
            <a:r>
              <a:rPr lang="zh-CN" altLang="zh-CN" sz="2400" dirty="0"/>
              <a:t>）保护软管置换后，盘在绕线盘上并引入熔接盘，在熔接盘入口处用轧带扎紧</a:t>
            </a:r>
            <a:r>
              <a:rPr lang="en-US" altLang="zh-CN" sz="2400" dirty="0"/>
              <a:t>PVC</a:t>
            </a:r>
            <a:r>
              <a:rPr lang="zh-CN" altLang="zh-CN" sz="2400" dirty="0"/>
              <a:t>软管，如图</a:t>
            </a:r>
            <a:r>
              <a:rPr lang="en-US" altLang="zh-CN" sz="2400" dirty="0" smtClean="0"/>
              <a:t>11.52</a:t>
            </a:r>
            <a:r>
              <a:rPr lang="zh-CN" altLang="zh-CN" sz="2400" dirty="0" smtClean="0"/>
              <a:t>所</a:t>
            </a:r>
            <a:r>
              <a:rPr lang="zh-CN" altLang="zh-CN" sz="2400" dirty="0"/>
              <a:t>示</a:t>
            </a:r>
            <a:r>
              <a:rPr lang="zh-CN" altLang="zh-CN" sz="2400" dirty="0" smtClean="0"/>
              <a:t>。</a:t>
            </a:r>
            <a:endParaRPr lang="zh-CN" altLang="zh-CN" sz="2400" dirty="0"/>
          </a:p>
        </p:txBody>
      </p:sp>
      <p:sp>
        <p:nvSpPr>
          <p:cNvPr id="69635"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solidFill>
                  <a:srgbClr val="0070C0"/>
                </a:solidFill>
                <a:sym typeface="+mn-ea"/>
              </a:rPr>
              <a:t>11.4.2  </a:t>
            </a:r>
            <a:r>
              <a:rPr lang="zh-CN" altLang="en-US" sz="3200" b="1" dirty="0" smtClean="0">
                <a:solidFill>
                  <a:srgbClr val="0070C0"/>
                </a:solidFill>
                <a:sym typeface="+mn-ea"/>
              </a:rPr>
              <a:t>光纤配线架的施工步骤</a:t>
            </a:r>
            <a:endParaRPr lang="zh-CN" altLang="zh-CN" sz="3200" b="1" dirty="0"/>
          </a:p>
        </p:txBody>
      </p:sp>
      <p:pic>
        <p:nvPicPr>
          <p:cNvPr id="17" name="图片 17"/>
          <p:cNvPicPr preferRelativeResize="0">
            <a:picLocks noChangeAspect="1"/>
          </p:cNvPicPr>
          <p:nvPr/>
        </p:nvPicPr>
        <p:blipFill>
          <a:blip r:embed="rId1"/>
          <a:stretch>
            <a:fillRect/>
          </a:stretch>
        </p:blipFill>
        <p:spPr>
          <a:xfrm>
            <a:off x="6240145" y="1179830"/>
            <a:ext cx="5859780" cy="4498340"/>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5"/>
          <p:cNvSpPr>
            <a:spLocks noChangeArrowheads="1"/>
          </p:cNvSpPr>
          <p:nvPr/>
        </p:nvSpPr>
        <p:spPr bwMode="auto">
          <a:xfrm>
            <a:off x="623570" y="1196975"/>
            <a:ext cx="10795000" cy="4643755"/>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r>
              <a:rPr lang="zh-CN" altLang="zh-CN" sz="2400" dirty="0" smtClean="0"/>
              <a:t>步骤</a:t>
            </a:r>
            <a:r>
              <a:rPr lang="en-US" altLang="zh-CN" sz="2400" dirty="0"/>
              <a:t>3</a:t>
            </a:r>
            <a:r>
              <a:rPr lang="zh-CN" altLang="zh-CN" sz="2400" dirty="0"/>
              <a:t>：取</a:t>
            </a:r>
            <a:r>
              <a:rPr lang="en-US" altLang="zh-CN" sz="2400" dirty="0"/>
              <a:t>1.5m</a:t>
            </a:r>
            <a:r>
              <a:rPr lang="zh-CN" altLang="zh-CN" sz="2400" dirty="0"/>
              <a:t>长的光纤尾纤，在离连接器头</a:t>
            </a:r>
            <a:r>
              <a:rPr lang="en-US" altLang="zh-CN" sz="2400" dirty="0"/>
              <a:t>0.9m</a:t>
            </a:r>
            <a:r>
              <a:rPr lang="zh-CN" altLang="zh-CN" sz="2400" dirty="0"/>
              <a:t>处（根据适配器位置不同稍有长短）剥出光纤，并在连接器根部和外护套根部贴上同号的标识纸。将尾纤的连接器头固定在适配器面板的适配器上。将尾纤盘在绕线盘上并引入熔接盘。用轧带将尾纤固定在熔接盘片入口处。如图</a:t>
            </a:r>
            <a:r>
              <a:rPr lang="en-US" altLang="zh-CN" sz="2400" dirty="0" smtClean="0"/>
              <a:t>11.52</a:t>
            </a:r>
            <a:r>
              <a:rPr lang="zh-CN" altLang="zh-CN" sz="2400" dirty="0" smtClean="0"/>
              <a:t>所</a:t>
            </a:r>
            <a:r>
              <a:rPr lang="zh-CN" altLang="zh-CN" sz="2400" dirty="0"/>
              <a:t>示。</a:t>
            </a:r>
            <a:endParaRPr lang="zh-CN" altLang="zh-CN" sz="2400" dirty="0"/>
          </a:p>
          <a:p>
            <a:r>
              <a:rPr lang="zh-CN" altLang="zh-CN" sz="2400" dirty="0"/>
              <a:t>步骤</a:t>
            </a:r>
            <a:r>
              <a:rPr lang="en-US" altLang="zh-CN" sz="2400" dirty="0"/>
              <a:t>4</a:t>
            </a:r>
            <a:r>
              <a:rPr lang="zh-CN" altLang="zh-CN" sz="2400" dirty="0"/>
              <a:t>：将熔接盘移至箱体外进行光纤熔接。熔接点用热缩套管保护，并卡入熔接盘内的热塑管卡座内。完成后将熔接盘固定在箱体内并理顺，固定光纤，如图</a:t>
            </a:r>
            <a:r>
              <a:rPr lang="en-US" altLang="zh-CN" sz="2400" dirty="0" smtClean="0"/>
              <a:t>11.52</a:t>
            </a:r>
            <a:r>
              <a:rPr lang="zh-CN" altLang="zh-CN" sz="2400" dirty="0" smtClean="0"/>
              <a:t>所</a:t>
            </a:r>
            <a:r>
              <a:rPr lang="zh-CN" altLang="zh-CN" sz="2400" dirty="0"/>
              <a:t>示。</a:t>
            </a:r>
            <a:endParaRPr lang="zh-CN" altLang="zh-CN" sz="2400" dirty="0"/>
          </a:p>
          <a:p>
            <a:r>
              <a:rPr lang="zh-CN" altLang="zh-CN" sz="2400" dirty="0"/>
              <a:t>步骤</a:t>
            </a:r>
            <a:r>
              <a:rPr lang="en-US" altLang="zh-CN" sz="2400" dirty="0"/>
              <a:t>5</a:t>
            </a:r>
            <a:r>
              <a:rPr lang="zh-CN" altLang="zh-CN" sz="2400" dirty="0"/>
              <a:t>；将箱体推回光纤配线架机架后，光纤配线架安装完毕。</a:t>
            </a:r>
            <a:endParaRPr lang="zh-CN" altLang="zh-CN" sz="2400" dirty="0"/>
          </a:p>
          <a:p>
            <a:r>
              <a:rPr lang="en-US" altLang="zh-CN" sz="2400" dirty="0"/>
              <a:t> </a:t>
            </a:r>
            <a:endParaRPr lang="zh-CN" altLang="zh-CN" sz="2400" dirty="0"/>
          </a:p>
          <a:p>
            <a:endParaRPr lang="zh-CN" altLang="zh-CN" sz="2400" dirty="0"/>
          </a:p>
        </p:txBody>
      </p:sp>
      <p:sp>
        <p:nvSpPr>
          <p:cNvPr id="69635"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solidFill>
                  <a:srgbClr val="0070C0"/>
                </a:solidFill>
                <a:sym typeface="+mn-ea"/>
              </a:rPr>
              <a:t>11.4.2  </a:t>
            </a:r>
            <a:r>
              <a:rPr lang="zh-CN" altLang="en-US" sz="3200" b="1" dirty="0" smtClean="0">
                <a:solidFill>
                  <a:srgbClr val="0070C0"/>
                </a:solidFill>
                <a:sym typeface="+mn-ea"/>
              </a:rPr>
              <a:t>光纤配线架的施工步骤</a:t>
            </a:r>
            <a:endParaRPr lang="zh-CN" altLang="zh-CN" sz="32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1"/>
          <p:cNvSpPr>
            <a:spLocks noChangeArrowheads="1"/>
          </p:cNvSpPr>
          <p:nvPr/>
        </p:nvSpPr>
        <p:spPr bwMode="auto">
          <a:xfrm>
            <a:off x="479425" y="1052830"/>
            <a:ext cx="11109960" cy="4453255"/>
          </a:xfrm>
          <a:prstGeom prst="rect">
            <a:avLst/>
          </a:prstGeom>
          <a:solidFill>
            <a:srgbClr val="FFFFFF"/>
          </a:solidFill>
          <a:ln w="9525">
            <a:solidFill>
              <a:srgbClr val="008080"/>
            </a:solidFill>
            <a:miter lim="800000"/>
          </a:ln>
          <a:effectLst>
            <a:outerShdw dist="35921" dir="2700000" algn="ctr" rotWithShape="0">
              <a:schemeClr val="bg2">
                <a:alpha val="50000"/>
              </a:schemeClr>
            </a:outerShdw>
          </a:effectLst>
        </p:spPr>
        <p:txBody>
          <a:bodyPr wrap="square" lIns="54000" tIns="10800" rIns="54000" bIns="10800">
            <a:spAutoFit/>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2400"/>
              <a:t>机柜安装的基本要求如下：</a:t>
            </a:r>
            <a:endParaRPr lang="zh-CN" altLang="zh-CN" sz="2400"/>
          </a:p>
          <a:p>
            <a:pPr eaLnBrk="1" hangingPunct="1"/>
            <a:r>
              <a:rPr lang="zh-CN" altLang="zh-CN" sz="2400"/>
              <a:t>（</a:t>
            </a:r>
            <a:r>
              <a:rPr lang="en-US" altLang="zh-CN" sz="2400"/>
              <a:t>1</a:t>
            </a:r>
            <a:r>
              <a:rPr lang="zh-CN" altLang="zh-CN" sz="2400"/>
              <a:t>）机柜（架）排列位置、安装位置和设备面向都应按设计要求，并符合实际测定后的机房平面布置图中的需要。</a:t>
            </a:r>
            <a:endParaRPr lang="zh-CN" altLang="zh-CN" sz="2400"/>
          </a:p>
          <a:p>
            <a:pPr eaLnBrk="1" hangingPunct="1"/>
            <a:r>
              <a:rPr lang="zh-CN" altLang="zh-CN" sz="2400"/>
              <a:t>（</a:t>
            </a:r>
            <a:r>
              <a:rPr lang="en-US" altLang="zh-CN" sz="2400"/>
              <a:t>2</a:t>
            </a:r>
            <a:r>
              <a:rPr lang="zh-CN" altLang="zh-CN" sz="2400"/>
              <a:t>）机柜（架）安装完工后，机柜（架）安装的位置应符合设计要求，其水平度和垂直度都必须符合生产厂家的规定，若厂家无规定，要求机柜（架）、设备与地面垂直，其前后左右的垂直偏差度不应大于</a:t>
            </a:r>
            <a:r>
              <a:rPr lang="en-US" altLang="zh-CN" sz="2400"/>
              <a:t>3 mm</a:t>
            </a:r>
            <a:r>
              <a:rPr lang="zh-CN" altLang="zh-CN" sz="2400"/>
              <a:t>。</a:t>
            </a:r>
            <a:endParaRPr lang="zh-CN" altLang="zh-CN" sz="2400"/>
          </a:p>
          <a:p>
            <a:pPr eaLnBrk="1" hangingPunct="1"/>
            <a:r>
              <a:rPr lang="zh-CN" altLang="zh-CN" sz="2400"/>
              <a:t>（</a:t>
            </a:r>
            <a:r>
              <a:rPr lang="en-US" altLang="zh-CN" sz="2400"/>
              <a:t>3</a:t>
            </a:r>
            <a:r>
              <a:rPr lang="zh-CN" altLang="zh-CN" sz="2400"/>
              <a:t>）机柜及其内部设备上的各种零件不应脱落或碰坏，表面漆面不应有脱落及划痕，如果进行补漆，其颜色应与原来漆色协调一致。各种标志应统一、完整、清晰、醒目。</a:t>
            </a:r>
            <a:endParaRPr lang="zh-CN" altLang="zh-CN" sz="2400"/>
          </a:p>
          <a:p>
            <a:pPr eaLnBrk="1" hangingPunct="1"/>
            <a:r>
              <a:rPr lang="zh-CN" altLang="zh-CN" sz="2400"/>
              <a:t>（</a:t>
            </a:r>
            <a:r>
              <a:rPr lang="en-US" altLang="zh-CN" sz="2400"/>
              <a:t>4</a:t>
            </a:r>
            <a:r>
              <a:rPr lang="zh-CN" altLang="zh-CN" sz="2400"/>
              <a:t>）机柜（架）、配线设备箱体、电缆桥架及线槽等设备的安装应牢固可靠。如有抗震要求，应按抗震设计进行加固。各种螺丝必须拧紧，无松动、缺少、损坏或锈蚀等缺陷，机架更不应有摇动现象。</a:t>
            </a:r>
            <a:endParaRPr lang="zh-CN" altLang="zh-CN" sz="2400"/>
          </a:p>
        </p:txBody>
      </p:sp>
      <p:sp>
        <p:nvSpPr>
          <p:cNvPr id="7171" name="标题 1"/>
          <p:cNvSpPr/>
          <p:nvPr/>
        </p:nvSpPr>
        <p:spPr bwMode="auto">
          <a:xfrm>
            <a:off x="3071813" y="260350"/>
            <a:ext cx="702468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11.2.2  </a:t>
            </a:r>
            <a:r>
              <a:rPr lang="zh-CN" altLang="zh-CN" sz="3200" b="1" dirty="0"/>
              <a:t>机柜安装的基本要求</a:t>
            </a:r>
            <a:endParaRPr lang="zh-CN" altLang="zh-CN" sz="3200" b="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5"/>
          <p:cNvSpPr>
            <a:spLocks noChangeArrowheads="1"/>
          </p:cNvSpPr>
          <p:nvPr/>
        </p:nvSpPr>
        <p:spPr bwMode="auto">
          <a:xfrm>
            <a:off x="911860" y="1268730"/>
            <a:ext cx="10202545" cy="4643755"/>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2400" dirty="0"/>
              <a:t>在光缆布线工程中，对光纤交接部件进行管理是应用、维护光纤系统中重要的手段和方法。光纤端接场按功能管理，分为</a:t>
            </a:r>
            <a:r>
              <a:rPr lang="en-US" altLang="zh-CN" sz="2400" dirty="0"/>
              <a:t>Level 1</a:t>
            </a:r>
            <a:r>
              <a:rPr lang="zh-CN" altLang="zh-CN" sz="2400" dirty="0"/>
              <a:t>和</a:t>
            </a:r>
            <a:r>
              <a:rPr lang="en-US" altLang="zh-CN" sz="2400" dirty="0"/>
              <a:t>Level 2</a:t>
            </a:r>
            <a:r>
              <a:rPr lang="zh-CN" altLang="zh-CN" sz="2400" dirty="0"/>
              <a:t>两级。</a:t>
            </a:r>
            <a:endParaRPr lang="zh-CN" altLang="zh-CN" sz="2400" dirty="0"/>
          </a:p>
          <a:p>
            <a:pPr eaLnBrk="1" hangingPunct="1"/>
            <a:r>
              <a:rPr lang="en-US" altLang="zh-CN" sz="2400" dirty="0"/>
              <a:t>Level 1</a:t>
            </a:r>
            <a:r>
              <a:rPr lang="zh-CN" altLang="zh-CN" sz="2400" dirty="0"/>
              <a:t>标识用于点到点的光纤连接，即用于互连场，标识通过一个直接的金属箍把一根输入光纤与另一根输出光纤连接（简单的发送端到接收端的连接）。</a:t>
            </a:r>
            <a:endParaRPr lang="zh-CN" altLang="zh-CN" sz="2400" dirty="0"/>
          </a:p>
          <a:p>
            <a:pPr eaLnBrk="1" hangingPunct="1"/>
            <a:r>
              <a:rPr lang="en-US" altLang="zh-CN" sz="2400" dirty="0"/>
              <a:t>Level 2</a:t>
            </a:r>
            <a:r>
              <a:rPr lang="zh-CN" altLang="zh-CN" sz="2400" dirty="0"/>
              <a:t>标识用于交连场，标识每一根输入光纤通过单光纤跨接线连接到输出光纤。交连场的每根光纤上都有两种标识：一种是非综合布线系统标识，它标明该光纤所连接的具体终端设备；另一种是综合布线系统标识，它标明该光纤的识别码。交连场光纤管理标识</a:t>
            </a:r>
            <a:r>
              <a:rPr lang="zh-CN" altLang="zh-CN" sz="2400" dirty="0" smtClean="0"/>
              <a:t>如</a:t>
            </a:r>
            <a:r>
              <a:rPr lang="zh-CN" altLang="en-US" sz="2400" dirty="0" smtClean="0"/>
              <a:t>图</a:t>
            </a:r>
            <a:r>
              <a:rPr lang="en-US" altLang="zh-CN" sz="2400" dirty="0" smtClean="0"/>
              <a:t>11-53</a:t>
            </a:r>
            <a:r>
              <a:rPr lang="zh-CN" altLang="zh-CN" sz="2400" dirty="0" smtClean="0"/>
              <a:t>所</a:t>
            </a:r>
            <a:r>
              <a:rPr lang="zh-CN" altLang="zh-CN" sz="2400" dirty="0"/>
              <a:t>示。</a:t>
            </a:r>
            <a:endParaRPr lang="zh-CN" altLang="en-US" sz="2400" dirty="0"/>
          </a:p>
        </p:txBody>
      </p:sp>
      <p:sp>
        <p:nvSpPr>
          <p:cNvPr id="69635"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solidFill>
                  <a:srgbClr val="0070C0"/>
                </a:solidFill>
                <a:sym typeface="+mn-ea"/>
              </a:rPr>
              <a:t>11.4.3  </a:t>
            </a:r>
            <a:r>
              <a:rPr lang="zh-CN" altLang="zh-CN" sz="3200" b="1" dirty="0">
                <a:solidFill>
                  <a:srgbClr val="0070C0"/>
                </a:solidFill>
                <a:sym typeface="+mn-ea"/>
              </a:rPr>
              <a:t>光纤连接器件的管理与标识</a:t>
            </a:r>
            <a:endParaRPr lang="zh-CN" altLang="zh-CN" sz="3200" b="1" dirty="0">
              <a:solidFill>
                <a:srgbClr val="0070C0"/>
              </a:solidFill>
              <a:sym typeface="+mn-ea"/>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11.4.1 光纤熔接</a:t>
            </a:r>
            <a:endParaRPr lang="zh-CN" altLang="zh-CN" sz="3200" b="1" dirty="0"/>
          </a:p>
        </p:txBody>
      </p:sp>
      <p:grpSp>
        <p:nvGrpSpPr>
          <p:cNvPr id="3470" name="画布 661"/>
          <p:cNvGrpSpPr/>
          <p:nvPr/>
        </p:nvGrpSpPr>
        <p:grpSpPr>
          <a:xfrm>
            <a:off x="1615440" y="1036955"/>
            <a:ext cx="6999605" cy="4916170"/>
            <a:chOff x="0" y="0"/>
            <a:chExt cx="2804160" cy="2341245"/>
          </a:xfrm>
        </p:grpSpPr>
        <p:sp>
          <p:nvSpPr>
            <p:cNvPr id="2" name="画布 661"/>
            <p:cNvSpPr/>
            <p:nvPr/>
          </p:nvSpPr>
          <p:spPr>
            <a:xfrm>
              <a:off x="0" y="0"/>
              <a:ext cx="2804160" cy="2341245"/>
            </a:xfrm>
            <a:noFill/>
          </p:spPr>
        </p:sp>
        <p:sp>
          <p:nvSpPr>
            <p:cNvPr id="6732" name="Freeform 663"/>
            <p:cNvSpPr/>
            <p:nvPr/>
          </p:nvSpPr>
          <p:spPr bwMode="auto">
            <a:xfrm>
              <a:off x="201930" y="101600"/>
              <a:ext cx="2200910" cy="1598930"/>
            </a:xfrm>
            <a:custGeom>
              <a:avLst/>
              <a:gdLst>
                <a:gd name="T0" fmla="*/ 493 w 3466"/>
                <a:gd name="T1" fmla="*/ 0 h 2518"/>
                <a:gd name="T2" fmla="*/ 3465 w 3466"/>
                <a:gd name="T3" fmla="*/ 0 h 2518"/>
                <a:gd name="T4" fmla="*/ 3466 w 3466"/>
                <a:gd name="T5" fmla="*/ 2011 h 2518"/>
                <a:gd name="T6" fmla="*/ 2973 w 3466"/>
                <a:gd name="T7" fmla="*/ 2518 h 2518"/>
                <a:gd name="T8" fmla="*/ 0 w 3466"/>
                <a:gd name="T9" fmla="*/ 2518 h 2518"/>
                <a:gd name="T10" fmla="*/ 0 w 3466"/>
                <a:gd name="T11" fmla="*/ 601 h 2518"/>
                <a:gd name="T12" fmla="*/ 493 w 3466"/>
                <a:gd name="T13" fmla="*/ 0 h 2518"/>
              </a:gdLst>
              <a:ahLst/>
              <a:cxnLst>
                <a:cxn ang="0">
                  <a:pos x="T0" y="T1"/>
                </a:cxn>
                <a:cxn ang="0">
                  <a:pos x="T2" y="T3"/>
                </a:cxn>
                <a:cxn ang="0">
                  <a:pos x="T4" y="T5"/>
                </a:cxn>
                <a:cxn ang="0">
                  <a:pos x="T6" y="T7"/>
                </a:cxn>
                <a:cxn ang="0">
                  <a:pos x="T8" y="T9"/>
                </a:cxn>
                <a:cxn ang="0">
                  <a:pos x="T10" y="T11"/>
                </a:cxn>
                <a:cxn ang="0">
                  <a:pos x="T12" y="T13"/>
                </a:cxn>
              </a:cxnLst>
              <a:rect l="0" t="0" r="r" b="b"/>
              <a:pathLst>
                <a:path w="3466" h="2518">
                  <a:moveTo>
                    <a:pt x="493" y="0"/>
                  </a:moveTo>
                  <a:lnTo>
                    <a:pt x="3465" y="0"/>
                  </a:lnTo>
                  <a:lnTo>
                    <a:pt x="3466" y="2011"/>
                  </a:lnTo>
                  <a:lnTo>
                    <a:pt x="2973" y="2518"/>
                  </a:lnTo>
                  <a:lnTo>
                    <a:pt x="0" y="2518"/>
                  </a:lnTo>
                  <a:lnTo>
                    <a:pt x="0" y="601"/>
                  </a:lnTo>
                  <a:lnTo>
                    <a:pt x="493" y="0"/>
                  </a:lnTo>
                  <a:close/>
                </a:path>
              </a:pathLst>
            </a:custGeom>
            <a:solidFill>
              <a:srgbClr val="FFFFFF"/>
            </a:solidFill>
            <a:ln w="9525">
              <a:solidFill>
                <a:srgbClr val="000000"/>
              </a:solidFill>
              <a:round/>
            </a:ln>
          </p:spPr>
        </p:sp>
        <p:sp>
          <p:nvSpPr>
            <p:cNvPr id="6733" name="Freeform 664"/>
            <p:cNvSpPr/>
            <p:nvPr/>
          </p:nvSpPr>
          <p:spPr bwMode="auto">
            <a:xfrm>
              <a:off x="1163955" y="538480"/>
              <a:ext cx="768350" cy="396240"/>
            </a:xfrm>
            <a:custGeom>
              <a:avLst/>
              <a:gdLst>
                <a:gd name="T0" fmla="*/ 0 w 1210"/>
                <a:gd name="T1" fmla="*/ 0 h 624"/>
                <a:gd name="T2" fmla="*/ 0 w 1210"/>
                <a:gd name="T3" fmla="*/ 624 h 624"/>
                <a:gd name="T4" fmla="*/ 1210 w 1210"/>
                <a:gd name="T5" fmla="*/ 624 h 624"/>
                <a:gd name="T6" fmla="*/ 1210 w 1210"/>
                <a:gd name="T7" fmla="*/ 0 h 624"/>
                <a:gd name="T8" fmla="*/ 0 w 1210"/>
                <a:gd name="T9" fmla="*/ 0 h 624"/>
              </a:gdLst>
              <a:ahLst/>
              <a:cxnLst>
                <a:cxn ang="0">
                  <a:pos x="T0" y="T1"/>
                </a:cxn>
                <a:cxn ang="0">
                  <a:pos x="T2" y="T3"/>
                </a:cxn>
                <a:cxn ang="0">
                  <a:pos x="T4" y="T5"/>
                </a:cxn>
                <a:cxn ang="0">
                  <a:pos x="T6" y="T7"/>
                </a:cxn>
                <a:cxn ang="0">
                  <a:pos x="T8" y="T9"/>
                </a:cxn>
              </a:cxnLst>
              <a:rect l="0" t="0" r="r" b="b"/>
              <a:pathLst>
                <a:path w="1210" h="624">
                  <a:moveTo>
                    <a:pt x="0" y="0"/>
                  </a:moveTo>
                  <a:lnTo>
                    <a:pt x="0" y="624"/>
                  </a:lnTo>
                  <a:lnTo>
                    <a:pt x="1210" y="624"/>
                  </a:lnTo>
                  <a:lnTo>
                    <a:pt x="1210" y="0"/>
                  </a:lnTo>
                  <a:lnTo>
                    <a:pt x="0" y="0"/>
                  </a:lnTo>
                  <a:close/>
                </a:path>
              </a:pathLst>
            </a:custGeom>
            <a:solidFill>
              <a:srgbClr val="FFFFFF"/>
            </a:solidFill>
            <a:ln w="9525">
              <a:solidFill>
                <a:srgbClr val="000000"/>
              </a:solidFill>
              <a:round/>
            </a:ln>
          </p:spPr>
        </p:sp>
        <p:cxnSp>
          <p:nvCxnSpPr>
            <p:cNvPr id="6734" name="Line 665"/>
            <p:cNvCxnSpPr/>
            <p:nvPr/>
          </p:nvCxnSpPr>
          <p:spPr bwMode="auto">
            <a:xfrm flipH="1">
              <a:off x="2094230" y="477520"/>
              <a:ext cx="635" cy="1223010"/>
            </a:xfrm>
            <a:prstGeom prst="line">
              <a:avLst/>
            </a:prstGeom>
            <a:noFill/>
            <a:ln w="9525">
              <a:solidFill>
                <a:srgbClr val="000000"/>
              </a:solidFill>
              <a:round/>
            </a:ln>
          </p:spPr>
        </p:cxnSp>
        <p:sp>
          <p:nvSpPr>
            <p:cNvPr id="6735" name="Oval 666"/>
            <p:cNvSpPr>
              <a:spLocks noChangeArrowheads="1"/>
            </p:cNvSpPr>
            <p:nvPr/>
          </p:nvSpPr>
          <p:spPr bwMode="auto">
            <a:xfrm>
              <a:off x="2255520" y="405765"/>
              <a:ext cx="71755" cy="71755"/>
            </a:xfrm>
            <a:prstGeom prst="ellipse">
              <a:avLst/>
            </a:prstGeom>
            <a:solidFill>
              <a:srgbClr val="FFFFFF"/>
            </a:solidFill>
            <a:ln w="9525">
              <a:solidFill>
                <a:srgbClr val="000000"/>
              </a:solidFill>
              <a:round/>
            </a:ln>
          </p:spPr>
        </p:sp>
        <p:cxnSp>
          <p:nvCxnSpPr>
            <p:cNvPr id="6736" name="Line 667"/>
            <p:cNvCxnSpPr/>
            <p:nvPr/>
          </p:nvCxnSpPr>
          <p:spPr bwMode="auto">
            <a:xfrm flipV="1">
              <a:off x="2101215" y="714375"/>
              <a:ext cx="305435" cy="328930"/>
            </a:xfrm>
            <a:prstGeom prst="line">
              <a:avLst/>
            </a:prstGeom>
            <a:noFill/>
            <a:ln w="9525">
              <a:solidFill>
                <a:srgbClr val="000000"/>
              </a:solidFill>
              <a:round/>
            </a:ln>
          </p:spPr>
        </p:cxnSp>
        <p:cxnSp>
          <p:nvCxnSpPr>
            <p:cNvPr id="6737" name="Line 668"/>
            <p:cNvCxnSpPr/>
            <p:nvPr/>
          </p:nvCxnSpPr>
          <p:spPr bwMode="auto">
            <a:xfrm flipV="1">
              <a:off x="2093595" y="796290"/>
              <a:ext cx="305435" cy="328930"/>
            </a:xfrm>
            <a:prstGeom prst="line">
              <a:avLst/>
            </a:prstGeom>
            <a:noFill/>
            <a:ln w="9525">
              <a:solidFill>
                <a:srgbClr val="000000"/>
              </a:solidFill>
              <a:round/>
            </a:ln>
          </p:spPr>
        </p:cxnSp>
        <p:sp>
          <p:nvSpPr>
            <p:cNvPr id="6738" name="Oval 669"/>
            <p:cNvSpPr>
              <a:spLocks noChangeArrowheads="1"/>
            </p:cNvSpPr>
            <p:nvPr/>
          </p:nvSpPr>
          <p:spPr bwMode="auto">
            <a:xfrm>
              <a:off x="2255520" y="512445"/>
              <a:ext cx="71755" cy="71755"/>
            </a:xfrm>
            <a:prstGeom prst="ellipse">
              <a:avLst/>
            </a:prstGeom>
            <a:solidFill>
              <a:srgbClr val="FFFFFF"/>
            </a:solidFill>
            <a:ln w="9525">
              <a:solidFill>
                <a:srgbClr val="000000"/>
              </a:solidFill>
              <a:round/>
            </a:ln>
          </p:spPr>
        </p:sp>
        <p:sp>
          <p:nvSpPr>
            <p:cNvPr id="6739" name="Oval 670"/>
            <p:cNvSpPr>
              <a:spLocks noChangeArrowheads="1"/>
            </p:cNvSpPr>
            <p:nvPr/>
          </p:nvSpPr>
          <p:spPr bwMode="auto">
            <a:xfrm>
              <a:off x="2255520" y="630555"/>
              <a:ext cx="71755" cy="71755"/>
            </a:xfrm>
            <a:prstGeom prst="ellipse">
              <a:avLst/>
            </a:prstGeom>
            <a:solidFill>
              <a:srgbClr val="FFFFFF"/>
            </a:solidFill>
            <a:ln w="9525">
              <a:solidFill>
                <a:srgbClr val="000000"/>
              </a:solidFill>
              <a:round/>
            </a:ln>
          </p:spPr>
        </p:sp>
        <p:sp>
          <p:nvSpPr>
            <p:cNvPr id="6740" name="Oval 671"/>
            <p:cNvSpPr>
              <a:spLocks noChangeArrowheads="1"/>
            </p:cNvSpPr>
            <p:nvPr/>
          </p:nvSpPr>
          <p:spPr bwMode="auto">
            <a:xfrm>
              <a:off x="2133600" y="565785"/>
              <a:ext cx="71755" cy="71755"/>
            </a:xfrm>
            <a:prstGeom prst="ellipse">
              <a:avLst/>
            </a:prstGeom>
            <a:solidFill>
              <a:srgbClr val="FFFFFF"/>
            </a:solidFill>
            <a:ln w="9525">
              <a:solidFill>
                <a:srgbClr val="000000"/>
              </a:solidFill>
              <a:round/>
            </a:ln>
          </p:spPr>
        </p:sp>
        <p:sp>
          <p:nvSpPr>
            <p:cNvPr id="6741" name="Oval 672"/>
            <p:cNvSpPr>
              <a:spLocks noChangeArrowheads="1"/>
            </p:cNvSpPr>
            <p:nvPr/>
          </p:nvSpPr>
          <p:spPr bwMode="auto">
            <a:xfrm>
              <a:off x="2133600" y="672465"/>
              <a:ext cx="71755" cy="71755"/>
            </a:xfrm>
            <a:prstGeom prst="ellipse">
              <a:avLst/>
            </a:prstGeom>
            <a:solidFill>
              <a:srgbClr val="FFFFFF"/>
            </a:solidFill>
            <a:ln w="9525">
              <a:solidFill>
                <a:srgbClr val="000000"/>
              </a:solidFill>
              <a:round/>
            </a:ln>
          </p:spPr>
        </p:sp>
        <p:sp>
          <p:nvSpPr>
            <p:cNvPr id="6742" name="Oval 673"/>
            <p:cNvSpPr>
              <a:spLocks noChangeArrowheads="1"/>
            </p:cNvSpPr>
            <p:nvPr/>
          </p:nvSpPr>
          <p:spPr bwMode="auto">
            <a:xfrm>
              <a:off x="2133600" y="790575"/>
              <a:ext cx="71755" cy="71755"/>
            </a:xfrm>
            <a:prstGeom prst="ellipse">
              <a:avLst/>
            </a:prstGeom>
            <a:solidFill>
              <a:srgbClr val="FFFFFF"/>
            </a:solidFill>
            <a:ln w="9525">
              <a:solidFill>
                <a:srgbClr val="000000"/>
              </a:solidFill>
              <a:round/>
            </a:ln>
          </p:spPr>
        </p:sp>
        <p:sp>
          <p:nvSpPr>
            <p:cNvPr id="6743" name="Oval 674"/>
            <p:cNvSpPr>
              <a:spLocks noChangeArrowheads="1"/>
            </p:cNvSpPr>
            <p:nvPr/>
          </p:nvSpPr>
          <p:spPr bwMode="auto">
            <a:xfrm>
              <a:off x="2247900" y="1061085"/>
              <a:ext cx="71755" cy="71755"/>
            </a:xfrm>
            <a:prstGeom prst="ellipse">
              <a:avLst/>
            </a:prstGeom>
            <a:solidFill>
              <a:srgbClr val="FFFFFF"/>
            </a:solidFill>
            <a:ln w="9525">
              <a:solidFill>
                <a:srgbClr val="000000"/>
              </a:solidFill>
              <a:round/>
            </a:ln>
          </p:spPr>
        </p:sp>
        <p:sp>
          <p:nvSpPr>
            <p:cNvPr id="6744" name="Oval 675"/>
            <p:cNvSpPr>
              <a:spLocks noChangeArrowheads="1"/>
            </p:cNvSpPr>
            <p:nvPr/>
          </p:nvSpPr>
          <p:spPr bwMode="auto">
            <a:xfrm>
              <a:off x="2247900" y="1167765"/>
              <a:ext cx="71755" cy="71755"/>
            </a:xfrm>
            <a:prstGeom prst="ellipse">
              <a:avLst/>
            </a:prstGeom>
            <a:solidFill>
              <a:srgbClr val="FFFFFF"/>
            </a:solidFill>
            <a:ln w="9525">
              <a:solidFill>
                <a:srgbClr val="000000"/>
              </a:solidFill>
              <a:round/>
            </a:ln>
          </p:spPr>
        </p:sp>
        <p:sp>
          <p:nvSpPr>
            <p:cNvPr id="6745" name="Oval 676"/>
            <p:cNvSpPr>
              <a:spLocks noChangeArrowheads="1"/>
            </p:cNvSpPr>
            <p:nvPr/>
          </p:nvSpPr>
          <p:spPr bwMode="auto">
            <a:xfrm>
              <a:off x="2247900" y="1285875"/>
              <a:ext cx="71755" cy="71755"/>
            </a:xfrm>
            <a:prstGeom prst="ellipse">
              <a:avLst/>
            </a:prstGeom>
            <a:solidFill>
              <a:srgbClr val="FFFFFF"/>
            </a:solidFill>
            <a:ln w="9525">
              <a:solidFill>
                <a:srgbClr val="000000"/>
              </a:solidFill>
              <a:round/>
            </a:ln>
          </p:spPr>
        </p:sp>
        <p:sp>
          <p:nvSpPr>
            <p:cNvPr id="6746" name="Oval 677"/>
            <p:cNvSpPr>
              <a:spLocks noChangeArrowheads="1"/>
            </p:cNvSpPr>
            <p:nvPr/>
          </p:nvSpPr>
          <p:spPr bwMode="auto">
            <a:xfrm>
              <a:off x="2125980" y="1221105"/>
              <a:ext cx="71755" cy="71755"/>
            </a:xfrm>
            <a:prstGeom prst="ellipse">
              <a:avLst/>
            </a:prstGeom>
            <a:solidFill>
              <a:srgbClr val="FFFFFF"/>
            </a:solidFill>
            <a:ln w="9525">
              <a:solidFill>
                <a:srgbClr val="000000"/>
              </a:solidFill>
              <a:round/>
            </a:ln>
          </p:spPr>
        </p:sp>
        <p:sp>
          <p:nvSpPr>
            <p:cNvPr id="6747" name="Oval 678"/>
            <p:cNvSpPr>
              <a:spLocks noChangeArrowheads="1"/>
            </p:cNvSpPr>
            <p:nvPr/>
          </p:nvSpPr>
          <p:spPr bwMode="auto">
            <a:xfrm>
              <a:off x="2125980" y="1327785"/>
              <a:ext cx="71755" cy="71755"/>
            </a:xfrm>
            <a:prstGeom prst="ellipse">
              <a:avLst/>
            </a:prstGeom>
            <a:solidFill>
              <a:srgbClr val="FFFFFF"/>
            </a:solidFill>
            <a:ln w="9525">
              <a:solidFill>
                <a:srgbClr val="000000"/>
              </a:solidFill>
              <a:round/>
            </a:ln>
          </p:spPr>
        </p:sp>
        <p:sp>
          <p:nvSpPr>
            <p:cNvPr id="6748" name="Oval 679"/>
            <p:cNvSpPr>
              <a:spLocks noChangeArrowheads="1"/>
            </p:cNvSpPr>
            <p:nvPr/>
          </p:nvSpPr>
          <p:spPr bwMode="auto">
            <a:xfrm>
              <a:off x="2125980" y="1445895"/>
              <a:ext cx="71755" cy="71755"/>
            </a:xfrm>
            <a:prstGeom prst="ellipse">
              <a:avLst/>
            </a:prstGeom>
            <a:solidFill>
              <a:srgbClr val="FFFFFF"/>
            </a:solidFill>
            <a:ln w="9525">
              <a:solidFill>
                <a:srgbClr val="000000"/>
              </a:solidFill>
              <a:round/>
            </a:ln>
          </p:spPr>
        </p:sp>
        <p:cxnSp>
          <p:nvCxnSpPr>
            <p:cNvPr id="6749" name="Line 680"/>
            <p:cNvCxnSpPr/>
            <p:nvPr/>
          </p:nvCxnSpPr>
          <p:spPr bwMode="auto">
            <a:xfrm>
              <a:off x="1163955" y="675640"/>
              <a:ext cx="768350" cy="635"/>
            </a:xfrm>
            <a:prstGeom prst="line">
              <a:avLst/>
            </a:prstGeom>
            <a:noFill/>
            <a:ln w="9525">
              <a:solidFill>
                <a:srgbClr val="000000"/>
              </a:solidFill>
              <a:round/>
            </a:ln>
          </p:spPr>
        </p:cxnSp>
        <p:cxnSp>
          <p:nvCxnSpPr>
            <p:cNvPr id="6750" name="Line 681"/>
            <p:cNvCxnSpPr/>
            <p:nvPr/>
          </p:nvCxnSpPr>
          <p:spPr bwMode="auto">
            <a:xfrm>
              <a:off x="1163955" y="607695"/>
              <a:ext cx="768350" cy="635"/>
            </a:xfrm>
            <a:prstGeom prst="line">
              <a:avLst/>
            </a:prstGeom>
            <a:noFill/>
            <a:ln w="9525">
              <a:solidFill>
                <a:srgbClr val="000000"/>
              </a:solidFill>
              <a:round/>
            </a:ln>
          </p:spPr>
        </p:cxnSp>
        <p:cxnSp>
          <p:nvCxnSpPr>
            <p:cNvPr id="6751" name="Line 682"/>
            <p:cNvCxnSpPr/>
            <p:nvPr/>
          </p:nvCxnSpPr>
          <p:spPr bwMode="auto">
            <a:xfrm>
              <a:off x="1163955" y="877570"/>
              <a:ext cx="768350" cy="635"/>
            </a:xfrm>
            <a:prstGeom prst="line">
              <a:avLst/>
            </a:prstGeom>
            <a:noFill/>
            <a:ln w="9525">
              <a:solidFill>
                <a:srgbClr val="000000"/>
              </a:solidFill>
              <a:round/>
            </a:ln>
          </p:spPr>
        </p:cxnSp>
        <p:cxnSp>
          <p:nvCxnSpPr>
            <p:cNvPr id="416" name="Line 683"/>
            <p:cNvCxnSpPr/>
            <p:nvPr/>
          </p:nvCxnSpPr>
          <p:spPr bwMode="auto">
            <a:xfrm>
              <a:off x="1163955" y="815975"/>
              <a:ext cx="768350" cy="635"/>
            </a:xfrm>
            <a:prstGeom prst="line">
              <a:avLst/>
            </a:prstGeom>
            <a:noFill/>
            <a:ln w="9525">
              <a:solidFill>
                <a:srgbClr val="000000"/>
              </a:solidFill>
              <a:round/>
            </a:ln>
          </p:spPr>
        </p:cxnSp>
        <p:cxnSp>
          <p:nvCxnSpPr>
            <p:cNvPr id="417" name="Line 684"/>
            <p:cNvCxnSpPr/>
            <p:nvPr/>
          </p:nvCxnSpPr>
          <p:spPr bwMode="auto">
            <a:xfrm>
              <a:off x="1163955" y="744220"/>
              <a:ext cx="768350" cy="635"/>
            </a:xfrm>
            <a:prstGeom prst="line">
              <a:avLst/>
            </a:prstGeom>
            <a:noFill/>
            <a:ln w="9525">
              <a:solidFill>
                <a:srgbClr val="000000"/>
              </a:solidFill>
              <a:round/>
            </a:ln>
          </p:spPr>
        </p:cxnSp>
        <p:cxnSp>
          <p:nvCxnSpPr>
            <p:cNvPr id="418" name="Line 685"/>
            <p:cNvCxnSpPr/>
            <p:nvPr/>
          </p:nvCxnSpPr>
          <p:spPr bwMode="auto">
            <a:xfrm>
              <a:off x="1398270" y="581025"/>
              <a:ext cx="635" cy="353695"/>
            </a:xfrm>
            <a:prstGeom prst="line">
              <a:avLst/>
            </a:prstGeom>
            <a:noFill/>
            <a:ln w="9525">
              <a:solidFill>
                <a:srgbClr val="000000"/>
              </a:solidFill>
              <a:prstDash val="dash"/>
              <a:round/>
            </a:ln>
          </p:spPr>
        </p:cxnSp>
        <p:cxnSp>
          <p:nvCxnSpPr>
            <p:cNvPr id="419" name="Line 686"/>
            <p:cNvCxnSpPr/>
            <p:nvPr/>
          </p:nvCxnSpPr>
          <p:spPr bwMode="auto">
            <a:xfrm>
              <a:off x="1673860" y="581025"/>
              <a:ext cx="635" cy="353695"/>
            </a:xfrm>
            <a:prstGeom prst="line">
              <a:avLst/>
            </a:prstGeom>
            <a:noFill/>
            <a:ln w="9525">
              <a:solidFill>
                <a:srgbClr val="000000"/>
              </a:solidFill>
              <a:prstDash val="dash"/>
              <a:round/>
            </a:ln>
          </p:spPr>
        </p:cxnSp>
        <p:sp>
          <p:nvSpPr>
            <p:cNvPr id="420" name="Freeform 687"/>
            <p:cNvSpPr/>
            <p:nvPr/>
          </p:nvSpPr>
          <p:spPr bwMode="auto">
            <a:xfrm>
              <a:off x="1163955" y="1132840"/>
              <a:ext cx="768350" cy="396240"/>
            </a:xfrm>
            <a:custGeom>
              <a:avLst/>
              <a:gdLst>
                <a:gd name="T0" fmla="*/ 0 w 1210"/>
                <a:gd name="T1" fmla="*/ 0 h 624"/>
                <a:gd name="T2" fmla="*/ 0 w 1210"/>
                <a:gd name="T3" fmla="*/ 624 h 624"/>
                <a:gd name="T4" fmla="*/ 1210 w 1210"/>
                <a:gd name="T5" fmla="*/ 624 h 624"/>
                <a:gd name="T6" fmla="*/ 1210 w 1210"/>
                <a:gd name="T7" fmla="*/ 0 h 624"/>
                <a:gd name="T8" fmla="*/ 0 w 1210"/>
                <a:gd name="T9" fmla="*/ 0 h 624"/>
              </a:gdLst>
              <a:ahLst/>
              <a:cxnLst>
                <a:cxn ang="0">
                  <a:pos x="T0" y="T1"/>
                </a:cxn>
                <a:cxn ang="0">
                  <a:pos x="T2" y="T3"/>
                </a:cxn>
                <a:cxn ang="0">
                  <a:pos x="T4" y="T5"/>
                </a:cxn>
                <a:cxn ang="0">
                  <a:pos x="T6" y="T7"/>
                </a:cxn>
                <a:cxn ang="0">
                  <a:pos x="T8" y="T9"/>
                </a:cxn>
              </a:cxnLst>
              <a:rect l="0" t="0" r="r" b="b"/>
              <a:pathLst>
                <a:path w="1210" h="624">
                  <a:moveTo>
                    <a:pt x="0" y="0"/>
                  </a:moveTo>
                  <a:lnTo>
                    <a:pt x="0" y="624"/>
                  </a:lnTo>
                  <a:lnTo>
                    <a:pt x="1210" y="624"/>
                  </a:lnTo>
                  <a:lnTo>
                    <a:pt x="1210" y="0"/>
                  </a:lnTo>
                  <a:lnTo>
                    <a:pt x="0" y="0"/>
                  </a:lnTo>
                  <a:close/>
                </a:path>
              </a:pathLst>
            </a:custGeom>
            <a:solidFill>
              <a:srgbClr val="FFFFFF"/>
            </a:solidFill>
            <a:ln w="9525">
              <a:solidFill>
                <a:srgbClr val="000000"/>
              </a:solidFill>
              <a:round/>
            </a:ln>
          </p:spPr>
        </p:sp>
        <p:cxnSp>
          <p:nvCxnSpPr>
            <p:cNvPr id="421" name="Line 688"/>
            <p:cNvCxnSpPr/>
            <p:nvPr/>
          </p:nvCxnSpPr>
          <p:spPr bwMode="auto">
            <a:xfrm>
              <a:off x="1163955" y="1270000"/>
              <a:ext cx="768350" cy="635"/>
            </a:xfrm>
            <a:prstGeom prst="line">
              <a:avLst/>
            </a:prstGeom>
            <a:noFill/>
            <a:ln w="9525">
              <a:solidFill>
                <a:srgbClr val="000000"/>
              </a:solidFill>
              <a:round/>
            </a:ln>
          </p:spPr>
        </p:cxnSp>
        <p:cxnSp>
          <p:nvCxnSpPr>
            <p:cNvPr id="422" name="Line 689"/>
            <p:cNvCxnSpPr/>
            <p:nvPr/>
          </p:nvCxnSpPr>
          <p:spPr bwMode="auto">
            <a:xfrm>
              <a:off x="1163955" y="1202055"/>
              <a:ext cx="768350" cy="635"/>
            </a:xfrm>
            <a:prstGeom prst="line">
              <a:avLst/>
            </a:prstGeom>
            <a:noFill/>
            <a:ln w="9525">
              <a:solidFill>
                <a:srgbClr val="000000"/>
              </a:solidFill>
              <a:round/>
            </a:ln>
          </p:spPr>
        </p:cxnSp>
        <p:cxnSp>
          <p:nvCxnSpPr>
            <p:cNvPr id="423" name="Line 690"/>
            <p:cNvCxnSpPr/>
            <p:nvPr/>
          </p:nvCxnSpPr>
          <p:spPr bwMode="auto">
            <a:xfrm>
              <a:off x="1163955" y="1471930"/>
              <a:ext cx="768350" cy="635"/>
            </a:xfrm>
            <a:prstGeom prst="line">
              <a:avLst/>
            </a:prstGeom>
            <a:noFill/>
            <a:ln w="9525">
              <a:solidFill>
                <a:srgbClr val="000000"/>
              </a:solidFill>
              <a:round/>
            </a:ln>
          </p:spPr>
        </p:cxnSp>
        <p:cxnSp>
          <p:nvCxnSpPr>
            <p:cNvPr id="424" name="Line 691"/>
            <p:cNvCxnSpPr/>
            <p:nvPr/>
          </p:nvCxnSpPr>
          <p:spPr bwMode="auto">
            <a:xfrm>
              <a:off x="1163955" y="1410335"/>
              <a:ext cx="768350" cy="635"/>
            </a:xfrm>
            <a:prstGeom prst="line">
              <a:avLst/>
            </a:prstGeom>
            <a:noFill/>
            <a:ln w="9525">
              <a:solidFill>
                <a:srgbClr val="000000"/>
              </a:solidFill>
              <a:round/>
            </a:ln>
          </p:spPr>
        </p:cxnSp>
        <p:cxnSp>
          <p:nvCxnSpPr>
            <p:cNvPr id="425" name="Line 692"/>
            <p:cNvCxnSpPr/>
            <p:nvPr/>
          </p:nvCxnSpPr>
          <p:spPr bwMode="auto">
            <a:xfrm>
              <a:off x="1163955" y="1338580"/>
              <a:ext cx="768350" cy="635"/>
            </a:xfrm>
            <a:prstGeom prst="line">
              <a:avLst/>
            </a:prstGeom>
            <a:noFill/>
            <a:ln w="9525">
              <a:solidFill>
                <a:srgbClr val="000000"/>
              </a:solidFill>
              <a:round/>
            </a:ln>
          </p:spPr>
        </p:cxnSp>
        <p:cxnSp>
          <p:nvCxnSpPr>
            <p:cNvPr id="426" name="Line 693"/>
            <p:cNvCxnSpPr/>
            <p:nvPr/>
          </p:nvCxnSpPr>
          <p:spPr bwMode="auto">
            <a:xfrm>
              <a:off x="1398270" y="1175385"/>
              <a:ext cx="635" cy="353695"/>
            </a:xfrm>
            <a:prstGeom prst="line">
              <a:avLst/>
            </a:prstGeom>
            <a:noFill/>
            <a:ln w="9525">
              <a:solidFill>
                <a:srgbClr val="000000"/>
              </a:solidFill>
              <a:prstDash val="dash"/>
              <a:round/>
            </a:ln>
          </p:spPr>
        </p:cxnSp>
        <p:cxnSp>
          <p:nvCxnSpPr>
            <p:cNvPr id="427" name="Line 694"/>
            <p:cNvCxnSpPr/>
            <p:nvPr/>
          </p:nvCxnSpPr>
          <p:spPr bwMode="auto">
            <a:xfrm>
              <a:off x="1673860" y="1175385"/>
              <a:ext cx="635" cy="353695"/>
            </a:xfrm>
            <a:prstGeom prst="line">
              <a:avLst/>
            </a:prstGeom>
            <a:noFill/>
            <a:ln w="9525">
              <a:solidFill>
                <a:srgbClr val="000000"/>
              </a:solidFill>
              <a:prstDash val="dash"/>
              <a:round/>
            </a:ln>
          </p:spPr>
        </p:cxnSp>
        <p:sp>
          <p:nvSpPr>
            <p:cNvPr id="428" name="Rectangle 695"/>
            <p:cNvSpPr>
              <a:spLocks noChangeArrowheads="1"/>
            </p:cNvSpPr>
            <p:nvPr/>
          </p:nvSpPr>
          <p:spPr bwMode="auto">
            <a:xfrm>
              <a:off x="565785" y="175783"/>
              <a:ext cx="958215" cy="212090"/>
            </a:xfrm>
            <a:prstGeom prst="rect">
              <a:avLst/>
            </a:prstGeom>
            <a:solidFill>
              <a:srgbClr val="FFFFFF"/>
            </a:solidFill>
            <a:ln>
              <a:noFill/>
            </a:ln>
          </p:spPr>
          <p:txBody>
            <a:bodyPr rot="0" vert="horz" wrap="square" lIns="0" tIns="0" rIns="0" bIns="0" anchor="t" anchorCtr="0" upright="1">
              <a:noAutofit/>
            </a:bodyPr>
            <a:lstStyle/>
            <a:p>
              <a:pPr algn="just"/>
              <a:r>
                <a:rPr lang="en-US" altLang="zh-CN" sz="1600" kern="100">
                  <a:latin typeface="Times New Roman" panose="02020603050405020304"/>
                  <a:ea typeface="宋体" panose="02010600030101010101" pitchFamily="2" charset="-122"/>
                  <a:cs typeface="Times New Roman" panose="02020603050405020304"/>
                  <a:sym typeface="Times New Roman" panose="02020603050405020304"/>
                </a:rPr>
                <a:t>110A互连单元</a:t>
              </a:r>
              <a:endParaRPr lang="en-US" altLang="zh-CN" sz="1600" kern="100">
                <a:latin typeface="Times New Roman" panose="02020603050405020304"/>
                <a:ea typeface="宋体" panose="02010600030101010101" pitchFamily="2" charset="-122"/>
                <a:cs typeface="Times New Roman" panose="02020603050405020304"/>
                <a:sym typeface="Times New Roman" panose="02020603050405020304"/>
              </a:endParaRPr>
            </a:p>
          </p:txBody>
        </p:sp>
        <p:sp>
          <p:nvSpPr>
            <p:cNvPr id="429" name="Rectangle 696"/>
            <p:cNvSpPr>
              <a:spLocks noChangeArrowheads="1"/>
            </p:cNvSpPr>
            <p:nvPr/>
          </p:nvSpPr>
          <p:spPr bwMode="auto">
            <a:xfrm>
              <a:off x="650876" y="1445895"/>
              <a:ext cx="275590" cy="151765"/>
            </a:xfrm>
            <a:prstGeom prst="rect">
              <a:avLst/>
            </a:prstGeom>
            <a:solidFill>
              <a:srgbClr val="FFFFFF"/>
            </a:solidFill>
            <a:ln>
              <a:noFill/>
            </a:ln>
          </p:spPr>
          <p:txBody>
            <a:bodyPr rot="0" vert="horz" wrap="square" lIns="0" tIns="0" rIns="0" bIns="0" anchor="t" anchorCtr="0" upright="1">
              <a:noAutofit/>
            </a:bodyPr>
            <a:lstStyle/>
            <a:p>
              <a:pPr algn="ctr"/>
              <a:r>
                <a:rPr lang="en-US" altLang="zh-CN" sz="1600" kern="100">
                  <a:latin typeface="Times New Roman" panose="02020603050405020304"/>
                  <a:ea typeface="宋体" panose="02010600030101010101" pitchFamily="2" charset="-122"/>
                  <a:cs typeface="Times New Roman" panose="02020603050405020304"/>
                  <a:sym typeface="Times New Roman" panose="02020603050405020304"/>
                </a:rPr>
                <a:t>行号</a:t>
              </a:r>
              <a:endParaRPr lang="en-US" altLang="zh-CN" sz="1600" kern="100">
                <a:latin typeface="Times New Roman" panose="02020603050405020304"/>
                <a:ea typeface="宋体" panose="02010600030101010101" pitchFamily="2" charset="-122"/>
                <a:cs typeface="Times New Roman" panose="02020603050405020304"/>
                <a:sym typeface="Times New Roman" panose="02020603050405020304"/>
              </a:endParaRPr>
            </a:p>
          </p:txBody>
        </p:sp>
        <p:cxnSp>
          <p:nvCxnSpPr>
            <p:cNvPr id="430" name="Line 697"/>
            <p:cNvCxnSpPr/>
            <p:nvPr/>
          </p:nvCxnSpPr>
          <p:spPr bwMode="auto">
            <a:xfrm>
              <a:off x="207010" y="474345"/>
              <a:ext cx="1887855" cy="635"/>
            </a:xfrm>
            <a:prstGeom prst="line">
              <a:avLst/>
            </a:prstGeom>
            <a:noFill/>
            <a:ln w="9525">
              <a:solidFill>
                <a:srgbClr val="000000"/>
              </a:solidFill>
              <a:round/>
            </a:ln>
          </p:spPr>
        </p:cxnSp>
        <p:cxnSp>
          <p:nvCxnSpPr>
            <p:cNvPr id="431" name="Line 698"/>
            <p:cNvCxnSpPr/>
            <p:nvPr/>
          </p:nvCxnSpPr>
          <p:spPr bwMode="auto">
            <a:xfrm flipH="1">
              <a:off x="2094865" y="113030"/>
              <a:ext cx="311785" cy="361315"/>
            </a:xfrm>
            <a:prstGeom prst="line">
              <a:avLst/>
            </a:prstGeom>
            <a:noFill/>
            <a:ln w="9525">
              <a:solidFill>
                <a:srgbClr val="000000"/>
              </a:solidFill>
              <a:round/>
            </a:ln>
          </p:spPr>
        </p:cxnSp>
        <p:cxnSp>
          <p:nvCxnSpPr>
            <p:cNvPr id="432" name="Line 699"/>
            <p:cNvCxnSpPr/>
            <p:nvPr/>
          </p:nvCxnSpPr>
          <p:spPr bwMode="auto">
            <a:xfrm>
              <a:off x="926465" y="1503045"/>
              <a:ext cx="237490" cy="635"/>
            </a:xfrm>
            <a:prstGeom prst="line">
              <a:avLst/>
            </a:prstGeom>
            <a:noFill/>
            <a:ln w="9525">
              <a:solidFill>
                <a:srgbClr val="000000"/>
              </a:solidFill>
              <a:round/>
            </a:ln>
          </p:spPr>
        </p:cxnSp>
        <p:sp>
          <p:nvSpPr>
            <p:cNvPr id="433" name="Rectangle 700"/>
            <p:cNvSpPr>
              <a:spLocks noChangeArrowheads="1"/>
            </p:cNvSpPr>
            <p:nvPr/>
          </p:nvSpPr>
          <p:spPr bwMode="auto">
            <a:xfrm>
              <a:off x="474133" y="1831341"/>
              <a:ext cx="617220" cy="255694"/>
            </a:xfrm>
            <a:prstGeom prst="rect">
              <a:avLst/>
            </a:prstGeom>
            <a:solidFill>
              <a:srgbClr val="FFFFFF"/>
            </a:solidFill>
            <a:ln>
              <a:noFill/>
            </a:ln>
          </p:spPr>
          <p:txBody>
            <a:bodyPr rot="0" vert="horz" wrap="square" lIns="0" tIns="0" rIns="0" bIns="0" anchor="t" anchorCtr="0" upright="1">
              <a:noAutofit/>
            </a:bodyPr>
            <a:lstStyle/>
            <a:p>
              <a:pPr algn="ctr"/>
              <a:r>
                <a:rPr lang="en-US" altLang="zh-CN" sz="1600" kern="100">
                  <a:latin typeface="Times New Roman" panose="02020603050405020304"/>
                  <a:ea typeface="宋体" panose="02010600030101010101" pitchFamily="2" charset="-122"/>
                  <a:cs typeface="Times New Roman" panose="02020603050405020304"/>
                  <a:sym typeface="Times New Roman" panose="02020603050405020304"/>
                </a:rPr>
                <a:t>建筑物综</a:t>
              </a:r>
              <a:endParaRPr lang="en-US" altLang="zh-CN" sz="1600" kern="100">
                <a:latin typeface="Times New Roman" panose="02020603050405020304"/>
                <a:ea typeface="宋体" panose="02010600030101010101" pitchFamily="2" charset="-122"/>
                <a:cs typeface="Times New Roman" panose="02020603050405020304"/>
                <a:sym typeface="Times New Roman" panose="02020603050405020304"/>
              </a:endParaRPr>
            </a:p>
            <a:p>
              <a:pPr algn="ctr"/>
              <a:r>
                <a:rPr lang="en-US" altLang="zh-CN" sz="1600" kern="100">
                  <a:latin typeface="Times New Roman" panose="02020603050405020304"/>
                  <a:ea typeface="宋体" panose="02010600030101010101" pitchFamily="2" charset="-122"/>
                  <a:cs typeface="Times New Roman" panose="02020603050405020304"/>
                  <a:sym typeface="Times New Roman" panose="02020603050405020304"/>
                </a:rPr>
                <a:t>合布线标记</a:t>
              </a:r>
              <a:endParaRPr lang="en-US" altLang="zh-CN" sz="1600" kern="100">
                <a:latin typeface="Times New Roman" panose="02020603050405020304"/>
                <a:ea typeface="宋体" panose="02010600030101010101" pitchFamily="2" charset="-122"/>
                <a:cs typeface="Times New Roman" panose="02020603050405020304"/>
                <a:sym typeface="Times New Roman" panose="02020603050405020304"/>
              </a:endParaRPr>
            </a:p>
          </p:txBody>
        </p:sp>
        <p:sp>
          <p:nvSpPr>
            <p:cNvPr id="434" name="Rectangle 701"/>
            <p:cNvSpPr>
              <a:spLocks noChangeArrowheads="1"/>
            </p:cNvSpPr>
            <p:nvPr/>
          </p:nvSpPr>
          <p:spPr bwMode="auto">
            <a:xfrm>
              <a:off x="1326726" y="1831340"/>
              <a:ext cx="468630" cy="255694"/>
            </a:xfrm>
            <a:prstGeom prst="rect">
              <a:avLst/>
            </a:prstGeom>
            <a:solidFill>
              <a:srgbClr val="FFFFFF"/>
            </a:solidFill>
            <a:ln>
              <a:noFill/>
            </a:ln>
          </p:spPr>
          <p:txBody>
            <a:bodyPr rot="0" vert="horz" wrap="square" lIns="0" tIns="0" rIns="0" bIns="0" anchor="t" anchorCtr="0" upright="1">
              <a:noAutofit/>
            </a:bodyPr>
            <a:lstStyle/>
            <a:p>
              <a:pPr algn="ctr"/>
              <a:r>
                <a:rPr lang="en-US" altLang="zh-CN" sz="1600" kern="100">
                  <a:latin typeface="Times New Roman" panose="02020603050405020304"/>
                  <a:ea typeface="宋体" panose="02010600030101010101" pitchFamily="2" charset="-122"/>
                  <a:cs typeface="Times New Roman" panose="02020603050405020304"/>
                  <a:sym typeface="Times New Roman" panose="02020603050405020304"/>
                </a:rPr>
                <a:t>非综合布</a:t>
              </a:r>
              <a:endParaRPr lang="en-US" altLang="zh-CN" sz="1600" kern="100">
                <a:latin typeface="Times New Roman" panose="02020603050405020304"/>
                <a:ea typeface="宋体" panose="02010600030101010101" pitchFamily="2" charset="-122"/>
                <a:cs typeface="Times New Roman" panose="02020603050405020304"/>
                <a:sym typeface="Times New Roman" panose="02020603050405020304"/>
              </a:endParaRPr>
            </a:p>
            <a:p>
              <a:pPr algn="just"/>
              <a:r>
                <a:rPr lang="en-US" altLang="zh-CN" sz="1600" kern="100">
                  <a:latin typeface="Times New Roman" panose="02020603050405020304"/>
                  <a:ea typeface="宋体" panose="02010600030101010101" pitchFamily="2" charset="-122"/>
                  <a:cs typeface="Times New Roman" panose="02020603050405020304"/>
                  <a:sym typeface="Times New Roman" panose="02020603050405020304"/>
                </a:rPr>
                <a:t>线标记</a:t>
              </a:r>
              <a:endParaRPr lang="en-US" altLang="zh-CN" sz="1600" kern="100">
                <a:latin typeface="Times New Roman" panose="02020603050405020304"/>
                <a:ea typeface="宋体" panose="02010600030101010101" pitchFamily="2" charset="-122"/>
                <a:cs typeface="Times New Roman" panose="02020603050405020304"/>
                <a:sym typeface="Times New Roman" panose="02020603050405020304"/>
              </a:endParaRPr>
            </a:p>
          </p:txBody>
        </p:sp>
        <p:sp>
          <p:nvSpPr>
            <p:cNvPr id="436" name="Rectangle 702"/>
            <p:cNvSpPr>
              <a:spLocks noChangeArrowheads="1"/>
            </p:cNvSpPr>
            <p:nvPr/>
          </p:nvSpPr>
          <p:spPr bwMode="auto">
            <a:xfrm>
              <a:off x="1932305" y="1831341"/>
              <a:ext cx="628650" cy="255694"/>
            </a:xfrm>
            <a:prstGeom prst="rect">
              <a:avLst/>
            </a:prstGeom>
            <a:solidFill>
              <a:srgbClr val="FFFFFF"/>
            </a:solidFill>
            <a:ln>
              <a:noFill/>
            </a:ln>
          </p:spPr>
          <p:txBody>
            <a:bodyPr rot="0" vert="horz" wrap="square" lIns="0" tIns="0" rIns="0" bIns="0" anchor="t" anchorCtr="0" upright="1">
              <a:noAutofit/>
            </a:bodyPr>
            <a:lstStyle/>
            <a:p>
              <a:pPr algn="just"/>
              <a:r>
                <a:rPr lang="en-US" altLang="zh-CN" sz="1600" kern="100">
                  <a:latin typeface="Times New Roman" panose="02020603050405020304"/>
                  <a:ea typeface="宋体" panose="02010600030101010101" pitchFamily="2" charset="-122"/>
                  <a:cs typeface="Times New Roman" panose="02020603050405020304"/>
                  <a:sym typeface="Times New Roman" panose="02020603050405020304"/>
                </a:rPr>
                <a:t>这些标记与此光纤对应</a:t>
              </a:r>
              <a:endParaRPr lang="en-US" altLang="zh-CN" sz="1600" kern="100">
                <a:latin typeface="Times New Roman" panose="02020603050405020304"/>
                <a:ea typeface="宋体" panose="02010600030101010101" pitchFamily="2" charset="-122"/>
                <a:cs typeface="Times New Roman" panose="02020603050405020304"/>
                <a:sym typeface="Times New Roman" panose="02020603050405020304"/>
              </a:endParaRPr>
            </a:p>
          </p:txBody>
        </p:sp>
        <p:cxnSp>
          <p:nvCxnSpPr>
            <p:cNvPr id="437" name="Line 703"/>
            <p:cNvCxnSpPr/>
            <p:nvPr/>
          </p:nvCxnSpPr>
          <p:spPr bwMode="auto">
            <a:xfrm flipV="1">
              <a:off x="799465" y="1529080"/>
              <a:ext cx="680085" cy="339090"/>
            </a:xfrm>
            <a:prstGeom prst="line">
              <a:avLst/>
            </a:prstGeom>
            <a:noFill/>
            <a:ln w="9525">
              <a:solidFill>
                <a:srgbClr val="000000"/>
              </a:solidFill>
              <a:round/>
            </a:ln>
          </p:spPr>
        </p:cxnSp>
        <p:cxnSp>
          <p:nvCxnSpPr>
            <p:cNvPr id="438" name="Line 704"/>
            <p:cNvCxnSpPr/>
            <p:nvPr/>
          </p:nvCxnSpPr>
          <p:spPr bwMode="auto">
            <a:xfrm flipV="1">
              <a:off x="1524000" y="1529080"/>
              <a:ext cx="212090" cy="339090"/>
            </a:xfrm>
            <a:prstGeom prst="line">
              <a:avLst/>
            </a:prstGeom>
            <a:noFill/>
            <a:ln w="9525">
              <a:solidFill>
                <a:srgbClr val="000000"/>
              </a:solidFill>
              <a:round/>
            </a:ln>
          </p:spPr>
        </p:cxnSp>
        <p:cxnSp>
          <p:nvCxnSpPr>
            <p:cNvPr id="439" name="Line 705"/>
            <p:cNvCxnSpPr/>
            <p:nvPr/>
          </p:nvCxnSpPr>
          <p:spPr bwMode="auto">
            <a:xfrm>
              <a:off x="1842135" y="1529080"/>
              <a:ext cx="283845" cy="339090"/>
            </a:xfrm>
            <a:prstGeom prst="line">
              <a:avLst/>
            </a:prstGeom>
            <a:noFill/>
            <a:ln w="9525">
              <a:solidFill>
                <a:srgbClr val="000000"/>
              </a:solidFill>
              <a:round/>
            </a:ln>
          </p:spPr>
        </p:cxnSp>
        <p:cxnSp>
          <p:nvCxnSpPr>
            <p:cNvPr id="440" name="Line 706"/>
            <p:cNvCxnSpPr/>
            <p:nvPr/>
          </p:nvCxnSpPr>
          <p:spPr bwMode="auto">
            <a:xfrm>
              <a:off x="2174875" y="1533525"/>
              <a:ext cx="635" cy="328295"/>
            </a:xfrm>
            <a:prstGeom prst="line">
              <a:avLst/>
            </a:prstGeom>
            <a:noFill/>
            <a:ln w="9525">
              <a:solidFill>
                <a:srgbClr val="000000"/>
              </a:solidFill>
              <a:round/>
            </a:ln>
          </p:spPr>
        </p:cxnSp>
        <p:sp>
          <p:nvSpPr>
            <p:cNvPr id="441" name="Rectangle 707"/>
            <p:cNvSpPr>
              <a:spLocks noChangeArrowheads="1"/>
            </p:cNvSpPr>
            <p:nvPr/>
          </p:nvSpPr>
          <p:spPr bwMode="auto">
            <a:xfrm>
              <a:off x="615374" y="2093270"/>
              <a:ext cx="1852989" cy="216222"/>
            </a:xfrm>
            <a:prstGeom prst="rect">
              <a:avLst/>
            </a:prstGeom>
            <a:solidFill>
              <a:srgbClr val="FFFFFF"/>
            </a:solidFill>
            <a:ln>
              <a:noFill/>
            </a:ln>
          </p:spPr>
          <p:txBody>
            <a:bodyPr rot="0" vert="horz" wrap="square" lIns="0" tIns="0" rIns="0" bIns="0" anchor="t" anchorCtr="0" upright="1">
              <a:noAutofit/>
            </a:bodyPr>
            <a:lstStyle/>
            <a:p>
              <a:pPr algn="just"/>
              <a:r>
                <a:rPr lang="en-US" altLang="zh-CN" sz="2400" kern="100">
                  <a:latin typeface="Times New Roman" panose="02020603050405020304"/>
                  <a:ea typeface="宋体" panose="02010600030101010101" pitchFamily="2" charset="-122"/>
                  <a:cs typeface="Times New Roman" panose="02020603050405020304"/>
                  <a:sym typeface="Times New Roman" panose="02020603050405020304"/>
                </a:rPr>
                <a:t>图13.51 交连场光纤管理标识</a:t>
              </a:r>
              <a:endParaRPr lang="en-US" altLang="zh-CN" sz="2400" kern="100">
                <a:latin typeface="Times New Roman" panose="02020603050405020304"/>
                <a:ea typeface="宋体" panose="02010600030101010101" pitchFamily="2" charset="-122"/>
                <a:cs typeface="Times New Roman" panose="02020603050405020304"/>
                <a:sym typeface="Times New Roman" panose="02020603050405020304"/>
              </a:endParaRPr>
            </a:p>
          </p:txBody>
        </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5"/>
          <p:cNvSpPr>
            <a:spLocks noChangeArrowheads="1"/>
          </p:cNvSpPr>
          <p:nvPr/>
        </p:nvSpPr>
        <p:spPr bwMode="auto">
          <a:xfrm>
            <a:off x="623570" y="1196975"/>
            <a:ext cx="10795000" cy="4643755"/>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2400" dirty="0"/>
              <a:t>每根光纤应用光纤标签标识，标签标识的内容包括两类信息：（</a:t>
            </a:r>
            <a:r>
              <a:rPr lang="en-US" altLang="zh-CN" sz="2400" dirty="0"/>
              <a:t>1</a:t>
            </a:r>
            <a:r>
              <a:rPr lang="zh-CN" altLang="zh-CN" sz="2400" dirty="0"/>
              <a:t>）光纤远端的位置。包括设备位置、交连场、墙或楼层连接器等；（</a:t>
            </a:r>
            <a:r>
              <a:rPr lang="en-US" altLang="zh-CN" sz="2400" dirty="0"/>
              <a:t>2</a:t>
            </a:r>
            <a:r>
              <a:rPr lang="zh-CN" altLang="zh-CN" sz="2400" dirty="0"/>
              <a:t>）光纤本身的说明。包括光纤类型、该光纤所在光缆的区间号、离此连接点最近处的光纤颜色等，</a:t>
            </a:r>
            <a:r>
              <a:rPr lang="zh-CN" altLang="zh-CN" sz="2400" dirty="0" smtClean="0"/>
              <a:t>如</a:t>
            </a:r>
            <a:r>
              <a:rPr lang="zh-CN" altLang="en-US" sz="2400" dirty="0" smtClean="0"/>
              <a:t>图</a:t>
            </a:r>
            <a:r>
              <a:rPr lang="en-US" altLang="zh-CN" sz="2400" dirty="0" smtClean="0"/>
              <a:t>11-54</a:t>
            </a:r>
            <a:r>
              <a:rPr lang="zh-CN" altLang="zh-CN" sz="2400" dirty="0" smtClean="0"/>
              <a:t>所</a:t>
            </a:r>
            <a:r>
              <a:rPr lang="zh-CN" altLang="zh-CN" sz="2400" dirty="0"/>
              <a:t>示。</a:t>
            </a:r>
            <a:endParaRPr lang="zh-CN" altLang="zh-CN" sz="2400" dirty="0"/>
          </a:p>
          <a:p>
            <a:pPr eaLnBrk="1" hangingPunct="1"/>
            <a:r>
              <a:rPr lang="zh-CN" altLang="zh-CN" sz="2400" dirty="0"/>
              <a:t>除了每根光纤标签提供的标记信息外，在每条光缆上还可增加光缆标签标记，以提供该光缆远端的位置及特殊信息。光缆标前的特殊信息包括光缆编号、使用的光纤数、备用的光纤数以及长度，用两行来描述，</a:t>
            </a:r>
            <a:r>
              <a:rPr lang="zh-CN" altLang="zh-CN" sz="2400" dirty="0" smtClean="0"/>
              <a:t>如</a:t>
            </a:r>
            <a:r>
              <a:rPr lang="zh-CN" altLang="en-US" sz="2400" dirty="0" smtClean="0"/>
              <a:t>图</a:t>
            </a:r>
            <a:r>
              <a:rPr lang="en-US" altLang="zh-CN" sz="2400" dirty="0" smtClean="0"/>
              <a:t>11-55</a:t>
            </a:r>
            <a:r>
              <a:rPr lang="zh-CN" altLang="zh-CN" sz="2400" dirty="0" smtClean="0"/>
              <a:t>所</a:t>
            </a:r>
            <a:r>
              <a:rPr lang="zh-CN" altLang="zh-CN" sz="2400" dirty="0"/>
              <a:t>示，第一行表示此光缆的远端在第一教学楼</a:t>
            </a:r>
            <a:r>
              <a:rPr lang="en-US" altLang="zh-CN" sz="2400" dirty="0"/>
              <a:t>302</a:t>
            </a:r>
            <a:r>
              <a:rPr lang="zh-CN" altLang="zh-CN" sz="2400" dirty="0"/>
              <a:t>房间，第</a:t>
            </a:r>
            <a:r>
              <a:rPr lang="en-US" altLang="zh-CN" sz="2400" dirty="0"/>
              <a:t>2</a:t>
            </a:r>
            <a:r>
              <a:rPr lang="zh-CN" altLang="zh-CN" sz="2400" dirty="0"/>
              <a:t>行表示启用光纤数为</a:t>
            </a:r>
            <a:r>
              <a:rPr lang="en-US" altLang="zh-CN" sz="2400" dirty="0"/>
              <a:t>6</a:t>
            </a:r>
            <a:r>
              <a:rPr lang="zh-CN" altLang="zh-CN" sz="2400" dirty="0"/>
              <a:t>根，备用光纤数为</a:t>
            </a:r>
            <a:r>
              <a:rPr lang="en-US" altLang="zh-CN" sz="2400" dirty="0"/>
              <a:t>2</a:t>
            </a:r>
            <a:r>
              <a:rPr lang="zh-CN" altLang="zh-CN" sz="2400" dirty="0"/>
              <a:t>根，光缆长度为</a:t>
            </a:r>
            <a:r>
              <a:rPr lang="en-US" altLang="zh-CN" sz="2400" dirty="0"/>
              <a:t>990 m</a:t>
            </a:r>
            <a:r>
              <a:rPr lang="zh-CN" altLang="zh-CN" sz="2400" dirty="0"/>
              <a:t>。</a:t>
            </a:r>
            <a:endParaRPr lang="zh-CN" altLang="en-US" sz="2400" dirty="0"/>
          </a:p>
        </p:txBody>
      </p:sp>
      <p:sp>
        <p:nvSpPr>
          <p:cNvPr id="71683"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11.4.1 光纤熔接</a:t>
            </a:r>
            <a:endParaRPr lang="zh-CN" altLang="zh-CN" sz="3200" b="1"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标题 1"/>
          <p:cNvSpPr/>
          <p:nvPr/>
        </p:nvSpPr>
        <p:spPr bwMode="auto">
          <a:xfrm>
            <a:off x="3071813" y="260350"/>
            <a:ext cx="6881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11.4.1 光纤熔接</a:t>
            </a:r>
            <a:endParaRPr lang="zh-CN" altLang="zh-CN" sz="3200" b="1" dirty="0"/>
          </a:p>
        </p:txBody>
      </p:sp>
      <p:pic>
        <p:nvPicPr>
          <p:cNvPr id="72709"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b="25081"/>
          <a:stretch>
            <a:fillRect/>
          </a:stretch>
        </p:blipFill>
        <p:spPr bwMode="auto">
          <a:xfrm>
            <a:off x="839470" y="908685"/>
            <a:ext cx="10995660" cy="4843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4" name="图片 113"/>
          <p:cNvPicPr/>
          <p:nvPr/>
        </p:nvPicPr>
        <p:blipFill>
          <a:blip r:embed="rId1"/>
          <a:stretch>
            <a:fillRect/>
          </a:stretch>
        </p:blipFill>
        <p:spPr>
          <a:xfrm>
            <a:off x="6600468" y="-27305"/>
            <a:ext cx="5304234" cy="6858000"/>
          </a:xfrm>
          <a:prstGeom prst="rect">
            <a:avLst/>
          </a:prstGeom>
          <a:noFill/>
          <a:ln w="9525">
            <a:noFill/>
          </a:ln>
        </p:spPr>
      </p:pic>
      <p:pic>
        <p:nvPicPr>
          <p:cNvPr id="13" name="图片 13"/>
          <p:cNvPicPr preferRelativeResize="0">
            <a:picLocks noChangeAspect="1"/>
          </p:cNvPicPr>
          <p:nvPr/>
        </p:nvPicPr>
        <p:blipFill>
          <a:blip r:embed="rId2"/>
          <a:srcRect t="10376" r="40608" b="825"/>
          <a:stretch>
            <a:fillRect/>
          </a:stretch>
        </p:blipFill>
        <p:spPr>
          <a:xfrm>
            <a:off x="1919605" y="0"/>
            <a:ext cx="3808095" cy="6927215"/>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5" name="图片 114"/>
          <p:cNvPicPr/>
          <p:nvPr/>
        </p:nvPicPr>
        <p:blipFill>
          <a:blip r:embed="rId1"/>
          <a:stretch>
            <a:fillRect/>
          </a:stretch>
        </p:blipFill>
        <p:spPr>
          <a:xfrm>
            <a:off x="623451" y="44450"/>
            <a:ext cx="6682978" cy="6858000"/>
          </a:xfrm>
          <a:prstGeom prst="rect">
            <a:avLst/>
          </a:prstGeom>
          <a:noFill/>
          <a:ln w="9525">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标题 1"/>
          <p:cNvSpPr/>
          <p:nvPr/>
        </p:nvSpPr>
        <p:spPr bwMode="auto">
          <a:xfrm>
            <a:off x="3071813" y="260350"/>
            <a:ext cx="576103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r>
              <a:rPr kumimoji="0" lang="zh-CN" altLang="en-US" sz="3200" b="1">
                <a:solidFill>
                  <a:srgbClr val="375B79"/>
                </a:solidFill>
              </a:rPr>
              <a:t>习题</a:t>
            </a:r>
            <a:endParaRPr kumimoji="0" lang="zh-CN" altLang="en-US" sz="3200" b="1">
              <a:solidFill>
                <a:srgbClr val="375B79"/>
              </a:solidFill>
            </a:endParaRPr>
          </a:p>
        </p:txBody>
      </p:sp>
      <p:sp>
        <p:nvSpPr>
          <p:cNvPr id="73731" name="Rectangle 75"/>
          <p:cNvSpPr>
            <a:spLocks noChangeArrowheads="1"/>
          </p:cNvSpPr>
          <p:nvPr/>
        </p:nvSpPr>
        <p:spPr bwMode="auto">
          <a:xfrm>
            <a:off x="723900" y="1143000"/>
            <a:ext cx="10623550" cy="4857750"/>
          </a:xfrm>
          <a:prstGeom prst="rect">
            <a:avLst/>
          </a:prstGeom>
          <a:solidFill>
            <a:schemeClr val="bg1"/>
          </a:solidFill>
          <a:ln w="9525">
            <a:solidFill>
              <a:srgbClr val="C3D7E1"/>
            </a:solidFill>
            <a:miter lim="800000"/>
          </a:ln>
          <a:effectLst>
            <a:outerShdw dist="53882" dir="2700000" algn="ctr" rotWithShape="0">
              <a:schemeClr val="tx2">
                <a:alpha val="50000"/>
              </a:schemeClr>
            </a:outerShdw>
          </a:effectLst>
        </p:spPr>
        <p:txBody>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2400"/>
              <a:t>二、思考题</a:t>
            </a:r>
            <a:endParaRPr lang="zh-CN" altLang="zh-CN" sz="2400"/>
          </a:p>
          <a:p>
            <a:pPr eaLnBrk="1" hangingPunct="1"/>
            <a:r>
              <a:rPr lang="en-US" altLang="zh-CN" sz="2400"/>
              <a:t>1. </a:t>
            </a:r>
            <a:r>
              <a:rPr lang="zh-CN" altLang="zh-CN" sz="2400"/>
              <a:t>试列出</a:t>
            </a:r>
            <a:r>
              <a:rPr lang="en-US" altLang="zh-CN" sz="2400"/>
              <a:t>5</a:t>
            </a:r>
            <a:r>
              <a:rPr lang="zh-CN" altLang="zh-CN" sz="2400"/>
              <a:t>种常用的光缆端接施工工具。</a:t>
            </a:r>
            <a:endParaRPr lang="zh-CN" altLang="zh-CN" sz="2400"/>
          </a:p>
          <a:p>
            <a:pPr eaLnBrk="1" hangingPunct="1"/>
            <a:r>
              <a:rPr lang="en-US" altLang="zh-CN" sz="2400"/>
              <a:t>2. </a:t>
            </a:r>
            <a:r>
              <a:rPr lang="zh-CN" altLang="zh-CN" sz="2400"/>
              <a:t>简述光缆施工的基本要求。</a:t>
            </a:r>
            <a:endParaRPr lang="zh-CN" altLang="zh-CN" sz="2400"/>
          </a:p>
          <a:p>
            <a:pPr eaLnBrk="1" hangingPunct="1"/>
            <a:r>
              <a:rPr lang="en-US" altLang="zh-CN" sz="2400"/>
              <a:t>3. </a:t>
            </a:r>
            <a:r>
              <a:rPr lang="zh-CN" altLang="zh-CN" sz="2400"/>
              <a:t>光缆施工前应如何对光缆进行检验？</a:t>
            </a:r>
            <a:endParaRPr lang="zh-CN" altLang="zh-CN" sz="2400"/>
          </a:p>
          <a:p>
            <a:pPr eaLnBrk="1" hangingPunct="1"/>
            <a:r>
              <a:rPr lang="en-US" altLang="zh-CN" sz="2400"/>
              <a:t>4. </a:t>
            </a:r>
            <a:r>
              <a:rPr lang="zh-CN" altLang="zh-CN" sz="2400"/>
              <a:t>简述配线子系统光缆敷设的步骤。</a:t>
            </a:r>
            <a:endParaRPr lang="zh-CN" altLang="zh-CN" sz="2400"/>
          </a:p>
          <a:p>
            <a:pPr eaLnBrk="1" hangingPunct="1"/>
            <a:r>
              <a:rPr lang="en-US" altLang="zh-CN" sz="2400"/>
              <a:t>5. </a:t>
            </a:r>
            <a:r>
              <a:rPr lang="zh-CN" altLang="zh-CN" sz="2400"/>
              <a:t>简述在弱电竖井敷设光缆的基本方法和步骤。</a:t>
            </a:r>
            <a:endParaRPr lang="zh-CN" altLang="zh-CN" sz="2400"/>
          </a:p>
          <a:p>
            <a:pPr eaLnBrk="1" hangingPunct="1"/>
            <a:r>
              <a:rPr lang="zh-CN" altLang="zh-CN" sz="2400"/>
              <a:t>三、实训题</a:t>
            </a:r>
            <a:endParaRPr lang="zh-CN" altLang="zh-CN" sz="2400"/>
          </a:p>
          <a:p>
            <a:pPr eaLnBrk="1" hangingPunct="1"/>
            <a:r>
              <a:rPr lang="en-US" altLang="zh-CN" sz="2400"/>
              <a:t>1. </a:t>
            </a:r>
            <a:r>
              <a:rPr lang="zh-CN" altLang="zh-CN" sz="2400"/>
              <a:t>在机柜上安装光纤配线架并整理光纤跳线。</a:t>
            </a:r>
            <a:endParaRPr lang="zh-CN" altLang="zh-CN" sz="2400"/>
          </a:p>
          <a:p>
            <a:pPr eaLnBrk="1" hangingPunct="1"/>
            <a:r>
              <a:rPr lang="en-US" altLang="zh-CN" sz="2400"/>
              <a:t>2. </a:t>
            </a:r>
            <a:r>
              <a:rPr lang="zh-CN" altLang="zh-CN" sz="2400"/>
              <a:t>到学校办公楼、机关办公大楼观察电缆竖井内干线光缆的布放。</a:t>
            </a:r>
            <a:endParaRPr lang="zh-CN" altLang="zh-CN" sz="2400"/>
          </a:p>
          <a:p>
            <a:pPr eaLnBrk="1" hangingPunct="1"/>
            <a:r>
              <a:rPr lang="en-US" altLang="zh-CN" sz="2400"/>
              <a:t>3. </a:t>
            </a:r>
            <a:r>
              <a:rPr lang="zh-CN" altLang="zh-CN" sz="2400"/>
              <a:t>到校园、企事业单位等网络中心，观察网络中心机房光纤配线架的整理。</a:t>
            </a:r>
            <a:endParaRPr lang="zh-CN" altLang="zh-CN" sz="24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1"/>
          <p:cNvSpPr>
            <a:spLocks noChangeArrowheads="1"/>
          </p:cNvSpPr>
          <p:nvPr/>
        </p:nvSpPr>
        <p:spPr bwMode="auto">
          <a:xfrm>
            <a:off x="551815" y="1124585"/>
            <a:ext cx="11047730" cy="3714750"/>
          </a:xfrm>
          <a:prstGeom prst="rect">
            <a:avLst/>
          </a:prstGeom>
          <a:solidFill>
            <a:srgbClr val="FFFFFF"/>
          </a:solidFill>
          <a:ln w="9525">
            <a:solidFill>
              <a:srgbClr val="008080"/>
            </a:solidFill>
            <a:miter lim="800000"/>
          </a:ln>
          <a:effectLst>
            <a:outerShdw dist="35921" dir="2700000" algn="ctr" rotWithShape="0">
              <a:schemeClr val="bg2">
                <a:alpha val="50000"/>
              </a:schemeClr>
            </a:outerShdw>
          </a:effectLst>
        </p:spPr>
        <p:txBody>
          <a:bodyPr wrap="square" lIns="54000" tIns="10800" rIns="54000" bIns="10800">
            <a:spAutoFit/>
          </a:bodyPr>
          <a:lstStyle>
            <a:lvl1pPr indent="713105"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2400"/>
              <a:t>（</a:t>
            </a:r>
            <a:r>
              <a:rPr lang="en-US" altLang="zh-CN" sz="2400"/>
              <a:t>5</a:t>
            </a:r>
            <a:r>
              <a:rPr lang="zh-CN" altLang="zh-CN" sz="2400"/>
              <a:t>）为便于施工和维护人员操作，机柜（架）前至少应留有</a:t>
            </a:r>
            <a:r>
              <a:rPr lang="en-US" altLang="zh-CN" sz="2400"/>
              <a:t>800 mm</a:t>
            </a:r>
            <a:r>
              <a:rPr lang="zh-CN" altLang="zh-CN" sz="2400"/>
              <a:t>的空间，机柜（架）背面距离墙面应大于</a:t>
            </a:r>
            <a:r>
              <a:rPr lang="en-US" altLang="zh-CN" sz="2400"/>
              <a:t>600 mm</a:t>
            </a:r>
            <a:r>
              <a:rPr lang="zh-CN" altLang="zh-CN" sz="2400"/>
              <a:t>，以便人员施工、维护和通行。相邻机架设备应靠近，同列机架和设备的机面应排列平齐。</a:t>
            </a:r>
            <a:endParaRPr lang="zh-CN" altLang="zh-CN" sz="2400"/>
          </a:p>
          <a:p>
            <a:pPr eaLnBrk="1" hangingPunct="1"/>
            <a:r>
              <a:rPr lang="zh-CN" altLang="zh-CN" sz="2400"/>
              <a:t>（</a:t>
            </a:r>
            <a:r>
              <a:rPr lang="en-US" altLang="zh-CN" sz="2400"/>
              <a:t>6</a:t>
            </a:r>
            <a:r>
              <a:rPr lang="zh-CN" altLang="zh-CN" sz="2400"/>
              <a:t>）机柜的接地装置应符合相关规定的要求，并保持良好的电气连接。</a:t>
            </a:r>
            <a:endParaRPr lang="zh-CN" altLang="zh-CN" sz="2400"/>
          </a:p>
          <a:p>
            <a:pPr eaLnBrk="1" hangingPunct="1"/>
            <a:r>
              <a:rPr lang="zh-CN" altLang="zh-CN" sz="2400"/>
              <a:t>（</a:t>
            </a:r>
            <a:r>
              <a:rPr lang="en-US" altLang="zh-CN" sz="2400"/>
              <a:t>7</a:t>
            </a:r>
            <a:r>
              <a:rPr lang="zh-CN" altLang="zh-CN" sz="2400"/>
              <a:t>）如采用墙上型机柜，要求墙壁必须牢固可靠，能承受机柜重量，机柜距地面宜为</a:t>
            </a:r>
            <a:r>
              <a:rPr lang="en-US" altLang="zh-CN" sz="2400"/>
              <a:t>300 mm</a:t>
            </a:r>
            <a:r>
              <a:rPr lang="zh-CN" altLang="zh-CN" sz="2400"/>
              <a:t>～</a:t>
            </a:r>
            <a:r>
              <a:rPr lang="en-US" altLang="zh-CN" sz="2400"/>
              <a:t>800 mm</a:t>
            </a:r>
            <a:r>
              <a:rPr lang="zh-CN" altLang="zh-CN" sz="2400"/>
              <a:t>，或视具体情况而定。</a:t>
            </a:r>
            <a:endParaRPr lang="zh-CN" altLang="zh-CN" sz="2400"/>
          </a:p>
          <a:p>
            <a:pPr eaLnBrk="1" hangingPunct="1"/>
            <a:r>
              <a:rPr lang="zh-CN" altLang="zh-CN" sz="2400"/>
              <a:t>（</a:t>
            </a:r>
            <a:r>
              <a:rPr lang="en-US" altLang="zh-CN" sz="2400"/>
              <a:t>8</a:t>
            </a:r>
            <a:r>
              <a:rPr lang="zh-CN" altLang="zh-CN" sz="2400"/>
              <a:t>）在新建建筑物中，布线系统应采用暗线敷设方式，所使用的配线设备也可采取暗敷方式，暗装在墙体内。在建筑施工时，应根据综合布线系统要求，在规定位置处预留墙洞，并先将设备箱体埋在墙内，布线系统工程施工时再安装内部连接硬件和面板。</a:t>
            </a:r>
            <a:endParaRPr lang="zh-CN" altLang="zh-CN" sz="2400"/>
          </a:p>
        </p:txBody>
      </p:sp>
      <p:sp>
        <p:nvSpPr>
          <p:cNvPr id="8195" name="标题 1"/>
          <p:cNvSpPr/>
          <p:nvPr/>
        </p:nvSpPr>
        <p:spPr bwMode="auto">
          <a:xfrm>
            <a:off x="3071813" y="260350"/>
            <a:ext cx="702468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11.2.2  </a:t>
            </a:r>
            <a:r>
              <a:rPr lang="zh-CN" altLang="zh-CN" sz="3200" b="1" dirty="0"/>
              <a:t>机柜安装的基本要求</a:t>
            </a:r>
            <a:endParaRPr lang="zh-CN" altLang="zh-CN" sz="32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1"/>
          <p:cNvSpPr>
            <a:spLocks noChangeArrowheads="1"/>
          </p:cNvSpPr>
          <p:nvPr/>
        </p:nvSpPr>
        <p:spPr bwMode="auto">
          <a:xfrm>
            <a:off x="551815" y="1124585"/>
            <a:ext cx="11063605" cy="4822825"/>
          </a:xfrm>
          <a:prstGeom prst="rect">
            <a:avLst/>
          </a:prstGeom>
          <a:solidFill>
            <a:srgbClr val="FFFFFF"/>
          </a:solidFill>
          <a:ln w="9525">
            <a:solidFill>
              <a:srgbClr val="008080"/>
            </a:solidFill>
            <a:miter lim="800000"/>
          </a:ln>
          <a:effectLst>
            <a:outerShdw dist="35921" dir="2700000" algn="ctr" rotWithShape="0">
              <a:schemeClr val="bg2">
                <a:alpha val="50000"/>
              </a:schemeClr>
            </a:outerShdw>
          </a:effectLst>
        </p:spPr>
        <p:txBody>
          <a:bodyPr wrap="square" lIns="54000" tIns="10800" rIns="54000" bIns="10800">
            <a:spAutoFit/>
          </a:bodyPr>
          <a:lstStyle>
            <a:lvl1pPr indent="628650"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zh-CN" altLang="zh-CN" sz="2400"/>
              <a:t>（</a:t>
            </a:r>
            <a:r>
              <a:rPr lang="en-US" altLang="zh-CN" sz="2400"/>
              <a:t>1</a:t>
            </a:r>
            <a:r>
              <a:rPr lang="zh-CN" altLang="zh-CN" sz="2400"/>
              <a:t>）在机柜内部安装配线架前，首先要进行设备位置规划或按照图纸规定确定位置。</a:t>
            </a:r>
            <a:endParaRPr lang="zh-CN" altLang="zh-CN" sz="2400"/>
          </a:p>
          <a:p>
            <a:pPr eaLnBrk="1" hangingPunct="1"/>
            <a:r>
              <a:rPr lang="zh-CN" altLang="zh-CN" sz="2400"/>
              <a:t>（</a:t>
            </a:r>
            <a:r>
              <a:rPr lang="en-US" altLang="zh-CN" sz="2400"/>
              <a:t>2</a:t>
            </a:r>
            <a:r>
              <a:rPr lang="zh-CN" altLang="zh-CN" sz="2400"/>
              <a:t>）缆线采用地面出线方式时，一般缆线从机柜底部穿入机柜内部，配线架宜安装在机柜下部。采取桥架出线方式时，一般缆线从机柜顶部穿入机柜内部，配线架宜安装在机柜上部。缆线采取从机柜侧面穿入机柜内部时，配线架宜安装在机柜中部。</a:t>
            </a:r>
            <a:endParaRPr lang="zh-CN" altLang="zh-CN" sz="2400"/>
          </a:p>
          <a:p>
            <a:pPr eaLnBrk="1" hangingPunct="1"/>
            <a:r>
              <a:rPr lang="zh-CN" altLang="zh-CN" sz="2400"/>
              <a:t>（</a:t>
            </a:r>
            <a:r>
              <a:rPr lang="en-US" altLang="zh-CN" sz="2400"/>
              <a:t>3</a:t>
            </a:r>
            <a:r>
              <a:rPr lang="zh-CN" altLang="zh-CN" sz="2400"/>
              <a:t>）每个模块式快速配线架之间装有一个理线架，每个交换机之间也要安装理线架。</a:t>
            </a:r>
            <a:endParaRPr lang="zh-CN" altLang="zh-CN" sz="2400"/>
          </a:p>
          <a:p>
            <a:pPr eaLnBrk="1" hangingPunct="1"/>
            <a:r>
              <a:rPr lang="zh-CN" altLang="zh-CN" sz="2400" dirty="0">
                <a:sym typeface="+mn-ea"/>
              </a:rPr>
              <a:t>（</a:t>
            </a:r>
            <a:r>
              <a:rPr lang="en-US" altLang="zh-CN" sz="2400" dirty="0">
                <a:sym typeface="+mn-ea"/>
              </a:rPr>
              <a:t>4</a:t>
            </a:r>
            <a:r>
              <a:rPr lang="zh-CN" altLang="zh-CN" sz="2400" dirty="0">
                <a:sym typeface="+mn-ea"/>
              </a:rPr>
              <a:t>）正面的跳线从配线架中出来后全部要放入理线架，然后从机柜侧面绕到上部的交换机间的理线器中，再接插进入交换机端口。</a:t>
            </a:r>
            <a:endParaRPr lang="zh-CN" altLang="zh-CN" sz="2400" dirty="0"/>
          </a:p>
          <a:p>
            <a:pPr eaLnBrk="1" hangingPunct="1"/>
            <a:r>
              <a:rPr lang="zh-CN" altLang="zh-CN" sz="2400" dirty="0">
                <a:sym typeface="+mn-ea"/>
              </a:rPr>
              <a:t>配线架与交换机的布置通常采用两种形式，一种是将配线架与交换机置于同一机柜中，彼此间隔摆放，</a:t>
            </a:r>
            <a:r>
              <a:rPr lang="zh-CN" altLang="zh-CN" sz="2400" dirty="0" smtClean="0">
                <a:sym typeface="+mn-ea"/>
              </a:rPr>
              <a:t>如</a:t>
            </a:r>
            <a:r>
              <a:rPr lang="zh-CN" altLang="en-US" sz="2400" dirty="0" smtClean="0">
                <a:sym typeface="+mn-ea"/>
              </a:rPr>
              <a:t>图</a:t>
            </a:r>
            <a:r>
              <a:rPr lang="en-US" altLang="zh-CN" sz="2400" dirty="0" smtClean="0">
                <a:sym typeface="+mn-ea"/>
              </a:rPr>
              <a:t>11-1</a:t>
            </a:r>
            <a:r>
              <a:rPr lang="zh-CN" altLang="zh-CN" sz="2400" dirty="0">
                <a:sym typeface="+mn-ea"/>
              </a:rPr>
              <a:t>所示；另一种是将配线架和交换机分别置于不同的机柜中，机柜间隔摆放，</a:t>
            </a:r>
            <a:r>
              <a:rPr lang="zh-CN" altLang="zh-CN" sz="2400" dirty="0" smtClean="0">
                <a:sym typeface="+mn-ea"/>
              </a:rPr>
              <a:t>如</a:t>
            </a:r>
            <a:r>
              <a:rPr lang="zh-CN" altLang="en-US" sz="2400" dirty="0" smtClean="0">
                <a:sym typeface="+mn-ea"/>
              </a:rPr>
              <a:t>图</a:t>
            </a:r>
            <a:r>
              <a:rPr lang="en-US" altLang="zh-CN" sz="2400" dirty="0" smtClean="0">
                <a:sym typeface="+mn-ea"/>
              </a:rPr>
              <a:t>11-2</a:t>
            </a:r>
            <a:r>
              <a:rPr lang="zh-CN" altLang="zh-CN" sz="2400" dirty="0">
                <a:sym typeface="+mn-ea"/>
              </a:rPr>
              <a:t>所示。</a:t>
            </a:r>
            <a:endParaRPr lang="zh-CN" altLang="zh-CN" sz="2400"/>
          </a:p>
        </p:txBody>
      </p:sp>
      <p:sp>
        <p:nvSpPr>
          <p:cNvPr id="9219" name="标题 1"/>
          <p:cNvSpPr/>
          <p:nvPr/>
        </p:nvSpPr>
        <p:spPr bwMode="auto">
          <a:xfrm>
            <a:off x="3071813" y="260350"/>
            <a:ext cx="702468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rgbClr val="02307C"/>
                </a:solidFill>
                <a:latin typeface="Arial" panose="020B0604020202020204" pitchFamily="34" charset="0"/>
                <a:ea typeface="宋体" panose="02010600030101010101" pitchFamily="2" charset="-122"/>
              </a:defRPr>
            </a:lvl1pPr>
            <a:lvl2pPr marL="742950" indent="-285750" eaLnBrk="0" hangingPunct="0">
              <a:defRPr kumimoji="1" sz="2000">
                <a:solidFill>
                  <a:srgbClr val="02307C"/>
                </a:solidFill>
                <a:latin typeface="Arial" panose="020B0604020202020204" pitchFamily="34" charset="0"/>
                <a:ea typeface="宋体" panose="02010600030101010101" pitchFamily="2" charset="-122"/>
              </a:defRPr>
            </a:lvl2pPr>
            <a:lvl3pPr marL="1143000" indent="-228600" eaLnBrk="0" hangingPunct="0">
              <a:defRPr kumimoji="1" sz="2000">
                <a:solidFill>
                  <a:srgbClr val="02307C"/>
                </a:solidFill>
                <a:latin typeface="Arial" panose="020B0604020202020204" pitchFamily="34" charset="0"/>
                <a:ea typeface="宋体" panose="02010600030101010101" pitchFamily="2" charset="-122"/>
              </a:defRPr>
            </a:lvl3pPr>
            <a:lvl4pPr marL="1600200" indent="-228600" eaLnBrk="0" hangingPunct="0">
              <a:defRPr kumimoji="1" sz="2000">
                <a:solidFill>
                  <a:srgbClr val="02307C"/>
                </a:solidFill>
                <a:latin typeface="Arial" panose="020B0604020202020204" pitchFamily="34" charset="0"/>
                <a:ea typeface="宋体" panose="02010600030101010101" pitchFamily="2" charset="-122"/>
              </a:defRPr>
            </a:lvl4pPr>
            <a:lvl5pPr marL="2057400" indent="-228600" eaLnBrk="0" hangingPunct="0">
              <a:defRPr kumimoji="1" sz="2000">
                <a:solidFill>
                  <a:srgbClr val="02307C"/>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02307C"/>
                </a:solidFill>
                <a:latin typeface="Arial" panose="020B0604020202020204" pitchFamily="34" charset="0"/>
                <a:ea typeface="宋体" panose="02010600030101010101" pitchFamily="2" charset="-122"/>
              </a:defRPr>
            </a:lvl9pPr>
          </a:lstStyle>
          <a:p>
            <a:pPr eaLnBrk="1" hangingPunct="1"/>
            <a:r>
              <a:rPr lang="en-US" altLang="zh-CN" sz="3200" b="1" dirty="0" smtClean="0"/>
              <a:t>11.2.3  </a:t>
            </a:r>
            <a:r>
              <a:rPr lang="zh-CN" altLang="zh-CN" sz="3200" b="1" dirty="0"/>
              <a:t>配线架在机柜中的安装要求</a:t>
            </a:r>
            <a:endParaRPr lang="zh-CN" altLang="zh-CN" sz="3200" b="1" dirty="0"/>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COMMONDATA" val="eyJoZGlkIjoiOTc1MTA2MjU3ODgzMDhkMzE0ZTU0MjU4NGU4NDljNDMifQ=="/>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folHlink">
                <a:alpha val="32001"/>
              </a:schemeClr>
            </a:gs>
            <a:gs pos="100000">
              <a:schemeClr val="folHlink">
                <a:gamma/>
                <a:shade val="0"/>
                <a:invGamma/>
                <a:alpha val="89999"/>
              </a:schemeClr>
            </a:gs>
          </a:gsLst>
          <a:lin ang="2700000" scaled="1"/>
        </a:gradFill>
        <a:ln w="38100" cap="flat" cmpd="sng" algn="ctr">
          <a:noFill/>
          <a:prstDash val="solid"/>
          <a:round/>
          <a:headEnd type="none" w="med" len="med"/>
          <a:tailEnd type="none" w="med" len="med"/>
        </a:ln>
      </a:spPr>
      <a:bodyPr vert="horz" wrap="square" lIns="91440" tIns="45720" rIns="91440" bIns="45720" numCol="1" anchor="ctr" anchorCtr="0" compatLnSpc="1">
        <a:spAutoFit/>
      </a:bodyPr>
      <a:lstStyle>
        <a:defPPr marL="0" marR="0" indent="0" algn="ctr" defTabSz="914400" rtl="0" eaLnBrk="1" fontAlgn="base" latinLnBrk="0" hangingPunct="1">
          <a:lnSpc>
            <a:spcPct val="100000"/>
          </a:lnSpc>
          <a:spcBef>
            <a:spcPct val="0"/>
          </a:spcBef>
          <a:spcAft>
            <a:spcPct val="0"/>
          </a:spcAft>
          <a:buClrTx/>
          <a:buSzTx/>
          <a:buFontTx/>
          <a:buNone/>
          <a:defRPr kumimoji="1" lang="zh-CN" altLang="en-US" sz="2000" b="0" i="0" u="none" strike="noStrike" cap="none" normalizeH="0" baseline="0" smtClean="0">
            <a:ln>
              <a:noFill/>
            </a:ln>
            <a:solidFill>
              <a:srgbClr val="02307C"/>
            </a:solidFill>
            <a:effectLst/>
            <a:latin typeface="Arial" panose="020B0604020202020204" pitchFamily="34" charset="0"/>
            <a:ea typeface="宋体" panose="02010600030101010101" pitchFamily="2" charset="-122"/>
          </a:defRPr>
        </a:defPPr>
      </a:lstStyle>
    </a:spDef>
    <a:lnDef>
      <a:spPr bwMode="auto">
        <a:gradFill rotWithShape="1">
          <a:gsLst>
            <a:gs pos="0">
              <a:schemeClr val="folHlink">
                <a:alpha val="32001"/>
              </a:schemeClr>
            </a:gs>
            <a:gs pos="100000">
              <a:schemeClr val="folHlink">
                <a:gamma/>
                <a:shade val="0"/>
                <a:invGamma/>
                <a:alpha val="89999"/>
              </a:schemeClr>
            </a:gs>
          </a:gsLst>
          <a:lin ang="2700000" scaled="1"/>
        </a:gradFill>
        <a:ln w="38100" cap="flat" cmpd="sng" algn="ctr">
          <a:solidFill>
            <a:schemeClr val="accent6">
              <a:lumMod val="20000"/>
              <a:lumOff val="80000"/>
            </a:schemeClr>
          </a:solidFill>
          <a:prstDash val="solid"/>
          <a:round/>
          <a:headEnd type="none" w="med" len="med"/>
          <a:tailEnd type="none" w="med" len="med"/>
        </a:ln>
      </a:spPr>
      <a:body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12093</Words>
  <Application>WPS 演示</Application>
  <PresentationFormat>全屏显示(4:3)</PresentationFormat>
  <Paragraphs>445</Paragraphs>
  <Slides>76</Slides>
  <Notes>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76</vt:i4>
      </vt:variant>
    </vt:vector>
  </HeadingPairs>
  <TitlesOfParts>
    <vt:vector size="86" baseType="lpstr">
      <vt:lpstr>Arial</vt:lpstr>
      <vt:lpstr>宋体</vt:lpstr>
      <vt:lpstr>Wingdings</vt:lpstr>
      <vt:lpstr>微软雅黑</vt:lpstr>
      <vt:lpstr>Calibri</vt:lpstr>
      <vt:lpstr>Arial Unicode MS</vt:lpstr>
      <vt:lpstr>Times New Roman</vt:lpstr>
      <vt:lpstr>方正书宋简体</vt:lpstr>
      <vt:lpstr>Times New Roman</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xxzx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liap</dc:creator>
  <cp:lastModifiedBy>褚建立</cp:lastModifiedBy>
  <cp:revision>625</cp:revision>
  <dcterms:created xsi:type="dcterms:W3CDTF">2006-11-28T15:10:00Z</dcterms:created>
  <dcterms:modified xsi:type="dcterms:W3CDTF">2022-09-05T08:26:36Z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BBECF25321184702942641E2A38F253B</vt:lpwstr>
  </property>
  <property fmtid="{D5CDD505-2E9C-101B-9397-08002B2CF9AE}" pid="3" name="KSOProductBuildVer">
    <vt:lpwstr>2052-11.1.0.12313</vt:lpwstr>
  </property>
</Properties>
</file>