
<file path=[Content_Types].xml><?xml version="1.0" encoding="utf-8"?>
<Types xmlns="http://schemas.openxmlformats.org/package/2006/content-types">
  <Default Extension="jpeg" ContentType="image/jpeg"/>
  <Default Extension="JPG" ContentType="image/.jp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3"/>
  </p:notesMasterIdLst>
  <p:handoutMasterIdLst>
    <p:handoutMasterId r:id="rId59"/>
  </p:handoutMasterIdLst>
  <p:sldIdLst>
    <p:sldId id="501" r:id="rId3"/>
    <p:sldId id="605" r:id="rId4"/>
    <p:sldId id="606" r:id="rId5"/>
    <p:sldId id="607" r:id="rId6"/>
    <p:sldId id="608" r:id="rId7"/>
    <p:sldId id="609" r:id="rId8"/>
    <p:sldId id="610" r:id="rId9"/>
    <p:sldId id="613" r:id="rId10"/>
    <p:sldId id="611" r:id="rId11"/>
    <p:sldId id="614" r:id="rId12"/>
    <p:sldId id="907" r:id="rId13"/>
    <p:sldId id="908" r:id="rId14"/>
    <p:sldId id="909" r:id="rId15"/>
    <p:sldId id="910" r:id="rId16"/>
    <p:sldId id="911" r:id="rId17"/>
    <p:sldId id="612" r:id="rId18"/>
    <p:sldId id="616" r:id="rId19"/>
    <p:sldId id="617" r:id="rId20"/>
    <p:sldId id="618" r:id="rId21"/>
    <p:sldId id="620" r:id="rId22"/>
    <p:sldId id="622" r:id="rId23"/>
    <p:sldId id="624" r:id="rId24"/>
    <p:sldId id="626" r:id="rId25"/>
    <p:sldId id="627" r:id="rId26"/>
    <p:sldId id="628" r:id="rId27"/>
    <p:sldId id="795" r:id="rId28"/>
    <p:sldId id="630" r:id="rId29"/>
    <p:sldId id="912" r:id="rId30"/>
    <p:sldId id="913" r:id="rId31"/>
    <p:sldId id="914" r:id="rId32"/>
    <p:sldId id="915" r:id="rId33"/>
    <p:sldId id="916" r:id="rId34"/>
    <p:sldId id="917" r:id="rId35"/>
    <p:sldId id="918" r:id="rId36"/>
    <p:sldId id="919" r:id="rId37"/>
    <p:sldId id="920" r:id="rId38"/>
    <p:sldId id="921" r:id="rId39"/>
    <p:sldId id="923" r:id="rId40"/>
    <p:sldId id="924" r:id="rId41"/>
    <p:sldId id="925" r:id="rId42"/>
    <p:sldId id="1007" r:id="rId43"/>
    <p:sldId id="1008" r:id="rId44"/>
    <p:sldId id="1009" r:id="rId45"/>
    <p:sldId id="1010" r:id="rId46"/>
    <p:sldId id="1011" r:id="rId47"/>
    <p:sldId id="1012" r:id="rId48"/>
    <p:sldId id="1013" r:id="rId49"/>
    <p:sldId id="1014" r:id="rId50"/>
    <p:sldId id="1015" r:id="rId51"/>
    <p:sldId id="645" r:id="rId52"/>
    <p:sldId id="745" r:id="rId54"/>
    <p:sldId id="746" r:id="rId55"/>
    <p:sldId id="747" r:id="rId56"/>
    <p:sldId id="748" r:id="rId57"/>
    <p:sldId id="749" r:id="rId58"/>
  </p:sldIdLst>
  <p:sldSz cx="12192000" cy="6858000"/>
  <p:notesSz cx="6270625" cy="9940925"/>
  <p:custDataLst>
    <p:tags r:id="rId63"/>
  </p:custDataLst>
  <p:defaultTextStyle>
    <a:defPPr>
      <a:defRPr lang="zh-CN"/>
    </a:defPPr>
    <a:lvl1pPr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5pPr>
    <a:lvl6pPr marL="22860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6pPr>
    <a:lvl7pPr marL="27432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7pPr>
    <a:lvl8pPr marL="32004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8pPr>
    <a:lvl9pPr marL="36576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CC"/>
    <a:srgbClr val="375B79"/>
    <a:srgbClr val="FF3300"/>
    <a:srgbClr val="3A357B"/>
    <a:srgbClr val="DB0707"/>
    <a:srgbClr val="CCFFFF"/>
    <a:srgbClr val="3B6181"/>
    <a:srgbClr val="9CED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79" autoAdjust="0"/>
    <p:restoredTop sz="94559" autoAdjust="0"/>
  </p:normalViewPr>
  <p:slideViewPr>
    <p:cSldViewPr>
      <p:cViewPr varScale="1">
        <p:scale>
          <a:sx n="75" d="100"/>
          <a:sy n="75" d="100"/>
        </p:scale>
        <p:origin x="62" y="173"/>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3" Type="http://schemas.openxmlformats.org/officeDocument/2006/relationships/tags" Target="tags/tag1.xml"/><Relationship Id="rId62" Type="http://schemas.openxmlformats.org/officeDocument/2006/relationships/tableStyles" Target="tableStyles.xml"/><Relationship Id="rId61" Type="http://schemas.openxmlformats.org/officeDocument/2006/relationships/viewProps" Target="viewProps.xml"/><Relationship Id="rId60" Type="http://schemas.openxmlformats.org/officeDocument/2006/relationships/presProps" Target="presProps.xml"/><Relationship Id="rId6" Type="http://schemas.openxmlformats.org/officeDocument/2006/relationships/slide" Target="slides/slide4.xml"/><Relationship Id="rId59" Type="http://schemas.openxmlformats.org/officeDocument/2006/relationships/handoutMaster" Target="handoutMasters/handoutMaster1.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notesMaster" Target="notesMasters/notesMaster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bwMode="auto">
          <a:xfrm>
            <a:off x="0" y="0"/>
            <a:ext cx="2717800" cy="496888"/>
          </a:xfrm>
          <a:prstGeom prst="rect">
            <a:avLst/>
          </a:prstGeom>
          <a:noFill/>
          <a:ln w="9525">
            <a:noFill/>
            <a:miter lim="800000"/>
          </a:ln>
          <a:effectLst/>
        </p:spPr>
        <p:txBody>
          <a:bodyPr vert="horz" wrap="square" lIns="91440" tIns="45720" rIns="91440" bIns="45720" numCol="1" anchor="t" anchorCtr="0" compatLnSpc="1"/>
          <a:lstStyle>
            <a:lvl1pPr algn="l">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5" name="Rectangle 3"/>
          <p:cNvSpPr>
            <a:spLocks noGrp="1" noChangeArrowheads="1"/>
          </p:cNvSpPr>
          <p:nvPr>
            <p:ph type="dt" sz="quarter" idx="1"/>
          </p:nvPr>
        </p:nvSpPr>
        <p:spPr bwMode="auto">
          <a:xfrm>
            <a:off x="3551238" y="0"/>
            <a:ext cx="2717800" cy="496888"/>
          </a:xfrm>
          <a:prstGeom prst="rect">
            <a:avLst/>
          </a:prstGeom>
          <a:noFill/>
          <a:ln w="9525">
            <a:noFill/>
            <a:miter lim="800000"/>
          </a:ln>
          <a:effectLst/>
        </p:spPr>
        <p:txBody>
          <a:bodyPr vert="horz" wrap="square" lIns="91440" tIns="45720" rIns="91440" bIns="45720" numCol="1" anchor="t" anchorCtr="0" compatLnSpc="1"/>
          <a:lstStyle>
            <a:lvl1pPr algn="r">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6" name="Rectangle 4"/>
          <p:cNvSpPr>
            <a:spLocks noGrp="1" noChangeArrowheads="1"/>
          </p:cNvSpPr>
          <p:nvPr>
            <p:ph type="ftr" sz="quarter" idx="2"/>
          </p:nvPr>
        </p:nvSpPr>
        <p:spPr bwMode="auto">
          <a:xfrm>
            <a:off x="0" y="9442450"/>
            <a:ext cx="2717800" cy="496888"/>
          </a:xfrm>
          <a:prstGeom prst="rect">
            <a:avLst/>
          </a:prstGeom>
          <a:noFill/>
          <a:ln w="9525">
            <a:noFill/>
            <a:miter lim="800000"/>
          </a:ln>
          <a:effectLst/>
        </p:spPr>
        <p:txBody>
          <a:bodyPr vert="horz" wrap="square" lIns="91440" tIns="45720" rIns="91440" bIns="45720" numCol="1" anchor="b" anchorCtr="0" compatLnSpc="1"/>
          <a:lstStyle>
            <a:lvl1pPr algn="l">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7" name="Rectangle 5"/>
          <p:cNvSpPr>
            <a:spLocks noGrp="1" noChangeArrowheads="1"/>
          </p:cNvSpPr>
          <p:nvPr>
            <p:ph type="sldNum" sz="quarter" idx="3"/>
          </p:nvPr>
        </p:nvSpPr>
        <p:spPr bwMode="auto">
          <a:xfrm>
            <a:off x="3551238" y="9442450"/>
            <a:ext cx="2717800" cy="496888"/>
          </a:xfrm>
          <a:prstGeom prst="rect">
            <a:avLst/>
          </a:prstGeom>
          <a:noFill/>
          <a:ln w="9525">
            <a:noFill/>
            <a:miter lim="800000"/>
          </a:ln>
          <a:effectLst/>
        </p:spPr>
        <p:txBody>
          <a:bodyPr vert="horz" wrap="square" lIns="91440" tIns="45720" rIns="91440" bIns="45720" numCol="1" anchor="b" anchorCtr="0" compatLnSpc="1"/>
          <a:lstStyle>
            <a:lvl1pPr algn="r">
              <a:defRPr kumimoji="0" sz="1200">
                <a:solidFill>
                  <a:schemeClr val="tx1"/>
                </a:solidFill>
              </a:defRPr>
            </a:lvl1pPr>
          </a:lstStyle>
          <a:p>
            <a:fld id="{72631B04-57DB-4A88-AE75-C5C3D5FF03E2}" type="slidenum">
              <a:rPr lang="en-US" altLang="zh-CN"/>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717800" cy="496888"/>
          </a:xfrm>
          <a:prstGeom prst="rect">
            <a:avLst/>
          </a:prstGeom>
        </p:spPr>
        <p:txBody>
          <a:bodyPr vert="horz" lIns="91440" tIns="45720" rIns="91440" bIns="45720" rtlCol="0"/>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551238" y="0"/>
            <a:ext cx="2717800" cy="496888"/>
          </a:xfrm>
          <a:prstGeom prst="rect">
            <a:avLst/>
          </a:prstGeom>
        </p:spPr>
        <p:txBody>
          <a:bodyPr vert="horz" lIns="91440" tIns="45720" rIns="91440" bIns="45720" rtlCol="0"/>
          <a:lstStyle>
            <a:lvl1pPr algn="r">
              <a:defRPr sz="1200">
                <a:latin typeface="Arial" panose="020B0604020202020204" pitchFamily="34" charset="0"/>
                <a:ea typeface="宋体" panose="02010600030101010101" pitchFamily="2" charset="-122"/>
              </a:defRPr>
            </a:lvl1pPr>
          </a:lstStyle>
          <a:p>
            <a:pPr>
              <a:defRPr/>
            </a:pPr>
            <a:fld id="{6F6ECEB5-A221-4C66-88CD-1ACCF7BE4BB7}" type="datetimeFigureOut">
              <a:rPr lang="zh-CN" altLang="en-US"/>
            </a:fld>
            <a:endParaRPr lang="zh-CN" altLang="en-US"/>
          </a:p>
        </p:txBody>
      </p:sp>
      <p:sp>
        <p:nvSpPr>
          <p:cNvPr id="4" name="幻灯片图像占位符 3"/>
          <p:cNvSpPr>
            <a:spLocks noGrp="1" noRot="1" noChangeAspect="1"/>
          </p:cNvSpPr>
          <p:nvPr>
            <p:ph type="sldImg" idx="2"/>
          </p:nvPr>
        </p:nvSpPr>
        <p:spPr>
          <a:xfrm>
            <a:off x="-177800" y="746125"/>
            <a:ext cx="6626225" cy="372745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27063" y="4721225"/>
            <a:ext cx="5016500" cy="4473575"/>
          </a:xfrm>
          <a:prstGeom prst="rect">
            <a:avLst/>
          </a:prstGeom>
        </p:spPr>
        <p:txBody>
          <a:bodyPr vert="horz" lIns="91440" tIns="45720" rIns="91440" bIns="45720" rtlCol="0">
            <a:normAutofit/>
          </a:bodyPr>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9442450"/>
            <a:ext cx="2717800" cy="496888"/>
          </a:xfrm>
          <a:prstGeom prst="rect">
            <a:avLst/>
          </a:prstGeom>
        </p:spPr>
        <p:txBody>
          <a:bodyPr vert="horz" lIns="91440" tIns="45720" rIns="91440" bIns="45720" rtlCol="0" anchor="b"/>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551238" y="9442450"/>
            <a:ext cx="2717800" cy="496888"/>
          </a:xfrm>
          <a:prstGeom prst="rect">
            <a:avLst/>
          </a:prstGeom>
        </p:spPr>
        <p:txBody>
          <a:bodyPr vert="horz" wrap="square" lIns="91440" tIns="45720" rIns="91440" bIns="45720" numCol="1" anchor="b" anchorCtr="0" compatLnSpc="1"/>
          <a:lstStyle>
            <a:lvl1pPr algn="r">
              <a:defRPr sz="1200"/>
            </a:lvl1pPr>
          </a:lstStyle>
          <a:p>
            <a:fld id="{39650A7F-4FC3-493D-8A17-FAB5AA632B92}"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幻灯片图像占位符 1"/>
          <p:cNvSpPr>
            <a:spLocks noGrp="1" noRot="1" noChangeAspect="1" noTextEdit="1"/>
          </p:cNvSpPr>
          <p:nvPr>
            <p:ph type="sldImg"/>
          </p:nvPr>
        </p:nvSpPr>
        <p:spPr bwMode="auto">
          <a:xfrm>
            <a:off x="-177800" y="746125"/>
            <a:ext cx="6626225" cy="372745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4745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47460" name="灯片编号占位符 3"/>
          <p:cNvSpPr txBox="1">
            <a:spLocks noGrp="1"/>
          </p:cNvSpPr>
          <p:nvPr/>
        </p:nvSpPr>
        <p:spPr bwMode="auto">
          <a:xfrm>
            <a:off x="3551238" y="9442450"/>
            <a:ext cx="27178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r" eaLnBrk="1" hangingPunct="1"/>
            <a:fld id="{2BF81FFB-D99C-426C-B08A-0BC301DE04C4}" type="slidenum">
              <a:rPr lang="zh-CN" altLang="en-US" sz="1200"/>
            </a:fld>
            <a:endParaRPr lang="en-US" altLang="zh-CN"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幻灯片图像占位符 1"/>
          <p:cNvSpPr>
            <a:spLocks noGrp="1" noRot="1" noChangeAspect="1" noTextEdit="1"/>
          </p:cNvSpPr>
          <p:nvPr>
            <p:ph type="sldImg"/>
          </p:nvPr>
        </p:nvSpPr>
        <p:spPr bwMode="auto">
          <a:xfrm>
            <a:off x="-177800" y="746125"/>
            <a:ext cx="6626225" cy="372745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4848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48484" name="灯片编号占位符 3"/>
          <p:cNvSpPr txBox="1">
            <a:spLocks noGrp="1"/>
          </p:cNvSpPr>
          <p:nvPr/>
        </p:nvSpPr>
        <p:spPr bwMode="auto">
          <a:xfrm>
            <a:off x="3551238" y="9442450"/>
            <a:ext cx="27178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r" eaLnBrk="1" hangingPunct="1"/>
            <a:fld id="{44ADAC19-2FB0-4F46-BFC1-17C44A041752}" type="slidenum">
              <a:rPr lang="zh-CN" altLang="en-US" sz="1200"/>
            </a:fld>
            <a:endParaRPr lang="en-US" altLang="zh-CN"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幻灯片图像占位符 1"/>
          <p:cNvSpPr>
            <a:spLocks noGrp="1" noRot="1" noChangeAspect="1" noTextEdit="1"/>
          </p:cNvSpPr>
          <p:nvPr>
            <p:ph type="sldImg"/>
          </p:nvPr>
        </p:nvSpPr>
        <p:spPr bwMode="auto">
          <a:xfrm>
            <a:off x="-177800" y="746125"/>
            <a:ext cx="6626225" cy="372745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4950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49508" name="灯片编号占位符 3"/>
          <p:cNvSpPr txBox="1">
            <a:spLocks noGrp="1"/>
          </p:cNvSpPr>
          <p:nvPr/>
        </p:nvSpPr>
        <p:spPr bwMode="auto">
          <a:xfrm>
            <a:off x="3551238" y="9442450"/>
            <a:ext cx="27178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r" eaLnBrk="1" hangingPunct="1"/>
            <a:fld id="{61878583-8AA1-422A-A67F-DE448941E429}" type="slidenum">
              <a:rPr lang="zh-CN" altLang="en-US" sz="1200"/>
            </a:fld>
            <a:endParaRPr lang="en-US" altLang="zh-CN"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幻灯片图像占位符 1"/>
          <p:cNvSpPr>
            <a:spLocks noGrp="1" noRot="1" noChangeAspect="1" noTextEdit="1"/>
          </p:cNvSpPr>
          <p:nvPr>
            <p:ph type="sldImg"/>
          </p:nvPr>
        </p:nvSpPr>
        <p:spPr bwMode="auto">
          <a:xfrm>
            <a:off x="-177800" y="746125"/>
            <a:ext cx="6626225" cy="372745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5053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50532" name="灯片编号占位符 3"/>
          <p:cNvSpPr txBox="1">
            <a:spLocks noGrp="1"/>
          </p:cNvSpPr>
          <p:nvPr/>
        </p:nvSpPr>
        <p:spPr bwMode="auto">
          <a:xfrm>
            <a:off x="3551238" y="9442450"/>
            <a:ext cx="27178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r" eaLnBrk="1" hangingPunct="1"/>
            <a:fld id="{BCCA7D7D-6E2A-4B18-B8C1-F024EE59EC8B}" type="slidenum">
              <a:rPr lang="zh-CN" altLang="en-US" sz="1200"/>
            </a:fld>
            <a:endParaRPr lang="en-US" altLang="zh-CN"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幻灯片图像占位符 1"/>
          <p:cNvSpPr>
            <a:spLocks noGrp="1" noRot="1" noChangeAspect="1" noTextEdit="1"/>
          </p:cNvSpPr>
          <p:nvPr>
            <p:ph type="sldImg"/>
          </p:nvPr>
        </p:nvSpPr>
        <p:spPr bwMode="auto">
          <a:xfrm>
            <a:off x="-177800" y="746125"/>
            <a:ext cx="6626225" cy="372745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5155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51556" name="灯片编号占位符 3"/>
          <p:cNvSpPr txBox="1">
            <a:spLocks noGrp="1"/>
          </p:cNvSpPr>
          <p:nvPr/>
        </p:nvSpPr>
        <p:spPr bwMode="auto">
          <a:xfrm>
            <a:off x="3551238" y="9442450"/>
            <a:ext cx="27178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r" eaLnBrk="1" hangingPunct="1"/>
            <a:fld id="{339772F5-6F6B-467A-8EDA-B928749480BC}" type="slidenum">
              <a:rPr lang="zh-CN" altLang="en-US" sz="1200"/>
            </a:fld>
            <a:endParaRPr lang="en-US" altLang="zh-CN"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幻灯片图像占位符 1"/>
          <p:cNvSpPr>
            <a:spLocks noGrp="1" noRot="1" noChangeAspect="1" noTextEdit="1"/>
          </p:cNvSpPr>
          <p:nvPr>
            <p:ph type="sldImg"/>
          </p:nvPr>
        </p:nvSpPr>
        <p:spPr bwMode="auto">
          <a:xfrm>
            <a:off x="-177800" y="746125"/>
            <a:ext cx="6626225" cy="372745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5257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52580" name="灯片编号占位符 3"/>
          <p:cNvSpPr txBox="1">
            <a:spLocks noGrp="1"/>
          </p:cNvSpPr>
          <p:nvPr/>
        </p:nvSpPr>
        <p:spPr bwMode="auto">
          <a:xfrm>
            <a:off x="3551238" y="9442450"/>
            <a:ext cx="27178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r" eaLnBrk="1" hangingPunct="1"/>
            <a:fld id="{2351B998-53C1-466C-8A0F-F2751D30B164}" type="slidenum">
              <a:rPr lang="zh-CN" altLang="en-US" sz="1200"/>
            </a:fld>
            <a:endParaRPr lang="en-US" altLang="zh-CN"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047651"/>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en-US" altLang="zh-CN"/>
          </a:p>
        </p:txBody>
      </p:sp>
      <p:sp>
        <p:nvSpPr>
          <p:cNvPr id="4" name="页脚占位符 3"/>
          <p:cNvSpPr>
            <a:spLocks noGrp="1"/>
          </p:cNvSpPr>
          <p:nvPr>
            <p:ph type="ftr" sz="quarter" idx="11"/>
          </p:nvPr>
        </p:nvSpPr>
        <p:spPr/>
        <p:txBody>
          <a:bodyPr/>
          <a:lstStyle/>
          <a:p>
            <a:pPr>
              <a:defRPr/>
            </a:pPr>
            <a:endParaRPr lang="en-US" altLang="zh-CN"/>
          </a:p>
        </p:txBody>
      </p:sp>
      <p:sp>
        <p:nvSpPr>
          <p:cNvPr id="5" name="灯片编号占位符 4"/>
          <p:cNvSpPr>
            <a:spLocks noGrp="1"/>
          </p:cNvSpPr>
          <p:nvPr>
            <p:ph type="sldNum" sz="quarter" idx="12"/>
          </p:nvPr>
        </p:nvSpPr>
        <p:spPr/>
        <p:txBody>
          <a:bodyPr/>
          <a:lstStyle/>
          <a:p>
            <a:fld id="{0847DB32-2783-46B3-929C-E031F3C21312}" type="slidenum">
              <a:rPr lang="en-US" altLang="zh-CN" smtClean="0"/>
            </a:fld>
            <a:endParaRPr lang="en-US" altLang="zh-CN"/>
          </a:p>
        </p:txBody>
      </p:sp>
      <p:cxnSp>
        <p:nvCxnSpPr>
          <p:cNvPr id="7" name="直接连接符 6"/>
          <p:cNvCxnSpPr/>
          <p:nvPr userDrawn="1"/>
        </p:nvCxnSpPr>
        <p:spPr bwMode="auto">
          <a:xfrm>
            <a:off x="0" y="1412776"/>
            <a:ext cx="12192000" cy="0"/>
          </a:xfrm>
          <a:prstGeom prst="line">
            <a:avLst/>
          </a:prstGeom>
          <a:gradFill rotWithShape="1">
            <a:gsLst>
              <a:gs pos="0">
                <a:schemeClr val="folHlink">
                  <a:alpha val="32001"/>
                </a:schemeClr>
              </a:gs>
              <a:gs pos="100000">
                <a:schemeClr val="folHlink">
                  <a:gamma/>
                  <a:shade val="0"/>
                  <a:invGamma/>
                  <a:alpha val="89999"/>
                </a:schemeClr>
              </a:gs>
            </a:gsLst>
            <a:lin ang="2700000" scaled="1"/>
          </a:gradFill>
          <a:ln w="63500" cap="flat" cmpd="sng" algn="ctr">
            <a:solidFill>
              <a:schemeClr val="accent1">
                <a:lumMod val="75000"/>
              </a:schemeClr>
            </a:solidFill>
            <a:prstDash val="solid"/>
            <a:round/>
            <a:headEnd type="none" w="med" len="med"/>
            <a:tailEnd type="none" w="med" len="med"/>
          </a:ln>
          <a:effectLst/>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fld id="{D530115C-9C30-41C2-B374-F1D2BBC7EE3C}" type="slidenum">
              <a:rPr lang="en-US" altLang="zh-CN"/>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fld id="{57594D30-65B6-4A74-9635-5DCD77E93FD5}" type="slidenum">
              <a:rPr lang="en-US" altLang="zh-CN"/>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fld id="{DAFD6751-4F3F-4950-9A33-1086C878109D}" type="slidenum">
              <a:rPr lang="en-US" altLang="zh-CN"/>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3" name="表格占位符 2"/>
          <p:cNvSpPr>
            <a:spLocks noGrp="1"/>
          </p:cNvSpPr>
          <p:nvPr>
            <p:ph type="tbl" idx="1"/>
          </p:nvPr>
        </p:nvSpPr>
        <p:spPr>
          <a:xfrm>
            <a:off x="609600" y="1600201"/>
            <a:ext cx="10972800" cy="4525963"/>
          </a:xfrm>
          <a:prstGeom prst="rect">
            <a:avLst/>
          </a:prstGeom>
        </p:spPr>
        <p:txBody>
          <a:bodyPr/>
          <a:lstStyle/>
          <a:p>
            <a:pPr lvl="0"/>
            <a:endParaRPr lang="zh-CN" altLang="en-US" noProof="0"/>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fld id="{03750668-6C1A-43CE-9C5C-A969B9C454F6}" type="slidenum">
              <a:rPr lang="en-US" altLang="zh-CN"/>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4639"/>
            <a:ext cx="10972800" cy="5851525"/>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p:txBody>
          <a:bodyPr/>
          <a:lstStyle>
            <a:lvl1pPr>
              <a:defRPr/>
            </a:lvl1pPr>
          </a:lstStyle>
          <a:p>
            <a:fld id="{5F728DF3-02F7-4E84-B997-3E43AD7ABFB0}" type="slidenum">
              <a:rPr lang="en-US" altLang="zh-CN"/>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a:prstGeom prst="rect">
            <a:avLst/>
          </a:prstGeo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fld id="{99E00C3F-47F7-4EAB-BDB0-D4D2997F8C67}" type="slidenum">
              <a:rPr lang="en-US" altLang="zh-CN"/>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609600" y="1600201"/>
            <a:ext cx="10972800" cy="4525963"/>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fld id="{F295C2B5-8E93-481C-8459-C8C2E2DE67B3}" type="slidenum">
              <a:rPr lang="en-US" altLang="zh-CN"/>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fld id="{5E05FCDC-2356-43FC-BB8B-106FCC2EC5C4}" type="slidenum">
              <a:rPr lang="en-US" altLang="zh-CN"/>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fld id="{53F79F0A-82B3-4C65-B749-129196DFD5D9}" type="slidenum">
              <a:rPr lang="en-US" altLang="zh-CN"/>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Rectangle 4"/>
          <p:cNvSpPr>
            <a:spLocks noGrp="1" noChangeArrowheads="1"/>
          </p:cNvSpPr>
          <p:nvPr>
            <p:ph type="dt" sz="half" idx="10"/>
          </p:nvPr>
        </p:nvSpPr>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p:txBody>
          <a:bodyPr/>
          <a:lstStyle>
            <a:lvl1pPr>
              <a:defRPr/>
            </a:lvl1pPr>
          </a:lstStyle>
          <a:p>
            <a:fld id="{7AAE564F-8591-4C8C-A143-86B1A21F5C8B}" type="slidenum">
              <a:rPr lang="en-US" altLang="zh-CN"/>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endParaRPr lang="zh-CN"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p:txBody>
          <a:bodyPr/>
          <a:lstStyle>
            <a:lvl1pPr>
              <a:defRPr/>
            </a:lvl1pPr>
          </a:lstStyle>
          <a:p>
            <a:fld id="{0EDD6B7B-D909-4A33-A282-08C03D00AF65}" type="slidenum">
              <a:rPr lang="en-US" altLang="zh-CN"/>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p:txBody>
          <a:bodyPr/>
          <a:lstStyle>
            <a:lvl1pPr>
              <a:defRPr/>
            </a:lvl1pPr>
          </a:lstStyle>
          <a:p>
            <a:fld id="{1023CADA-C89E-48B3-8D19-BEF668ED0BBD}" type="slidenum">
              <a:rPr lang="en-US" altLang="zh-CN"/>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fld id="{FE573EEC-3EFF-4359-A023-B79EC4808FBB}" type="slidenum">
              <a:rPr lang="en-US" altLang="zh-CN"/>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ln>
          <a:effectLst/>
        </p:spPr>
        <p:txBody>
          <a:bodyPr vert="horz" wrap="square" lIns="91440" tIns="45720" rIns="91440" bIns="45720" numCol="1" anchor="t" anchorCtr="0" compatLnSpc="1"/>
          <a:lstStyle>
            <a:lvl1pPr algn="l">
              <a:defRPr kumimoji="0" sz="14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ln>
          <a:effectLst/>
        </p:spPr>
        <p:txBody>
          <a:bodyPr vert="horz" wrap="square" lIns="91440" tIns="45720" rIns="91440" bIns="45720" numCol="1" anchor="t" anchorCtr="0" compatLnSpc="1"/>
          <a:lstStyle>
            <a:lvl1pPr algn="ctr">
              <a:defRPr kumimoji="0" sz="14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ln>
          <a:effectLst/>
        </p:spPr>
        <p:txBody>
          <a:bodyPr vert="horz" wrap="square" lIns="91440" tIns="45720" rIns="91440" bIns="45720" numCol="1" anchor="t" anchorCtr="0" compatLnSpc="1"/>
          <a:lstStyle>
            <a:lvl1pPr algn="r">
              <a:defRPr kumimoji="0" sz="1400">
                <a:solidFill>
                  <a:schemeClr val="tx1"/>
                </a:solidFill>
              </a:defRPr>
            </a:lvl1pPr>
          </a:lstStyle>
          <a:p>
            <a:fld id="{0847DB32-2783-46B3-929C-E031F3C21312}" type="slidenum">
              <a:rPr lang="en-US" altLang="zh-CN"/>
            </a:fld>
            <a:endParaRPr lang="en-US" altLang="zh-CN"/>
          </a:p>
        </p:txBody>
      </p:sp>
      <p:cxnSp>
        <p:nvCxnSpPr>
          <p:cNvPr id="7" name="直接连接符 6"/>
          <p:cNvCxnSpPr/>
          <p:nvPr userDrawn="1"/>
        </p:nvCxnSpPr>
        <p:spPr bwMode="auto">
          <a:xfrm>
            <a:off x="0" y="980341"/>
            <a:ext cx="12192000" cy="0"/>
          </a:xfrm>
          <a:prstGeom prst="line">
            <a:avLst/>
          </a:prstGeom>
          <a:gradFill rotWithShape="1">
            <a:gsLst>
              <a:gs pos="0">
                <a:schemeClr val="folHlink">
                  <a:alpha val="32001"/>
                </a:schemeClr>
              </a:gs>
              <a:gs pos="100000">
                <a:schemeClr val="folHlink">
                  <a:gamma/>
                  <a:shade val="0"/>
                  <a:invGamma/>
                  <a:alpha val="89999"/>
                </a:schemeClr>
              </a:gs>
            </a:gsLst>
            <a:lin ang="2700000" scaled="1"/>
          </a:gradFill>
          <a:ln w="63500" cap="flat" cmpd="sng" algn="ctr">
            <a:solidFill>
              <a:schemeClr val="accent1">
                <a:lumMod val="75000"/>
              </a:schemeClr>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2.pn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3.png"/><Relationship Id="rId1" Type="http://schemas.openxmlformats.org/officeDocument/2006/relationships/image" Target="../media/image1.jpe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5.png"/><Relationship Id="rId1" Type="http://schemas.openxmlformats.org/officeDocument/2006/relationships/image" Target="../media/image1.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6.png"/><Relationship Id="rId1" Type="http://schemas.openxmlformats.org/officeDocument/2006/relationships/image" Target="../media/image1.jpeg"/></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7.png"/><Relationship Id="rId1" Type="http://schemas.openxmlformats.org/officeDocument/2006/relationships/image" Target="../media/image1.jpe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8.png"/><Relationship Id="rId1" Type="http://schemas.openxmlformats.org/officeDocument/2006/relationships/image" Target="../media/image1.jpeg"/></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9.png"/></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10.png"/><Relationship Id="rId1" Type="http://schemas.openxmlformats.org/officeDocument/2006/relationships/image" Target="../media/image1.jpeg"/></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1.png"/></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12.png"/><Relationship Id="rId1" Type="http://schemas.openxmlformats.org/officeDocument/2006/relationships/image" Target="../media/image1.jpeg"/></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13.emf"/><Relationship Id="rId1" Type="http://schemas.openxmlformats.org/officeDocument/2006/relationships/image" Target="../media/image1.jpe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14.emf"/><Relationship Id="rId1" Type="http://schemas.openxmlformats.org/officeDocument/2006/relationships/image" Target="../media/image1.jpeg"/></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02373"/>
            <a:ext cx="43576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9"/>
          <p:cNvSpPr>
            <a:spLocks noChangeArrowheads="1"/>
          </p:cNvSpPr>
          <p:nvPr/>
        </p:nvSpPr>
        <p:spPr bwMode="auto">
          <a:xfrm>
            <a:off x="807403" y="1280161"/>
            <a:ext cx="4102100" cy="449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1. </a:t>
            </a:r>
            <a:r>
              <a:rPr lang="zh-CN" altLang="en-US" sz="2400" b="1">
                <a:solidFill>
                  <a:schemeClr val="bg1"/>
                </a:solidFill>
              </a:rPr>
              <a:t>干线子系统的设计范围</a:t>
            </a:r>
            <a:endParaRPr lang="zh-CN" altLang="en-US" sz="2200" b="1">
              <a:solidFill>
                <a:schemeClr val="bg1"/>
              </a:solidFill>
            </a:endParaRPr>
          </a:p>
        </p:txBody>
      </p:sp>
      <p:sp>
        <p:nvSpPr>
          <p:cNvPr id="2052" name="Rectangle 31"/>
          <p:cNvSpPr>
            <a:spLocks noChangeArrowheads="1"/>
          </p:cNvSpPr>
          <p:nvPr/>
        </p:nvSpPr>
        <p:spPr bwMode="auto">
          <a:xfrm>
            <a:off x="551815" y="1917065"/>
            <a:ext cx="10888345" cy="34067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300"/>
              </a:lnSpc>
            </a:pPr>
            <a:r>
              <a:rPr lang="zh-CN" altLang="en-US" sz="2400"/>
              <a:t>干线子系统是综合布线系统中非常关键的组成部分，又称垂直子系统，它由设备间子系统与管理间子系统的之间的布线组成，采用大对数电缆或光缆。两端分别连接在设备间和楼层配线间的配线架上。它是建筑物内综合布线的主馈线缆，是建筑物设备间和楼层配线间之间垂直布放（或空间较大的单层建筑物的水平布线）缆线的统称。</a:t>
            </a:r>
            <a:endParaRPr lang="zh-CN" altLang="en-US" sz="2400"/>
          </a:p>
          <a:p>
            <a:pPr eaLnBrk="1" hangingPunct="1">
              <a:lnSpc>
                <a:spcPts val="3300"/>
              </a:lnSpc>
            </a:pPr>
            <a:r>
              <a:rPr lang="zh-CN" altLang="en-US" sz="2400"/>
              <a:t>干线子系统包括：</a:t>
            </a:r>
            <a:endParaRPr lang="zh-CN" altLang="en-US" sz="2400"/>
          </a:p>
          <a:p>
            <a:pPr eaLnBrk="1" hangingPunct="1">
              <a:lnSpc>
                <a:spcPts val="3300"/>
              </a:lnSpc>
            </a:pPr>
            <a:r>
              <a:rPr lang="en-US" altLang="zh-CN" sz="2400" b="1">
                <a:solidFill>
                  <a:srgbClr val="FF0000"/>
                </a:solidFill>
              </a:rPr>
              <a:t>1. </a:t>
            </a:r>
            <a:r>
              <a:rPr lang="zh-CN" altLang="en-US" sz="2400" b="1">
                <a:solidFill>
                  <a:srgbClr val="FF0000"/>
                </a:solidFill>
              </a:rPr>
              <a:t>供各条干线接线间之间的电缆走线用的竖向或横向通道；</a:t>
            </a:r>
            <a:endParaRPr lang="zh-CN" altLang="en-US" sz="2400" b="1">
              <a:solidFill>
                <a:srgbClr val="FF0000"/>
              </a:solidFill>
            </a:endParaRPr>
          </a:p>
          <a:p>
            <a:pPr eaLnBrk="1" hangingPunct="1">
              <a:lnSpc>
                <a:spcPts val="3300"/>
              </a:lnSpc>
            </a:pPr>
            <a:r>
              <a:rPr lang="en-US" altLang="zh-CN" sz="2400" b="1">
                <a:solidFill>
                  <a:srgbClr val="FF0000"/>
                </a:solidFill>
              </a:rPr>
              <a:t>2. </a:t>
            </a:r>
            <a:r>
              <a:rPr lang="zh-CN" altLang="en-US" sz="2400" b="1">
                <a:solidFill>
                  <a:srgbClr val="FF0000"/>
                </a:solidFill>
              </a:rPr>
              <a:t>主设备间与计算机中心间的电缆。</a:t>
            </a:r>
            <a:endParaRPr lang="zh-CN" altLang="en-US" sz="2400" b="1">
              <a:solidFill>
                <a:srgbClr val="FF0000"/>
              </a:solidFill>
            </a:endParaRPr>
          </a:p>
        </p:txBody>
      </p:sp>
      <p:sp>
        <p:nvSpPr>
          <p:cNvPr id="2053"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6" y="1129983"/>
            <a:ext cx="414337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39"/>
          <p:cNvSpPr>
            <a:spLocks noChangeArrowheads="1"/>
          </p:cNvSpPr>
          <p:nvPr/>
        </p:nvSpPr>
        <p:spPr bwMode="auto">
          <a:xfrm>
            <a:off x="735013" y="1207771"/>
            <a:ext cx="3816350" cy="449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4. </a:t>
            </a:r>
            <a:r>
              <a:rPr lang="zh-CN" altLang="en-US" sz="2400" b="1">
                <a:solidFill>
                  <a:schemeClr val="bg1"/>
                </a:solidFill>
              </a:rPr>
              <a:t>干线线缆容量的确定</a:t>
            </a:r>
            <a:endParaRPr lang="zh-CN" altLang="en-US" sz="2200" b="1">
              <a:solidFill>
                <a:schemeClr val="bg1"/>
              </a:solidFill>
            </a:endParaRPr>
          </a:p>
        </p:txBody>
      </p:sp>
      <p:sp>
        <p:nvSpPr>
          <p:cNvPr id="12292" name="Rectangle 31"/>
          <p:cNvSpPr>
            <a:spLocks noChangeArrowheads="1"/>
          </p:cNvSpPr>
          <p:nvPr/>
        </p:nvSpPr>
        <p:spPr bwMode="auto">
          <a:xfrm>
            <a:off x="479425" y="1844675"/>
            <a:ext cx="11008360" cy="330454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200"/>
              </a:lnSpc>
            </a:pPr>
            <a:r>
              <a:rPr lang="zh-CN" altLang="en-US" sz="2400"/>
              <a:t>一般而言，在确定每层楼的干线类型和数量时，都是根据配线子系统所有的各个语音、数据、图像等信息插座的需求与数量来进行推算的。在配线子系统中已经加以描述。主干缆线包括了大对数语音及数据电缆、多秒和单模光纤，</a:t>
            </a:r>
            <a:r>
              <a:rPr lang="en-US" altLang="zh-CN" sz="2400"/>
              <a:t>4</a:t>
            </a:r>
            <a:r>
              <a:rPr lang="zh-CN" altLang="en-US" sz="2400"/>
              <a:t>对双绞线电缆。它们的两端分别连接至</a:t>
            </a:r>
            <a:r>
              <a:rPr lang="en-US" altLang="zh-CN" sz="2400"/>
              <a:t>FD</a:t>
            </a:r>
            <a:r>
              <a:rPr lang="zh-CN" altLang="en-US" sz="2400"/>
              <a:t>与</a:t>
            </a:r>
            <a:r>
              <a:rPr lang="en-US" altLang="zh-CN" sz="2400"/>
              <a:t>BD</a:t>
            </a:r>
            <a:r>
              <a:rPr lang="zh-CN" altLang="en-US" sz="2400"/>
              <a:t>干线侧的模块，缆线与模块的配置等级与容量保持一致。</a:t>
            </a:r>
            <a:endParaRPr lang="zh-CN" altLang="en-US" sz="2400"/>
          </a:p>
          <a:p>
            <a:pPr eaLnBrk="1" hangingPunct="1">
              <a:lnSpc>
                <a:spcPts val="3200"/>
              </a:lnSpc>
            </a:pPr>
            <a:r>
              <a:rPr lang="en-US" altLang="zh-CN" sz="2400"/>
              <a:t>BD</a:t>
            </a:r>
            <a:r>
              <a:rPr lang="zh-CN" altLang="en-US" sz="2400"/>
              <a:t>模块在设备侧应与设备的端口容量相等，也可考虑少量冗余量，并可根据支持的业务种类选择相应连接方式的配线模块。数据和语音模块应分别设定配置方案，配置时可参考水平部分</a:t>
            </a:r>
            <a:r>
              <a:rPr lang="en-US" altLang="zh-CN" sz="2400"/>
              <a:t>FD</a:t>
            </a:r>
            <a:r>
              <a:rPr lang="zh-CN" altLang="en-US" sz="2400"/>
              <a:t>的内容。</a:t>
            </a:r>
            <a:endParaRPr lang="zh-CN" altLang="en-US" sz="2400"/>
          </a:p>
        </p:txBody>
      </p:sp>
      <p:sp>
        <p:nvSpPr>
          <p:cNvPr id="12293"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6" y="1129983"/>
            <a:ext cx="414337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39"/>
          <p:cNvSpPr>
            <a:spLocks noChangeArrowheads="1"/>
          </p:cNvSpPr>
          <p:nvPr/>
        </p:nvSpPr>
        <p:spPr bwMode="auto">
          <a:xfrm>
            <a:off x="735013" y="1207771"/>
            <a:ext cx="3816350" cy="449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4. </a:t>
            </a:r>
            <a:r>
              <a:rPr lang="zh-CN" altLang="en-US" sz="2400" b="1">
                <a:solidFill>
                  <a:schemeClr val="bg1"/>
                </a:solidFill>
              </a:rPr>
              <a:t>干线线缆容量的确定</a:t>
            </a:r>
            <a:endParaRPr lang="zh-CN" altLang="en-US" sz="2200" b="1">
              <a:solidFill>
                <a:schemeClr val="bg1"/>
              </a:solidFill>
            </a:endParaRPr>
          </a:p>
        </p:txBody>
      </p:sp>
      <p:sp>
        <p:nvSpPr>
          <p:cNvPr id="12292" name="Rectangle 31"/>
          <p:cNvSpPr>
            <a:spLocks noChangeArrowheads="1"/>
          </p:cNvSpPr>
          <p:nvPr/>
        </p:nvSpPr>
        <p:spPr bwMode="auto">
          <a:xfrm>
            <a:off x="479425" y="1844675"/>
            <a:ext cx="11008360" cy="453517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200"/>
              </a:lnSpc>
            </a:pPr>
            <a:r>
              <a:rPr lang="zh-CN" altLang="en-US" sz="2400"/>
              <a:t>一般而言，在确定每层楼的干线类型和数量时，都是根据配线子系统所有的各个语音、数据、图像等信息插座的需求与数量来进行推算的。在配线子系统中已经加以描述。主干缆线包括了大对数语音及数据电缆、多秒和单模光纤，</a:t>
            </a:r>
            <a:r>
              <a:rPr lang="en-US" altLang="zh-CN" sz="2400"/>
              <a:t>4</a:t>
            </a:r>
            <a:r>
              <a:rPr lang="zh-CN" altLang="en-US" sz="2400"/>
              <a:t>对双绞线电缆。它们的两端分别连接至</a:t>
            </a:r>
            <a:r>
              <a:rPr lang="en-US" altLang="zh-CN" sz="2400"/>
              <a:t>FD</a:t>
            </a:r>
            <a:r>
              <a:rPr lang="zh-CN" altLang="en-US" sz="2400"/>
              <a:t>与</a:t>
            </a:r>
            <a:r>
              <a:rPr lang="en-US" altLang="zh-CN" sz="2400"/>
              <a:t>BD</a:t>
            </a:r>
            <a:r>
              <a:rPr lang="zh-CN" altLang="en-US" sz="2400"/>
              <a:t>干线侧的模块，缆线与模块的配置等级与容量保持一致。</a:t>
            </a:r>
            <a:endParaRPr lang="zh-CN" altLang="en-US" sz="2400"/>
          </a:p>
          <a:p>
            <a:pPr eaLnBrk="1" hangingPunct="1">
              <a:lnSpc>
                <a:spcPts val="3200"/>
              </a:lnSpc>
            </a:pPr>
            <a:r>
              <a:rPr lang="zh-CN" altLang="en-US" sz="2400"/>
              <a:t>对语音业务，大对数主干电缆的对数应按每1个电话8位模块通用插座配置1对线，并应在总需求线对的基础上预留不小于10%的备用线对。</a:t>
            </a:r>
            <a:endParaRPr lang="zh-CN" altLang="en-US" sz="2400"/>
          </a:p>
          <a:p>
            <a:pPr eaLnBrk="1" hangingPunct="1">
              <a:lnSpc>
                <a:spcPts val="3200"/>
              </a:lnSpc>
            </a:pPr>
            <a:r>
              <a:rPr lang="zh-CN" altLang="en-US" sz="2400"/>
              <a:t>对于数据业务，应按每台以太网交换机设置1个主干端口和1个备份端口配置。当主干端口为电接口时，应按4对线对容量配置，当主干端口为光端口时，应按1芯或2芯光纤容量配置。</a:t>
            </a:r>
            <a:endParaRPr lang="zh-CN" altLang="en-US" sz="2400"/>
          </a:p>
          <a:p>
            <a:pPr eaLnBrk="1" hangingPunct="1">
              <a:lnSpc>
                <a:spcPts val="3200"/>
              </a:lnSpc>
            </a:pPr>
            <a:endParaRPr lang="zh-CN" altLang="en-US" sz="2400"/>
          </a:p>
        </p:txBody>
      </p:sp>
      <p:sp>
        <p:nvSpPr>
          <p:cNvPr id="12293"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6" y="1129983"/>
            <a:ext cx="414337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39"/>
          <p:cNvSpPr>
            <a:spLocks noChangeArrowheads="1"/>
          </p:cNvSpPr>
          <p:nvPr/>
        </p:nvSpPr>
        <p:spPr bwMode="auto">
          <a:xfrm>
            <a:off x="735013" y="1207771"/>
            <a:ext cx="3816350" cy="449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4. </a:t>
            </a:r>
            <a:r>
              <a:rPr lang="zh-CN" altLang="en-US" sz="2400" b="1">
                <a:solidFill>
                  <a:schemeClr val="bg1"/>
                </a:solidFill>
              </a:rPr>
              <a:t>干线线缆容量的确定</a:t>
            </a:r>
            <a:endParaRPr lang="zh-CN" altLang="en-US" sz="2200" b="1">
              <a:solidFill>
                <a:schemeClr val="bg1"/>
              </a:solidFill>
            </a:endParaRPr>
          </a:p>
        </p:txBody>
      </p:sp>
      <p:sp>
        <p:nvSpPr>
          <p:cNvPr id="12292" name="Rectangle 31"/>
          <p:cNvSpPr>
            <a:spLocks noChangeArrowheads="1"/>
          </p:cNvSpPr>
          <p:nvPr/>
        </p:nvSpPr>
        <p:spPr bwMode="auto">
          <a:xfrm>
            <a:off x="479425" y="1844675"/>
            <a:ext cx="4812665" cy="453517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200"/>
              </a:lnSpc>
            </a:pPr>
            <a:r>
              <a:rPr sz="2400"/>
              <a:t>当工作区至电信间的水平光缆需延伸至设备间的光配线设备时（BD/CD）时，主干光缆的容量应包括所延伸的水平光缆光纤的容量。</a:t>
            </a:r>
            <a:endParaRPr sz="2400"/>
          </a:p>
          <a:p>
            <a:pPr eaLnBrk="1" hangingPunct="1">
              <a:lnSpc>
                <a:spcPts val="3200"/>
              </a:lnSpc>
            </a:pPr>
            <a:r>
              <a:rPr sz="2400"/>
              <a:t>主干缆线侧配线设备容量应与主干缆线的容量相一致；设备侧的配线设备容量应与设备应用的光、电主干端口容量相一致或与干线配线设备容量相等，也可考虑少量冗余量，并可根据支持的业务种类选择相应连接方式的配线模块。</a:t>
            </a:r>
            <a:endParaRPr sz="2400"/>
          </a:p>
        </p:txBody>
      </p:sp>
      <p:sp>
        <p:nvSpPr>
          <p:cNvPr id="12293"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grpSp>
        <p:nvGrpSpPr>
          <p:cNvPr id="2847" name="画布 2847"/>
          <p:cNvGrpSpPr/>
          <p:nvPr/>
        </p:nvGrpSpPr>
        <p:grpSpPr>
          <a:xfrm>
            <a:off x="5448300" y="3933190"/>
            <a:ext cx="6414135" cy="2464435"/>
            <a:chOff x="0" y="0"/>
            <a:chExt cx="4648200" cy="1790700"/>
          </a:xfrm>
        </p:grpSpPr>
        <p:sp>
          <p:nvSpPr>
            <p:cNvPr id="2" name="画布 2847"/>
            <p:cNvSpPr/>
            <p:nvPr/>
          </p:nvSpPr>
          <p:spPr>
            <a:xfrm>
              <a:off x="0" y="0"/>
              <a:ext cx="4648200" cy="1790700"/>
            </a:xfrm>
          </p:spPr>
        </p:sp>
        <p:sp>
          <p:nvSpPr>
            <p:cNvPr id="2834" name="矩形 2834"/>
            <p:cNvSpPr/>
            <p:nvPr/>
          </p:nvSpPr>
          <p:spPr>
            <a:xfrm>
              <a:off x="332400" y="1054100"/>
              <a:ext cx="107950" cy="2984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835" name="矩形 2835"/>
            <p:cNvSpPr/>
            <p:nvPr/>
          </p:nvSpPr>
          <p:spPr>
            <a:xfrm>
              <a:off x="563200" y="1054100"/>
              <a:ext cx="107950" cy="298450"/>
            </a:xfrm>
            <a:prstGeom prst="rect">
              <a:avLst/>
            </a:prstGeom>
            <a:noFill/>
            <a:ln w="12700" cap="flat" cmpd="sng" algn="ctr">
              <a:solidFill>
                <a:sysClr val="windowText" lastClr="00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indent="256540" algn="just"/>
              <a:r>
                <a:rPr lang="en-US" altLang="zh-CN" sz="1000" kern="100" spc="30">
                  <a:latin typeface="方正书宋简体"/>
                  <a:ea typeface="方正书宋简体"/>
                  <a:cs typeface="Times New Roman" panose="02020603050405020304"/>
                  <a:sym typeface="Times New Roman" panose="02020603050405020304"/>
                </a:rPr>
                <a:t> </a:t>
              </a:r>
              <a:endParaRPr lang="en-US" altLang="zh-CN" sz="1000" kern="100" spc="30">
                <a:latin typeface="方正书宋简体"/>
                <a:ea typeface="方正书宋简体"/>
                <a:cs typeface="Times New Roman" panose="02020603050405020304"/>
                <a:sym typeface="Times New Roman" panose="02020603050405020304"/>
              </a:endParaRPr>
            </a:p>
          </p:txBody>
        </p:sp>
        <p:sp>
          <p:nvSpPr>
            <p:cNvPr id="2838" name="任意多边形 2838"/>
            <p:cNvSpPr/>
            <p:nvPr/>
          </p:nvSpPr>
          <p:spPr>
            <a:xfrm>
              <a:off x="446700" y="1117600"/>
              <a:ext cx="114300" cy="190500"/>
            </a:xfrm>
            <a:custGeom>
              <a:avLst/>
              <a:gdLst>
                <a:gd name="connsiteX0" fmla="*/ 0 w 114300"/>
                <a:gd name="connsiteY0" fmla="*/ 0 h 190500"/>
                <a:gd name="connsiteX1" fmla="*/ 114300 w 114300"/>
                <a:gd name="connsiteY1" fmla="*/ 190500 h 190500"/>
              </a:gdLst>
              <a:ahLst/>
              <a:cxnLst>
                <a:cxn ang="0">
                  <a:pos x="connsiteX0" y="connsiteY0"/>
                </a:cxn>
                <a:cxn ang="0">
                  <a:pos x="connsiteX1" y="connsiteY1"/>
                </a:cxn>
              </a:cxnLst>
              <a:rect l="l" t="t" r="r" b="b"/>
              <a:pathLst>
                <a:path w="114300" h="190500">
                  <a:moveTo>
                    <a:pt x="0" y="0"/>
                  </a:moveTo>
                  <a:lnTo>
                    <a:pt x="114300" y="19050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839" name="任意多边形 2839"/>
            <p:cNvSpPr/>
            <p:nvPr/>
          </p:nvSpPr>
          <p:spPr>
            <a:xfrm>
              <a:off x="446700" y="1130300"/>
              <a:ext cx="114300" cy="171450"/>
            </a:xfrm>
            <a:custGeom>
              <a:avLst/>
              <a:gdLst>
                <a:gd name="connsiteX0" fmla="*/ 0 w 114300"/>
                <a:gd name="connsiteY0" fmla="*/ 171450 h 171450"/>
                <a:gd name="connsiteX1" fmla="*/ 114300 w 114300"/>
                <a:gd name="connsiteY1" fmla="*/ 0 h 171450"/>
              </a:gdLst>
              <a:ahLst/>
              <a:cxnLst>
                <a:cxn ang="0">
                  <a:pos x="connsiteX0" y="connsiteY0"/>
                </a:cxn>
                <a:cxn ang="0">
                  <a:pos x="connsiteX1" y="connsiteY1"/>
                </a:cxn>
              </a:cxnLst>
              <a:rect l="l" t="t" r="r" b="b"/>
              <a:pathLst>
                <a:path w="114300" h="171450">
                  <a:moveTo>
                    <a:pt x="0" y="171450"/>
                  </a:moveTo>
                  <a:lnTo>
                    <a:pt x="114300"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840" name="矩形 2840"/>
            <p:cNvSpPr/>
            <p:nvPr/>
          </p:nvSpPr>
          <p:spPr>
            <a:xfrm>
              <a:off x="171450" y="704850"/>
              <a:ext cx="70485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indent="0" algn="just">
                <a:lnSpc>
                  <a:spcPts val="1200"/>
                </a:lnSpc>
              </a:pPr>
              <a:r>
                <a:rPr lang="en-US" altLang="zh-CN" sz="1000" kern="100" spc="30">
                  <a:solidFill>
                    <a:srgbClr val="000000"/>
                  </a:solidFill>
                  <a:latin typeface="方正书宋简体"/>
                  <a:ea typeface="方正书宋简体"/>
                  <a:cs typeface="Times New Roman" panose="02020603050405020304"/>
                  <a:sym typeface="Times New Roman" panose="02020603050405020304"/>
                </a:rPr>
                <a:t>BD（或ODF或BD/FD）</a:t>
              </a:r>
              <a:endParaRPr lang="en-US" altLang="zh-CN" sz="1000" kern="100" spc="30">
                <a:solidFill>
                  <a:srgbClr val="000000"/>
                </a:solidFill>
                <a:latin typeface="方正书宋简体"/>
                <a:ea typeface="方正书宋简体"/>
                <a:cs typeface="Times New Roman" panose="02020603050405020304"/>
                <a:sym typeface="Times New Roman" panose="02020603050405020304"/>
              </a:endParaRPr>
            </a:p>
          </p:txBody>
        </p:sp>
        <p:sp>
          <p:nvSpPr>
            <p:cNvPr id="2841" name="矩形 2841"/>
            <p:cNvSpPr/>
            <p:nvPr/>
          </p:nvSpPr>
          <p:spPr>
            <a:xfrm>
              <a:off x="2739050" y="289900"/>
              <a:ext cx="537550" cy="171450"/>
            </a:xfrm>
            <a:prstGeom prst="rect">
              <a:avLst/>
            </a:prstGeom>
            <a:noFill/>
            <a:ln w="12700" cap="flat" cmpd="sng"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noAutofit/>
            </a:bodyPr>
            <a:lstStyle/>
            <a:p>
              <a:pPr indent="0" algn="just">
                <a:lnSpc>
                  <a:spcPts val="1200"/>
                </a:lnSpc>
                <a:spcBef>
                  <a:spcPts val="0"/>
                </a:spcBef>
                <a:spcAft>
                  <a:spcPts val="0"/>
                </a:spcAft>
              </a:pPr>
              <a:r>
                <a:rPr lang="en-US" altLang="zh-CN" sz="1000" kern="100" spc="30">
                  <a:solidFill>
                    <a:srgbClr val="000000"/>
                  </a:solidFill>
                  <a:latin typeface="方正书宋简体"/>
                  <a:ea typeface="方正书宋简体"/>
                  <a:cs typeface="Times New Roman" panose="02020603050405020304"/>
                  <a:sym typeface="Times New Roman" panose="02020603050405020304"/>
                </a:rPr>
                <a:t>SW/Hub</a:t>
              </a:r>
              <a:endParaRPr lang="en-US" altLang="zh-CN" sz="1200" kern="0" spc="30">
                <a:solidFill>
                  <a:srgbClr val="000000"/>
                </a:solidFill>
                <a:latin typeface="Arial Unicode MS"/>
                <a:ea typeface="Arial Unicode MS"/>
                <a:cs typeface="Arial Unicode MS"/>
                <a:sym typeface="Times New Roman" panose="02020603050405020304"/>
              </a:endParaRPr>
            </a:p>
          </p:txBody>
        </p:sp>
        <p:sp>
          <p:nvSpPr>
            <p:cNvPr id="2842" name="矩形 2842"/>
            <p:cNvSpPr/>
            <p:nvPr/>
          </p:nvSpPr>
          <p:spPr>
            <a:xfrm>
              <a:off x="1030560" y="882650"/>
              <a:ext cx="296590" cy="173650"/>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noAutofit/>
            </a:bodyPr>
            <a:lstStyle/>
            <a:p>
              <a:pPr indent="0" algn="just">
                <a:lnSpc>
                  <a:spcPts val="1200"/>
                </a:lnSpc>
                <a:spcBef>
                  <a:spcPts val="0"/>
                </a:spcBef>
                <a:spcAft>
                  <a:spcPts val="0"/>
                </a:spcAft>
              </a:pPr>
              <a:r>
                <a:rPr lang="en-US" altLang="zh-CN" sz="1000" kern="100" spc="30">
                  <a:solidFill>
                    <a:srgbClr val="000000"/>
                  </a:solidFill>
                  <a:latin typeface="方正书宋简体"/>
                  <a:ea typeface="方正书宋简体"/>
                  <a:cs typeface="Times New Roman" panose="02020603050405020304"/>
                  <a:sym typeface="Times New Roman" panose="02020603050405020304"/>
                </a:rPr>
                <a:t>L</a:t>
              </a:r>
              <a:r>
                <a:rPr lang="en-US" altLang="zh-CN" sz="1000" kern="100" spc="30" baseline="-25000">
                  <a:solidFill>
                    <a:srgbClr val="000000"/>
                  </a:solidFill>
                  <a:latin typeface="方正书宋简体"/>
                  <a:ea typeface="方正书宋简体"/>
                  <a:cs typeface="Times New Roman" panose="02020603050405020304"/>
                  <a:sym typeface="Times New Roman" panose="02020603050405020304"/>
                </a:rPr>
                <a:t>bfn</a:t>
              </a:r>
              <a:endParaRPr lang="en-US" altLang="zh-CN" sz="1200" kern="0" spc="30">
                <a:solidFill>
                  <a:srgbClr val="000000"/>
                </a:solidFill>
                <a:latin typeface="Arial Unicode MS"/>
                <a:ea typeface="Arial Unicode MS"/>
                <a:cs typeface="Arial Unicode MS"/>
                <a:sym typeface="Times New Roman" panose="02020603050405020304"/>
              </a:endParaRPr>
            </a:p>
          </p:txBody>
        </p:sp>
        <p:sp>
          <p:nvSpPr>
            <p:cNvPr id="2843" name="矩形 2843"/>
            <p:cNvSpPr/>
            <p:nvPr/>
          </p:nvSpPr>
          <p:spPr>
            <a:xfrm>
              <a:off x="1022350" y="1352550"/>
              <a:ext cx="355600" cy="171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noAutofit/>
            </a:bodyPr>
            <a:lstStyle/>
            <a:p>
              <a:pPr indent="0" algn="just">
                <a:lnSpc>
                  <a:spcPts val="1200"/>
                </a:lnSpc>
                <a:spcBef>
                  <a:spcPts val="0"/>
                </a:spcBef>
                <a:spcAft>
                  <a:spcPts val="0"/>
                </a:spcAft>
              </a:pPr>
              <a:r>
                <a:rPr lang="en-US" altLang="zh-CN" sz="1000" kern="100" spc="30">
                  <a:solidFill>
                    <a:srgbClr val="000000"/>
                  </a:solidFill>
                  <a:latin typeface="方正书宋简体"/>
                  <a:ea typeface="方正书宋简体"/>
                  <a:cs typeface="Times New Roman" panose="02020603050405020304"/>
                  <a:sym typeface="Symbol" panose="05050102010706020507"/>
                </a:rPr>
                <a:t></a:t>
              </a:r>
              <a:r>
                <a:rPr lang="en-US" altLang="zh-CN" sz="1000" kern="100" spc="30">
                  <a:solidFill>
                    <a:srgbClr val="000000"/>
                  </a:solidFill>
                  <a:latin typeface="方正书宋简体"/>
                  <a:ea typeface="方正书宋简体"/>
                  <a:cs typeface="Times New Roman" panose="02020603050405020304"/>
                  <a:sym typeface="Times New Roman" panose="02020603050405020304"/>
                </a:rPr>
                <a:t>L</a:t>
              </a:r>
              <a:r>
                <a:rPr lang="en-US" altLang="zh-CN" sz="1000" kern="100" spc="30" baseline="-25000">
                  <a:solidFill>
                    <a:srgbClr val="000000"/>
                  </a:solidFill>
                  <a:latin typeface="方正书宋简体"/>
                  <a:ea typeface="方正书宋简体"/>
                  <a:cs typeface="Times New Roman" panose="02020603050405020304"/>
                  <a:sym typeface="Times New Roman" panose="02020603050405020304"/>
                </a:rPr>
                <a:t>f3</a:t>
              </a:r>
              <a:endParaRPr lang="en-US" altLang="zh-CN" sz="1200" kern="0" spc="30">
                <a:solidFill>
                  <a:srgbClr val="000000"/>
                </a:solidFill>
                <a:latin typeface="Arial Unicode MS"/>
                <a:ea typeface="Arial Unicode MS"/>
                <a:cs typeface="Arial Unicode MS"/>
                <a:sym typeface="Times New Roman" panose="02020603050405020304"/>
              </a:endParaRPr>
            </a:p>
          </p:txBody>
        </p:sp>
        <p:cxnSp>
          <p:nvCxnSpPr>
            <p:cNvPr id="2844" name="直接连接符 2844"/>
            <p:cNvCxnSpPr/>
            <p:nvPr/>
          </p:nvCxnSpPr>
          <p:spPr>
            <a:xfrm>
              <a:off x="863600" y="1231900"/>
              <a:ext cx="158750" cy="1587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45" name="矩形 2845"/>
            <p:cNvSpPr/>
            <p:nvPr/>
          </p:nvSpPr>
          <p:spPr>
            <a:xfrm>
              <a:off x="673692" y="1473717"/>
              <a:ext cx="3658369" cy="274995"/>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noAutofit/>
            </a:bodyPr>
            <a:lstStyle/>
            <a:p>
              <a:pPr indent="0" algn="just" eaLnBrk="1" latinLnBrk="0" hangingPunct="1">
                <a:lnSpc>
                  <a:spcPct val="100000"/>
                </a:lnSpc>
                <a:spcBef>
                  <a:spcPts val="0"/>
                </a:spcBef>
                <a:spcAft>
                  <a:spcPts val="0"/>
                </a:spcAft>
              </a:pPr>
              <a:r>
                <a:rPr lang="en-US" altLang="zh-CN" sz="1600" kern="100" spc="30">
                  <a:solidFill>
                    <a:srgbClr val="000000"/>
                  </a:solidFill>
                  <a:latin typeface="宋体" panose="02010600030101010101" pitchFamily="2" charset="-122"/>
                  <a:ea typeface="宋体" panose="02010600030101010101" pitchFamily="2" charset="-122"/>
                  <a:cs typeface="Times New Roman" panose="02020603050405020304"/>
                  <a:sym typeface="Times New Roman" panose="02020603050405020304"/>
                </a:rPr>
                <a:t>图4.30干线子系统干线</a:t>
              </a:r>
              <a:r>
                <a:rPr lang="en-US" altLang="zh-CN" sz="1600" kern="0" spc="30">
                  <a:solidFill>
                    <a:srgbClr val="000000"/>
                  </a:solidFill>
                  <a:latin typeface="宋体" panose="02010600030101010101" pitchFamily="2" charset="-122"/>
                  <a:ea typeface="宋体" panose="02010600030101010101" pitchFamily="2" charset="-122"/>
                  <a:cs typeface="Arial Unicode MS"/>
                  <a:sym typeface="Times New Roman" panose="02020603050405020304"/>
                </a:rPr>
                <a:t>光缆各部分之间的相互关系</a:t>
              </a:r>
              <a:endParaRPr lang="en-US" altLang="zh-CN" sz="1600" kern="0" spc="30">
                <a:solidFill>
                  <a:srgbClr val="000000"/>
                </a:solidFill>
                <a:latin typeface="宋体" panose="02010600030101010101" pitchFamily="2" charset="-122"/>
                <a:ea typeface="宋体" panose="02010600030101010101" pitchFamily="2" charset="-122"/>
                <a:cs typeface="Arial Unicode MS"/>
                <a:sym typeface="Times New Roman" panose="02020603050405020304"/>
              </a:endParaRPr>
            </a:p>
          </p:txBody>
        </p:sp>
        <p:sp>
          <p:nvSpPr>
            <p:cNvPr id="1462" name="矩形 1462"/>
            <p:cNvSpPr/>
            <p:nvPr/>
          </p:nvSpPr>
          <p:spPr>
            <a:xfrm>
              <a:off x="3655355" y="215900"/>
              <a:ext cx="107950" cy="2984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indent="256540" algn="just"/>
              <a:r>
                <a:rPr lang="en-US" altLang="zh-CN" sz="1000" kern="100" spc="30">
                  <a:latin typeface="方正书宋简体"/>
                  <a:ea typeface="方正书宋简体"/>
                  <a:cs typeface="Times New Roman" panose="02020603050405020304"/>
                  <a:sym typeface="Times New Roman" panose="02020603050405020304"/>
                </a:rPr>
                <a:t> </a:t>
              </a:r>
              <a:endParaRPr lang="en-US" altLang="zh-CN" sz="1000" kern="100" spc="30">
                <a:latin typeface="方正书宋简体"/>
                <a:ea typeface="方正书宋简体"/>
                <a:cs typeface="Times New Roman" panose="02020603050405020304"/>
                <a:sym typeface="Times New Roman" panose="02020603050405020304"/>
              </a:endParaRPr>
            </a:p>
          </p:txBody>
        </p:sp>
        <p:sp>
          <p:nvSpPr>
            <p:cNvPr id="1463" name="矩形 1463"/>
            <p:cNvSpPr/>
            <p:nvPr/>
          </p:nvSpPr>
          <p:spPr>
            <a:xfrm>
              <a:off x="3885860" y="215900"/>
              <a:ext cx="107950" cy="298450"/>
            </a:xfrm>
            <a:prstGeom prst="rect">
              <a:avLst/>
            </a:prstGeom>
            <a:noFill/>
            <a:ln w="12700" cap="flat" cmpd="sng" algn="ctr">
              <a:solidFill>
                <a:sysClr val="windowText" lastClr="00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indent="256540" algn="just">
                <a:spcBef>
                  <a:spcPts val="0"/>
                </a:spcBef>
                <a:spcAft>
                  <a:spcPts val="0"/>
                </a:spcAft>
              </a:pPr>
              <a:r>
                <a:rPr lang="en-US" altLang="zh-CN" sz="1000" kern="100" spc="30">
                  <a:solidFill>
                    <a:srgbClr val="000000"/>
                  </a:solidFill>
                  <a:latin typeface="方正书宋简体"/>
                  <a:ea typeface="方正书宋简体"/>
                  <a:cs typeface="Times New Roman" panose="02020603050405020304"/>
                  <a:sym typeface="Times New Roman" panose="02020603050405020304"/>
                </a:rPr>
                <a:t> </a:t>
              </a:r>
              <a:endParaRPr lang="en-US" altLang="zh-CN" sz="1200" kern="0" spc="30">
                <a:solidFill>
                  <a:srgbClr val="000000"/>
                </a:solidFill>
                <a:latin typeface="Arial Unicode MS"/>
                <a:ea typeface="Arial Unicode MS"/>
                <a:cs typeface="Arial Unicode MS"/>
                <a:sym typeface="Times New Roman" panose="02020603050405020304"/>
              </a:endParaRPr>
            </a:p>
          </p:txBody>
        </p:sp>
        <p:sp>
          <p:nvSpPr>
            <p:cNvPr id="1464" name="任意多边形 1464"/>
            <p:cNvSpPr/>
            <p:nvPr/>
          </p:nvSpPr>
          <p:spPr>
            <a:xfrm>
              <a:off x="3769655" y="279400"/>
              <a:ext cx="114300" cy="190500"/>
            </a:xfrm>
            <a:custGeom>
              <a:avLst/>
              <a:gdLst>
                <a:gd name="connsiteX0" fmla="*/ 0 w 114300"/>
                <a:gd name="connsiteY0" fmla="*/ 0 h 190500"/>
                <a:gd name="connsiteX1" fmla="*/ 114300 w 114300"/>
                <a:gd name="connsiteY1" fmla="*/ 190500 h 190500"/>
              </a:gdLst>
              <a:ahLst/>
              <a:cxnLst>
                <a:cxn ang="0">
                  <a:pos x="connsiteX0" y="connsiteY0"/>
                </a:cxn>
                <a:cxn ang="0">
                  <a:pos x="connsiteX1" y="connsiteY1"/>
                </a:cxn>
              </a:cxnLst>
              <a:rect l="l" t="t" r="r" b="b"/>
              <a:pathLst>
                <a:path w="114300" h="190500">
                  <a:moveTo>
                    <a:pt x="0" y="0"/>
                  </a:moveTo>
                  <a:lnTo>
                    <a:pt x="114300" y="19050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indent="256540" algn="just"/>
              <a:r>
                <a:rPr lang="en-US" altLang="zh-CN" sz="1000" kern="100" spc="30">
                  <a:latin typeface="方正书宋简体"/>
                  <a:ea typeface="方正书宋简体"/>
                  <a:cs typeface="Times New Roman" panose="02020603050405020304"/>
                  <a:sym typeface="Times New Roman" panose="02020603050405020304"/>
                </a:rPr>
                <a:t> </a:t>
              </a:r>
              <a:endParaRPr lang="en-US" altLang="zh-CN" sz="1000" kern="100" spc="30">
                <a:latin typeface="方正书宋简体"/>
                <a:ea typeface="方正书宋简体"/>
                <a:cs typeface="Times New Roman" panose="02020603050405020304"/>
                <a:sym typeface="Times New Roman" panose="02020603050405020304"/>
              </a:endParaRPr>
            </a:p>
          </p:txBody>
        </p:sp>
        <p:sp>
          <p:nvSpPr>
            <p:cNvPr id="1465" name="任意多边形 1465"/>
            <p:cNvSpPr/>
            <p:nvPr/>
          </p:nvSpPr>
          <p:spPr>
            <a:xfrm>
              <a:off x="3769655" y="292100"/>
              <a:ext cx="114300" cy="171450"/>
            </a:xfrm>
            <a:custGeom>
              <a:avLst/>
              <a:gdLst>
                <a:gd name="connsiteX0" fmla="*/ 0 w 114300"/>
                <a:gd name="connsiteY0" fmla="*/ 171450 h 171450"/>
                <a:gd name="connsiteX1" fmla="*/ 114300 w 114300"/>
                <a:gd name="connsiteY1" fmla="*/ 0 h 171450"/>
              </a:gdLst>
              <a:ahLst/>
              <a:cxnLst>
                <a:cxn ang="0">
                  <a:pos x="connsiteX0" y="connsiteY0"/>
                </a:cxn>
                <a:cxn ang="0">
                  <a:pos x="connsiteX1" y="connsiteY1"/>
                </a:cxn>
              </a:cxnLst>
              <a:rect l="l" t="t" r="r" b="b"/>
              <a:pathLst>
                <a:path w="114300" h="171450">
                  <a:moveTo>
                    <a:pt x="0" y="171450"/>
                  </a:moveTo>
                  <a:lnTo>
                    <a:pt x="114300"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indent="256540" algn="just"/>
              <a:r>
                <a:rPr lang="en-US" altLang="zh-CN" sz="1000" kern="100" spc="30">
                  <a:latin typeface="方正书宋简体"/>
                  <a:ea typeface="方正书宋简体"/>
                  <a:cs typeface="Times New Roman" panose="02020603050405020304"/>
                  <a:sym typeface="Times New Roman" panose="02020603050405020304"/>
                </a:rPr>
                <a:t> </a:t>
              </a:r>
              <a:endParaRPr lang="en-US" altLang="zh-CN" sz="1000" kern="100" spc="30">
                <a:latin typeface="方正书宋简体"/>
                <a:ea typeface="方正书宋简体"/>
                <a:cs typeface="Times New Roman" panose="02020603050405020304"/>
                <a:sym typeface="Times New Roman" panose="02020603050405020304"/>
              </a:endParaRPr>
            </a:p>
          </p:txBody>
        </p:sp>
        <p:sp>
          <p:nvSpPr>
            <p:cNvPr id="1466" name="矩形 1466"/>
            <p:cNvSpPr/>
            <p:nvPr/>
          </p:nvSpPr>
          <p:spPr>
            <a:xfrm>
              <a:off x="3680755" y="63500"/>
              <a:ext cx="274955"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noAutofit/>
            </a:bodyPr>
            <a:lstStyle/>
            <a:p>
              <a:pPr indent="0" algn="just">
                <a:lnSpc>
                  <a:spcPts val="1200"/>
                </a:lnSpc>
                <a:spcBef>
                  <a:spcPts val="0"/>
                </a:spcBef>
                <a:spcAft>
                  <a:spcPts val="0"/>
                </a:spcAft>
              </a:pPr>
              <a:r>
                <a:rPr lang="en-US" altLang="zh-CN" sz="1000" kern="100" spc="30">
                  <a:solidFill>
                    <a:srgbClr val="000000"/>
                  </a:solidFill>
                  <a:latin typeface="方正书宋简体"/>
                  <a:ea typeface="方正书宋简体"/>
                  <a:cs typeface="Times New Roman" panose="02020603050405020304"/>
                  <a:sym typeface="Times New Roman" panose="02020603050405020304"/>
                </a:rPr>
                <a:t>FD</a:t>
              </a:r>
              <a:endParaRPr lang="en-US" altLang="zh-CN" sz="1200" kern="0" spc="30">
                <a:solidFill>
                  <a:srgbClr val="000000"/>
                </a:solidFill>
                <a:latin typeface="Arial Unicode MS"/>
                <a:ea typeface="Arial Unicode MS"/>
                <a:cs typeface="Arial Unicode MS"/>
                <a:sym typeface="Times New Roman" panose="02020603050405020304"/>
              </a:endParaRPr>
            </a:p>
          </p:txBody>
        </p:sp>
        <p:sp>
          <p:nvSpPr>
            <p:cNvPr id="1458" name="任意多边形 1458"/>
            <p:cNvSpPr/>
            <p:nvPr/>
          </p:nvSpPr>
          <p:spPr>
            <a:xfrm>
              <a:off x="673100" y="328000"/>
              <a:ext cx="1500800" cy="903900"/>
            </a:xfrm>
            <a:custGeom>
              <a:avLst/>
              <a:gdLst>
                <a:gd name="connsiteX0" fmla="*/ 0 w 1035050"/>
                <a:gd name="connsiteY0" fmla="*/ 660400 h 698500"/>
                <a:gd name="connsiteX1" fmla="*/ 114300 w 1035050"/>
                <a:gd name="connsiteY1" fmla="*/ 660400 h 698500"/>
                <a:gd name="connsiteX2" fmla="*/ 120650 w 1035050"/>
                <a:gd name="connsiteY2" fmla="*/ 698500 h 698500"/>
                <a:gd name="connsiteX3" fmla="*/ 146050 w 1035050"/>
                <a:gd name="connsiteY3" fmla="*/ 660400 h 698500"/>
                <a:gd name="connsiteX4" fmla="*/ 571500 w 1035050"/>
                <a:gd name="connsiteY4" fmla="*/ 660400 h 698500"/>
                <a:gd name="connsiteX5" fmla="*/ 577850 w 1035050"/>
                <a:gd name="connsiteY5" fmla="*/ 38100 h 698500"/>
                <a:gd name="connsiteX6" fmla="*/ 812800 w 1035050"/>
                <a:gd name="connsiteY6" fmla="*/ 38100 h 698500"/>
                <a:gd name="connsiteX7" fmla="*/ 863600 w 1035050"/>
                <a:gd name="connsiteY7" fmla="*/ 0 h 698500"/>
                <a:gd name="connsiteX8" fmla="*/ 895350 w 1035050"/>
                <a:gd name="connsiteY8" fmla="*/ 38100 h 698500"/>
                <a:gd name="connsiteX9" fmla="*/ 1035050 w 1035050"/>
                <a:gd name="connsiteY9" fmla="*/ 44450 h 698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35050" h="698500">
                  <a:moveTo>
                    <a:pt x="0" y="660400"/>
                  </a:moveTo>
                  <a:lnTo>
                    <a:pt x="114300" y="660400"/>
                  </a:lnTo>
                  <a:lnTo>
                    <a:pt x="120650" y="698500"/>
                  </a:lnTo>
                  <a:lnTo>
                    <a:pt x="146050" y="660400"/>
                  </a:lnTo>
                  <a:lnTo>
                    <a:pt x="571500" y="660400"/>
                  </a:lnTo>
                  <a:cubicBezTo>
                    <a:pt x="573617" y="452967"/>
                    <a:pt x="575733" y="245533"/>
                    <a:pt x="577850" y="38100"/>
                  </a:cubicBezTo>
                  <a:lnTo>
                    <a:pt x="812800" y="38100"/>
                  </a:lnTo>
                  <a:lnTo>
                    <a:pt x="863600" y="0"/>
                  </a:lnTo>
                  <a:lnTo>
                    <a:pt x="895350" y="38100"/>
                  </a:lnTo>
                  <a:lnTo>
                    <a:pt x="1035050" y="4445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1470" name="矩形 1470"/>
            <p:cNvSpPr/>
            <p:nvPr/>
          </p:nvSpPr>
          <p:spPr>
            <a:xfrm>
              <a:off x="2173900" y="243500"/>
              <a:ext cx="107950" cy="2984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indent="256540" algn="just">
                <a:spcBef>
                  <a:spcPts val="0"/>
                </a:spcBef>
                <a:spcAft>
                  <a:spcPts val="0"/>
                </a:spcAft>
              </a:pPr>
              <a:r>
                <a:rPr lang="en-US" altLang="zh-CN" sz="1000" kern="100" spc="30">
                  <a:solidFill>
                    <a:srgbClr val="000000"/>
                  </a:solidFill>
                  <a:latin typeface="方正书宋简体"/>
                  <a:ea typeface="方正书宋简体"/>
                  <a:cs typeface="Times New Roman" panose="02020603050405020304"/>
                  <a:sym typeface="Times New Roman" panose="02020603050405020304"/>
                </a:rPr>
                <a:t> </a:t>
              </a:r>
              <a:endParaRPr lang="en-US" altLang="zh-CN" sz="1200" kern="0" spc="30">
                <a:solidFill>
                  <a:srgbClr val="000000"/>
                </a:solidFill>
                <a:latin typeface="Arial Unicode MS"/>
                <a:ea typeface="Arial Unicode MS"/>
                <a:cs typeface="Arial Unicode MS"/>
                <a:sym typeface="Times New Roman" panose="02020603050405020304"/>
              </a:endParaRPr>
            </a:p>
          </p:txBody>
        </p:sp>
        <p:sp>
          <p:nvSpPr>
            <p:cNvPr id="1459" name="任意多边形 1459"/>
            <p:cNvSpPr/>
            <p:nvPr/>
          </p:nvSpPr>
          <p:spPr>
            <a:xfrm>
              <a:off x="2292350" y="368299"/>
              <a:ext cx="446700" cy="45719"/>
            </a:xfrm>
            <a:custGeom>
              <a:avLst/>
              <a:gdLst>
                <a:gd name="connsiteX0" fmla="*/ 0 w 1022350"/>
                <a:gd name="connsiteY0" fmla="*/ 0 h 0"/>
                <a:gd name="connsiteX1" fmla="*/ 1022350 w 1022350"/>
                <a:gd name="connsiteY1" fmla="*/ 0 h 0"/>
              </a:gdLst>
              <a:ahLst/>
              <a:cxnLst>
                <a:cxn ang="0">
                  <a:pos x="connsiteX0" y="connsiteY0"/>
                </a:cxn>
                <a:cxn ang="0">
                  <a:pos x="connsiteX1" y="connsiteY1"/>
                </a:cxn>
              </a:cxnLst>
              <a:rect l="l" t="t" r="r" b="b"/>
              <a:pathLst>
                <a:path w="1022350">
                  <a:moveTo>
                    <a:pt x="0" y="0"/>
                  </a:moveTo>
                  <a:lnTo>
                    <a:pt x="1022350"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1473" name="任意多边形 1473"/>
            <p:cNvSpPr/>
            <p:nvPr/>
          </p:nvSpPr>
          <p:spPr>
            <a:xfrm>
              <a:off x="3276600" y="368299"/>
              <a:ext cx="378755" cy="76200"/>
            </a:xfrm>
            <a:custGeom>
              <a:avLst/>
              <a:gdLst>
                <a:gd name="connsiteX0" fmla="*/ 0 w 1022350"/>
                <a:gd name="connsiteY0" fmla="*/ 0 h 0"/>
                <a:gd name="connsiteX1" fmla="*/ 1022350 w 1022350"/>
                <a:gd name="connsiteY1" fmla="*/ 0 h 0"/>
              </a:gdLst>
              <a:ahLst/>
              <a:cxnLst>
                <a:cxn ang="0">
                  <a:pos x="connsiteX0" y="connsiteY0"/>
                </a:cxn>
                <a:cxn ang="0">
                  <a:pos x="connsiteX1" y="connsiteY1"/>
                </a:cxn>
              </a:cxnLst>
              <a:rect l="l" t="t" r="r" b="b"/>
              <a:pathLst>
                <a:path w="1022350">
                  <a:moveTo>
                    <a:pt x="0" y="0"/>
                  </a:moveTo>
                  <a:lnTo>
                    <a:pt x="1022350"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indent="256540" algn="just"/>
              <a:r>
                <a:rPr lang="en-US" altLang="zh-CN" sz="1000" kern="100" spc="30">
                  <a:latin typeface="方正书宋简体"/>
                  <a:ea typeface="方正书宋简体"/>
                  <a:cs typeface="Times New Roman" panose="02020603050405020304"/>
                  <a:sym typeface="Times New Roman" panose="02020603050405020304"/>
                </a:rPr>
                <a:t> </a:t>
              </a:r>
              <a:endParaRPr lang="en-US" altLang="zh-CN" sz="1000" kern="100" spc="30">
                <a:latin typeface="方正书宋简体"/>
                <a:ea typeface="方正书宋简体"/>
                <a:cs typeface="Times New Roman" panose="02020603050405020304"/>
                <a:sym typeface="Times New Roman" panose="02020603050405020304"/>
              </a:endParaRPr>
            </a:p>
          </p:txBody>
        </p:sp>
        <p:grpSp>
          <p:nvGrpSpPr>
            <p:cNvPr id="1467" name="组合 1467"/>
            <p:cNvGrpSpPr/>
            <p:nvPr/>
          </p:nvGrpSpPr>
          <p:grpSpPr>
            <a:xfrm>
              <a:off x="1022350" y="1109050"/>
              <a:ext cx="177800" cy="173650"/>
              <a:chOff x="1885950" y="717550"/>
              <a:chExt cx="177800" cy="173650"/>
            </a:xfrm>
          </p:grpSpPr>
          <p:sp>
            <p:nvSpPr>
              <p:cNvPr id="1460" name="椭圆 1460"/>
              <p:cNvSpPr/>
              <p:nvPr/>
            </p:nvSpPr>
            <p:spPr>
              <a:xfrm>
                <a:off x="1885950" y="717550"/>
                <a:ext cx="177800" cy="17365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cxnSp>
            <p:nvCxnSpPr>
              <p:cNvPr id="1461" name="直接箭头连接符 1461"/>
              <p:cNvCxnSpPr/>
              <p:nvPr/>
            </p:nvCxnSpPr>
            <p:spPr>
              <a:xfrm flipV="1">
                <a:off x="1885950" y="730250"/>
                <a:ext cx="132712" cy="1143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75" name="直接箭头连接符 1475"/>
              <p:cNvCxnSpPr/>
              <p:nvPr/>
            </p:nvCxnSpPr>
            <p:spPr>
              <a:xfrm flipV="1">
                <a:off x="1931670" y="776900"/>
                <a:ext cx="132080" cy="1143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477" name="组合 1477"/>
            <p:cNvGrpSpPr/>
            <p:nvPr/>
          </p:nvGrpSpPr>
          <p:grpSpPr>
            <a:xfrm>
              <a:off x="2372312" y="290195"/>
              <a:ext cx="177800" cy="173355"/>
              <a:chOff x="0" y="0"/>
              <a:chExt cx="177800" cy="173650"/>
            </a:xfrm>
          </p:grpSpPr>
          <p:sp>
            <p:nvSpPr>
              <p:cNvPr id="1478" name="椭圆 1478"/>
              <p:cNvSpPr/>
              <p:nvPr/>
            </p:nvSpPr>
            <p:spPr>
              <a:xfrm>
                <a:off x="0" y="0"/>
                <a:ext cx="177800" cy="17365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indent="256540" algn="just"/>
                <a:r>
                  <a:rPr lang="en-US" altLang="zh-CN" sz="1000" kern="100" spc="30">
                    <a:latin typeface="方正书宋简体"/>
                    <a:ea typeface="方正书宋简体"/>
                    <a:cs typeface="Times New Roman" panose="02020603050405020304"/>
                    <a:sym typeface="Times New Roman" panose="02020603050405020304"/>
                  </a:rPr>
                  <a:t> </a:t>
                </a:r>
                <a:endParaRPr lang="en-US" altLang="zh-CN" sz="1000" kern="100" spc="30">
                  <a:latin typeface="方正书宋简体"/>
                  <a:ea typeface="方正书宋简体"/>
                  <a:cs typeface="Times New Roman" panose="02020603050405020304"/>
                  <a:sym typeface="Times New Roman" panose="02020603050405020304"/>
                </a:endParaRPr>
              </a:p>
            </p:txBody>
          </p:sp>
          <p:cxnSp>
            <p:nvCxnSpPr>
              <p:cNvPr id="1479" name="直接箭头连接符 1479"/>
              <p:cNvCxnSpPr/>
              <p:nvPr/>
            </p:nvCxnSpPr>
            <p:spPr>
              <a:xfrm flipV="1">
                <a:off x="0" y="12700"/>
                <a:ext cx="132712" cy="1143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80" name="直接箭头连接符 1480"/>
              <p:cNvCxnSpPr/>
              <p:nvPr/>
            </p:nvCxnSpPr>
            <p:spPr>
              <a:xfrm flipV="1">
                <a:off x="45720" y="59350"/>
                <a:ext cx="132080" cy="1143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481" name="矩形 1481"/>
            <p:cNvSpPr/>
            <p:nvPr/>
          </p:nvSpPr>
          <p:spPr>
            <a:xfrm>
              <a:off x="1327150" y="122555"/>
              <a:ext cx="263820" cy="2096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noAutofit/>
            </a:bodyPr>
            <a:lstStyle/>
            <a:p>
              <a:pPr indent="0" algn="just">
                <a:lnSpc>
                  <a:spcPts val="1200"/>
                </a:lnSpc>
                <a:spcBef>
                  <a:spcPts val="0"/>
                </a:spcBef>
                <a:spcAft>
                  <a:spcPts val="0"/>
                </a:spcAft>
              </a:pPr>
              <a:r>
                <a:rPr lang="en-US" altLang="zh-CN" sz="1000" kern="0" spc="30">
                  <a:solidFill>
                    <a:srgbClr val="000000"/>
                  </a:solidFill>
                  <a:latin typeface="方正书宋简体"/>
                  <a:ea typeface="方正书宋简体"/>
                  <a:cs typeface="Times New Roman" panose="02020603050405020304"/>
                  <a:sym typeface="Symbol" panose="05050102010706020507"/>
                </a:rPr>
                <a:t></a:t>
              </a:r>
              <a:r>
                <a:rPr lang="en-US" altLang="zh-CN" sz="1000" kern="0" spc="30">
                  <a:solidFill>
                    <a:srgbClr val="000000"/>
                  </a:solidFill>
                  <a:latin typeface="方正书宋简体"/>
                  <a:ea typeface="方正书宋简体"/>
                  <a:cs typeface="Times New Roman" panose="02020603050405020304"/>
                  <a:sym typeface="Times New Roman" panose="02020603050405020304"/>
                </a:rPr>
                <a:t>L</a:t>
              </a:r>
              <a:r>
                <a:rPr lang="en-US" altLang="zh-CN" sz="1000" kern="0" spc="30" baseline="-138000">
                  <a:solidFill>
                    <a:srgbClr val="000000"/>
                  </a:solidFill>
                  <a:latin typeface="方正书宋简体"/>
                  <a:ea typeface="方正书宋简体"/>
                  <a:cs typeface="Times New Roman" panose="02020603050405020304"/>
                  <a:sym typeface="Times New Roman" panose="02020603050405020304"/>
                </a:rPr>
                <a:t>f2</a:t>
              </a:r>
              <a:endParaRPr lang="en-US" altLang="zh-CN" sz="1200" kern="0" spc="30">
                <a:solidFill>
                  <a:srgbClr val="000000"/>
                </a:solidFill>
                <a:latin typeface="Arial Unicode MS"/>
                <a:ea typeface="Arial Unicode MS"/>
                <a:cs typeface="Arial Unicode MS"/>
                <a:sym typeface="Times New Roman" panose="02020603050405020304"/>
              </a:endParaRPr>
            </a:p>
          </p:txBody>
        </p:sp>
        <p:cxnSp>
          <p:nvCxnSpPr>
            <p:cNvPr id="1482" name="直接连接符 1482"/>
            <p:cNvCxnSpPr/>
            <p:nvPr/>
          </p:nvCxnSpPr>
          <p:spPr>
            <a:xfrm>
              <a:off x="1651000" y="218055"/>
              <a:ext cx="257470" cy="1141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84" name="矩形 1484"/>
            <p:cNvSpPr/>
            <p:nvPr/>
          </p:nvSpPr>
          <p:spPr>
            <a:xfrm>
              <a:off x="2143077" y="65655"/>
              <a:ext cx="274955"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noAutofit/>
            </a:bodyPr>
            <a:lstStyle/>
            <a:p>
              <a:pPr indent="0" algn="just">
                <a:lnSpc>
                  <a:spcPts val="1200"/>
                </a:lnSpc>
                <a:spcBef>
                  <a:spcPts val="0"/>
                </a:spcBef>
                <a:spcAft>
                  <a:spcPts val="0"/>
                </a:spcAft>
              </a:pPr>
              <a:r>
                <a:rPr lang="en-US" altLang="zh-CN" sz="1000" kern="0" spc="30">
                  <a:solidFill>
                    <a:srgbClr val="000000"/>
                  </a:solidFill>
                  <a:latin typeface="方正书宋简体"/>
                  <a:ea typeface="方正书宋简体"/>
                  <a:cs typeface="Times New Roman" panose="02020603050405020304"/>
                  <a:sym typeface="Times New Roman" panose="02020603050405020304"/>
                </a:rPr>
                <a:t>FD</a:t>
              </a:r>
              <a:endParaRPr lang="en-US" altLang="zh-CN" sz="1200" kern="0" spc="30">
                <a:solidFill>
                  <a:srgbClr val="000000"/>
                </a:solidFill>
                <a:latin typeface="Arial Unicode MS"/>
                <a:ea typeface="Arial Unicode MS"/>
                <a:cs typeface="Arial Unicode MS"/>
                <a:sym typeface="Times New Roman" panose="02020603050405020304"/>
              </a:endParaRPr>
            </a:p>
          </p:txBody>
        </p:sp>
      </p:grpSp>
      <p:sp>
        <p:nvSpPr>
          <p:cNvPr id="3" name="Rectangle 31"/>
          <p:cNvSpPr>
            <a:spLocks noChangeArrowheads="1"/>
          </p:cNvSpPr>
          <p:nvPr/>
        </p:nvSpPr>
        <p:spPr bwMode="auto">
          <a:xfrm>
            <a:off x="5591810" y="1862455"/>
            <a:ext cx="6051550" cy="166306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200"/>
              </a:lnSpc>
            </a:pPr>
            <a:r>
              <a:rPr sz="2400"/>
              <a:t>（1）支持数据的干线子系统光缆用量计算</a:t>
            </a:r>
            <a:endParaRPr sz="2400"/>
          </a:p>
          <a:p>
            <a:pPr eaLnBrk="1" hangingPunct="1">
              <a:lnSpc>
                <a:spcPts val="3200"/>
              </a:lnSpc>
            </a:pPr>
            <a:r>
              <a:rPr sz="2400"/>
              <a:t>干线子系统建筑物主干光缆各部分之间的相互关系如图4.30所示。</a:t>
            </a:r>
            <a:endParaRPr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6" y="1129983"/>
            <a:ext cx="414337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39"/>
          <p:cNvSpPr>
            <a:spLocks noChangeArrowheads="1"/>
          </p:cNvSpPr>
          <p:nvPr/>
        </p:nvSpPr>
        <p:spPr bwMode="auto">
          <a:xfrm>
            <a:off x="735013" y="1207771"/>
            <a:ext cx="3816350" cy="449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4. </a:t>
            </a:r>
            <a:r>
              <a:rPr lang="zh-CN" altLang="en-US" sz="2400" b="1">
                <a:solidFill>
                  <a:schemeClr val="bg1"/>
                </a:solidFill>
              </a:rPr>
              <a:t>干线线缆容量的确定</a:t>
            </a:r>
            <a:endParaRPr lang="zh-CN" altLang="en-US" sz="2200" b="1">
              <a:solidFill>
                <a:schemeClr val="bg1"/>
              </a:solidFill>
            </a:endParaRPr>
          </a:p>
        </p:txBody>
      </p:sp>
      <p:sp>
        <p:nvSpPr>
          <p:cNvPr id="12292" name="Rectangle 31"/>
          <p:cNvSpPr>
            <a:spLocks noChangeArrowheads="1"/>
          </p:cNvSpPr>
          <p:nvPr/>
        </p:nvSpPr>
        <p:spPr bwMode="auto">
          <a:xfrm>
            <a:off x="479425" y="1844675"/>
            <a:ext cx="11008360" cy="412496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200"/>
              </a:lnSpc>
            </a:pPr>
            <a:r>
              <a:rPr sz="2400"/>
              <a:t>① 至各层（区）支持数据的建筑物主干光缆用量计算</a:t>
            </a:r>
            <a:endParaRPr sz="2400"/>
          </a:p>
          <a:p>
            <a:pPr eaLnBrk="1" hangingPunct="1">
              <a:lnSpc>
                <a:spcPts val="3200"/>
              </a:lnSpc>
            </a:pPr>
            <a:r>
              <a:rPr sz="2400"/>
              <a:t>Lfn＝（Lbfn＋Lf3＋Lf2）Gfn</a:t>
            </a:r>
            <a:endParaRPr sz="2400"/>
          </a:p>
          <a:p>
            <a:pPr eaLnBrk="1" hangingPunct="1">
              <a:lnSpc>
                <a:spcPts val="3200"/>
              </a:lnSpc>
            </a:pPr>
            <a:r>
              <a:rPr sz="2400"/>
              <a:t>其中：Lfn：至第n层（区）支持数据的干线光缆用量；</a:t>
            </a:r>
            <a:endParaRPr sz="2400"/>
          </a:p>
          <a:p>
            <a:pPr eaLnBrk="1" hangingPunct="1">
              <a:lnSpc>
                <a:spcPts val="3200"/>
              </a:lnSpc>
            </a:pPr>
            <a:r>
              <a:rPr sz="2400"/>
              <a:t>Lbfn：第n层（区）FD与BD之间缆线路由距离；</a:t>
            </a:r>
            <a:endParaRPr sz="2400"/>
          </a:p>
          <a:p>
            <a:pPr eaLnBrk="1" hangingPunct="1">
              <a:lnSpc>
                <a:spcPts val="3200"/>
              </a:lnSpc>
            </a:pPr>
            <a:r>
              <a:rPr sz="2400"/>
              <a:t>Lf2：在电信间光缆预留长度，长度一般为35m。</a:t>
            </a:r>
            <a:endParaRPr sz="2400"/>
          </a:p>
          <a:p>
            <a:pPr eaLnBrk="1" hangingPunct="1">
              <a:lnSpc>
                <a:spcPts val="3200"/>
              </a:lnSpc>
            </a:pPr>
            <a:r>
              <a:rPr sz="2400"/>
              <a:t>Lf3：在设备间光缆预留长度，长度一般为35m。</a:t>
            </a:r>
            <a:endParaRPr sz="2400"/>
          </a:p>
          <a:p>
            <a:pPr eaLnBrk="1" hangingPunct="1">
              <a:lnSpc>
                <a:spcPts val="3200"/>
              </a:lnSpc>
            </a:pPr>
            <a:r>
              <a:rPr sz="2400"/>
              <a:t>Gfn：至第n层干线子系统光缆的根数。</a:t>
            </a:r>
            <a:endParaRPr sz="2400"/>
          </a:p>
          <a:p>
            <a:pPr eaLnBrk="1" hangingPunct="1">
              <a:lnSpc>
                <a:spcPts val="3200"/>
              </a:lnSpc>
            </a:pPr>
            <a:r>
              <a:rPr sz="2400"/>
              <a:t>② 建筑物内支持数据的干线子系统光缆用量计算</a:t>
            </a:r>
            <a:endParaRPr sz="2400"/>
          </a:p>
          <a:p>
            <a:pPr eaLnBrk="1" hangingPunct="1">
              <a:lnSpc>
                <a:spcPts val="3200"/>
              </a:lnSpc>
            </a:pPr>
            <a:r>
              <a:rPr sz="2400"/>
              <a:t>    Lf＝Lfn</a:t>
            </a:r>
            <a:endParaRPr sz="2400"/>
          </a:p>
          <a:p>
            <a:pPr eaLnBrk="1" hangingPunct="1">
              <a:lnSpc>
                <a:spcPts val="3200"/>
              </a:lnSpc>
            </a:pPr>
            <a:r>
              <a:rPr sz="2400"/>
              <a:t>其中：Lf为建筑物内支持数据的干线子系统光缆的总长度。</a:t>
            </a:r>
            <a:endParaRPr sz="2400"/>
          </a:p>
        </p:txBody>
      </p:sp>
      <p:sp>
        <p:nvSpPr>
          <p:cNvPr id="12293"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6" y="1129983"/>
            <a:ext cx="414337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39"/>
          <p:cNvSpPr>
            <a:spLocks noChangeArrowheads="1"/>
          </p:cNvSpPr>
          <p:nvPr/>
        </p:nvSpPr>
        <p:spPr bwMode="auto">
          <a:xfrm>
            <a:off x="735013" y="1207771"/>
            <a:ext cx="3816350" cy="449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4. </a:t>
            </a:r>
            <a:r>
              <a:rPr lang="zh-CN" altLang="en-US" sz="2400" b="1">
                <a:solidFill>
                  <a:schemeClr val="bg1"/>
                </a:solidFill>
              </a:rPr>
              <a:t>干线线缆容量的确定</a:t>
            </a:r>
            <a:endParaRPr lang="zh-CN" altLang="en-US" sz="2200" b="1">
              <a:solidFill>
                <a:schemeClr val="bg1"/>
              </a:solidFill>
            </a:endParaRPr>
          </a:p>
        </p:txBody>
      </p:sp>
      <p:sp>
        <p:nvSpPr>
          <p:cNvPr id="12292" name="Rectangle 31"/>
          <p:cNvSpPr>
            <a:spLocks noChangeArrowheads="1"/>
          </p:cNvSpPr>
          <p:nvPr/>
        </p:nvSpPr>
        <p:spPr bwMode="auto">
          <a:xfrm>
            <a:off x="479425" y="1844675"/>
            <a:ext cx="11008360" cy="84201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200"/>
              </a:lnSpc>
            </a:pPr>
            <a:r>
              <a:rPr sz="2400"/>
              <a:t>（2）支持数据的干线子系统4对双绞线电缆用量计算</a:t>
            </a:r>
            <a:endParaRPr sz="2400"/>
          </a:p>
          <a:p>
            <a:pPr eaLnBrk="1" hangingPunct="1">
              <a:lnSpc>
                <a:spcPts val="3200"/>
              </a:lnSpc>
            </a:pPr>
            <a:r>
              <a:rPr sz="2400"/>
              <a:t>支持数据的干线子系统4对双绞线电缆各部分之间的相互关系如图4.31所示。</a:t>
            </a:r>
            <a:endParaRPr sz="2400"/>
          </a:p>
        </p:txBody>
      </p:sp>
      <p:sp>
        <p:nvSpPr>
          <p:cNvPr id="12293"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grpSp>
        <p:nvGrpSpPr>
          <p:cNvPr id="2867" name="画布 2867"/>
          <p:cNvGrpSpPr/>
          <p:nvPr/>
        </p:nvGrpSpPr>
        <p:grpSpPr>
          <a:xfrm>
            <a:off x="1271905" y="2924810"/>
            <a:ext cx="8573135" cy="3369310"/>
            <a:chOff x="0" y="0"/>
            <a:chExt cx="4647565" cy="1788795"/>
          </a:xfrm>
        </p:grpSpPr>
        <p:sp>
          <p:nvSpPr>
            <p:cNvPr id="2" name="画布 2867"/>
            <p:cNvSpPr/>
            <p:nvPr/>
          </p:nvSpPr>
          <p:spPr>
            <a:xfrm>
              <a:off x="0" y="0"/>
              <a:ext cx="4647565" cy="1788795"/>
            </a:xfrm>
          </p:spPr>
        </p:sp>
        <p:sp>
          <p:nvSpPr>
            <p:cNvPr id="1469" name="矩形 1469"/>
            <p:cNvSpPr/>
            <p:nvPr/>
          </p:nvSpPr>
          <p:spPr>
            <a:xfrm>
              <a:off x="332400" y="1054100"/>
              <a:ext cx="107950" cy="2984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1471" name="矩形 1471"/>
            <p:cNvSpPr/>
            <p:nvPr/>
          </p:nvSpPr>
          <p:spPr>
            <a:xfrm>
              <a:off x="563200" y="1054100"/>
              <a:ext cx="107950" cy="298450"/>
            </a:xfrm>
            <a:prstGeom prst="rect">
              <a:avLst/>
            </a:prstGeom>
            <a:noFill/>
            <a:ln w="12700" cap="flat" cmpd="sng" algn="ctr">
              <a:solidFill>
                <a:sysClr val="windowText" lastClr="00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indent="256540" algn="just"/>
              <a:r>
                <a:rPr lang="en-US" altLang="zh-CN" sz="1600" kern="100" spc="30">
                  <a:latin typeface="方正书宋简体"/>
                  <a:ea typeface="方正书宋简体"/>
                  <a:cs typeface="Times New Roman" panose="02020603050405020304"/>
                  <a:sym typeface="Times New Roman" panose="02020603050405020304"/>
                </a:rPr>
                <a:t> </a:t>
              </a:r>
              <a:endParaRPr lang="en-US" altLang="zh-CN" sz="1600" kern="100" spc="30">
                <a:latin typeface="方正书宋简体"/>
                <a:ea typeface="方正书宋简体"/>
                <a:cs typeface="Times New Roman" panose="02020603050405020304"/>
                <a:sym typeface="Times New Roman" panose="02020603050405020304"/>
              </a:endParaRPr>
            </a:p>
          </p:txBody>
        </p:sp>
        <p:sp>
          <p:nvSpPr>
            <p:cNvPr id="1474" name="任意多边形 1474"/>
            <p:cNvSpPr/>
            <p:nvPr/>
          </p:nvSpPr>
          <p:spPr>
            <a:xfrm>
              <a:off x="446700" y="1117600"/>
              <a:ext cx="114300" cy="190500"/>
            </a:xfrm>
            <a:custGeom>
              <a:avLst/>
              <a:gdLst>
                <a:gd name="connsiteX0" fmla="*/ 0 w 114300"/>
                <a:gd name="connsiteY0" fmla="*/ 0 h 190500"/>
                <a:gd name="connsiteX1" fmla="*/ 114300 w 114300"/>
                <a:gd name="connsiteY1" fmla="*/ 190500 h 190500"/>
              </a:gdLst>
              <a:ahLst/>
              <a:cxnLst>
                <a:cxn ang="0">
                  <a:pos x="connsiteX0" y="connsiteY0"/>
                </a:cxn>
                <a:cxn ang="0">
                  <a:pos x="connsiteX1" y="connsiteY1"/>
                </a:cxn>
              </a:cxnLst>
              <a:rect l="l" t="t" r="r" b="b"/>
              <a:pathLst>
                <a:path w="114300" h="190500">
                  <a:moveTo>
                    <a:pt x="0" y="0"/>
                  </a:moveTo>
                  <a:lnTo>
                    <a:pt x="114300" y="19050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1476" name="任意多边形 1476"/>
            <p:cNvSpPr/>
            <p:nvPr/>
          </p:nvSpPr>
          <p:spPr>
            <a:xfrm>
              <a:off x="446700" y="1130300"/>
              <a:ext cx="114300" cy="171450"/>
            </a:xfrm>
            <a:custGeom>
              <a:avLst/>
              <a:gdLst>
                <a:gd name="connsiteX0" fmla="*/ 0 w 114300"/>
                <a:gd name="connsiteY0" fmla="*/ 171450 h 171450"/>
                <a:gd name="connsiteX1" fmla="*/ 114300 w 114300"/>
                <a:gd name="connsiteY1" fmla="*/ 0 h 171450"/>
              </a:gdLst>
              <a:ahLst/>
              <a:cxnLst>
                <a:cxn ang="0">
                  <a:pos x="connsiteX0" y="connsiteY0"/>
                </a:cxn>
                <a:cxn ang="0">
                  <a:pos x="connsiteX1" y="connsiteY1"/>
                </a:cxn>
              </a:cxnLst>
              <a:rect l="l" t="t" r="r" b="b"/>
              <a:pathLst>
                <a:path w="114300" h="171450">
                  <a:moveTo>
                    <a:pt x="0" y="171450"/>
                  </a:moveTo>
                  <a:lnTo>
                    <a:pt x="114300"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1483" name="矩形 1483"/>
            <p:cNvSpPr/>
            <p:nvPr/>
          </p:nvSpPr>
          <p:spPr>
            <a:xfrm>
              <a:off x="302850" y="704850"/>
              <a:ext cx="50165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noAutofit/>
            </a:bodyPr>
            <a:lstStyle/>
            <a:p>
              <a:pPr indent="0" algn="just">
                <a:lnSpc>
                  <a:spcPts val="1200"/>
                </a:lnSpc>
              </a:pPr>
              <a:r>
                <a:rPr lang="en-US" altLang="zh-CN" sz="1600" kern="100" spc="30">
                  <a:solidFill>
                    <a:srgbClr val="000000"/>
                  </a:solidFill>
                  <a:latin typeface="方正书宋简体"/>
                  <a:ea typeface="方正书宋简体"/>
                  <a:cs typeface="Times New Roman" panose="02020603050405020304"/>
                  <a:sym typeface="Times New Roman" panose="02020603050405020304"/>
                </a:rPr>
                <a:t>BD（或BD/FD）</a:t>
              </a:r>
              <a:endParaRPr lang="en-US" altLang="zh-CN" sz="1600" kern="100" spc="30">
                <a:solidFill>
                  <a:srgbClr val="000000"/>
                </a:solidFill>
                <a:latin typeface="方正书宋简体"/>
                <a:ea typeface="方正书宋简体"/>
                <a:cs typeface="Times New Roman" panose="02020603050405020304"/>
                <a:sym typeface="Times New Roman" panose="02020603050405020304"/>
              </a:endParaRPr>
            </a:p>
          </p:txBody>
        </p:sp>
        <p:sp>
          <p:nvSpPr>
            <p:cNvPr id="1485" name="矩形 1485"/>
            <p:cNvSpPr/>
            <p:nvPr/>
          </p:nvSpPr>
          <p:spPr>
            <a:xfrm>
              <a:off x="2739050" y="289900"/>
              <a:ext cx="537550" cy="171450"/>
            </a:xfrm>
            <a:prstGeom prst="rect">
              <a:avLst/>
            </a:prstGeom>
            <a:noFill/>
            <a:ln w="12700" cap="flat" cmpd="sng" algn="ctr">
              <a:solidFill>
                <a:schemeClr val="tx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noAutofit/>
            </a:bodyPr>
            <a:lstStyle/>
            <a:p>
              <a:pPr indent="0" algn="just">
                <a:lnSpc>
                  <a:spcPts val="1200"/>
                </a:lnSpc>
                <a:spcBef>
                  <a:spcPts val="0"/>
                </a:spcBef>
                <a:spcAft>
                  <a:spcPts val="0"/>
                </a:spcAft>
              </a:pPr>
              <a:r>
                <a:rPr lang="en-US" altLang="zh-CN" sz="1600" kern="100" spc="30">
                  <a:solidFill>
                    <a:srgbClr val="000000"/>
                  </a:solidFill>
                  <a:latin typeface="方正书宋简体"/>
                  <a:ea typeface="方正书宋简体"/>
                  <a:cs typeface="Times New Roman" panose="02020603050405020304"/>
                  <a:sym typeface="Times New Roman" panose="02020603050405020304"/>
                </a:rPr>
                <a:t>SW/Hub</a:t>
              </a:r>
              <a:endParaRPr lang="en-US" altLang="zh-CN" sz="1600" kern="100" spc="30">
                <a:solidFill>
                  <a:srgbClr val="000000"/>
                </a:solidFill>
                <a:latin typeface="方正书宋简体"/>
                <a:ea typeface="方正书宋简体"/>
                <a:cs typeface="Times New Roman" panose="02020603050405020304"/>
                <a:sym typeface="Times New Roman" panose="02020603050405020304"/>
              </a:endParaRPr>
            </a:p>
          </p:txBody>
        </p:sp>
        <p:sp>
          <p:nvSpPr>
            <p:cNvPr id="1486" name="矩形 1486"/>
            <p:cNvSpPr/>
            <p:nvPr/>
          </p:nvSpPr>
          <p:spPr>
            <a:xfrm>
              <a:off x="1132160" y="969350"/>
              <a:ext cx="296590" cy="173650"/>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noAutofit/>
            </a:bodyPr>
            <a:lstStyle/>
            <a:p>
              <a:pPr indent="0" algn="just">
                <a:lnSpc>
                  <a:spcPts val="1200"/>
                </a:lnSpc>
                <a:spcBef>
                  <a:spcPts val="0"/>
                </a:spcBef>
                <a:spcAft>
                  <a:spcPts val="0"/>
                </a:spcAft>
              </a:pPr>
              <a:r>
                <a:rPr lang="en-US" altLang="zh-CN" sz="1600" kern="100" spc="30">
                  <a:solidFill>
                    <a:srgbClr val="000000"/>
                  </a:solidFill>
                  <a:latin typeface="方正书宋简体"/>
                  <a:ea typeface="方正书宋简体"/>
                  <a:cs typeface="Times New Roman" panose="02020603050405020304"/>
                  <a:sym typeface="Times New Roman" panose="02020603050405020304"/>
                </a:rPr>
                <a:t>L</a:t>
              </a:r>
              <a:r>
                <a:rPr lang="en-US" altLang="zh-CN" sz="1600" kern="100" spc="30" baseline="-25000">
                  <a:solidFill>
                    <a:srgbClr val="000000"/>
                  </a:solidFill>
                  <a:latin typeface="方正书宋简体"/>
                  <a:ea typeface="方正书宋简体"/>
                  <a:cs typeface="Times New Roman" panose="02020603050405020304"/>
                  <a:sym typeface="Times New Roman" panose="02020603050405020304"/>
                </a:rPr>
                <a:t>bcn</a:t>
              </a:r>
              <a:endParaRPr lang="en-US" altLang="zh-CN" sz="1600" kern="100" spc="30" baseline="-25000">
                <a:solidFill>
                  <a:srgbClr val="000000"/>
                </a:solidFill>
                <a:latin typeface="方正书宋简体"/>
                <a:ea typeface="方正书宋简体"/>
                <a:cs typeface="Times New Roman" panose="02020603050405020304"/>
                <a:sym typeface="Times New Roman" panose="02020603050405020304"/>
              </a:endParaRPr>
            </a:p>
          </p:txBody>
        </p:sp>
        <p:sp>
          <p:nvSpPr>
            <p:cNvPr id="1487" name="矩形 1487"/>
            <p:cNvSpPr/>
            <p:nvPr/>
          </p:nvSpPr>
          <p:spPr>
            <a:xfrm>
              <a:off x="1022350" y="1352550"/>
              <a:ext cx="355600" cy="171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noAutofit/>
            </a:bodyPr>
            <a:lstStyle/>
            <a:p>
              <a:pPr indent="0" algn="just">
                <a:lnSpc>
                  <a:spcPts val="1200"/>
                </a:lnSpc>
                <a:spcBef>
                  <a:spcPts val="0"/>
                </a:spcBef>
                <a:spcAft>
                  <a:spcPts val="0"/>
                </a:spcAft>
              </a:pPr>
              <a:r>
                <a:rPr lang="en-US" altLang="zh-CN" sz="1600" kern="100" spc="30">
                  <a:solidFill>
                    <a:srgbClr val="000000"/>
                  </a:solidFill>
                  <a:latin typeface="方正书宋简体"/>
                  <a:ea typeface="方正书宋简体"/>
                  <a:cs typeface="Times New Roman" panose="02020603050405020304"/>
                  <a:sym typeface="Symbol" panose="05050102010706020507"/>
                </a:rPr>
                <a:t></a:t>
              </a:r>
              <a:r>
                <a:rPr lang="en-US" altLang="zh-CN" sz="1600" kern="100" spc="30">
                  <a:solidFill>
                    <a:srgbClr val="000000"/>
                  </a:solidFill>
                  <a:latin typeface="方正书宋简体"/>
                  <a:ea typeface="方正书宋简体"/>
                  <a:cs typeface="Times New Roman" panose="02020603050405020304"/>
                  <a:sym typeface="Times New Roman" panose="02020603050405020304"/>
                </a:rPr>
                <a:t>Lc</a:t>
              </a:r>
              <a:r>
                <a:rPr lang="en-US" altLang="zh-CN" sz="1600" kern="100" spc="30" baseline="-25000">
                  <a:solidFill>
                    <a:srgbClr val="000000"/>
                  </a:solidFill>
                  <a:latin typeface="方正书宋简体"/>
                  <a:ea typeface="方正书宋简体"/>
                  <a:cs typeface="Times New Roman" panose="02020603050405020304"/>
                  <a:sym typeface="Times New Roman" panose="02020603050405020304"/>
                </a:rPr>
                <a:t>3</a:t>
              </a:r>
              <a:endParaRPr lang="en-US" altLang="zh-CN" sz="1600" kern="100" spc="30" baseline="-25000">
                <a:solidFill>
                  <a:srgbClr val="000000"/>
                </a:solidFill>
                <a:latin typeface="方正书宋简体"/>
                <a:ea typeface="方正书宋简体"/>
                <a:cs typeface="Times New Roman" panose="02020603050405020304"/>
                <a:sym typeface="Times New Roman" panose="02020603050405020304"/>
              </a:endParaRPr>
            </a:p>
          </p:txBody>
        </p:sp>
        <p:cxnSp>
          <p:nvCxnSpPr>
            <p:cNvPr id="1488" name="直接连接符 1488"/>
            <p:cNvCxnSpPr/>
            <p:nvPr/>
          </p:nvCxnSpPr>
          <p:spPr>
            <a:xfrm>
              <a:off x="863600" y="1231900"/>
              <a:ext cx="158750" cy="1587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89" name="矩形 1489"/>
            <p:cNvSpPr/>
            <p:nvPr/>
          </p:nvSpPr>
          <p:spPr>
            <a:xfrm>
              <a:off x="960710" y="1577250"/>
              <a:ext cx="2874350" cy="171450"/>
            </a:xfrm>
            <a:prstGeom prst="rect">
              <a:avLst/>
            </a:prstGeom>
            <a:no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noAutofit/>
            </a:bodyPr>
            <a:lstStyle/>
            <a:p>
              <a:pPr indent="0" algn="just">
                <a:lnSpc>
                  <a:spcPts val="1200"/>
                </a:lnSpc>
                <a:spcBef>
                  <a:spcPts val="0"/>
                </a:spcBef>
                <a:spcAft>
                  <a:spcPts val="0"/>
                </a:spcAft>
              </a:pPr>
              <a:r>
                <a:rPr lang="en-US" altLang="zh-CN" sz="1400" kern="100" spc="30">
                  <a:solidFill>
                    <a:srgbClr val="000000"/>
                  </a:solidFill>
                  <a:latin typeface="宋体" panose="02010600030101010101" pitchFamily="2" charset="-122"/>
                  <a:ea typeface="宋体" panose="02010600030101010101" pitchFamily="2" charset="-122"/>
                  <a:cs typeface="Times New Roman" panose="02020603050405020304"/>
                  <a:sym typeface="Times New Roman" panose="02020603050405020304"/>
                </a:rPr>
                <a:t>图4.31干线子系统干线电缆</a:t>
              </a:r>
              <a:r>
                <a:rPr lang="en-US" altLang="zh-CN" sz="1400" kern="0" spc="30">
                  <a:solidFill>
                    <a:srgbClr val="000000"/>
                  </a:solidFill>
                  <a:latin typeface="宋体" panose="02010600030101010101" pitchFamily="2" charset="-122"/>
                  <a:ea typeface="宋体" panose="02010600030101010101" pitchFamily="2" charset="-122"/>
                  <a:cs typeface="Arial Unicode MS"/>
                  <a:sym typeface="Times New Roman" panose="02020603050405020304"/>
                </a:rPr>
                <a:t>各部分之间的相互关系</a:t>
              </a:r>
              <a:endParaRPr lang="en-US" altLang="zh-CN" sz="1400" kern="0" spc="30">
                <a:solidFill>
                  <a:srgbClr val="000000"/>
                </a:solidFill>
                <a:latin typeface="宋体" panose="02010600030101010101" pitchFamily="2" charset="-122"/>
                <a:ea typeface="宋体" panose="02010600030101010101" pitchFamily="2" charset="-122"/>
                <a:cs typeface="Arial Unicode MS"/>
                <a:sym typeface="Times New Roman" panose="02020603050405020304"/>
              </a:endParaRPr>
            </a:p>
          </p:txBody>
        </p:sp>
        <p:sp>
          <p:nvSpPr>
            <p:cNvPr id="1490" name="矩形 1490"/>
            <p:cNvSpPr/>
            <p:nvPr/>
          </p:nvSpPr>
          <p:spPr>
            <a:xfrm>
              <a:off x="3655355" y="215900"/>
              <a:ext cx="107950" cy="2984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indent="256540" algn="just"/>
              <a:r>
                <a:rPr lang="en-US" altLang="zh-CN" sz="1600" kern="100" spc="30">
                  <a:latin typeface="方正书宋简体"/>
                  <a:ea typeface="方正书宋简体"/>
                  <a:cs typeface="Times New Roman" panose="02020603050405020304"/>
                  <a:sym typeface="Times New Roman" panose="02020603050405020304"/>
                </a:rPr>
                <a:t> </a:t>
              </a:r>
              <a:endParaRPr lang="en-US" altLang="zh-CN" sz="1600" kern="100" spc="30">
                <a:latin typeface="方正书宋简体"/>
                <a:ea typeface="方正书宋简体"/>
                <a:cs typeface="Times New Roman" panose="02020603050405020304"/>
                <a:sym typeface="Times New Roman" panose="02020603050405020304"/>
              </a:endParaRPr>
            </a:p>
          </p:txBody>
        </p:sp>
        <p:sp>
          <p:nvSpPr>
            <p:cNvPr id="1491" name="矩形 1491"/>
            <p:cNvSpPr/>
            <p:nvPr/>
          </p:nvSpPr>
          <p:spPr>
            <a:xfrm>
              <a:off x="3885860" y="215900"/>
              <a:ext cx="107950" cy="298450"/>
            </a:xfrm>
            <a:prstGeom prst="rect">
              <a:avLst/>
            </a:prstGeom>
            <a:noFill/>
            <a:ln w="12700" cap="flat" cmpd="sng" algn="ctr">
              <a:solidFill>
                <a:sysClr val="windowText" lastClr="00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indent="256540" algn="just">
                <a:spcBef>
                  <a:spcPts val="0"/>
                </a:spcBef>
                <a:spcAft>
                  <a:spcPts val="0"/>
                </a:spcAft>
              </a:pPr>
              <a:r>
                <a:rPr lang="en-US" altLang="zh-CN" sz="1600" kern="100" spc="30">
                  <a:solidFill>
                    <a:srgbClr val="000000"/>
                  </a:solidFill>
                  <a:latin typeface="方正书宋简体"/>
                  <a:ea typeface="方正书宋简体"/>
                  <a:cs typeface="Times New Roman" panose="02020603050405020304"/>
                  <a:sym typeface="Times New Roman" panose="02020603050405020304"/>
                </a:rPr>
                <a:t> </a:t>
              </a:r>
              <a:endParaRPr lang="en-US" altLang="zh-CN" sz="1600" kern="100" spc="30">
                <a:solidFill>
                  <a:srgbClr val="000000"/>
                </a:solidFill>
                <a:latin typeface="方正书宋简体"/>
                <a:ea typeface="方正书宋简体"/>
                <a:cs typeface="Times New Roman" panose="02020603050405020304"/>
                <a:sym typeface="Times New Roman" panose="02020603050405020304"/>
              </a:endParaRPr>
            </a:p>
          </p:txBody>
        </p:sp>
        <p:sp>
          <p:nvSpPr>
            <p:cNvPr id="1492" name="任意多边形 1492"/>
            <p:cNvSpPr/>
            <p:nvPr/>
          </p:nvSpPr>
          <p:spPr>
            <a:xfrm>
              <a:off x="3769655" y="279400"/>
              <a:ext cx="114300" cy="190500"/>
            </a:xfrm>
            <a:custGeom>
              <a:avLst/>
              <a:gdLst>
                <a:gd name="connsiteX0" fmla="*/ 0 w 114300"/>
                <a:gd name="connsiteY0" fmla="*/ 0 h 190500"/>
                <a:gd name="connsiteX1" fmla="*/ 114300 w 114300"/>
                <a:gd name="connsiteY1" fmla="*/ 190500 h 190500"/>
              </a:gdLst>
              <a:ahLst/>
              <a:cxnLst>
                <a:cxn ang="0">
                  <a:pos x="connsiteX0" y="connsiteY0"/>
                </a:cxn>
                <a:cxn ang="0">
                  <a:pos x="connsiteX1" y="connsiteY1"/>
                </a:cxn>
              </a:cxnLst>
              <a:rect l="l" t="t" r="r" b="b"/>
              <a:pathLst>
                <a:path w="114300" h="190500">
                  <a:moveTo>
                    <a:pt x="0" y="0"/>
                  </a:moveTo>
                  <a:lnTo>
                    <a:pt x="114300" y="19050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indent="256540" algn="just"/>
              <a:r>
                <a:rPr lang="en-US" altLang="zh-CN" sz="1600" kern="100" spc="30">
                  <a:latin typeface="方正书宋简体"/>
                  <a:ea typeface="方正书宋简体"/>
                  <a:cs typeface="Times New Roman" panose="02020603050405020304"/>
                  <a:sym typeface="Times New Roman" panose="02020603050405020304"/>
                </a:rPr>
                <a:t> </a:t>
              </a:r>
              <a:endParaRPr lang="en-US" altLang="zh-CN" sz="1600" kern="100" spc="30">
                <a:latin typeface="方正书宋简体"/>
                <a:ea typeface="方正书宋简体"/>
                <a:cs typeface="Times New Roman" panose="02020603050405020304"/>
                <a:sym typeface="Times New Roman" panose="02020603050405020304"/>
              </a:endParaRPr>
            </a:p>
          </p:txBody>
        </p:sp>
        <p:sp>
          <p:nvSpPr>
            <p:cNvPr id="1493" name="任意多边形 1493"/>
            <p:cNvSpPr/>
            <p:nvPr/>
          </p:nvSpPr>
          <p:spPr>
            <a:xfrm>
              <a:off x="3769655" y="292100"/>
              <a:ext cx="114300" cy="171450"/>
            </a:xfrm>
            <a:custGeom>
              <a:avLst/>
              <a:gdLst>
                <a:gd name="connsiteX0" fmla="*/ 0 w 114300"/>
                <a:gd name="connsiteY0" fmla="*/ 171450 h 171450"/>
                <a:gd name="connsiteX1" fmla="*/ 114300 w 114300"/>
                <a:gd name="connsiteY1" fmla="*/ 0 h 171450"/>
              </a:gdLst>
              <a:ahLst/>
              <a:cxnLst>
                <a:cxn ang="0">
                  <a:pos x="connsiteX0" y="connsiteY0"/>
                </a:cxn>
                <a:cxn ang="0">
                  <a:pos x="connsiteX1" y="connsiteY1"/>
                </a:cxn>
              </a:cxnLst>
              <a:rect l="l" t="t" r="r" b="b"/>
              <a:pathLst>
                <a:path w="114300" h="171450">
                  <a:moveTo>
                    <a:pt x="0" y="171450"/>
                  </a:moveTo>
                  <a:lnTo>
                    <a:pt x="114300"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indent="256540" algn="just"/>
              <a:r>
                <a:rPr lang="en-US" altLang="zh-CN" sz="1600" kern="100" spc="30">
                  <a:latin typeface="方正书宋简体"/>
                  <a:ea typeface="方正书宋简体"/>
                  <a:cs typeface="Times New Roman" panose="02020603050405020304"/>
                  <a:sym typeface="Times New Roman" panose="02020603050405020304"/>
                </a:rPr>
                <a:t> </a:t>
              </a:r>
              <a:endParaRPr lang="en-US" altLang="zh-CN" sz="1600" kern="100" spc="30">
                <a:latin typeface="方正书宋简体"/>
                <a:ea typeface="方正书宋简体"/>
                <a:cs typeface="Times New Roman" panose="02020603050405020304"/>
                <a:sym typeface="Times New Roman" panose="02020603050405020304"/>
              </a:endParaRPr>
            </a:p>
          </p:txBody>
        </p:sp>
        <p:sp>
          <p:nvSpPr>
            <p:cNvPr id="1494" name="矩形 1494"/>
            <p:cNvSpPr/>
            <p:nvPr/>
          </p:nvSpPr>
          <p:spPr>
            <a:xfrm>
              <a:off x="3680755" y="63500"/>
              <a:ext cx="274955"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noAutofit/>
            </a:bodyPr>
            <a:lstStyle/>
            <a:p>
              <a:pPr indent="0" algn="just">
                <a:lnSpc>
                  <a:spcPts val="1200"/>
                </a:lnSpc>
                <a:spcBef>
                  <a:spcPts val="0"/>
                </a:spcBef>
                <a:spcAft>
                  <a:spcPts val="0"/>
                </a:spcAft>
              </a:pPr>
              <a:r>
                <a:rPr lang="en-US" altLang="zh-CN" sz="1600" kern="100" spc="30">
                  <a:solidFill>
                    <a:srgbClr val="000000"/>
                  </a:solidFill>
                  <a:latin typeface="方正书宋简体"/>
                  <a:ea typeface="方正书宋简体"/>
                  <a:cs typeface="Times New Roman" panose="02020603050405020304"/>
                  <a:sym typeface="Times New Roman" panose="02020603050405020304"/>
                </a:rPr>
                <a:t>FD</a:t>
              </a:r>
              <a:endParaRPr lang="en-US" altLang="zh-CN" sz="1600" kern="100" spc="30">
                <a:solidFill>
                  <a:srgbClr val="000000"/>
                </a:solidFill>
                <a:latin typeface="方正书宋简体"/>
                <a:ea typeface="方正书宋简体"/>
                <a:cs typeface="Times New Roman" panose="02020603050405020304"/>
                <a:sym typeface="Times New Roman" panose="02020603050405020304"/>
              </a:endParaRPr>
            </a:p>
          </p:txBody>
        </p:sp>
        <p:sp>
          <p:nvSpPr>
            <p:cNvPr id="1495" name="任意多边形 1495"/>
            <p:cNvSpPr/>
            <p:nvPr/>
          </p:nvSpPr>
          <p:spPr>
            <a:xfrm>
              <a:off x="673100" y="328000"/>
              <a:ext cx="1500800" cy="903900"/>
            </a:xfrm>
            <a:custGeom>
              <a:avLst/>
              <a:gdLst>
                <a:gd name="connsiteX0" fmla="*/ 0 w 1035050"/>
                <a:gd name="connsiteY0" fmla="*/ 660400 h 698500"/>
                <a:gd name="connsiteX1" fmla="*/ 114300 w 1035050"/>
                <a:gd name="connsiteY1" fmla="*/ 660400 h 698500"/>
                <a:gd name="connsiteX2" fmla="*/ 120650 w 1035050"/>
                <a:gd name="connsiteY2" fmla="*/ 698500 h 698500"/>
                <a:gd name="connsiteX3" fmla="*/ 146050 w 1035050"/>
                <a:gd name="connsiteY3" fmla="*/ 660400 h 698500"/>
                <a:gd name="connsiteX4" fmla="*/ 571500 w 1035050"/>
                <a:gd name="connsiteY4" fmla="*/ 660400 h 698500"/>
                <a:gd name="connsiteX5" fmla="*/ 577850 w 1035050"/>
                <a:gd name="connsiteY5" fmla="*/ 38100 h 698500"/>
                <a:gd name="connsiteX6" fmla="*/ 812800 w 1035050"/>
                <a:gd name="connsiteY6" fmla="*/ 38100 h 698500"/>
                <a:gd name="connsiteX7" fmla="*/ 863600 w 1035050"/>
                <a:gd name="connsiteY7" fmla="*/ 0 h 698500"/>
                <a:gd name="connsiteX8" fmla="*/ 895350 w 1035050"/>
                <a:gd name="connsiteY8" fmla="*/ 38100 h 698500"/>
                <a:gd name="connsiteX9" fmla="*/ 1035050 w 1035050"/>
                <a:gd name="connsiteY9" fmla="*/ 44450 h 698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35050" h="698500">
                  <a:moveTo>
                    <a:pt x="0" y="660400"/>
                  </a:moveTo>
                  <a:lnTo>
                    <a:pt x="114300" y="660400"/>
                  </a:lnTo>
                  <a:lnTo>
                    <a:pt x="120650" y="698500"/>
                  </a:lnTo>
                  <a:lnTo>
                    <a:pt x="146050" y="660400"/>
                  </a:lnTo>
                  <a:lnTo>
                    <a:pt x="571500" y="660400"/>
                  </a:lnTo>
                  <a:cubicBezTo>
                    <a:pt x="573617" y="452967"/>
                    <a:pt x="575733" y="245533"/>
                    <a:pt x="577850" y="38100"/>
                  </a:cubicBezTo>
                  <a:lnTo>
                    <a:pt x="812800" y="38100"/>
                  </a:lnTo>
                  <a:lnTo>
                    <a:pt x="863600" y="0"/>
                  </a:lnTo>
                  <a:lnTo>
                    <a:pt x="895350" y="38100"/>
                  </a:lnTo>
                  <a:lnTo>
                    <a:pt x="1035050" y="4445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1496" name="矩形 1496"/>
            <p:cNvSpPr/>
            <p:nvPr/>
          </p:nvSpPr>
          <p:spPr>
            <a:xfrm>
              <a:off x="2173900" y="243500"/>
              <a:ext cx="107950" cy="2984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indent="256540" algn="just">
                <a:spcBef>
                  <a:spcPts val="0"/>
                </a:spcBef>
                <a:spcAft>
                  <a:spcPts val="0"/>
                </a:spcAft>
              </a:pPr>
              <a:r>
                <a:rPr lang="en-US" altLang="zh-CN" sz="1600" kern="100" spc="30">
                  <a:solidFill>
                    <a:srgbClr val="000000"/>
                  </a:solidFill>
                  <a:latin typeface="方正书宋简体"/>
                  <a:ea typeface="方正书宋简体"/>
                  <a:cs typeface="Times New Roman" panose="02020603050405020304"/>
                  <a:sym typeface="Times New Roman" panose="02020603050405020304"/>
                </a:rPr>
                <a:t> </a:t>
              </a:r>
              <a:endParaRPr lang="en-US" altLang="zh-CN" sz="1600" kern="100" spc="30">
                <a:solidFill>
                  <a:srgbClr val="000000"/>
                </a:solidFill>
                <a:latin typeface="方正书宋简体"/>
                <a:ea typeface="方正书宋简体"/>
                <a:cs typeface="Times New Roman" panose="02020603050405020304"/>
                <a:sym typeface="Times New Roman" panose="02020603050405020304"/>
              </a:endParaRPr>
            </a:p>
          </p:txBody>
        </p:sp>
        <p:sp>
          <p:nvSpPr>
            <p:cNvPr id="1500" name="任意多边形 1500"/>
            <p:cNvSpPr/>
            <p:nvPr/>
          </p:nvSpPr>
          <p:spPr>
            <a:xfrm>
              <a:off x="2292350" y="368299"/>
              <a:ext cx="446700" cy="45719"/>
            </a:xfrm>
            <a:custGeom>
              <a:avLst/>
              <a:gdLst>
                <a:gd name="connsiteX0" fmla="*/ 0 w 1022350"/>
                <a:gd name="connsiteY0" fmla="*/ 0 h 0"/>
                <a:gd name="connsiteX1" fmla="*/ 1022350 w 1022350"/>
                <a:gd name="connsiteY1" fmla="*/ 0 h 0"/>
              </a:gdLst>
              <a:ahLst/>
              <a:cxnLst>
                <a:cxn ang="0">
                  <a:pos x="connsiteX0" y="connsiteY0"/>
                </a:cxn>
                <a:cxn ang="0">
                  <a:pos x="connsiteX1" y="connsiteY1"/>
                </a:cxn>
              </a:cxnLst>
              <a:rect l="l" t="t" r="r" b="b"/>
              <a:pathLst>
                <a:path w="1022350">
                  <a:moveTo>
                    <a:pt x="0" y="0"/>
                  </a:moveTo>
                  <a:lnTo>
                    <a:pt x="1022350"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1501" name="任意多边形 1501"/>
            <p:cNvSpPr/>
            <p:nvPr/>
          </p:nvSpPr>
          <p:spPr>
            <a:xfrm>
              <a:off x="3276600" y="368299"/>
              <a:ext cx="378755" cy="76200"/>
            </a:xfrm>
            <a:custGeom>
              <a:avLst/>
              <a:gdLst>
                <a:gd name="connsiteX0" fmla="*/ 0 w 1022350"/>
                <a:gd name="connsiteY0" fmla="*/ 0 h 0"/>
                <a:gd name="connsiteX1" fmla="*/ 1022350 w 1022350"/>
                <a:gd name="connsiteY1" fmla="*/ 0 h 0"/>
              </a:gdLst>
              <a:ahLst/>
              <a:cxnLst>
                <a:cxn ang="0">
                  <a:pos x="connsiteX0" y="connsiteY0"/>
                </a:cxn>
                <a:cxn ang="0">
                  <a:pos x="connsiteX1" y="connsiteY1"/>
                </a:cxn>
              </a:cxnLst>
              <a:rect l="l" t="t" r="r" b="b"/>
              <a:pathLst>
                <a:path w="1022350">
                  <a:moveTo>
                    <a:pt x="0" y="0"/>
                  </a:moveTo>
                  <a:lnTo>
                    <a:pt x="1022350" y="0"/>
                  </a:lnTo>
                </a:path>
              </a:pathLst>
            </a:cu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p>
              <a:pPr indent="256540" algn="just"/>
              <a:r>
                <a:rPr lang="en-US" altLang="zh-CN" sz="1600" kern="100" spc="30">
                  <a:latin typeface="方正书宋简体"/>
                  <a:ea typeface="方正书宋简体"/>
                  <a:cs typeface="Times New Roman" panose="02020603050405020304"/>
                  <a:sym typeface="Times New Roman" panose="02020603050405020304"/>
                </a:rPr>
                <a:t> </a:t>
              </a:r>
              <a:endParaRPr lang="en-US" altLang="zh-CN" sz="1600" kern="100" spc="30">
                <a:latin typeface="方正书宋简体"/>
                <a:ea typeface="方正书宋简体"/>
                <a:cs typeface="Times New Roman" panose="02020603050405020304"/>
                <a:sym typeface="Times New Roman" panose="02020603050405020304"/>
              </a:endParaRPr>
            </a:p>
          </p:txBody>
        </p:sp>
        <p:sp>
          <p:nvSpPr>
            <p:cNvPr id="2864" name="矩形 2864"/>
            <p:cNvSpPr/>
            <p:nvPr/>
          </p:nvSpPr>
          <p:spPr>
            <a:xfrm>
              <a:off x="1327150" y="122555"/>
              <a:ext cx="323850" cy="2096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noAutofit/>
            </a:bodyPr>
            <a:lstStyle/>
            <a:p>
              <a:pPr indent="0" algn="just">
                <a:lnSpc>
                  <a:spcPts val="1200"/>
                </a:lnSpc>
                <a:spcBef>
                  <a:spcPts val="0"/>
                </a:spcBef>
                <a:spcAft>
                  <a:spcPts val="0"/>
                </a:spcAft>
              </a:pPr>
              <a:r>
                <a:rPr lang="en-US" altLang="zh-CN" sz="1600" kern="0" spc="30">
                  <a:solidFill>
                    <a:srgbClr val="000000"/>
                  </a:solidFill>
                  <a:latin typeface="方正书宋简体"/>
                  <a:ea typeface="方正书宋简体"/>
                  <a:cs typeface="Times New Roman" panose="02020603050405020304"/>
                  <a:sym typeface="Symbol" panose="05050102010706020507"/>
                </a:rPr>
                <a:t></a:t>
              </a:r>
              <a:r>
                <a:rPr lang="en-US" altLang="zh-CN" sz="1600" kern="0" spc="30">
                  <a:solidFill>
                    <a:srgbClr val="000000"/>
                  </a:solidFill>
                  <a:latin typeface="方正书宋简体"/>
                  <a:ea typeface="方正书宋简体"/>
                  <a:cs typeface="Times New Roman" panose="02020603050405020304"/>
                  <a:sym typeface="Times New Roman" panose="02020603050405020304"/>
                </a:rPr>
                <a:t>L</a:t>
              </a:r>
              <a:r>
                <a:rPr lang="en-US" altLang="zh-CN" sz="1600" kern="0" spc="30" baseline="-138000">
                  <a:solidFill>
                    <a:srgbClr val="000000"/>
                  </a:solidFill>
                  <a:latin typeface="方正书宋简体"/>
                  <a:ea typeface="方正书宋简体"/>
                  <a:cs typeface="Times New Roman" panose="02020603050405020304"/>
                  <a:sym typeface="Times New Roman" panose="02020603050405020304"/>
                </a:rPr>
                <a:t>c2</a:t>
              </a:r>
              <a:endParaRPr lang="en-US" altLang="zh-CN" sz="1600" kern="0" spc="30" baseline="-138000">
                <a:solidFill>
                  <a:srgbClr val="000000"/>
                </a:solidFill>
                <a:latin typeface="方正书宋简体"/>
                <a:ea typeface="方正书宋简体"/>
                <a:cs typeface="Times New Roman" panose="02020603050405020304"/>
                <a:sym typeface="Times New Roman" panose="02020603050405020304"/>
              </a:endParaRPr>
            </a:p>
          </p:txBody>
        </p:sp>
        <p:cxnSp>
          <p:nvCxnSpPr>
            <p:cNvPr id="2865" name="直接连接符 2865"/>
            <p:cNvCxnSpPr/>
            <p:nvPr/>
          </p:nvCxnSpPr>
          <p:spPr>
            <a:xfrm>
              <a:off x="1651000" y="218055"/>
              <a:ext cx="257470" cy="1141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66" name="矩形 2866"/>
            <p:cNvSpPr/>
            <p:nvPr/>
          </p:nvSpPr>
          <p:spPr>
            <a:xfrm>
              <a:off x="2143077" y="65655"/>
              <a:ext cx="274955"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noAutofit/>
            </a:bodyPr>
            <a:lstStyle/>
            <a:p>
              <a:pPr indent="0" algn="just">
                <a:lnSpc>
                  <a:spcPts val="1200"/>
                </a:lnSpc>
                <a:spcBef>
                  <a:spcPts val="0"/>
                </a:spcBef>
                <a:spcAft>
                  <a:spcPts val="0"/>
                </a:spcAft>
              </a:pPr>
              <a:r>
                <a:rPr lang="en-US" altLang="zh-CN" sz="1600" kern="0" spc="30">
                  <a:solidFill>
                    <a:srgbClr val="000000"/>
                  </a:solidFill>
                  <a:latin typeface="方正书宋简体"/>
                  <a:ea typeface="方正书宋简体"/>
                  <a:cs typeface="Times New Roman" panose="02020603050405020304"/>
                  <a:sym typeface="Times New Roman" panose="02020603050405020304"/>
                </a:rPr>
                <a:t>FD</a:t>
              </a:r>
              <a:endParaRPr lang="en-US" altLang="zh-CN" sz="1600" kern="0" spc="30">
                <a:solidFill>
                  <a:srgbClr val="000000"/>
                </a:solidFill>
                <a:latin typeface="方正书宋简体"/>
                <a:ea typeface="方正书宋简体"/>
                <a:cs typeface="Times New Roman" panose="02020603050405020304"/>
                <a:sym typeface="Times New Roman" panose="02020603050405020304"/>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6" y="1129983"/>
            <a:ext cx="414337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39"/>
          <p:cNvSpPr>
            <a:spLocks noChangeArrowheads="1"/>
          </p:cNvSpPr>
          <p:nvPr/>
        </p:nvSpPr>
        <p:spPr bwMode="auto">
          <a:xfrm>
            <a:off x="735013" y="1207771"/>
            <a:ext cx="3816350" cy="449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4. </a:t>
            </a:r>
            <a:r>
              <a:rPr lang="zh-CN" altLang="en-US" sz="2400" b="1">
                <a:solidFill>
                  <a:schemeClr val="bg1"/>
                </a:solidFill>
              </a:rPr>
              <a:t>干线线缆容量的确定</a:t>
            </a:r>
            <a:endParaRPr lang="zh-CN" altLang="en-US" sz="2200" b="1">
              <a:solidFill>
                <a:schemeClr val="bg1"/>
              </a:solidFill>
            </a:endParaRPr>
          </a:p>
        </p:txBody>
      </p:sp>
      <p:sp>
        <p:nvSpPr>
          <p:cNvPr id="12292" name="Rectangle 31"/>
          <p:cNvSpPr>
            <a:spLocks noChangeArrowheads="1"/>
          </p:cNvSpPr>
          <p:nvPr/>
        </p:nvSpPr>
        <p:spPr bwMode="auto">
          <a:xfrm>
            <a:off x="479425" y="1844675"/>
            <a:ext cx="11297285" cy="412496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200"/>
              </a:lnSpc>
            </a:pPr>
            <a:r>
              <a:rPr lang="en-US">
                <a:latin typeface="宋体" panose="02010600030101010101" pitchFamily="2" charset="-122"/>
                <a:sym typeface="+mn-ea"/>
              </a:rPr>
              <a:t>① </a:t>
            </a:r>
            <a:r>
              <a:rPr lang="zh-CN">
                <a:sym typeface="+mn-ea"/>
              </a:rPr>
              <a:t>至各层（区）支持数据的干线子系统4对双绞线电缆根数计算</a:t>
            </a:r>
            <a:r>
              <a:rPr lang="en-US">
                <a:latin typeface="宋体" panose="02010600030101010101" pitchFamily="2" charset="-122"/>
                <a:sym typeface="+mn-ea"/>
              </a:rPr>
              <a:t>G</a:t>
            </a:r>
            <a:r>
              <a:rPr lang="en-US" baseline="-25000">
                <a:latin typeface="宋体" panose="02010600030101010101" pitchFamily="2" charset="-122"/>
                <a:sym typeface="+mn-ea"/>
              </a:rPr>
              <a:t>bn</a:t>
            </a:r>
            <a:r>
              <a:rPr lang="zh-CN">
                <a:sym typeface="+mn-ea"/>
              </a:rPr>
              <a:t>=第n层（区）SW（或Hub）或SW群（或Hub群）的数量＋冗余数量</a:t>
            </a:r>
            <a:endParaRPr lang="zh-CN">
              <a:sym typeface="+mn-ea"/>
            </a:endParaRPr>
          </a:p>
          <a:p>
            <a:pPr eaLnBrk="1" hangingPunct="1">
              <a:lnSpc>
                <a:spcPts val="3200"/>
              </a:lnSpc>
            </a:pPr>
            <a:r>
              <a:rPr lang="en-US">
                <a:latin typeface="宋体" panose="02010600030101010101" pitchFamily="2" charset="-122"/>
                <a:sym typeface="+mn-ea"/>
              </a:rPr>
              <a:t>② </a:t>
            </a:r>
            <a:r>
              <a:rPr lang="zh-CN">
                <a:sym typeface="+mn-ea"/>
              </a:rPr>
              <a:t>至各层（区）支持数据的干线子系统4对双绞线电缆用量计算</a:t>
            </a:r>
            <a:r>
              <a:rPr lang="en-US">
                <a:solidFill>
                  <a:srgbClr val="000000"/>
                </a:solidFill>
                <a:latin typeface="宋体" panose="02010600030101010101" pitchFamily="2" charset="-122"/>
                <a:sym typeface="+mn-ea"/>
              </a:rPr>
              <a:t>L</a:t>
            </a:r>
            <a:r>
              <a:rPr lang="en-US" baseline="-25000">
                <a:solidFill>
                  <a:srgbClr val="000000"/>
                </a:solidFill>
                <a:latin typeface="宋体" panose="02010600030101010101" pitchFamily="2" charset="-122"/>
                <a:sym typeface="+mn-ea"/>
              </a:rPr>
              <a:t>bn</a:t>
            </a:r>
            <a:r>
              <a:rPr lang="zh-CN">
                <a:solidFill>
                  <a:srgbClr val="000000"/>
                </a:solidFill>
                <a:sym typeface="+mn-ea"/>
              </a:rPr>
              <a:t>＝（</a:t>
            </a:r>
            <a:r>
              <a:rPr lang="en-US">
                <a:solidFill>
                  <a:srgbClr val="000000"/>
                </a:solidFill>
                <a:latin typeface="宋体" panose="02010600030101010101" pitchFamily="2" charset="-122"/>
                <a:cs typeface="Arial Unicode MS" charset="0"/>
                <a:sym typeface="+mn-ea"/>
              </a:rPr>
              <a:t>L</a:t>
            </a:r>
            <a:r>
              <a:rPr lang="en-US" baseline="-25000">
                <a:solidFill>
                  <a:srgbClr val="000000"/>
                </a:solidFill>
                <a:latin typeface="宋体" panose="02010600030101010101" pitchFamily="2" charset="-122"/>
                <a:sym typeface="+mn-ea"/>
              </a:rPr>
              <a:t>bcn</a:t>
            </a:r>
            <a:r>
              <a:rPr lang="zh-CN">
                <a:solidFill>
                  <a:srgbClr val="000000"/>
                </a:solidFill>
                <a:sym typeface="+mn-ea"/>
              </a:rPr>
              <a:t>＋</a:t>
            </a:r>
            <a:r>
              <a:rPr lang="en-US">
                <a:solidFill>
                  <a:srgbClr val="000000"/>
                </a:solidFill>
                <a:latin typeface="方正书宋简体" charset="0"/>
                <a:sym typeface="+mn-ea"/>
              </a:rPr>
              <a:t>DL</a:t>
            </a:r>
            <a:r>
              <a:rPr lang="en-US" baseline="-25000">
                <a:solidFill>
                  <a:srgbClr val="000000"/>
                </a:solidFill>
                <a:latin typeface="方正书宋简体" charset="0"/>
                <a:sym typeface="+mn-ea"/>
              </a:rPr>
              <a:t>c3</a:t>
            </a:r>
            <a:r>
              <a:rPr lang="zh-CN">
                <a:solidFill>
                  <a:srgbClr val="000000"/>
                </a:solidFill>
                <a:sym typeface="+mn-ea"/>
              </a:rPr>
              <a:t>＋</a:t>
            </a:r>
            <a:r>
              <a:rPr lang="en-US">
                <a:solidFill>
                  <a:srgbClr val="000000"/>
                </a:solidFill>
                <a:latin typeface="方正书宋简体" charset="0"/>
                <a:sym typeface="+mn-ea"/>
              </a:rPr>
              <a:t>DL</a:t>
            </a:r>
            <a:r>
              <a:rPr lang="en-US" baseline="-25000">
                <a:solidFill>
                  <a:srgbClr val="000000"/>
                </a:solidFill>
                <a:latin typeface="方正书宋简体" charset="0"/>
                <a:sym typeface="+mn-ea"/>
              </a:rPr>
              <a:t>c2</a:t>
            </a:r>
            <a:r>
              <a:rPr lang="zh-CN">
                <a:solidFill>
                  <a:srgbClr val="000000"/>
                </a:solidFill>
                <a:sym typeface="+mn-ea"/>
              </a:rPr>
              <a:t>）</a:t>
            </a:r>
            <a:r>
              <a:rPr lang="en-US">
                <a:solidFill>
                  <a:srgbClr val="000000"/>
                </a:solidFill>
                <a:latin typeface="宋体" panose="02010600030101010101" pitchFamily="2" charset="-122"/>
                <a:sym typeface="+mn-ea"/>
              </a:rPr>
              <a:t>´G</a:t>
            </a:r>
            <a:r>
              <a:rPr lang="en-US" baseline="-25000">
                <a:solidFill>
                  <a:srgbClr val="000000"/>
                </a:solidFill>
                <a:latin typeface="宋体" panose="02010600030101010101" pitchFamily="2" charset="-122"/>
                <a:sym typeface="+mn-ea"/>
              </a:rPr>
              <a:t>bn</a:t>
            </a:r>
            <a:r>
              <a:rPr lang="zh-CN">
                <a:solidFill>
                  <a:srgbClr val="000000"/>
                </a:solidFill>
                <a:sym typeface="+mn-ea"/>
              </a:rPr>
              <a:t>其中：</a:t>
            </a:r>
            <a:r>
              <a:rPr lang="en-US">
                <a:solidFill>
                  <a:srgbClr val="000000"/>
                </a:solidFill>
                <a:latin typeface="宋体" panose="02010600030101010101" pitchFamily="2" charset="-122"/>
                <a:cs typeface="Arial Unicode MS" charset="0"/>
                <a:sym typeface="+mn-ea"/>
              </a:rPr>
              <a:t>L</a:t>
            </a:r>
            <a:r>
              <a:rPr lang="en-US" baseline="-25000">
                <a:solidFill>
                  <a:srgbClr val="000000"/>
                </a:solidFill>
                <a:latin typeface="宋体" panose="02010600030101010101" pitchFamily="2" charset="-122"/>
                <a:sym typeface="+mn-ea"/>
              </a:rPr>
              <a:t>bn</a:t>
            </a:r>
            <a:r>
              <a:rPr lang="zh-CN">
                <a:solidFill>
                  <a:srgbClr val="000000"/>
                </a:solidFill>
                <a:sym typeface="+mn-ea"/>
              </a:rPr>
              <a:t>：至第</a:t>
            </a:r>
            <a:r>
              <a:rPr lang="zh-CN">
                <a:solidFill>
                  <a:srgbClr val="000000"/>
                </a:solidFill>
                <a:cs typeface="Arial Unicode MS" charset="0"/>
                <a:sym typeface="+mn-ea"/>
              </a:rPr>
              <a:t>n层（区）支持数据的4对双绞线电缆用量；</a:t>
            </a:r>
            <a:r>
              <a:rPr lang="en-US">
                <a:solidFill>
                  <a:srgbClr val="000000"/>
                </a:solidFill>
                <a:latin typeface="宋体" panose="02010600030101010101" pitchFamily="2" charset="-122"/>
                <a:sym typeface="+mn-ea"/>
              </a:rPr>
              <a:t>L</a:t>
            </a:r>
            <a:r>
              <a:rPr lang="en-US" baseline="-25000">
                <a:solidFill>
                  <a:srgbClr val="000000"/>
                </a:solidFill>
                <a:latin typeface="宋体" panose="02010600030101010101" pitchFamily="2" charset="-122"/>
                <a:sym typeface="+mn-ea"/>
              </a:rPr>
              <a:t>bcn</a:t>
            </a:r>
            <a:r>
              <a:rPr lang="zh-CN">
                <a:solidFill>
                  <a:srgbClr val="000000"/>
                </a:solidFill>
                <a:sym typeface="+mn-ea"/>
              </a:rPr>
              <a:t>：第</a:t>
            </a:r>
            <a:r>
              <a:rPr lang="zh-CN">
                <a:solidFill>
                  <a:srgbClr val="000000"/>
                </a:solidFill>
                <a:cs typeface="Arial Unicode MS" charset="0"/>
                <a:sym typeface="+mn-ea"/>
              </a:rPr>
              <a:t>n层（区）FD与BD之间缆线路由距离；</a:t>
            </a:r>
            <a:r>
              <a:rPr lang="en-US">
                <a:solidFill>
                  <a:srgbClr val="000000"/>
                </a:solidFill>
                <a:latin typeface="方正书宋简体" charset="0"/>
                <a:sym typeface="+mn-ea"/>
              </a:rPr>
              <a:t>DL</a:t>
            </a:r>
            <a:r>
              <a:rPr lang="en-US" baseline="-25000">
                <a:solidFill>
                  <a:srgbClr val="000000"/>
                </a:solidFill>
                <a:latin typeface="方正书宋简体" charset="0"/>
                <a:sym typeface="+mn-ea"/>
              </a:rPr>
              <a:t>c2</a:t>
            </a:r>
            <a:r>
              <a:rPr lang="zh-CN">
                <a:solidFill>
                  <a:srgbClr val="000000"/>
                </a:solidFill>
                <a:sym typeface="+mn-ea"/>
              </a:rPr>
              <a:t>：在电信间光缆预留长度，长度一般为</a:t>
            </a:r>
            <a:r>
              <a:rPr lang="en-US">
                <a:solidFill>
                  <a:srgbClr val="000000"/>
                </a:solidFill>
                <a:latin typeface="宋体" panose="02010600030101010101" pitchFamily="2" charset="-122"/>
                <a:cs typeface="Arial Unicode MS" charset="0"/>
                <a:sym typeface="+mn-ea"/>
              </a:rPr>
              <a:t>0.5</a:t>
            </a:r>
            <a:r>
              <a:rPr lang="en-US">
                <a:solidFill>
                  <a:srgbClr val="000000"/>
                </a:solidFill>
                <a:latin typeface="宋体" panose="02010600030101010101" pitchFamily="2" charset="-122"/>
                <a:sym typeface="+mn-ea"/>
              </a:rPr>
              <a:t>~</a:t>
            </a:r>
            <a:r>
              <a:rPr lang="zh-CN">
                <a:solidFill>
                  <a:srgbClr val="000000"/>
                </a:solidFill>
                <a:sym typeface="+mn-ea"/>
              </a:rPr>
              <a:t>2m。</a:t>
            </a:r>
            <a:r>
              <a:rPr lang="en-US">
                <a:solidFill>
                  <a:srgbClr val="000000"/>
                </a:solidFill>
                <a:latin typeface="方正书宋简体" charset="0"/>
                <a:sym typeface="+mn-ea"/>
              </a:rPr>
              <a:t>DL</a:t>
            </a:r>
            <a:r>
              <a:rPr lang="en-US" baseline="-25000">
                <a:solidFill>
                  <a:srgbClr val="000000"/>
                </a:solidFill>
                <a:latin typeface="方正书宋简体" charset="0"/>
                <a:sym typeface="+mn-ea"/>
              </a:rPr>
              <a:t>c3</a:t>
            </a:r>
            <a:r>
              <a:rPr lang="zh-CN">
                <a:solidFill>
                  <a:srgbClr val="000000"/>
                </a:solidFill>
                <a:sym typeface="+mn-ea"/>
              </a:rPr>
              <a:t>：在设备间光缆预留长度，长度一般为</a:t>
            </a:r>
            <a:r>
              <a:rPr lang="en-US">
                <a:solidFill>
                  <a:srgbClr val="000000"/>
                </a:solidFill>
                <a:latin typeface="宋体" panose="02010600030101010101" pitchFamily="2" charset="-122"/>
                <a:cs typeface="Arial Unicode MS" charset="0"/>
                <a:sym typeface="+mn-ea"/>
              </a:rPr>
              <a:t>3</a:t>
            </a:r>
            <a:r>
              <a:rPr lang="en-US">
                <a:solidFill>
                  <a:srgbClr val="000000"/>
                </a:solidFill>
                <a:latin typeface="宋体" panose="02010600030101010101" pitchFamily="2" charset="-122"/>
                <a:sym typeface="+mn-ea"/>
              </a:rPr>
              <a:t>~</a:t>
            </a:r>
            <a:r>
              <a:rPr lang="zh-CN">
                <a:solidFill>
                  <a:srgbClr val="000000"/>
                </a:solidFill>
                <a:sym typeface="+mn-ea"/>
              </a:rPr>
              <a:t>5m。</a:t>
            </a:r>
            <a:r>
              <a:rPr lang="en-US">
                <a:solidFill>
                  <a:srgbClr val="000000"/>
                </a:solidFill>
                <a:latin typeface="宋体" panose="02010600030101010101" pitchFamily="2" charset="-122"/>
                <a:sym typeface="+mn-ea"/>
              </a:rPr>
              <a:t>G</a:t>
            </a:r>
            <a:r>
              <a:rPr lang="en-US" baseline="-25000">
                <a:solidFill>
                  <a:srgbClr val="000000"/>
                </a:solidFill>
                <a:latin typeface="宋体" panose="02010600030101010101" pitchFamily="2" charset="-122"/>
                <a:sym typeface="+mn-ea"/>
              </a:rPr>
              <a:t>fn</a:t>
            </a:r>
            <a:r>
              <a:rPr lang="zh-CN">
                <a:solidFill>
                  <a:srgbClr val="000000"/>
                </a:solidFill>
                <a:sym typeface="+mn-ea"/>
              </a:rPr>
              <a:t>：至第</a:t>
            </a:r>
            <a:r>
              <a:rPr lang="zh-CN">
                <a:solidFill>
                  <a:srgbClr val="000000"/>
                </a:solidFill>
                <a:cs typeface="Arial Unicode MS" charset="0"/>
                <a:sym typeface="+mn-ea"/>
              </a:rPr>
              <a:t>n层干线子系统光缆的根数。</a:t>
            </a:r>
            <a:r>
              <a:rPr lang="en-US">
                <a:solidFill>
                  <a:srgbClr val="000000"/>
                </a:solidFill>
                <a:latin typeface="宋体" panose="02010600030101010101" pitchFamily="2" charset="-122"/>
                <a:sym typeface="+mn-ea"/>
              </a:rPr>
              <a:t>③</a:t>
            </a:r>
            <a:r>
              <a:rPr lang="en-US">
                <a:solidFill>
                  <a:srgbClr val="000000"/>
                </a:solidFill>
                <a:latin typeface="宋体" panose="02010600030101010101" pitchFamily="2" charset="-122"/>
                <a:cs typeface="Arial Unicode MS" charset="0"/>
                <a:sym typeface="+mn-ea"/>
              </a:rPr>
              <a:t> </a:t>
            </a:r>
            <a:r>
              <a:rPr lang="zh-CN">
                <a:solidFill>
                  <a:srgbClr val="000000"/>
                </a:solidFill>
                <a:sym typeface="+mn-ea"/>
              </a:rPr>
              <a:t>建筑物内支持数据的干线子系统光缆用量计算 </a:t>
            </a:r>
            <a:r>
              <a:rPr lang="en-US" altLang="zh-CN">
                <a:solidFill>
                  <a:srgbClr val="000000"/>
                </a:solidFill>
                <a:sym typeface="+mn-ea"/>
              </a:rPr>
              <a:t>   </a:t>
            </a:r>
            <a:r>
              <a:rPr lang="zh-CN">
                <a:solidFill>
                  <a:srgbClr val="000000"/>
                </a:solidFill>
                <a:sym typeface="+mn-ea"/>
              </a:rPr>
              <a:t> </a:t>
            </a:r>
            <a:endParaRPr lang="zh-CN">
              <a:solidFill>
                <a:srgbClr val="000000"/>
              </a:solidFill>
              <a:sym typeface="+mn-ea"/>
            </a:endParaRPr>
          </a:p>
        </p:txBody>
      </p:sp>
      <p:sp>
        <p:nvSpPr>
          <p:cNvPr id="12293"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graphicFrame>
        <p:nvGraphicFramePr>
          <p:cNvPr id="6" name="表格 5"/>
          <p:cNvGraphicFramePr/>
          <p:nvPr/>
        </p:nvGraphicFramePr>
        <p:xfrm>
          <a:off x="6096000" y="1108075"/>
          <a:ext cx="0" cy="0"/>
        </p:xfrm>
        <a:graphic>
          <a:graphicData uri="http://schemas.openxmlformats.org/drawingml/2006/table">
            <a:tbl>
              <a:tblPr firstRow="1" bandRow="1">
                <a:tableStyleId>{5940675A-B579-460E-94D1-54222C63F5DA}</a:tableStyleId>
              </a:tblPr>
              <a:tblGrid>
                <a:gridCol w="0"/>
                <a:gridCol w="0"/>
              </a:tblGrid>
              <a:tr h="0">
                <a:tc>
                  <a:txBody>
                    <a:bodyPr/>
                    <a:p>
                      <a:pPr indent="0">
                        <a:buNone/>
                      </a:pPr>
                      <a:endParaRPr lang="zh-CN" altLang="en-US" b="0"/>
                    </a:p>
                  </a:txBody>
                  <a:tcPr>
                    <a:lnL>
                      <a:noFill/>
                    </a:lnL>
                    <a:lnR>
                      <a:noFill/>
                    </a:lnR>
                    <a:lnT cap="flat">
                      <a:noFill/>
                    </a:lnT>
                    <a:lnB cap="flat">
                      <a:noFill/>
                    </a:lnB>
                    <a:lnTlToBr>
                      <a:noFill/>
                    </a:lnTlToBr>
                    <a:lnBlToTr>
                      <a:noFill/>
                    </a:lnBlToTr>
                    <a:noFill/>
                  </a:tcPr>
                </a:tc>
                <a:tc>
                  <a:txBody>
                    <a:bodyPr/>
                    <a:p>
                      <a:pPr>
                        <a:buNone/>
                      </a:pPr>
                      <a:endParaRPr lang="zh-CN" altLang="en-US"/>
                    </a:p>
                  </a:txBody>
                  <a:tcPr>
                    <a:lnL>
                      <a:noFill/>
                    </a:lnL>
                    <a:lnR>
                      <a:noFill/>
                    </a:lnR>
                    <a:lnT>
                      <a:noFill/>
                    </a:lnT>
                    <a:lnB cap="flat">
                      <a:noFill/>
                    </a:lnB>
                    <a:lnTlToBr>
                      <a:noFill/>
                    </a:lnTlToBr>
                    <a:lnBlToTr>
                      <a:noFill/>
                    </a:lnBlToTr>
                    <a:solidFill>
                      <a:srgbClr val="FFFFFF"/>
                    </a:solidFill>
                  </a:tcPr>
                </a:tc>
              </a:tr>
              <a:tr h="0">
                <a:tc>
                  <a:txBody>
                    <a:bodyPr/>
                    <a:p>
                      <a:pPr indent="0">
                        <a:buNone/>
                      </a:pPr>
                      <a:endParaRPr lang="zh-CN" altLang="en-US"/>
                    </a:p>
                  </a:txBody>
                  <a:tcPr>
                    <a:lnL>
                      <a:noFill/>
                    </a:lnL>
                    <a:lnR>
                      <a:noFill/>
                    </a:lnR>
                    <a:lnT cap="flat">
                      <a:noFill/>
                    </a:lnT>
                    <a:lnB cap="flat">
                      <a:noFill/>
                    </a:lnB>
                    <a:lnTlToBr>
                      <a:noFill/>
                    </a:lnTlToBr>
                    <a:lnBlToTr>
                      <a:noFill/>
                    </a:lnBlToTr>
                    <a:noFill/>
                  </a:tcPr>
                </a:tc>
                <a:tc>
                  <a:txBody>
                    <a:bodyPr/>
                    <a:p>
                      <a:pPr indent="0">
                        <a:buNone/>
                      </a:pPr>
                      <a:endParaRPr lang="zh-CN" altLang="en-US"/>
                    </a:p>
                  </a:txBody>
                  <a:tcPr>
                    <a:lnL>
                      <a:noFill/>
                    </a:lnL>
                    <a:lnR cap="flat">
                      <a:noFill/>
                    </a:lnR>
                    <a:lnT cap="flat">
                      <a:noFill/>
                    </a:lnT>
                    <a:lnB cap="flat">
                      <a:noFill/>
                    </a:lnB>
                    <a:lnTlToBr>
                      <a:noFill/>
                    </a:lnTlToBr>
                    <a:lnBlToTr>
                      <a:noFill/>
                    </a:lnBlToTr>
                    <a:no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274128"/>
            <a:ext cx="52149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9"/>
          <p:cNvSpPr>
            <a:spLocks noChangeArrowheads="1"/>
          </p:cNvSpPr>
          <p:nvPr/>
        </p:nvSpPr>
        <p:spPr bwMode="auto">
          <a:xfrm>
            <a:off x="879158" y="1351916"/>
            <a:ext cx="4887912" cy="449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5. </a:t>
            </a:r>
            <a:r>
              <a:rPr lang="zh-CN" altLang="en-US" sz="2400" b="1">
                <a:solidFill>
                  <a:schemeClr val="bg1"/>
                </a:solidFill>
              </a:rPr>
              <a:t>干线子系统的布线路由设计</a:t>
            </a:r>
            <a:endParaRPr lang="zh-CN" altLang="en-US" sz="2200" b="1">
              <a:solidFill>
                <a:schemeClr val="bg1"/>
              </a:solidFill>
            </a:endParaRPr>
          </a:p>
        </p:txBody>
      </p:sp>
      <p:sp>
        <p:nvSpPr>
          <p:cNvPr id="13316" name="Rectangle 31"/>
          <p:cNvSpPr>
            <a:spLocks noChangeArrowheads="1"/>
          </p:cNvSpPr>
          <p:nvPr/>
        </p:nvSpPr>
        <p:spPr bwMode="auto">
          <a:xfrm>
            <a:off x="623570" y="1988820"/>
            <a:ext cx="10783570" cy="256032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300"/>
              </a:lnSpc>
            </a:pPr>
            <a:r>
              <a:rPr lang="zh-CN" altLang="en-US" sz="2400"/>
              <a:t>干线线缆的布线路由的选择走向应选择较短的安全的路由。干线子系统的布线大多是垂直的，但也有水平的。</a:t>
            </a:r>
            <a:endParaRPr lang="en-US" altLang="zh-CN" sz="2400"/>
          </a:p>
          <a:p>
            <a:pPr eaLnBrk="1" hangingPunct="1">
              <a:lnSpc>
                <a:spcPts val="3300"/>
              </a:lnSpc>
            </a:pPr>
            <a:r>
              <a:rPr lang="zh-CN" altLang="en-US" sz="2400"/>
              <a:t>路由的选择要根据建筑物的结构以及建筑物内预留的管道等决定。</a:t>
            </a:r>
            <a:endParaRPr lang="en-US" altLang="zh-CN" sz="2400"/>
          </a:p>
          <a:p>
            <a:pPr eaLnBrk="1" hangingPunct="1">
              <a:lnSpc>
                <a:spcPts val="3300"/>
              </a:lnSpc>
            </a:pPr>
            <a:r>
              <a:rPr lang="zh-CN" altLang="en-US" sz="2400"/>
              <a:t>目前，垂直型的干线布线路由主要采用</a:t>
            </a:r>
            <a:r>
              <a:rPr lang="zh-CN" altLang="en-US" sz="2400" b="1">
                <a:solidFill>
                  <a:srgbClr val="FF0000"/>
                </a:solidFill>
              </a:rPr>
              <a:t>电缆井</a:t>
            </a:r>
            <a:r>
              <a:rPr lang="zh-CN" altLang="en-US" sz="2400"/>
              <a:t>和</a:t>
            </a:r>
            <a:r>
              <a:rPr lang="zh-CN" altLang="en-US" sz="2400">
                <a:solidFill>
                  <a:srgbClr val="FF0000"/>
                </a:solidFill>
              </a:rPr>
              <a:t>电缆孔</a:t>
            </a:r>
            <a:r>
              <a:rPr lang="zh-CN" altLang="en-US" sz="2400"/>
              <a:t>两种方法。</a:t>
            </a:r>
            <a:endParaRPr lang="en-US" altLang="zh-CN" sz="2400"/>
          </a:p>
          <a:p>
            <a:pPr eaLnBrk="1" hangingPunct="1">
              <a:lnSpc>
                <a:spcPts val="3300"/>
              </a:lnSpc>
            </a:pPr>
            <a:r>
              <a:rPr lang="zh-CN" altLang="en-US" sz="2400"/>
              <a:t>对于单层平面建筑物水平型的干线布线路由主要用</a:t>
            </a:r>
            <a:r>
              <a:rPr lang="zh-CN" altLang="en-US" sz="2400" b="1">
                <a:solidFill>
                  <a:srgbClr val="FF0000"/>
                </a:solidFill>
              </a:rPr>
              <a:t>金属管道和电缆托架</a:t>
            </a:r>
            <a:r>
              <a:rPr lang="zh-CN" altLang="en-US" sz="2400"/>
              <a:t>两种方法。</a:t>
            </a:r>
            <a:endParaRPr lang="zh-CN" altLang="en-US" sz="2400"/>
          </a:p>
        </p:txBody>
      </p:sp>
      <p:sp>
        <p:nvSpPr>
          <p:cNvPr id="13317"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960" y="1201738"/>
            <a:ext cx="52149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39"/>
          <p:cNvSpPr>
            <a:spLocks noChangeArrowheads="1"/>
          </p:cNvSpPr>
          <p:nvPr/>
        </p:nvSpPr>
        <p:spPr bwMode="auto">
          <a:xfrm>
            <a:off x="951548" y="1279526"/>
            <a:ext cx="4887912" cy="449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5. </a:t>
            </a:r>
            <a:r>
              <a:rPr lang="zh-CN" altLang="en-US" sz="2400" b="1">
                <a:solidFill>
                  <a:schemeClr val="bg1"/>
                </a:solidFill>
              </a:rPr>
              <a:t>干线子系统的布线路由设计</a:t>
            </a:r>
            <a:endParaRPr lang="zh-CN" altLang="en-US" sz="2200" b="1">
              <a:solidFill>
                <a:schemeClr val="bg1"/>
              </a:solidFill>
            </a:endParaRPr>
          </a:p>
        </p:txBody>
      </p:sp>
      <p:sp>
        <p:nvSpPr>
          <p:cNvPr id="14340" name="Rectangle 31"/>
          <p:cNvSpPr>
            <a:spLocks noChangeArrowheads="1"/>
          </p:cNvSpPr>
          <p:nvPr/>
        </p:nvSpPr>
        <p:spPr bwMode="auto">
          <a:xfrm>
            <a:off x="695960" y="1916430"/>
            <a:ext cx="10785475" cy="34067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300"/>
              </a:lnSpc>
            </a:pPr>
            <a:r>
              <a:rPr lang="zh-CN" altLang="en-US" sz="2400"/>
              <a:t>干线子系统是建筑物内的主馈电缆，在大型建筑物内，都有开放型通道和弱电间。开放型通道通常是从建筑物的最低层到楼顶的一个开放空间，中间没有隔断，如通风道或电梯通道。弱电间是一连串上下对齐的小房间，每层楼都有一间。在这些房间的地板上，预留圆孔或方孔。并将它们从地板上向上延伸</a:t>
            </a:r>
            <a:r>
              <a:rPr lang="en-US" altLang="zh-CN" sz="2400"/>
              <a:t>25mm</a:t>
            </a:r>
            <a:r>
              <a:rPr lang="zh-CN" altLang="en-US" sz="2400"/>
              <a:t>，为所有电缆孔建造高的护栏。在综合布线中，将</a:t>
            </a:r>
            <a:r>
              <a:rPr lang="zh-CN" altLang="en-US" sz="2400">
                <a:solidFill>
                  <a:srgbClr val="FF0000"/>
                </a:solidFill>
              </a:rPr>
              <a:t>方孔称为电缆井</a:t>
            </a:r>
            <a:r>
              <a:rPr lang="zh-CN" altLang="en-US" sz="2400"/>
              <a:t>，</a:t>
            </a:r>
            <a:r>
              <a:rPr lang="zh-CN" altLang="en-US" sz="2400">
                <a:solidFill>
                  <a:srgbClr val="FF0000"/>
                </a:solidFill>
              </a:rPr>
              <a:t>圆孔称为电缆孔</a:t>
            </a:r>
            <a:r>
              <a:rPr lang="zh-CN" altLang="en-US" sz="2400"/>
              <a:t>。</a:t>
            </a:r>
            <a:endParaRPr lang="zh-CN" altLang="en-US" sz="2400"/>
          </a:p>
          <a:p>
            <a:pPr eaLnBrk="1" hangingPunct="1">
              <a:lnSpc>
                <a:spcPts val="3300"/>
              </a:lnSpc>
            </a:pPr>
            <a:r>
              <a:rPr lang="zh-CN" altLang="en-US" sz="2400"/>
              <a:t>干线子系统通道就是由一连串弱电间地板垂直对准的电缆井或电缆孔组成。弱电间的每层封闭型房间做楼层配线间。</a:t>
            </a:r>
            <a:endParaRPr lang="zh-CN" altLang="en-US" sz="2400"/>
          </a:p>
        </p:txBody>
      </p:sp>
      <p:sp>
        <p:nvSpPr>
          <p:cNvPr id="14341"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
        <p:nvSpPr>
          <p:cNvPr id="14342" name="Rectangle 75"/>
          <p:cNvSpPr>
            <a:spLocks noChangeArrowheads="1"/>
          </p:cNvSpPr>
          <p:nvPr/>
        </p:nvSpPr>
        <p:spPr bwMode="auto">
          <a:xfrm>
            <a:off x="5982336" y="1273175"/>
            <a:ext cx="2786063"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t>1). </a:t>
            </a:r>
            <a:r>
              <a:rPr lang="zh-CN" altLang="en-US" sz="2400" b="1"/>
              <a:t>电缆通道类型</a:t>
            </a:r>
            <a:endParaRPr lang="zh-CN" altLang="en-US" sz="2400" b="1">
              <a:latin typeface="黑体" panose="02010609060101010101" pitchFamily="49" charset="-122"/>
              <a:ea typeface="黑体" panose="02010609060101010101" pitchFamily="49"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01738"/>
            <a:ext cx="52149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39"/>
          <p:cNvSpPr>
            <a:spLocks noChangeArrowheads="1"/>
          </p:cNvSpPr>
          <p:nvPr/>
        </p:nvSpPr>
        <p:spPr bwMode="auto">
          <a:xfrm>
            <a:off x="807403" y="1279526"/>
            <a:ext cx="4887912" cy="449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5. </a:t>
            </a:r>
            <a:r>
              <a:rPr lang="zh-CN" altLang="en-US" sz="2400" b="1">
                <a:solidFill>
                  <a:schemeClr val="bg1"/>
                </a:solidFill>
              </a:rPr>
              <a:t>干线子系统的布线路由设计</a:t>
            </a:r>
            <a:endParaRPr lang="zh-CN" altLang="en-US" sz="2200" b="1">
              <a:solidFill>
                <a:schemeClr val="bg1"/>
              </a:solidFill>
            </a:endParaRPr>
          </a:p>
        </p:txBody>
      </p:sp>
      <p:sp>
        <p:nvSpPr>
          <p:cNvPr id="15364" name="Rectangle 31"/>
          <p:cNvSpPr>
            <a:spLocks noChangeArrowheads="1"/>
          </p:cNvSpPr>
          <p:nvPr/>
        </p:nvSpPr>
        <p:spPr bwMode="auto">
          <a:xfrm>
            <a:off x="551815" y="1916430"/>
            <a:ext cx="11163935" cy="334518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en-US" sz="2400"/>
              <a:t>确定干线子系统的通道规模主要就是确定干线通道和配线间的数目。确定的依据就是布线系统所要服务的可用楼层面积。如果所有给定楼层的所有信息插座都在配线间的</a:t>
            </a:r>
            <a:r>
              <a:rPr lang="en-US" altLang="zh-CN" sz="2400"/>
              <a:t>75m</a:t>
            </a:r>
            <a:r>
              <a:rPr lang="zh-CN" altLang="en-US" sz="2400"/>
              <a:t>范围之内，那么采用单干线接线系统。也就是说，采用一条垂直干线通道，且每个楼层只设一个配线间。如果有部分信息插座超出配线间</a:t>
            </a:r>
            <a:r>
              <a:rPr lang="en-US" altLang="zh-CN" sz="2400"/>
              <a:t>75m</a:t>
            </a:r>
            <a:r>
              <a:rPr lang="zh-CN" altLang="en-US" sz="2400"/>
              <a:t>范围之外，那就要采用双通道干线子系统，或者采用经分支电缆与设备间相连的二级交接间。</a:t>
            </a:r>
            <a:endParaRPr lang="zh-CN" altLang="en-US" sz="2400"/>
          </a:p>
          <a:p>
            <a:pPr eaLnBrk="1" hangingPunct="1"/>
            <a:r>
              <a:rPr lang="zh-CN" altLang="en-US" sz="2400"/>
              <a:t>一般来说，同一幢大楼的配线间都是上下对齐的，如果未对齐，可采用大小合适的电缆管道系统将其连通。</a:t>
            </a:r>
            <a:endParaRPr lang="zh-CN" altLang="en-US" sz="2400"/>
          </a:p>
          <a:p>
            <a:pPr eaLnBrk="1" hangingPunct="1"/>
            <a:r>
              <a:rPr lang="zh-CN" altLang="en-US" sz="2400"/>
              <a:t>在楼层配线间里，要将电缆井或电缆孔设置在靠近支持电缆的墙壁附近。但电缆井或电缆孔不应妨碍端接空间。</a:t>
            </a:r>
            <a:endParaRPr lang="zh-CN" altLang="en-US" sz="2400"/>
          </a:p>
        </p:txBody>
      </p:sp>
      <p:sp>
        <p:nvSpPr>
          <p:cNvPr id="15365"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
        <p:nvSpPr>
          <p:cNvPr id="15366" name="Rectangle 75"/>
          <p:cNvSpPr>
            <a:spLocks noChangeArrowheads="1"/>
          </p:cNvSpPr>
          <p:nvPr/>
        </p:nvSpPr>
        <p:spPr bwMode="auto">
          <a:xfrm>
            <a:off x="5838191" y="1273175"/>
            <a:ext cx="2786063"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t>2). </a:t>
            </a:r>
            <a:r>
              <a:rPr lang="zh-CN" altLang="en-US" sz="2400" b="1"/>
              <a:t>确定通道规模</a:t>
            </a:r>
            <a:endParaRPr lang="zh-CN" altLang="en-US"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345883"/>
            <a:ext cx="52149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39"/>
          <p:cNvSpPr>
            <a:spLocks noChangeArrowheads="1"/>
          </p:cNvSpPr>
          <p:nvPr/>
        </p:nvSpPr>
        <p:spPr bwMode="auto">
          <a:xfrm>
            <a:off x="807403" y="1423671"/>
            <a:ext cx="4887912" cy="449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5. </a:t>
            </a:r>
            <a:r>
              <a:rPr lang="zh-CN" altLang="en-US" sz="2400" b="1">
                <a:solidFill>
                  <a:schemeClr val="bg1"/>
                </a:solidFill>
              </a:rPr>
              <a:t>干线子系统的布线路由设计</a:t>
            </a:r>
            <a:endParaRPr lang="zh-CN" altLang="en-US" sz="2200" b="1">
              <a:solidFill>
                <a:schemeClr val="bg1"/>
              </a:solidFill>
            </a:endParaRPr>
          </a:p>
        </p:txBody>
      </p:sp>
      <p:sp>
        <p:nvSpPr>
          <p:cNvPr id="16388" name="Rectangle 31"/>
          <p:cNvSpPr>
            <a:spLocks noChangeArrowheads="1"/>
          </p:cNvSpPr>
          <p:nvPr/>
        </p:nvSpPr>
        <p:spPr bwMode="auto">
          <a:xfrm>
            <a:off x="551815" y="2060575"/>
            <a:ext cx="5286375" cy="46767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300"/>
              </a:lnSpc>
            </a:pPr>
            <a:r>
              <a:rPr lang="zh-CN" altLang="en-US" sz="2400" b="1"/>
              <a:t>（</a:t>
            </a:r>
            <a:r>
              <a:rPr lang="en-US" altLang="zh-CN" sz="2400" b="1"/>
              <a:t>1</a:t>
            </a:r>
            <a:r>
              <a:rPr lang="zh-CN" altLang="en-US" sz="2400" b="1"/>
              <a:t>）电缆孔方法。</a:t>
            </a:r>
            <a:r>
              <a:rPr lang="zh-CN" altLang="en-US" sz="2400"/>
              <a:t>干线通道中所用的电缆孔是很短的管道，通常是用一根或数根直径为</a:t>
            </a:r>
            <a:r>
              <a:rPr lang="en-US" altLang="zh-CN" sz="2400"/>
              <a:t>100mm</a:t>
            </a:r>
            <a:r>
              <a:rPr lang="zh-CN" altLang="en-US" sz="2400"/>
              <a:t>的金属管做成。它们嵌在混凝土地板中，这是在浇注混凝土地板时嵌入的，比地板表面高出</a:t>
            </a:r>
            <a:r>
              <a:rPr lang="en-US" altLang="zh-CN" sz="2400"/>
              <a:t>25 mm ~100mm</a:t>
            </a:r>
            <a:r>
              <a:rPr lang="zh-CN" altLang="en-US" sz="2400"/>
              <a:t>。也可直接在地板上预留一个大小适当的孔洞。电缆往往捆在钢丝绳上，而钢丝绳又固定到墙上已铆好的金属条上。当配线间上下都对齐时，一般可采用电缆孔方法，如图</a:t>
            </a:r>
            <a:r>
              <a:rPr lang="en-US" altLang="zh-CN" sz="2400"/>
              <a:t>4.33</a:t>
            </a:r>
            <a:r>
              <a:rPr lang="zh-CN" altLang="en-US" sz="2400"/>
              <a:t>所示。</a:t>
            </a:r>
            <a:endParaRPr lang="zh-CN" altLang="en-US" sz="2400" b="1"/>
          </a:p>
        </p:txBody>
      </p:sp>
      <p:sp>
        <p:nvSpPr>
          <p:cNvPr id="16389"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
        <p:nvSpPr>
          <p:cNvPr id="16390" name="Rectangle 75"/>
          <p:cNvSpPr>
            <a:spLocks noChangeArrowheads="1"/>
          </p:cNvSpPr>
          <p:nvPr/>
        </p:nvSpPr>
        <p:spPr bwMode="auto">
          <a:xfrm>
            <a:off x="5838191" y="1417320"/>
            <a:ext cx="2786063"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t>3). </a:t>
            </a:r>
            <a:r>
              <a:rPr lang="zh-CN" altLang="en-US" sz="2400" b="1"/>
              <a:t>垂直通道布线</a:t>
            </a:r>
            <a:endParaRPr lang="zh-CN" altLang="en-US" sz="2400" b="1"/>
          </a:p>
        </p:txBody>
      </p:sp>
      <p:sp>
        <p:nvSpPr>
          <p:cNvPr id="17412" name="Text Box 3"/>
          <p:cNvSpPr txBox="1">
            <a:spLocks noChangeArrowheads="1"/>
          </p:cNvSpPr>
          <p:nvPr/>
        </p:nvSpPr>
        <p:spPr bwMode="auto">
          <a:xfrm>
            <a:off x="7045960" y="6309360"/>
            <a:ext cx="2845435" cy="28829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en-US" b="1">
                <a:solidFill>
                  <a:srgbClr val="FF0000"/>
                </a:solidFill>
                <a:latin typeface="Calibri" panose="020F0502020204030204" pitchFamily="34" charset="0"/>
              </a:rPr>
              <a:t>图</a:t>
            </a:r>
            <a:r>
              <a:rPr kumimoji="0" lang="en-US" altLang="zh-CN" b="1">
                <a:solidFill>
                  <a:srgbClr val="FF0000"/>
                </a:solidFill>
                <a:latin typeface="Calibri" panose="020F0502020204030204" pitchFamily="34" charset="0"/>
              </a:rPr>
              <a:t>4.33 </a:t>
            </a:r>
            <a:r>
              <a:rPr kumimoji="0" lang="zh-CN" altLang="en-US" b="1">
                <a:solidFill>
                  <a:srgbClr val="FF0000"/>
                </a:solidFill>
                <a:latin typeface="Calibri" panose="020F0502020204030204" pitchFamily="34" charset="0"/>
              </a:rPr>
              <a:t>电缆孔布线</a:t>
            </a:r>
            <a:endParaRPr kumimoji="0" lang="zh-CN" altLang="en-US" b="1">
              <a:solidFill>
                <a:srgbClr val="FF0000"/>
              </a:solidFill>
            </a:endParaRPr>
          </a:p>
        </p:txBody>
      </p:sp>
      <p:pic>
        <p:nvPicPr>
          <p:cNvPr id="1102" name="图片 1102" descr="4-34"/>
          <p:cNvPicPr preferRelativeResize="0">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6673850" y="2060575"/>
            <a:ext cx="3589020" cy="425831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07671" y="1202373"/>
            <a:ext cx="50720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9"/>
          <p:cNvSpPr>
            <a:spLocks noChangeArrowheads="1"/>
          </p:cNvSpPr>
          <p:nvPr/>
        </p:nvSpPr>
        <p:spPr bwMode="auto">
          <a:xfrm>
            <a:off x="663259" y="1280161"/>
            <a:ext cx="4745037" cy="449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2. </a:t>
            </a:r>
            <a:r>
              <a:rPr lang="zh-CN" altLang="en-US" sz="2400" b="1">
                <a:solidFill>
                  <a:schemeClr val="bg1"/>
                </a:solidFill>
              </a:rPr>
              <a:t>干线子系统线缆类型的选择</a:t>
            </a:r>
            <a:endParaRPr lang="zh-CN" altLang="en-US" sz="2200" b="1">
              <a:solidFill>
                <a:schemeClr val="bg1"/>
              </a:solidFill>
            </a:endParaRPr>
          </a:p>
        </p:txBody>
      </p:sp>
      <p:sp>
        <p:nvSpPr>
          <p:cNvPr id="3076" name="Rectangle 31"/>
          <p:cNvSpPr>
            <a:spLocks noChangeArrowheads="1"/>
          </p:cNvSpPr>
          <p:nvPr/>
        </p:nvSpPr>
        <p:spPr bwMode="auto">
          <a:xfrm>
            <a:off x="407670" y="1917065"/>
            <a:ext cx="11054080" cy="289369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200"/>
              </a:lnSpc>
            </a:pPr>
            <a:r>
              <a:rPr lang="zh-CN" altLang="en-US" sz="2400" b="1"/>
              <a:t>通常情况下应根据建筑物的结构特点以及应用系统的类型，决定所选用的干线线缆类型。在干线子系统设计时通常使用以下线缆：</a:t>
            </a:r>
            <a:endParaRPr lang="zh-CN" altLang="en-US" sz="2400" b="1"/>
          </a:p>
          <a:p>
            <a:pPr eaLnBrk="1" hangingPunct="1">
              <a:lnSpc>
                <a:spcPts val="3200"/>
              </a:lnSpc>
            </a:pPr>
            <a:r>
              <a:rPr lang="zh-CN" altLang="en-US" sz="2400" b="1"/>
              <a:t>（</a:t>
            </a:r>
            <a:r>
              <a:rPr lang="en-US" altLang="zh-CN" sz="2400" b="1"/>
              <a:t>1</a:t>
            </a:r>
            <a:r>
              <a:rPr lang="zh-CN" altLang="en-US" sz="2400" b="1"/>
              <a:t>）</a:t>
            </a:r>
            <a:r>
              <a:rPr lang="en-US" altLang="zh-CN" sz="2400" b="1"/>
              <a:t>62.5/125μm</a:t>
            </a:r>
            <a:r>
              <a:rPr lang="zh-CN" altLang="en-US" sz="2400" b="1"/>
              <a:t>多模光缆。</a:t>
            </a:r>
            <a:endParaRPr lang="zh-CN" altLang="en-US" sz="2400" b="1"/>
          </a:p>
          <a:p>
            <a:pPr eaLnBrk="1" hangingPunct="1">
              <a:lnSpc>
                <a:spcPts val="3200"/>
              </a:lnSpc>
            </a:pPr>
            <a:r>
              <a:rPr lang="zh-CN" altLang="en-US" sz="2400" b="1"/>
              <a:t>（</a:t>
            </a:r>
            <a:r>
              <a:rPr lang="en-US" altLang="zh-CN" sz="2400" b="1"/>
              <a:t>2</a:t>
            </a:r>
            <a:r>
              <a:rPr lang="zh-CN" altLang="en-US" sz="2400" b="1"/>
              <a:t>）</a:t>
            </a:r>
            <a:r>
              <a:rPr lang="en-US" altLang="zh-CN" sz="2400" b="1"/>
              <a:t>50/125μm</a:t>
            </a:r>
            <a:r>
              <a:rPr lang="zh-CN" altLang="en-US" sz="2400" b="1"/>
              <a:t>多模光缆。</a:t>
            </a:r>
            <a:endParaRPr lang="zh-CN" altLang="en-US" sz="2400" b="1"/>
          </a:p>
          <a:p>
            <a:pPr eaLnBrk="1" hangingPunct="1">
              <a:lnSpc>
                <a:spcPts val="3200"/>
              </a:lnSpc>
            </a:pPr>
            <a:r>
              <a:rPr lang="zh-CN" altLang="en-US" sz="2400" b="1"/>
              <a:t>（</a:t>
            </a:r>
            <a:r>
              <a:rPr lang="en-US" altLang="zh-CN" sz="2400" b="1"/>
              <a:t>3</a:t>
            </a:r>
            <a:r>
              <a:rPr lang="zh-CN" altLang="en-US" sz="2400" b="1"/>
              <a:t>）</a:t>
            </a:r>
            <a:r>
              <a:rPr lang="en-US" altLang="zh-CN" sz="2400" b="1"/>
              <a:t>8.3/125μm</a:t>
            </a:r>
            <a:r>
              <a:rPr lang="zh-CN" altLang="en-US" sz="2400" b="1"/>
              <a:t>单模光缆。</a:t>
            </a:r>
            <a:endParaRPr lang="zh-CN" altLang="en-US" sz="2400" b="1"/>
          </a:p>
          <a:p>
            <a:pPr eaLnBrk="1" hangingPunct="1">
              <a:lnSpc>
                <a:spcPts val="3200"/>
              </a:lnSpc>
            </a:pPr>
            <a:r>
              <a:rPr lang="zh-CN" altLang="en-US" sz="2400" b="1"/>
              <a:t>（</a:t>
            </a:r>
            <a:r>
              <a:rPr lang="en-US" altLang="zh-CN" sz="2400" b="1"/>
              <a:t>4</a:t>
            </a:r>
            <a:r>
              <a:rPr lang="zh-CN" altLang="en-US" sz="2400" b="1"/>
              <a:t>）</a:t>
            </a:r>
            <a:r>
              <a:rPr lang="en-US" altLang="zh-CN" sz="2400" b="1"/>
              <a:t>100Ω</a:t>
            </a:r>
            <a:r>
              <a:rPr lang="zh-CN" altLang="en-US" sz="2400" b="1"/>
              <a:t>双绞线电缆（包括</a:t>
            </a:r>
            <a:r>
              <a:rPr lang="en-US" altLang="zh-CN" sz="2400" b="1"/>
              <a:t>4</a:t>
            </a:r>
            <a:r>
              <a:rPr lang="zh-CN" altLang="en-US" sz="2400" b="1"/>
              <a:t>对和大对数（</a:t>
            </a:r>
            <a:r>
              <a:rPr lang="en-US" altLang="zh-CN" sz="2400" b="1"/>
              <a:t>25</a:t>
            </a:r>
            <a:r>
              <a:rPr lang="zh-CN" altLang="en-US" sz="2400" b="1"/>
              <a:t>对、</a:t>
            </a:r>
            <a:r>
              <a:rPr lang="en-US" altLang="zh-CN" sz="2400" b="1"/>
              <a:t>50</a:t>
            </a:r>
            <a:r>
              <a:rPr lang="zh-CN" altLang="en-US" sz="2400" b="1"/>
              <a:t>对、</a:t>
            </a:r>
            <a:r>
              <a:rPr lang="en-US" altLang="zh-CN" sz="2400" b="1"/>
              <a:t>100</a:t>
            </a:r>
            <a:r>
              <a:rPr lang="zh-CN" altLang="en-US" sz="2400" b="1"/>
              <a:t>对等））。</a:t>
            </a:r>
            <a:endParaRPr lang="en-US" altLang="zh-CN" sz="2400" b="1"/>
          </a:p>
          <a:p>
            <a:pPr eaLnBrk="1" hangingPunct="1">
              <a:lnSpc>
                <a:spcPts val="3200"/>
              </a:lnSpc>
            </a:pPr>
            <a:r>
              <a:rPr lang="zh-CN" altLang="en-US" sz="2400" b="1"/>
              <a:t>无论是电缆还是光缆，干线子系统都受到最大布线距离的限制（见</a:t>
            </a:r>
            <a:r>
              <a:rPr lang="en-US" altLang="zh-CN" sz="2400" b="1"/>
              <a:t>3.3</a:t>
            </a:r>
            <a:r>
              <a:rPr lang="zh-CN" altLang="en-US" sz="2400" b="1"/>
              <a:t>节）。</a:t>
            </a:r>
            <a:endParaRPr lang="zh-CN" altLang="en-US" sz="2400" b="1">
              <a:solidFill>
                <a:srgbClr val="FF0000"/>
              </a:solidFill>
            </a:endParaRPr>
          </a:p>
        </p:txBody>
      </p:sp>
      <p:sp>
        <p:nvSpPr>
          <p:cNvPr id="3077"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07670" y="1129983"/>
            <a:ext cx="52149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Rectangle 39"/>
          <p:cNvSpPr>
            <a:spLocks noChangeArrowheads="1"/>
          </p:cNvSpPr>
          <p:nvPr/>
        </p:nvSpPr>
        <p:spPr bwMode="auto">
          <a:xfrm>
            <a:off x="663258" y="1207771"/>
            <a:ext cx="4887912" cy="449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5. </a:t>
            </a:r>
            <a:r>
              <a:rPr lang="zh-CN" altLang="en-US" sz="2400" b="1">
                <a:solidFill>
                  <a:schemeClr val="bg1"/>
                </a:solidFill>
              </a:rPr>
              <a:t>干线子系统的布线路由设计</a:t>
            </a:r>
            <a:endParaRPr lang="zh-CN" altLang="en-US" sz="2200" b="1">
              <a:solidFill>
                <a:schemeClr val="bg1"/>
              </a:solidFill>
            </a:endParaRPr>
          </a:p>
        </p:txBody>
      </p:sp>
      <p:sp>
        <p:nvSpPr>
          <p:cNvPr id="18436" name="Rectangle 31"/>
          <p:cNvSpPr>
            <a:spLocks noChangeArrowheads="1"/>
          </p:cNvSpPr>
          <p:nvPr/>
        </p:nvSpPr>
        <p:spPr bwMode="auto">
          <a:xfrm>
            <a:off x="407670" y="1844675"/>
            <a:ext cx="5207000" cy="439420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100"/>
              </a:lnSpc>
            </a:pPr>
            <a:r>
              <a:rPr lang="zh-CN" altLang="en-US" sz="2400" b="1"/>
              <a:t>（</a:t>
            </a:r>
            <a:r>
              <a:rPr lang="en-US" altLang="zh-CN" sz="2400" b="1"/>
              <a:t>2</a:t>
            </a:r>
            <a:r>
              <a:rPr lang="zh-CN" altLang="en-US" sz="2400" b="1"/>
              <a:t>）电缆井方法。电缆井是指在每层楼上开出的一些方孔，一般宽度为</a:t>
            </a:r>
            <a:r>
              <a:rPr lang="en-US" altLang="zh-CN" sz="2400" b="1"/>
              <a:t>30cm</a:t>
            </a:r>
            <a:r>
              <a:rPr lang="zh-CN" altLang="en-US" sz="2400" b="1"/>
              <a:t>，并有</a:t>
            </a:r>
            <a:r>
              <a:rPr lang="en-US" altLang="zh-CN" sz="2400" b="1"/>
              <a:t>2.5cm</a:t>
            </a:r>
            <a:r>
              <a:rPr lang="zh-CN" altLang="en-US" sz="2400" b="1"/>
              <a:t>高的井栏，具体大小要根据所布干线电缆的数量而定，如图</a:t>
            </a:r>
            <a:r>
              <a:rPr lang="en-US" altLang="zh-CN" sz="2400" b="1"/>
              <a:t>4.34</a:t>
            </a:r>
            <a:r>
              <a:rPr lang="zh-CN" altLang="en-US" sz="2400" b="1"/>
              <a:t>所示。在很多情况下，电缆井不仅仅是为综合布线系统的电缆而开设的，换句话说，其他许多系统比如监控系统、消防系统、保安系统等弱电系统所用的电缆也都与之共用同一个电缆井。</a:t>
            </a:r>
            <a:endParaRPr lang="zh-CN" altLang="en-US" sz="2400" b="1"/>
          </a:p>
          <a:p>
            <a:pPr eaLnBrk="1" hangingPunct="1">
              <a:lnSpc>
                <a:spcPts val="3100"/>
              </a:lnSpc>
            </a:pPr>
            <a:endParaRPr lang="zh-CN" altLang="en-US" sz="2400" b="1"/>
          </a:p>
        </p:txBody>
      </p:sp>
      <p:sp>
        <p:nvSpPr>
          <p:cNvPr id="18437"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
        <p:nvSpPr>
          <p:cNvPr id="18438" name="Rectangle 75"/>
          <p:cNvSpPr>
            <a:spLocks noChangeArrowheads="1"/>
          </p:cNvSpPr>
          <p:nvPr/>
        </p:nvSpPr>
        <p:spPr bwMode="auto">
          <a:xfrm>
            <a:off x="5694046" y="1201420"/>
            <a:ext cx="2786063"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t>3). </a:t>
            </a:r>
            <a:r>
              <a:rPr lang="zh-CN" altLang="en-US" sz="2400" b="1"/>
              <a:t>垂直通道布线</a:t>
            </a:r>
            <a:endParaRPr lang="zh-CN" altLang="en-US" sz="2400" b="1"/>
          </a:p>
        </p:txBody>
      </p:sp>
      <p:sp>
        <p:nvSpPr>
          <p:cNvPr id="19459" name="Text Box 3"/>
          <p:cNvSpPr txBox="1">
            <a:spLocks noChangeArrowheads="1"/>
          </p:cNvSpPr>
          <p:nvPr/>
        </p:nvSpPr>
        <p:spPr bwMode="auto">
          <a:xfrm>
            <a:off x="6569710" y="6238875"/>
            <a:ext cx="3098800" cy="3213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en-US" b="1">
                <a:solidFill>
                  <a:srgbClr val="FF0000"/>
                </a:solidFill>
                <a:latin typeface="Calibri" panose="020F0502020204030204" pitchFamily="34" charset="0"/>
              </a:rPr>
              <a:t>图</a:t>
            </a:r>
            <a:r>
              <a:rPr kumimoji="0" lang="en-US" altLang="zh-CN" b="1">
                <a:solidFill>
                  <a:srgbClr val="FF0000"/>
                </a:solidFill>
                <a:latin typeface="Calibri" panose="020F0502020204030204" pitchFamily="34" charset="0"/>
              </a:rPr>
              <a:t>4.34 </a:t>
            </a:r>
            <a:r>
              <a:rPr kumimoji="0" lang="zh-CN" altLang="en-US" b="1">
                <a:solidFill>
                  <a:srgbClr val="FF0000"/>
                </a:solidFill>
                <a:latin typeface="Calibri" panose="020F0502020204030204" pitchFamily="34" charset="0"/>
              </a:rPr>
              <a:t>电缆</a:t>
            </a:r>
            <a:r>
              <a:rPr lang="zh-CN" altLang="en-US" b="1">
                <a:solidFill>
                  <a:srgbClr val="FF0000"/>
                </a:solidFill>
              </a:rPr>
              <a:t>井</a:t>
            </a:r>
            <a:r>
              <a:rPr kumimoji="0" lang="zh-CN" altLang="en-US" b="1">
                <a:solidFill>
                  <a:srgbClr val="FF0000"/>
                </a:solidFill>
                <a:latin typeface="Calibri" panose="020F0502020204030204" pitchFamily="34" charset="0"/>
              </a:rPr>
              <a:t>布线</a:t>
            </a:r>
            <a:endParaRPr kumimoji="0" lang="zh-CN" altLang="en-US" b="1">
              <a:solidFill>
                <a:srgbClr val="FF0000"/>
              </a:solidFill>
              <a:latin typeface="Times New Roman" panose="02020603050405020304" pitchFamily="18" charset="0"/>
            </a:endParaRPr>
          </a:p>
          <a:p>
            <a:pPr algn="ctr" eaLnBrk="1" hangingPunct="1"/>
            <a:endParaRPr kumimoji="0" lang="zh-CN" altLang="en-US" b="1">
              <a:solidFill>
                <a:srgbClr val="FF0000"/>
              </a:solidFill>
            </a:endParaRPr>
          </a:p>
        </p:txBody>
      </p:sp>
      <p:pic>
        <p:nvPicPr>
          <p:cNvPr id="1103" name="图片 1103" descr="4-35"/>
          <p:cNvPicPr preferRelativeResize="0">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6168390" y="1800860"/>
            <a:ext cx="3867785" cy="443801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960" y="1129983"/>
            <a:ext cx="52149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39"/>
          <p:cNvSpPr>
            <a:spLocks noChangeArrowheads="1"/>
          </p:cNvSpPr>
          <p:nvPr/>
        </p:nvSpPr>
        <p:spPr bwMode="auto">
          <a:xfrm>
            <a:off x="951548" y="1207771"/>
            <a:ext cx="4887912" cy="449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5. </a:t>
            </a:r>
            <a:r>
              <a:rPr lang="zh-CN" altLang="en-US" sz="2400" b="1">
                <a:solidFill>
                  <a:schemeClr val="bg1"/>
                </a:solidFill>
              </a:rPr>
              <a:t>干线子系统的布线路由设计</a:t>
            </a:r>
            <a:endParaRPr lang="zh-CN" altLang="en-US" sz="2200" b="1">
              <a:solidFill>
                <a:schemeClr val="bg1"/>
              </a:solidFill>
            </a:endParaRPr>
          </a:p>
        </p:txBody>
      </p:sp>
      <p:sp>
        <p:nvSpPr>
          <p:cNvPr id="15" name="Rectangle 31"/>
          <p:cNvSpPr>
            <a:spLocks noChangeArrowheads="1"/>
          </p:cNvSpPr>
          <p:nvPr/>
        </p:nvSpPr>
        <p:spPr bwMode="auto">
          <a:xfrm>
            <a:off x="695960" y="1844675"/>
            <a:ext cx="5118100" cy="34067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lnSpc>
                <a:spcPts val="3300"/>
              </a:lnSpc>
              <a:defRPr/>
            </a:pPr>
            <a:r>
              <a:rPr lang="zh-CN" altLang="en-US" sz="2400" b="1" dirty="0">
                <a:latin typeface="+mn-ea"/>
                <a:ea typeface="+mn-ea"/>
              </a:rPr>
              <a:t>（</a:t>
            </a:r>
            <a:r>
              <a:rPr lang="en-US" sz="2400" b="1" dirty="0">
                <a:latin typeface="+mn-ea"/>
                <a:ea typeface="+mn-ea"/>
              </a:rPr>
              <a:t>1</a:t>
            </a:r>
            <a:r>
              <a:rPr lang="zh-CN" altLang="en-US" sz="2400" b="1" dirty="0">
                <a:latin typeface="+mn-ea"/>
                <a:ea typeface="+mn-ea"/>
              </a:rPr>
              <a:t>）金属管道方法</a:t>
            </a:r>
            <a:endParaRPr lang="zh-CN" altLang="en-US" sz="2400" b="1" dirty="0">
              <a:latin typeface="+mn-ea"/>
              <a:ea typeface="+mn-ea"/>
            </a:endParaRPr>
          </a:p>
          <a:p>
            <a:pPr indent="628650">
              <a:lnSpc>
                <a:spcPts val="3300"/>
              </a:lnSpc>
              <a:defRPr/>
            </a:pPr>
            <a:r>
              <a:rPr lang="zh-CN" altLang="en-US" sz="2400" b="1" dirty="0">
                <a:latin typeface="+mn-ea"/>
                <a:ea typeface="+mn-ea"/>
              </a:rPr>
              <a:t>金属管道方法是指在水平方向架设金属管道，金属管道对干线电缆起到支撑和保护的作用。线缆穿放在管道等保护体内，管子可沿墙壁、顶棚明敷，也可暗敷于墙壁、楼板及地板等内部，</a:t>
            </a:r>
            <a:r>
              <a:rPr lang="zh-CN" altLang="en-US" sz="2400" b="1">
                <a:latin typeface="+mn-ea"/>
                <a:ea typeface="+mn-ea"/>
              </a:rPr>
              <a:t>如图</a:t>
            </a:r>
            <a:r>
              <a:rPr lang="en-US" sz="2400" b="1">
                <a:latin typeface="+mn-ea"/>
                <a:ea typeface="+mn-ea"/>
              </a:rPr>
              <a:t>4.35</a:t>
            </a:r>
            <a:r>
              <a:rPr lang="zh-CN" altLang="en-US" sz="2400" b="1" dirty="0">
                <a:latin typeface="+mn-ea"/>
                <a:ea typeface="+mn-ea"/>
              </a:rPr>
              <a:t>所示为穿越墙壁的管道。</a:t>
            </a:r>
            <a:endParaRPr lang="zh-CN" altLang="en-US" sz="2400" b="1" dirty="0">
              <a:latin typeface="+mn-ea"/>
              <a:ea typeface="+mn-ea"/>
            </a:endParaRPr>
          </a:p>
        </p:txBody>
      </p:sp>
      <p:sp>
        <p:nvSpPr>
          <p:cNvPr id="20485"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
        <p:nvSpPr>
          <p:cNvPr id="20486" name="Rectangle 75"/>
          <p:cNvSpPr>
            <a:spLocks noChangeArrowheads="1"/>
          </p:cNvSpPr>
          <p:nvPr/>
        </p:nvSpPr>
        <p:spPr bwMode="auto">
          <a:xfrm>
            <a:off x="5982336" y="1201420"/>
            <a:ext cx="2786063"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t>4). </a:t>
            </a:r>
            <a:r>
              <a:rPr lang="zh-CN" altLang="en-US" sz="2400" b="1"/>
              <a:t>横向通道布线</a:t>
            </a:r>
            <a:endParaRPr lang="zh-CN" altLang="en-US" sz="2400" b="1"/>
          </a:p>
        </p:txBody>
      </p:sp>
      <p:sp>
        <p:nvSpPr>
          <p:cNvPr id="21508" name="Text Box 3"/>
          <p:cNvSpPr txBox="1">
            <a:spLocks noChangeAspect="1" noChangeArrowheads="1"/>
          </p:cNvSpPr>
          <p:nvPr/>
        </p:nvSpPr>
        <p:spPr bwMode="auto">
          <a:xfrm>
            <a:off x="6240145" y="5392420"/>
            <a:ext cx="3451225" cy="3073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ctr" eaLnBrk="1" hangingPunct="1"/>
            <a:r>
              <a:rPr kumimoji="0" lang="zh-CN" altLang="en-US" b="1">
                <a:solidFill>
                  <a:srgbClr val="FF0000"/>
                </a:solidFill>
                <a:latin typeface="Calibri" panose="020F0502020204030204" pitchFamily="34" charset="0"/>
              </a:rPr>
              <a:t>图</a:t>
            </a:r>
            <a:r>
              <a:rPr kumimoji="0" lang="en-US" altLang="zh-CN" b="1">
                <a:solidFill>
                  <a:srgbClr val="FF0000"/>
                </a:solidFill>
                <a:latin typeface="Calibri" panose="020F0502020204030204" pitchFamily="34" charset="0"/>
              </a:rPr>
              <a:t>4.35 </a:t>
            </a:r>
            <a:r>
              <a:rPr kumimoji="0" lang="zh-CN" altLang="en-US" b="1">
                <a:solidFill>
                  <a:srgbClr val="FF0000"/>
                </a:solidFill>
                <a:latin typeface="Calibri" panose="020F0502020204030204" pitchFamily="34" charset="0"/>
              </a:rPr>
              <a:t>金属管道</a:t>
            </a:r>
            <a:endParaRPr kumimoji="0" lang="zh-CN" altLang="en-US" b="1">
              <a:solidFill>
                <a:srgbClr val="FF0000"/>
              </a:solidFill>
            </a:endParaRPr>
          </a:p>
        </p:txBody>
      </p:sp>
      <p:pic>
        <p:nvPicPr>
          <p:cNvPr id="1108" name="图片 1108" descr="4-3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5880100" y="1844675"/>
            <a:ext cx="4335780" cy="354774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01738"/>
            <a:ext cx="52149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Rectangle 39"/>
          <p:cNvSpPr>
            <a:spLocks noChangeArrowheads="1"/>
          </p:cNvSpPr>
          <p:nvPr/>
        </p:nvSpPr>
        <p:spPr bwMode="auto">
          <a:xfrm>
            <a:off x="807403" y="1279526"/>
            <a:ext cx="4887912" cy="449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5. </a:t>
            </a:r>
            <a:r>
              <a:rPr lang="zh-CN" altLang="en-US" sz="2400" b="1">
                <a:solidFill>
                  <a:schemeClr val="bg1"/>
                </a:solidFill>
              </a:rPr>
              <a:t>干线子系统的布线路由设计</a:t>
            </a:r>
            <a:endParaRPr lang="zh-CN" altLang="en-US" sz="2200" b="1">
              <a:solidFill>
                <a:schemeClr val="bg1"/>
              </a:solidFill>
            </a:endParaRPr>
          </a:p>
        </p:txBody>
      </p:sp>
      <p:sp>
        <p:nvSpPr>
          <p:cNvPr id="15" name="Rectangle 31"/>
          <p:cNvSpPr>
            <a:spLocks noChangeArrowheads="1"/>
          </p:cNvSpPr>
          <p:nvPr/>
        </p:nvSpPr>
        <p:spPr bwMode="auto">
          <a:xfrm>
            <a:off x="551815" y="1916430"/>
            <a:ext cx="5218430" cy="425323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lnSpc>
                <a:spcPts val="3300"/>
              </a:lnSpc>
              <a:defRPr/>
            </a:pPr>
            <a:r>
              <a:rPr lang="zh-CN" altLang="en-US" sz="2400" dirty="0"/>
              <a:t>（</a:t>
            </a:r>
            <a:r>
              <a:rPr lang="en-US" sz="2400" dirty="0"/>
              <a:t>2</a:t>
            </a:r>
            <a:r>
              <a:rPr lang="zh-CN" altLang="en-US" sz="2400" dirty="0"/>
              <a:t>）电缆桥架方法</a:t>
            </a:r>
            <a:endParaRPr lang="zh-CN" altLang="en-US" sz="2400" dirty="0"/>
          </a:p>
          <a:p>
            <a:pPr indent="628650">
              <a:lnSpc>
                <a:spcPts val="3300"/>
              </a:lnSpc>
              <a:defRPr/>
            </a:pPr>
            <a:r>
              <a:rPr lang="zh-CN" altLang="en-US" sz="2400" dirty="0"/>
              <a:t>电缆桥架包括梯架、托架、线槽三种形式。电缆梯架一般是铝制或钢制部件，外形很像梯子，但在两侧加上了挡板，是电缆桥架的一种。若将它们安装在建筑物墙壁上，就可供垂直电缆走线；若安装在天花板上（吊顶内），就可供水平电缆走线。电缆铺在梯架上，由水平支撑件固定住，</a:t>
            </a:r>
            <a:r>
              <a:rPr lang="zh-CN" altLang="en-US" sz="2400"/>
              <a:t>如图</a:t>
            </a:r>
            <a:r>
              <a:rPr lang="en-US" sz="2400"/>
              <a:t>4.36</a:t>
            </a:r>
            <a:r>
              <a:rPr lang="zh-CN" altLang="en-US" sz="2400" dirty="0"/>
              <a:t>所示。</a:t>
            </a:r>
            <a:endParaRPr lang="zh-CN" altLang="en-US" sz="2400" dirty="0">
              <a:latin typeface="+mn-ea"/>
              <a:ea typeface="+mn-ea"/>
            </a:endParaRPr>
          </a:p>
        </p:txBody>
      </p:sp>
      <p:sp>
        <p:nvSpPr>
          <p:cNvPr id="22533"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
        <p:nvSpPr>
          <p:cNvPr id="22534" name="Rectangle 75"/>
          <p:cNvSpPr>
            <a:spLocks noChangeArrowheads="1"/>
          </p:cNvSpPr>
          <p:nvPr/>
        </p:nvSpPr>
        <p:spPr bwMode="auto">
          <a:xfrm>
            <a:off x="5838191" y="1273175"/>
            <a:ext cx="2786063"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t>4). </a:t>
            </a:r>
            <a:r>
              <a:rPr lang="zh-CN" altLang="en-US" sz="2400" b="1"/>
              <a:t>横向通道布线</a:t>
            </a:r>
            <a:endParaRPr lang="zh-CN" altLang="en-US" sz="2400" b="1"/>
          </a:p>
        </p:txBody>
      </p:sp>
      <p:pic>
        <p:nvPicPr>
          <p:cNvPr id="1109" name="图片 1109" descr="4-37"/>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5951855" y="1844675"/>
            <a:ext cx="5413375" cy="432498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7715" y="1201738"/>
            <a:ext cx="46434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Rectangle 39"/>
          <p:cNvSpPr>
            <a:spLocks noChangeArrowheads="1"/>
          </p:cNvSpPr>
          <p:nvPr/>
        </p:nvSpPr>
        <p:spPr bwMode="auto">
          <a:xfrm>
            <a:off x="1023303" y="1279526"/>
            <a:ext cx="4387850" cy="420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200" b="1">
                <a:solidFill>
                  <a:schemeClr val="bg1"/>
                </a:solidFill>
              </a:rPr>
              <a:t>5. </a:t>
            </a:r>
            <a:r>
              <a:rPr lang="zh-CN" altLang="en-US" sz="2200" b="1">
                <a:solidFill>
                  <a:schemeClr val="bg1"/>
                </a:solidFill>
              </a:rPr>
              <a:t>干线子系统的布线路由设计</a:t>
            </a:r>
            <a:endParaRPr lang="zh-CN" altLang="en-US" sz="2200" b="1">
              <a:solidFill>
                <a:schemeClr val="bg1"/>
              </a:solidFill>
            </a:endParaRPr>
          </a:p>
        </p:txBody>
      </p:sp>
      <p:sp>
        <p:nvSpPr>
          <p:cNvPr id="15" name="Rectangle 31"/>
          <p:cNvSpPr>
            <a:spLocks noChangeArrowheads="1"/>
          </p:cNvSpPr>
          <p:nvPr/>
        </p:nvSpPr>
        <p:spPr bwMode="auto">
          <a:xfrm>
            <a:off x="767715" y="1916430"/>
            <a:ext cx="10797540" cy="408432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defRPr/>
            </a:pPr>
            <a:r>
              <a:rPr lang="zh-CN" altLang="en-US" sz="2400" dirty="0"/>
              <a:t>（</a:t>
            </a:r>
            <a:r>
              <a:rPr lang="en-US" sz="2400" dirty="0"/>
              <a:t>1</a:t>
            </a:r>
            <a:r>
              <a:rPr lang="zh-CN" altLang="en-US" sz="2400" dirty="0"/>
              <a:t>）不同主干线缆之间的隔离</a:t>
            </a:r>
            <a:endParaRPr lang="zh-CN" altLang="en-US" sz="2400" dirty="0"/>
          </a:p>
          <a:p>
            <a:pPr indent="628650">
              <a:defRPr/>
            </a:pPr>
            <a:r>
              <a:rPr lang="zh-CN" altLang="en-US" sz="2400" dirty="0"/>
              <a:t>布线设施中服务于不同功能的主干线缆应尽可能分离成独立的路径。例如，语音和数据主干应在两条分离的主干管道系统中或两组主干管道中走线。支持视频应用的线缆和光缆应穿入相关的第三条主干管道。主干线缆分离的目的是减少不同服务线路之间电磁干扰的可能性，并为不同种类的线缆（电缆和光缆）提供一层物理保护。这种分离可以简化整体线缆系统管理，为线缆提供整齐的路径、封装和端接。线缆的分离可以通过以下方法完成：</a:t>
            </a:r>
            <a:endParaRPr lang="zh-CN" altLang="en-US" sz="2400" dirty="0"/>
          </a:p>
          <a:p>
            <a:pPr marL="628650">
              <a:buFont typeface="Wingdings" panose="05000000000000000000" pitchFamily="2" charset="2"/>
              <a:buChar char="u"/>
              <a:defRPr/>
            </a:pPr>
            <a:r>
              <a:rPr lang="zh-CN" altLang="en-US" sz="2400" b="1" dirty="0">
                <a:solidFill>
                  <a:srgbClr val="FF0000"/>
                </a:solidFill>
              </a:rPr>
              <a:t>不同的主干管道；</a:t>
            </a:r>
            <a:endParaRPr lang="zh-CN" altLang="en-US" sz="2400" b="1" dirty="0">
              <a:solidFill>
                <a:srgbClr val="FF0000"/>
              </a:solidFill>
            </a:endParaRPr>
          </a:p>
          <a:p>
            <a:pPr marL="628650">
              <a:buFont typeface="Wingdings" panose="05000000000000000000" pitchFamily="2" charset="2"/>
              <a:buChar char="u"/>
              <a:defRPr/>
            </a:pPr>
            <a:r>
              <a:rPr lang="zh-CN" altLang="en-US" sz="2400" b="1" dirty="0">
                <a:solidFill>
                  <a:srgbClr val="FF0000"/>
                </a:solidFill>
              </a:rPr>
              <a:t>主干管道中独立的内部通道；</a:t>
            </a:r>
            <a:endParaRPr lang="zh-CN" altLang="en-US" sz="2400" b="1" dirty="0">
              <a:solidFill>
                <a:srgbClr val="FF0000"/>
              </a:solidFill>
            </a:endParaRPr>
          </a:p>
          <a:p>
            <a:pPr marL="628650">
              <a:buFont typeface="Wingdings" panose="05000000000000000000" pitchFamily="2" charset="2"/>
              <a:buChar char="u"/>
              <a:defRPr/>
            </a:pPr>
            <a:r>
              <a:rPr lang="zh-CN" altLang="en-US" sz="2400" b="1" dirty="0">
                <a:solidFill>
                  <a:srgbClr val="FF0000"/>
                </a:solidFill>
              </a:rPr>
              <a:t>独立的主干或套管；</a:t>
            </a:r>
            <a:endParaRPr lang="zh-CN" altLang="en-US" sz="2400" b="1" dirty="0">
              <a:solidFill>
                <a:srgbClr val="FF0000"/>
              </a:solidFill>
            </a:endParaRPr>
          </a:p>
          <a:p>
            <a:pPr marL="628650">
              <a:buFont typeface="Wingdings" panose="05000000000000000000" pitchFamily="2" charset="2"/>
              <a:buChar char="u"/>
              <a:defRPr/>
            </a:pPr>
            <a:r>
              <a:rPr lang="zh-CN" altLang="en-US" sz="2400" b="1" dirty="0">
                <a:solidFill>
                  <a:srgbClr val="FF0000"/>
                </a:solidFill>
              </a:rPr>
              <a:t>线槽内金属隔板隔离。</a:t>
            </a:r>
            <a:endParaRPr lang="zh-CN" altLang="en-US" sz="2400" b="1" dirty="0">
              <a:solidFill>
                <a:srgbClr val="FF0000"/>
              </a:solidFill>
            </a:endParaRPr>
          </a:p>
        </p:txBody>
      </p:sp>
      <p:sp>
        <p:nvSpPr>
          <p:cNvPr id="25605"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
        <p:nvSpPr>
          <p:cNvPr id="25606" name="Rectangle 75"/>
          <p:cNvSpPr>
            <a:spLocks noChangeArrowheads="1"/>
          </p:cNvSpPr>
          <p:nvPr/>
        </p:nvSpPr>
        <p:spPr bwMode="auto">
          <a:xfrm>
            <a:off x="5482590" y="1130300"/>
            <a:ext cx="4436745" cy="64643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b="1"/>
              <a:t>5).</a:t>
            </a:r>
            <a:r>
              <a:rPr lang="zh-CN" altLang="en-US" b="1"/>
              <a:t>干线路由方案设计应注意的问题</a:t>
            </a:r>
            <a:endParaRPr lang="zh-CN" altLang="en-US" b="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464343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Rectangle 39"/>
          <p:cNvSpPr>
            <a:spLocks noChangeArrowheads="1"/>
          </p:cNvSpPr>
          <p:nvPr/>
        </p:nvSpPr>
        <p:spPr bwMode="auto">
          <a:xfrm>
            <a:off x="879158" y="1207771"/>
            <a:ext cx="4387850" cy="420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200" b="1">
                <a:solidFill>
                  <a:schemeClr val="bg1"/>
                </a:solidFill>
              </a:rPr>
              <a:t>5. </a:t>
            </a:r>
            <a:r>
              <a:rPr lang="zh-CN" altLang="en-US" sz="2200" b="1">
                <a:solidFill>
                  <a:schemeClr val="bg1"/>
                </a:solidFill>
              </a:rPr>
              <a:t>干线子系统的布线路由设计</a:t>
            </a:r>
            <a:endParaRPr lang="zh-CN" altLang="en-US" sz="2200" b="1">
              <a:solidFill>
                <a:schemeClr val="bg1"/>
              </a:solidFill>
            </a:endParaRPr>
          </a:p>
        </p:txBody>
      </p:sp>
      <p:sp>
        <p:nvSpPr>
          <p:cNvPr id="26628" name="Rectangle 31"/>
          <p:cNvSpPr>
            <a:spLocks noChangeArrowheads="1"/>
          </p:cNvSpPr>
          <p:nvPr/>
        </p:nvSpPr>
        <p:spPr bwMode="auto">
          <a:xfrm>
            <a:off x="623570" y="1844675"/>
            <a:ext cx="10866755" cy="34067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en-US" sz="2200" b="1"/>
              <a:t>（</a:t>
            </a:r>
            <a:r>
              <a:rPr lang="en-US" altLang="zh-CN" sz="2200" b="1"/>
              <a:t>2</a:t>
            </a:r>
            <a:r>
              <a:rPr lang="zh-CN" altLang="en-US" sz="2200" b="1"/>
              <a:t>）垂直线缆的支撑</a:t>
            </a:r>
            <a:endParaRPr lang="zh-CN" altLang="en-US" sz="2200" b="1"/>
          </a:p>
          <a:p>
            <a:pPr eaLnBrk="1" hangingPunct="1"/>
            <a:r>
              <a:rPr lang="zh-CN" altLang="en-US" sz="2200" b="1"/>
              <a:t>垂直主干线缆的正确支撑不仅对于系统的性能，而且对于专用通信间中及四周工作人员的安全是至关重要的。如果线缆过重或支撑点过少会影响系统的长期性能。</a:t>
            </a:r>
            <a:endParaRPr lang="zh-CN" altLang="en-US" sz="2200" b="1"/>
          </a:p>
          <a:p>
            <a:pPr eaLnBrk="1" hangingPunct="1"/>
            <a:r>
              <a:rPr lang="zh-CN" altLang="en-US" sz="2200" b="1"/>
              <a:t>在选择垂直支撑系统时，线缆可承受的垂直距离是一个要考虑的因素，垂直距离以米为单位，它是线缆在不降低系统等级的情况下，可以承受的长期拉伸应力的线性函数。不同的线缆对所能承受的最大拉力均有明确限制，在设计和施工中应注意满足其要求。</a:t>
            </a:r>
            <a:endParaRPr lang="zh-CN" altLang="en-US" sz="2200" b="1"/>
          </a:p>
          <a:p>
            <a:pPr eaLnBrk="1" hangingPunct="1"/>
            <a:r>
              <a:rPr lang="zh-CN" altLang="en-US" sz="2200" b="1"/>
              <a:t>（</a:t>
            </a:r>
            <a:r>
              <a:rPr lang="en-US" altLang="zh-CN" sz="2200" b="1"/>
              <a:t>3</a:t>
            </a:r>
            <a:r>
              <a:rPr lang="zh-CN" altLang="en-US" sz="2200" b="1"/>
              <a:t>）电缆井（孔）的防火</a:t>
            </a:r>
            <a:endParaRPr lang="zh-CN" altLang="en-US" sz="2200" b="1"/>
          </a:p>
          <a:p>
            <a:pPr eaLnBrk="1" hangingPunct="1"/>
            <a:r>
              <a:rPr lang="zh-CN" altLang="en-US" sz="2200" b="1"/>
              <a:t>弱电竖井的烟筒效应对防火是非常不利的，因此当采用电缆井、电缆孔方式时，在线缆布放完后应该用防火材料密封所有的电缆井或电缆孔，包括其中有电缆的电缆井和电缆孔。</a:t>
            </a:r>
            <a:endParaRPr lang="zh-CN" altLang="en-US" sz="2200" b="1"/>
          </a:p>
        </p:txBody>
      </p:sp>
      <p:sp>
        <p:nvSpPr>
          <p:cNvPr id="26629"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
        <p:nvSpPr>
          <p:cNvPr id="26630" name="Rectangle 75"/>
          <p:cNvSpPr>
            <a:spLocks noChangeArrowheads="1"/>
          </p:cNvSpPr>
          <p:nvPr/>
        </p:nvSpPr>
        <p:spPr bwMode="auto">
          <a:xfrm>
            <a:off x="5338445" y="1058545"/>
            <a:ext cx="4221480" cy="64643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b="1"/>
              <a:t>5).</a:t>
            </a:r>
            <a:r>
              <a:rPr lang="zh-CN" altLang="en-US" b="1"/>
              <a:t>干线路由方案设计应注意的问题</a:t>
            </a:r>
            <a:endParaRPr lang="zh-CN" altLang="en-US" b="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1"/>
          <p:cNvSpPr>
            <a:spLocks noChangeArrowheads="1"/>
          </p:cNvSpPr>
          <p:nvPr/>
        </p:nvSpPr>
        <p:spPr bwMode="auto">
          <a:xfrm>
            <a:off x="592455" y="1268730"/>
            <a:ext cx="11081385" cy="434022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lIns="54000" tIns="10800" rIns="54000" bIns="10800"/>
          <a:lstStyle>
            <a:lvl1pPr indent="62738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sym typeface="+mn-ea"/>
              </a:rPr>
              <a:t>电信间主要为楼层安装配线设备（为机柜、机架、机箱等安装方式）和楼层计算机网络设备（</a:t>
            </a:r>
            <a:r>
              <a:rPr lang="en-US" altLang="zh-CN" sz="2400">
                <a:sym typeface="+mn-ea"/>
              </a:rPr>
              <a:t>HUB</a:t>
            </a:r>
            <a:r>
              <a:rPr lang="zh-CN" altLang="zh-CN" sz="2400">
                <a:sym typeface="+mn-ea"/>
              </a:rPr>
              <a:t>或</a:t>
            </a:r>
            <a:r>
              <a:rPr lang="en-US" altLang="zh-CN" sz="2400">
                <a:sym typeface="+mn-ea"/>
              </a:rPr>
              <a:t>SW</a:t>
            </a:r>
            <a:r>
              <a:rPr lang="zh-CN" altLang="zh-CN" sz="2400">
                <a:sym typeface="+mn-ea"/>
              </a:rPr>
              <a:t>）的场地，并可考虑在该场地设置缆线竖井、等电位接地体、电源插座、</a:t>
            </a:r>
            <a:r>
              <a:rPr lang="en-US" altLang="zh-CN" sz="2400">
                <a:sym typeface="+mn-ea"/>
              </a:rPr>
              <a:t>UPS</a:t>
            </a:r>
            <a:r>
              <a:rPr lang="zh-CN" altLang="zh-CN" sz="2400">
                <a:sym typeface="+mn-ea"/>
              </a:rPr>
              <a:t>配电箱等设施。在场地面积满足的情况下，也可设置建筑物诸如安防、消防、建筑设备监控系统、无线信号覆盖等系统的布缆线槽和功能模块的安装。如果综合布线系统与弱电系统设备合设于同一场地，从建筑的角度出发，称为弱电间。</a:t>
            </a:r>
            <a:endParaRPr lang="zh-CN" altLang="zh-CN" sz="2400"/>
          </a:p>
          <a:p>
            <a:pPr eaLnBrk="1" hangingPunct="1"/>
            <a:endParaRPr lang="zh-CN" altLang="zh-CN" sz="2400"/>
          </a:p>
        </p:txBody>
      </p:sp>
      <p:sp>
        <p:nvSpPr>
          <p:cNvPr id="27651" name="标题 1"/>
          <p:cNvSpPr/>
          <p:nvPr/>
        </p:nvSpPr>
        <p:spPr bwMode="auto">
          <a:xfrm>
            <a:off x="3071814" y="260351"/>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4.2.5 </a:t>
            </a:r>
            <a:r>
              <a:rPr lang="zh-CN" altLang="en-US" sz="3200" b="1"/>
              <a:t>电信间设计</a:t>
            </a:r>
            <a:endParaRPr kumimoji="0" lang="zh-CN" altLang="en-US" sz="3200" b="1">
              <a:solidFill>
                <a:srgbClr val="375B7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0237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Rectangle 39"/>
          <p:cNvSpPr>
            <a:spLocks noChangeArrowheads="1"/>
          </p:cNvSpPr>
          <p:nvPr/>
        </p:nvSpPr>
        <p:spPr bwMode="auto">
          <a:xfrm>
            <a:off x="807404" y="1280161"/>
            <a:ext cx="3673475"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1. </a:t>
            </a:r>
            <a:r>
              <a:rPr lang="zh-CN" altLang="en-US" sz="2400" b="1">
                <a:solidFill>
                  <a:schemeClr val="bg1"/>
                </a:solidFill>
              </a:rPr>
              <a:t>电信</a:t>
            </a:r>
            <a:r>
              <a:rPr lang="zh-CN" altLang="en-US" sz="2400" b="1">
                <a:solidFill>
                  <a:schemeClr val="bg1"/>
                </a:solidFill>
              </a:rPr>
              <a:t>间的设计要点</a:t>
            </a:r>
            <a:endParaRPr lang="zh-CN" altLang="en-US" sz="2200" b="1">
              <a:solidFill>
                <a:schemeClr val="bg1"/>
              </a:solidFill>
            </a:endParaRPr>
          </a:p>
        </p:txBody>
      </p:sp>
      <p:sp>
        <p:nvSpPr>
          <p:cNvPr id="29700" name="Rectangle 31"/>
          <p:cNvSpPr>
            <a:spLocks noChangeArrowheads="1"/>
          </p:cNvSpPr>
          <p:nvPr/>
        </p:nvSpPr>
        <p:spPr bwMode="auto">
          <a:xfrm>
            <a:off x="551815" y="1917065"/>
            <a:ext cx="11078845" cy="232981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000"/>
              </a:lnSpc>
            </a:pPr>
            <a:r>
              <a:rPr lang="zh-CN" altLang="zh-CN" sz="2400"/>
              <a:t>综合布线系统设备间设计主要是与土建设计配合协调，由综合布线系统工程提出对设备间的位置、面积、内部装修等统一要求，与土建设计单位协商确定，具体实施均属土建设计和施工的范围，工程界面和建设投资的划分也是按上述原则分别划定的。综合布线系统设备间设计主要是在设备间内安装通信或信息设备的工程设计和施工，主要是与土建设计与通信网络系统和综合布线系统有关的部分。</a:t>
            </a:r>
            <a:endParaRPr lang="zh-CN" altLang="en-US" sz="2200" b="1"/>
          </a:p>
        </p:txBody>
      </p:sp>
      <p:sp>
        <p:nvSpPr>
          <p:cNvPr id="29701" name="标题 1"/>
          <p:cNvSpPr/>
          <p:nvPr/>
        </p:nvSpPr>
        <p:spPr bwMode="auto">
          <a:xfrm>
            <a:off x="3071814" y="260351"/>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4.2.5 </a:t>
            </a:r>
            <a:r>
              <a:rPr lang="zh-CN" altLang="en-US" sz="3200" b="1"/>
              <a:t>设备间和电信间设计</a:t>
            </a:r>
            <a:endParaRPr kumimoji="0" lang="zh-CN" altLang="en-US" sz="3200" b="1">
              <a:solidFill>
                <a:srgbClr val="375B79"/>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39"/>
          <p:cNvSpPr>
            <a:spLocks noChangeArrowheads="1"/>
          </p:cNvSpPr>
          <p:nvPr/>
        </p:nvSpPr>
        <p:spPr bwMode="auto">
          <a:xfrm>
            <a:off x="879159" y="1207771"/>
            <a:ext cx="3673475"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sz="2400" b="1">
                <a:solidFill>
                  <a:schemeClr val="bg1"/>
                </a:solidFill>
              </a:rPr>
              <a:t>1．电信间设计要求</a:t>
            </a:r>
            <a:endParaRPr sz="2400" b="1">
              <a:solidFill>
                <a:schemeClr val="bg1"/>
              </a:solidFill>
            </a:endParaRPr>
          </a:p>
        </p:txBody>
      </p:sp>
      <p:sp>
        <p:nvSpPr>
          <p:cNvPr id="30724" name="Rectangle 31"/>
          <p:cNvSpPr>
            <a:spLocks noChangeArrowheads="1"/>
          </p:cNvSpPr>
          <p:nvPr/>
        </p:nvSpPr>
        <p:spPr bwMode="auto">
          <a:xfrm>
            <a:off x="623570" y="1844675"/>
            <a:ext cx="10741025" cy="425323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000"/>
              </a:lnSpc>
            </a:pPr>
            <a:r>
              <a:rPr lang="zh-CN" altLang="en-US" sz="2200" b="1"/>
              <a:t>楼层配线间的主要功能是供水平布线和主干布线在其间互相连接。电信间最理想的位置是位于楼层平面的中心，各楼层电信间、竖向缆线管槽及对应的竖井宜上下对齐。电信间内不应设置与安装的设备无关的水、风管及低压配电缆线管槽与竖井。</a:t>
            </a:r>
            <a:endParaRPr lang="zh-CN" altLang="en-US" sz="2200" b="1"/>
          </a:p>
          <a:p>
            <a:pPr eaLnBrk="1" hangingPunct="1">
              <a:lnSpc>
                <a:spcPts val="3000"/>
              </a:lnSpc>
            </a:pPr>
            <a:r>
              <a:rPr lang="zh-CN" altLang="en-US" sz="2200" b="1"/>
              <a:t>电信间应与强电间分开设置，以保证通信安全。电信间内信息通信网络系统设备及布线系统设备宜与弱电系统布线设备分设在不同的机柜内。当各设备容量配置较少时，亦可在同一机柜内作空间物理隔离后安装。</a:t>
            </a:r>
            <a:endParaRPr lang="zh-CN" altLang="en-US" sz="2200" b="1"/>
          </a:p>
          <a:p>
            <a:pPr eaLnBrk="1" hangingPunct="1">
              <a:lnSpc>
                <a:spcPts val="3000"/>
              </a:lnSpc>
            </a:pPr>
            <a:r>
              <a:rPr lang="zh-CN" altLang="en-US" sz="2200" b="1"/>
              <a:t>电信间的数量应按所服务的楼层范围及工作区信息点密度与数量来确定。同楼层信息点数量不大于400个，水平线缆长度在90m范围以内，宜设置一个电信间；当超过这一范围或工作区的信息点数量大于400个时，宜设两个或多个电信间，以求减少水平电缆的长度，缩小管辖和服务范围，保证通信传输质量。当每个楼层的信息点数量较少，且水平线缆长度不大于90m时，宜几个楼层合设一个电信间。</a:t>
            </a:r>
            <a:endParaRPr lang="zh-CN" altLang="en-US" sz="2200" b="1"/>
          </a:p>
        </p:txBody>
      </p:sp>
      <p:sp>
        <p:nvSpPr>
          <p:cNvPr id="30725" name="Rectangle 75"/>
          <p:cNvSpPr>
            <a:spLocks noChangeArrowheads="1"/>
          </p:cNvSpPr>
          <p:nvPr/>
        </p:nvSpPr>
        <p:spPr bwMode="auto">
          <a:xfrm>
            <a:off x="4552950" y="1201420"/>
            <a:ext cx="4039235"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l" eaLnBrk="1" hangingPunct="1"/>
            <a:r>
              <a:rPr sz="2400" b="1"/>
              <a:t>（1）电信间的位置和数量</a:t>
            </a:r>
            <a:endParaRPr sz="2400" b="1"/>
          </a:p>
        </p:txBody>
      </p:sp>
      <p:sp>
        <p:nvSpPr>
          <p:cNvPr id="30726" name="标题 1"/>
          <p:cNvSpPr/>
          <p:nvPr/>
        </p:nvSpPr>
        <p:spPr bwMode="auto">
          <a:xfrm>
            <a:off x="3071814" y="260351"/>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4.2.5 </a:t>
            </a:r>
            <a:r>
              <a:rPr lang="zh-CN" altLang="en-US" sz="3200" b="1"/>
              <a:t>电信间设计</a:t>
            </a:r>
            <a:endParaRPr kumimoji="0" lang="zh-CN" altLang="en-US" sz="3200" b="1">
              <a:solidFill>
                <a:srgbClr val="375B79"/>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39"/>
          <p:cNvSpPr>
            <a:spLocks noChangeArrowheads="1"/>
          </p:cNvSpPr>
          <p:nvPr/>
        </p:nvSpPr>
        <p:spPr bwMode="auto">
          <a:xfrm>
            <a:off x="879159" y="1207771"/>
            <a:ext cx="3673475"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sz="2400" b="1">
                <a:solidFill>
                  <a:schemeClr val="bg1"/>
                </a:solidFill>
              </a:rPr>
              <a:t>1．电信间设计要求</a:t>
            </a:r>
            <a:endParaRPr sz="2400" b="1">
              <a:solidFill>
                <a:schemeClr val="bg1"/>
              </a:solidFill>
            </a:endParaRPr>
          </a:p>
        </p:txBody>
      </p:sp>
      <p:sp>
        <p:nvSpPr>
          <p:cNvPr id="30724" name="Rectangle 31"/>
          <p:cNvSpPr>
            <a:spLocks noChangeArrowheads="1"/>
          </p:cNvSpPr>
          <p:nvPr/>
        </p:nvSpPr>
        <p:spPr bwMode="auto">
          <a:xfrm>
            <a:off x="623570" y="1844675"/>
            <a:ext cx="10741025" cy="271462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000"/>
              </a:lnSpc>
            </a:pPr>
            <a:r>
              <a:rPr lang="zh-CN" altLang="en-US" sz="2200" b="1"/>
              <a:t>一般情况下，综合布线系统的配线设备和计算机网络设备采用19in标准机柜安装。如果按建筑物每个楼层1000m2面积，电话和数据信息点各为200个考虑配置，大约需要有2个19in（42U）的机柜空间，以此测算电信间面积至少应为5m2（2.5m×2.0m）。也可根据工程中配线设备和网络设备的容量进行调整。</a:t>
            </a:r>
            <a:endParaRPr lang="zh-CN" altLang="en-US" sz="2200" b="1"/>
          </a:p>
          <a:p>
            <a:pPr eaLnBrk="1" hangingPunct="1">
              <a:lnSpc>
                <a:spcPts val="3000"/>
              </a:lnSpc>
            </a:pPr>
            <a:r>
              <a:rPr lang="zh-CN" altLang="en-US" sz="2200" b="1"/>
              <a:t>当有信息安全等特殊要求时，应将所有涉密的信息通信网络设备和布线系统设备等进行空间物理隔离或独立安装在专用的电信间内，并应设置独立的涉密机柜及布线管槽。</a:t>
            </a:r>
            <a:endParaRPr lang="zh-CN" altLang="en-US" sz="2200" b="1"/>
          </a:p>
        </p:txBody>
      </p:sp>
      <p:sp>
        <p:nvSpPr>
          <p:cNvPr id="30725" name="Rectangle 75"/>
          <p:cNvSpPr>
            <a:spLocks noChangeArrowheads="1"/>
          </p:cNvSpPr>
          <p:nvPr/>
        </p:nvSpPr>
        <p:spPr bwMode="auto">
          <a:xfrm>
            <a:off x="4552950" y="1201420"/>
            <a:ext cx="4039235"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l" eaLnBrk="1" hangingPunct="1"/>
            <a:r>
              <a:rPr sz="2400" b="1"/>
              <a:t>（2）电信间的面积和布局</a:t>
            </a:r>
            <a:endParaRPr sz="2400" b="1"/>
          </a:p>
        </p:txBody>
      </p:sp>
      <p:sp>
        <p:nvSpPr>
          <p:cNvPr id="30726" name="标题 1"/>
          <p:cNvSpPr/>
          <p:nvPr/>
        </p:nvSpPr>
        <p:spPr bwMode="auto">
          <a:xfrm>
            <a:off x="3071814" y="260351"/>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4.2.5 </a:t>
            </a:r>
            <a:r>
              <a:rPr lang="zh-CN" altLang="en-US" sz="3200" b="1"/>
              <a:t>电信间设计</a:t>
            </a:r>
            <a:endParaRPr kumimoji="0" lang="zh-CN" altLang="en-US" sz="3200" b="1">
              <a:solidFill>
                <a:srgbClr val="375B7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39"/>
          <p:cNvSpPr>
            <a:spLocks noChangeArrowheads="1"/>
          </p:cNvSpPr>
          <p:nvPr/>
        </p:nvSpPr>
        <p:spPr bwMode="auto">
          <a:xfrm>
            <a:off x="879159" y="1207771"/>
            <a:ext cx="3673475"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sz="2400" b="1">
                <a:solidFill>
                  <a:schemeClr val="bg1"/>
                </a:solidFill>
              </a:rPr>
              <a:t>1．电信间设计要求</a:t>
            </a:r>
            <a:endParaRPr sz="2400" b="1">
              <a:solidFill>
                <a:schemeClr val="bg1"/>
              </a:solidFill>
            </a:endParaRPr>
          </a:p>
        </p:txBody>
      </p:sp>
      <p:sp>
        <p:nvSpPr>
          <p:cNvPr id="30724" name="Rectangle 31"/>
          <p:cNvSpPr>
            <a:spLocks noChangeArrowheads="1"/>
          </p:cNvSpPr>
          <p:nvPr/>
        </p:nvSpPr>
        <p:spPr bwMode="auto">
          <a:xfrm>
            <a:off x="623570" y="1844675"/>
            <a:ext cx="10741025" cy="117538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000"/>
              </a:lnSpc>
            </a:pPr>
            <a:r>
              <a:rPr lang="zh-CN" altLang="en-US" sz="2200" b="1"/>
              <a:t>电信间的网络有源设备应由设备间或机房不间断电源（UPS）供电，并为了便于管理，可采用集中供电方式。并应设置至少2个220V、10A带保护接地的单相电源插座，但不作为设备供电电源。</a:t>
            </a:r>
            <a:endParaRPr lang="zh-CN" altLang="en-US" sz="2200" b="1"/>
          </a:p>
        </p:txBody>
      </p:sp>
      <p:sp>
        <p:nvSpPr>
          <p:cNvPr id="30725" name="Rectangle 75"/>
          <p:cNvSpPr>
            <a:spLocks noChangeArrowheads="1"/>
          </p:cNvSpPr>
          <p:nvPr/>
        </p:nvSpPr>
        <p:spPr bwMode="auto">
          <a:xfrm>
            <a:off x="4552950" y="1201420"/>
            <a:ext cx="4039235"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l" eaLnBrk="1" hangingPunct="1"/>
            <a:r>
              <a:rPr sz="2400" b="1"/>
              <a:t>（3）电信间的供电</a:t>
            </a:r>
            <a:endParaRPr sz="2400" b="1"/>
          </a:p>
        </p:txBody>
      </p:sp>
      <p:sp>
        <p:nvSpPr>
          <p:cNvPr id="30726" name="标题 1"/>
          <p:cNvSpPr/>
          <p:nvPr/>
        </p:nvSpPr>
        <p:spPr bwMode="auto">
          <a:xfrm>
            <a:off x="3071814" y="260351"/>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4.2.5 </a:t>
            </a:r>
            <a:r>
              <a:rPr lang="zh-CN" altLang="en-US" sz="3200" b="1"/>
              <a:t>电信间设计</a:t>
            </a:r>
            <a:endParaRPr kumimoji="0" lang="zh-CN" altLang="en-US" sz="3200" b="1">
              <a:solidFill>
                <a:srgbClr val="375B7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6" y="1202373"/>
            <a:ext cx="50720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9"/>
          <p:cNvSpPr>
            <a:spLocks noChangeArrowheads="1"/>
          </p:cNvSpPr>
          <p:nvPr/>
        </p:nvSpPr>
        <p:spPr bwMode="auto">
          <a:xfrm>
            <a:off x="735014" y="1280161"/>
            <a:ext cx="4745037" cy="449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2. </a:t>
            </a:r>
            <a:r>
              <a:rPr lang="zh-CN" altLang="en-US" sz="2400" b="1">
                <a:solidFill>
                  <a:schemeClr val="bg1"/>
                </a:solidFill>
              </a:rPr>
              <a:t>干线子系统线缆类型的选择</a:t>
            </a:r>
            <a:endParaRPr lang="zh-CN" altLang="en-US" sz="2200" b="1">
              <a:solidFill>
                <a:schemeClr val="bg1"/>
              </a:solidFill>
            </a:endParaRPr>
          </a:p>
        </p:txBody>
      </p:sp>
      <p:sp>
        <p:nvSpPr>
          <p:cNvPr id="15" name="Rectangle 31"/>
          <p:cNvSpPr>
            <a:spLocks noChangeArrowheads="1"/>
          </p:cNvSpPr>
          <p:nvPr/>
        </p:nvSpPr>
        <p:spPr bwMode="auto">
          <a:xfrm>
            <a:off x="479425" y="1917065"/>
            <a:ext cx="10940415" cy="213741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lnSpc>
                <a:spcPts val="3300"/>
              </a:lnSpc>
              <a:defRPr/>
            </a:pPr>
            <a:r>
              <a:rPr lang="zh-CN" altLang="en-US" sz="2400" dirty="0"/>
              <a:t>在下列场合，应首先考虑选择光缆：</a:t>
            </a:r>
            <a:endParaRPr lang="zh-CN" altLang="en-US" sz="2400" dirty="0"/>
          </a:p>
          <a:p>
            <a:pPr marL="628650" indent="535305">
              <a:lnSpc>
                <a:spcPts val="3300"/>
              </a:lnSpc>
              <a:buFont typeface="Wingdings" panose="05000000000000000000" pitchFamily="2" charset="2"/>
              <a:buChar char="u"/>
              <a:defRPr/>
            </a:pPr>
            <a:r>
              <a:rPr lang="zh-CN" altLang="en-US" sz="2400" dirty="0"/>
              <a:t>带宽需求量较大，如银行等系统的干线。</a:t>
            </a:r>
            <a:endParaRPr lang="zh-CN" altLang="en-US" sz="2400" dirty="0"/>
          </a:p>
          <a:p>
            <a:pPr marL="628650" indent="535305">
              <a:lnSpc>
                <a:spcPts val="3300"/>
              </a:lnSpc>
              <a:buFont typeface="Wingdings" panose="05000000000000000000" pitchFamily="2" charset="2"/>
              <a:buChar char="u"/>
              <a:defRPr/>
            </a:pPr>
            <a:r>
              <a:rPr lang="zh-CN" altLang="en-US" sz="2400" dirty="0"/>
              <a:t>传输距离较长，如园区或校园网主干线。</a:t>
            </a:r>
            <a:endParaRPr lang="zh-CN" altLang="en-US" sz="2400" dirty="0"/>
          </a:p>
          <a:p>
            <a:pPr marL="628650" indent="535305">
              <a:lnSpc>
                <a:spcPts val="3300"/>
              </a:lnSpc>
              <a:buFont typeface="Wingdings" panose="05000000000000000000" pitchFamily="2" charset="2"/>
              <a:buChar char="u"/>
              <a:defRPr/>
            </a:pPr>
            <a:r>
              <a:rPr lang="zh-CN" altLang="en-US" sz="2400" dirty="0"/>
              <a:t>保密性、安全性要求较高，如保密、安全国防部门等系统的干线。</a:t>
            </a:r>
            <a:endParaRPr lang="zh-CN" altLang="en-US" sz="2400" dirty="0"/>
          </a:p>
          <a:p>
            <a:pPr marL="628650" indent="535305">
              <a:lnSpc>
                <a:spcPts val="3300"/>
              </a:lnSpc>
              <a:buFont typeface="Wingdings" panose="05000000000000000000" pitchFamily="2" charset="2"/>
              <a:buChar char="u"/>
              <a:defRPr/>
            </a:pPr>
            <a:r>
              <a:rPr lang="zh-CN" altLang="en-US" sz="2400" dirty="0"/>
              <a:t>雷电、电磁干扰较强的场合，如工厂环境中的主干布线。</a:t>
            </a:r>
            <a:endParaRPr lang="zh-CN" altLang="en-US" sz="2400" dirty="0"/>
          </a:p>
        </p:txBody>
      </p:sp>
      <p:sp>
        <p:nvSpPr>
          <p:cNvPr id="4101"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39"/>
          <p:cNvSpPr>
            <a:spLocks noChangeArrowheads="1"/>
          </p:cNvSpPr>
          <p:nvPr/>
        </p:nvSpPr>
        <p:spPr bwMode="auto">
          <a:xfrm>
            <a:off x="879159" y="1207771"/>
            <a:ext cx="3673475"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sz="2400" b="1">
                <a:solidFill>
                  <a:schemeClr val="bg1"/>
                </a:solidFill>
              </a:rPr>
              <a:t>1．电信间设计要求</a:t>
            </a:r>
            <a:endParaRPr sz="2400" b="1">
              <a:solidFill>
                <a:schemeClr val="bg1"/>
              </a:solidFill>
            </a:endParaRPr>
          </a:p>
        </p:txBody>
      </p:sp>
      <p:sp>
        <p:nvSpPr>
          <p:cNvPr id="30724" name="Rectangle 31"/>
          <p:cNvSpPr>
            <a:spLocks noChangeArrowheads="1"/>
          </p:cNvSpPr>
          <p:nvPr/>
        </p:nvSpPr>
        <p:spPr bwMode="auto">
          <a:xfrm>
            <a:off x="623570" y="1844675"/>
            <a:ext cx="10741025" cy="386842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000"/>
              </a:lnSpc>
            </a:pPr>
            <a:r>
              <a:rPr lang="zh-CN" altLang="en-US" sz="2200" b="1"/>
              <a:t>电信间内温度应保持在10～35℃，相对湿度应保持在20%～80%之间。电信间温、湿度按配线设备要求提出，如在机柜中安装计算机网络设备（HUB/SW）时的环境应满足设备提出的要求，温、湿度的保证措施由空调专业负责解决。</a:t>
            </a:r>
            <a:endParaRPr lang="zh-CN" altLang="en-US" sz="2200" b="1"/>
          </a:p>
          <a:p>
            <a:pPr eaLnBrk="1" hangingPunct="1">
              <a:lnSpc>
                <a:spcPts val="3000"/>
              </a:lnSpc>
            </a:pPr>
            <a:r>
              <a:rPr lang="zh-CN" altLang="en-US" sz="2200" b="1"/>
              <a:t>电信间的水泥路面应高出本层地面不小于100mm或设置防水门槛。室内地面应具有防潮、防尘、防静电等措施。</a:t>
            </a:r>
            <a:endParaRPr lang="zh-CN" altLang="en-US" sz="2200" b="1"/>
          </a:p>
          <a:p>
            <a:pPr eaLnBrk="1" hangingPunct="1">
              <a:lnSpc>
                <a:spcPts val="3000"/>
              </a:lnSpc>
            </a:pPr>
            <a:r>
              <a:rPr lang="zh-CN" altLang="en-US" sz="2200" b="1"/>
              <a:t>电信间应采用外开防火门，房门的高度不应小于2.0m，净宽不应小于0.9m。电信间内梁下净高不应小于2.5m。</a:t>
            </a:r>
            <a:endParaRPr lang="zh-CN" altLang="en-US" sz="2200" b="1"/>
          </a:p>
          <a:p>
            <a:pPr eaLnBrk="1" hangingPunct="1">
              <a:lnSpc>
                <a:spcPts val="3000"/>
              </a:lnSpc>
            </a:pPr>
            <a:r>
              <a:rPr lang="zh-CN" altLang="en-US" sz="2200" b="1"/>
              <a:t>电信间内以总配线设备所需的环境要求为主，适当考虑安装少量计算机网络等设备制定的规定，如果与程控电话交换机、计算机网络等主机和配套设备合装在一起，则安装工艺要求应执行相关规范的规定。</a:t>
            </a:r>
            <a:endParaRPr lang="zh-CN" altLang="en-US" sz="2200" b="1"/>
          </a:p>
        </p:txBody>
      </p:sp>
      <p:sp>
        <p:nvSpPr>
          <p:cNvPr id="30725" name="Rectangle 75"/>
          <p:cNvSpPr>
            <a:spLocks noChangeArrowheads="1"/>
          </p:cNvSpPr>
          <p:nvPr/>
        </p:nvSpPr>
        <p:spPr bwMode="auto">
          <a:xfrm>
            <a:off x="4552950" y="1201420"/>
            <a:ext cx="4039235"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l" eaLnBrk="1" hangingPunct="1"/>
            <a:r>
              <a:rPr sz="2400" b="1"/>
              <a:t>（4）电信间的环境</a:t>
            </a:r>
            <a:endParaRPr sz="2400" b="1"/>
          </a:p>
        </p:txBody>
      </p:sp>
      <p:sp>
        <p:nvSpPr>
          <p:cNvPr id="30726" name="标题 1"/>
          <p:cNvSpPr/>
          <p:nvPr/>
        </p:nvSpPr>
        <p:spPr bwMode="auto">
          <a:xfrm>
            <a:off x="3071814" y="260351"/>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4.2.5 </a:t>
            </a:r>
            <a:r>
              <a:rPr lang="zh-CN" altLang="en-US" sz="3200" b="1"/>
              <a:t>电信间设计</a:t>
            </a:r>
            <a:endParaRPr kumimoji="0" lang="zh-CN" altLang="en-US" sz="3200" b="1">
              <a:solidFill>
                <a:srgbClr val="375B79"/>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39"/>
          <p:cNvSpPr>
            <a:spLocks noChangeArrowheads="1"/>
          </p:cNvSpPr>
          <p:nvPr/>
        </p:nvSpPr>
        <p:spPr bwMode="auto">
          <a:xfrm>
            <a:off x="879159" y="1207771"/>
            <a:ext cx="3673475"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sz="2400" b="1">
                <a:solidFill>
                  <a:schemeClr val="bg1"/>
                </a:solidFill>
              </a:rPr>
              <a:t>2.电信间配线设备</a:t>
            </a:r>
            <a:endParaRPr sz="2400" b="1">
              <a:solidFill>
                <a:schemeClr val="bg1"/>
              </a:solidFill>
            </a:endParaRPr>
          </a:p>
        </p:txBody>
      </p:sp>
      <p:sp>
        <p:nvSpPr>
          <p:cNvPr id="30724" name="Rectangle 31"/>
          <p:cNvSpPr>
            <a:spLocks noChangeArrowheads="1"/>
          </p:cNvSpPr>
          <p:nvPr/>
        </p:nvSpPr>
        <p:spPr bwMode="auto">
          <a:xfrm>
            <a:off x="623570" y="1844675"/>
            <a:ext cx="10741025" cy="7905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000"/>
              </a:lnSpc>
            </a:pPr>
            <a:r>
              <a:rPr lang="zh-CN" altLang="en-US" sz="2200" b="1"/>
              <a:t>电信间FD与电话交换配线及计算机网络设备之间的连接方式应符合以下要求。</a:t>
            </a:r>
            <a:endParaRPr lang="zh-CN" altLang="en-US" sz="2200" b="1"/>
          </a:p>
          <a:p>
            <a:pPr eaLnBrk="1" hangingPunct="1">
              <a:lnSpc>
                <a:spcPts val="3000"/>
              </a:lnSpc>
            </a:pPr>
            <a:r>
              <a:rPr lang="zh-CN" altLang="en-US" sz="2200" b="1"/>
              <a:t>① 电话交换配线的连接方式。电话交换配线的连接方式应符合图4-38要求。</a:t>
            </a:r>
            <a:endParaRPr lang="zh-CN" altLang="en-US" sz="2200" b="1"/>
          </a:p>
        </p:txBody>
      </p:sp>
      <p:sp>
        <p:nvSpPr>
          <p:cNvPr id="30725" name="Rectangle 75"/>
          <p:cNvSpPr>
            <a:spLocks noChangeArrowheads="1"/>
          </p:cNvSpPr>
          <p:nvPr/>
        </p:nvSpPr>
        <p:spPr bwMode="auto">
          <a:xfrm>
            <a:off x="4552950" y="1201420"/>
            <a:ext cx="5017770"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l" eaLnBrk="1" hangingPunct="1"/>
            <a:r>
              <a:rPr sz="2400" b="1"/>
              <a:t>（1）电信间配线设备间的连接方式</a:t>
            </a:r>
            <a:endParaRPr sz="2400" b="1"/>
          </a:p>
        </p:txBody>
      </p:sp>
      <p:sp>
        <p:nvSpPr>
          <p:cNvPr id="30726" name="标题 1"/>
          <p:cNvSpPr/>
          <p:nvPr/>
        </p:nvSpPr>
        <p:spPr bwMode="auto">
          <a:xfrm>
            <a:off x="3071814" y="260351"/>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4.2.5 </a:t>
            </a:r>
            <a:r>
              <a:rPr lang="zh-CN" altLang="en-US" sz="3200" b="1"/>
              <a:t>电信间设计</a:t>
            </a:r>
            <a:endParaRPr kumimoji="0" lang="zh-CN" altLang="en-US" sz="3200" b="1">
              <a:solidFill>
                <a:srgbClr val="375B79"/>
              </a:solidFill>
            </a:endParaRPr>
          </a:p>
        </p:txBody>
      </p:sp>
      <p:pic>
        <p:nvPicPr>
          <p:cNvPr id="2" name="图片 1"/>
          <p:cNvPicPr>
            <a:picLocks noChangeAspect="1"/>
          </p:cNvPicPr>
          <p:nvPr/>
        </p:nvPicPr>
        <p:blipFill>
          <a:blip r:embed="rId2"/>
          <a:stretch>
            <a:fillRect/>
          </a:stretch>
        </p:blipFill>
        <p:spPr>
          <a:xfrm>
            <a:off x="1524635" y="2773680"/>
            <a:ext cx="9143365" cy="3056890"/>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39"/>
          <p:cNvSpPr>
            <a:spLocks noChangeArrowheads="1"/>
          </p:cNvSpPr>
          <p:nvPr/>
        </p:nvSpPr>
        <p:spPr bwMode="auto">
          <a:xfrm>
            <a:off x="879159" y="1207771"/>
            <a:ext cx="3673475"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sz="2400" b="1">
                <a:solidFill>
                  <a:schemeClr val="bg1"/>
                </a:solidFill>
              </a:rPr>
              <a:t>2.电信间配线设备</a:t>
            </a:r>
            <a:endParaRPr sz="2400" b="1">
              <a:solidFill>
                <a:schemeClr val="bg1"/>
              </a:solidFill>
            </a:endParaRPr>
          </a:p>
        </p:txBody>
      </p:sp>
      <p:sp>
        <p:nvSpPr>
          <p:cNvPr id="30724" name="Rectangle 31"/>
          <p:cNvSpPr>
            <a:spLocks noChangeArrowheads="1"/>
          </p:cNvSpPr>
          <p:nvPr/>
        </p:nvSpPr>
        <p:spPr bwMode="auto">
          <a:xfrm>
            <a:off x="623570" y="1844675"/>
            <a:ext cx="10741025" cy="117538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000"/>
              </a:lnSpc>
            </a:pPr>
            <a:r>
              <a:rPr lang="zh-CN" altLang="en-US" sz="2200" b="1"/>
              <a:t>FD支持电话系统配线设备有两大类：FD配线设备采用IDC配线模块，如图4.39所示；FD配线设备建筑物主干侧采用IDC配线架和水平侧采用RJ-45配线模块。如图4.40所示。</a:t>
            </a:r>
            <a:endParaRPr lang="zh-CN" altLang="en-US" sz="2200" b="1"/>
          </a:p>
        </p:txBody>
      </p:sp>
      <p:sp>
        <p:nvSpPr>
          <p:cNvPr id="30725" name="Rectangle 75"/>
          <p:cNvSpPr>
            <a:spLocks noChangeArrowheads="1"/>
          </p:cNvSpPr>
          <p:nvPr/>
        </p:nvSpPr>
        <p:spPr bwMode="auto">
          <a:xfrm>
            <a:off x="4552950" y="1201420"/>
            <a:ext cx="5017770"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l" eaLnBrk="1" hangingPunct="1"/>
            <a:r>
              <a:rPr sz="2400" b="1"/>
              <a:t>（1）电信间配线设备间的连接方式</a:t>
            </a:r>
            <a:endParaRPr sz="2400" b="1"/>
          </a:p>
        </p:txBody>
      </p:sp>
      <p:sp>
        <p:nvSpPr>
          <p:cNvPr id="30726" name="标题 1"/>
          <p:cNvSpPr/>
          <p:nvPr/>
        </p:nvSpPr>
        <p:spPr bwMode="auto">
          <a:xfrm>
            <a:off x="3071814" y="260351"/>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4.2.5 </a:t>
            </a:r>
            <a:r>
              <a:rPr lang="zh-CN" altLang="en-US" sz="3200" b="1"/>
              <a:t>电信间设计</a:t>
            </a:r>
            <a:endParaRPr kumimoji="0" lang="zh-CN" altLang="en-US" sz="3200" b="1">
              <a:solidFill>
                <a:srgbClr val="375B79"/>
              </a:solidFill>
            </a:endParaRPr>
          </a:p>
        </p:txBody>
      </p:sp>
      <p:pic>
        <p:nvPicPr>
          <p:cNvPr id="3" name="图片 2"/>
          <p:cNvPicPr>
            <a:picLocks noChangeAspect="1"/>
          </p:cNvPicPr>
          <p:nvPr/>
        </p:nvPicPr>
        <p:blipFill>
          <a:blip r:embed="rId2"/>
          <a:stretch>
            <a:fillRect/>
          </a:stretch>
        </p:blipFill>
        <p:spPr>
          <a:xfrm>
            <a:off x="2063750" y="3068955"/>
            <a:ext cx="6713855" cy="3634740"/>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39"/>
          <p:cNvSpPr>
            <a:spLocks noChangeArrowheads="1"/>
          </p:cNvSpPr>
          <p:nvPr/>
        </p:nvSpPr>
        <p:spPr bwMode="auto">
          <a:xfrm>
            <a:off x="879159" y="1207771"/>
            <a:ext cx="3673475"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sz="2400" b="1">
                <a:solidFill>
                  <a:schemeClr val="bg1"/>
                </a:solidFill>
              </a:rPr>
              <a:t>2.电信间配线设备</a:t>
            </a:r>
            <a:endParaRPr sz="2400" b="1">
              <a:solidFill>
                <a:schemeClr val="bg1"/>
              </a:solidFill>
            </a:endParaRPr>
          </a:p>
        </p:txBody>
      </p:sp>
      <p:sp>
        <p:nvSpPr>
          <p:cNvPr id="30724" name="Rectangle 31"/>
          <p:cNvSpPr>
            <a:spLocks noChangeArrowheads="1"/>
          </p:cNvSpPr>
          <p:nvPr/>
        </p:nvSpPr>
        <p:spPr bwMode="auto">
          <a:xfrm>
            <a:off x="623570" y="1844675"/>
            <a:ext cx="10946765" cy="205295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marL="0" indent="0"/>
            <a:r>
              <a:rPr lang="en-US" sz="2200">
                <a:latin typeface="宋体" panose="02010600030101010101" pitchFamily="2" charset="-122"/>
                <a:sym typeface="+mn-ea"/>
              </a:rPr>
              <a:t>    ② </a:t>
            </a:r>
            <a:r>
              <a:rPr lang="zh-CN" sz="2200">
                <a:sym typeface="+mn-ea"/>
              </a:rPr>
              <a:t>计算机网络设备连接方式。计算机网络设备(也就是数据系统)连接方式通常由两种方式进行互通。</a:t>
            </a:r>
            <a:endParaRPr lang="zh-CN" sz="2200">
              <a:sym typeface="+mn-ea"/>
            </a:endParaRPr>
          </a:p>
          <a:p>
            <a:pPr marL="0" indent="0"/>
            <a:r>
              <a:rPr lang="en-US" altLang="zh-CN" sz="2200">
                <a:sym typeface="+mn-ea"/>
              </a:rPr>
              <a:t>      </a:t>
            </a:r>
            <a:r>
              <a:rPr lang="zh-CN" sz="2200">
                <a:sym typeface="+mn-ea"/>
              </a:rPr>
              <a:t>第一种方式是交叉连接方式，即跳线连接方式</a:t>
            </a:r>
            <a:r>
              <a:rPr lang="zh-CN" sz="2200">
                <a:cs typeface="Times New Roman" panose="02020603050405020304" pitchFamily="18" charset="0"/>
                <a:sym typeface="+mn-ea"/>
              </a:rPr>
              <a:t>,如图4-41所示。在电信间内所安装的计算机网络设备通过设备缆线（电缆或光缆）连接至配线设备（</a:t>
            </a:r>
            <a:r>
              <a:rPr lang="en-US" sz="2200">
                <a:latin typeface="宋体" panose="02010600030101010101" pitchFamily="2" charset="-122"/>
                <a:cs typeface="Times New Roman" panose="02020603050405020304" pitchFamily="18" charset="0"/>
                <a:sym typeface="+mn-ea"/>
              </a:rPr>
              <a:t>FD</a:t>
            </a:r>
            <a:r>
              <a:rPr lang="zh-CN" sz="2200">
                <a:sym typeface="+mn-ea"/>
              </a:rPr>
              <a:t>）以后，经过跳线管理，将设备的端口经过水平缆线连接至工作区的终端设备，此种为传统的连接方式，称为交叉连接方式。</a:t>
            </a:r>
            <a:endParaRPr lang="zh-CN" altLang="en-US" sz="2200" b="1"/>
          </a:p>
        </p:txBody>
      </p:sp>
      <p:sp>
        <p:nvSpPr>
          <p:cNvPr id="30725" name="Rectangle 75"/>
          <p:cNvSpPr>
            <a:spLocks noChangeArrowheads="1"/>
          </p:cNvSpPr>
          <p:nvPr/>
        </p:nvSpPr>
        <p:spPr bwMode="auto">
          <a:xfrm>
            <a:off x="4552950" y="1201420"/>
            <a:ext cx="5017770"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l" eaLnBrk="1" hangingPunct="1"/>
            <a:r>
              <a:rPr sz="2400" b="1"/>
              <a:t>（1）电信间配线设备间的连接方式</a:t>
            </a:r>
            <a:endParaRPr sz="2400" b="1"/>
          </a:p>
        </p:txBody>
      </p:sp>
      <p:sp>
        <p:nvSpPr>
          <p:cNvPr id="30726" name="标题 1"/>
          <p:cNvSpPr/>
          <p:nvPr/>
        </p:nvSpPr>
        <p:spPr bwMode="auto">
          <a:xfrm>
            <a:off x="3071814" y="260351"/>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4.2.5 </a:t>
            </a:r>
            <a:r>
              <a:rPr lang="zh-CN" altLang="en-US" sz="3200" b="1"/>
              <a:t>电信间设计</a:t>
            </a:r>
            <a:endParaRPr kumimoji="0" lang="zh-CN" altLang="en-US" sz="3200" b="1">
              <a:solidFill>
                <a:srgbClr val="375B79"/>
              </a:solidFill>
            </a:endParaRPr>
          </a:p>
        </p:txBody>
      </p:sp>
      <p:graphicFrame>
        <p:nvGraphicFramePr>
          <p:cNvPr id="3" name="表格 2"/>
          <p:cNvGraphicFramePr/>
          <p:nvPr/>
        </p:nvGraphicFramePr>
        <p:xfrm>
          <a:off x="6096000" y="2533015"/>
          <a:ext cx="0" cy="0"/>
        </p:xfrm>
        <a:graphic>
          <a:graphicData uri="http://schemas.openxmlformats.org/drawingml/2006/table">
            <a:tbl>
              <a:tblPr firstRow="1" bandRow="1">
                <a:tableStyleId>{5940675A-B579-460E-94D1-54222C63F5DA}</a:tableStyleId>
              </a:tblPr>
              <a:tblGrid>
                <a:gridCol w="0"/>
                <a:gridCol w="0"/>
              </a:tblGrid>
              <a:tr h="0">
                <a:tc>
                  <a:txBody>
                    <a:bodyPr/>
                    <a:p>
                      <a:pPr indent="0">
                        <a:buNone/>
                      </a:pPr>
                      <a:endParaRPr lang="zh-CN" altLang="en-US" b="0"/>
                    </a:p>
                  </a:txBody>
                  <a:tcPr>
                    <a:lnL>
                      <a:noFill/>
                    </a:lnL>
                    <a:lnR>
                      <a:noFill/>
                    </a:lnR>
                    <a:lnT cap="flat">
                      <a:noFill/>
                    </a:lnT>
                    <a:lnB cap="flat">
                      <a:noFill/>
                    </a:lnB>
                    <a:lnTlToBr>
                      <a:noFill/>
                    </a:lnTlToBr>
                    <a:lnBlToTr>
                      <a:noFill/>
                    </a:lnBlToTr>
                    <a:noFill/>
                  </a:tcPr>
                </a:tc>
                <a:tc>
                  <a:txBody>
                    <a:bodyPr/>
                    <a:p>
                      <a:pPr>
                        <a:buNone/>
                      </a:pPr>
                      <a:endParaRPr lang="zh-CN" altLang="en-US"/>
                    </a:p>
                  </a:txBody>
                  <a:tcPr>
                    <a:lnL>
                      <a:noFill/>
                    </a:lnL>
                    <a:lnR>
                      <a:noFill/>
                    </a:lnR>
                    <a:lnT>
                      <a:noFill/>
                    </a:lnT>
                    <a:lnB cap="flat">
                      <a:noFill/>
                    </a:lnB>
                    <a:lnTlToBr>
                      <a:noFill/>
                    </a:lnTlToBr>
                    <a:lnBlToTr>
                      <a:noFill/>
                    </a:lnBlToTr>
                    <a:solidFill>
                      <a:srgbClr val="FFFFFF"/>
                    </a:solidFill>
                  </a:tcPr>
                </a:tc>
              </a:tr>
              <a:tr h="0">
                <a:tc>
                  <a:txBody>
                    <a:bodyPr/>
                    <a:p>
                      <a:pPr indent="0">
                        <a:buNone/>
                      </a:pPr>
                      <a:endParaRPr lang="zh-CN" altLang="en-US"/>
                    </a:p>
                  </a:txBody>
                  <a:tcPr>
                    <a:lnL>
                      <a:noFill/>
                    </a:lnL>
                    <a:lnR>
                      <a:noFill/>
                    </a:lnR>
                    <a:lnT cap="flat">
                      <a:noFill/>
                    </a:lnT>
                    <a:lnB cap="flat">
                      <a:noFill/>
                    </a:lnB>
                    <a:lnTlToBr>
                      <a:noFill/>
                    </a:lnTlToBr>
                    <a:lnBlToTr>
                      <a:noFill/>
                    </a:lnBlToTr>
                    <a:noFill/>
                  </a:tcPr>
                </a:tc>
                <a:tc>
                  <a:txBody>
                    <a:bodyPr/>
                    <a:p>
                      <a:pPr indent="0">
                        <a:buNone/>
                      </a:pPr>
                      <a:endParaRPr lang="zh-CN" altLang="en-US"/>
                    </a:p>
                  </a:txBody>
                  <a:tcPr>
                    <a:lnL>
                      <a:noFill/>
                    </a:lnL>
                    <a:lnR cap="flat">
                      <a:noFill/>
                    </a:lnR>
                    <a:lnT cap="flat">
                      <a:noFill/>
                    </a:lnT>
                    <a:lnB cap="flat">
                      <a:noFill/>
                    </a:lnB>
                    <a:lnTlToBr>
                      <a:noFill/>
                    </a:lnTlToBr>
                    <a:lnBlToTr>
                      <a:noFill/>
                    </a:lnBlToTr>
                    <a:noFill/>
                  </a:tcPr>
                </a:tc>
              </a:tr>
            </a:tbl>
          </a:graphicData>
        </a:graphic>
      </p:graphicFrame>
      <p:graphicFrame>
        <p:nvGraphicFramePr>
          <p:cNvPr id="5" name="表格 4"/>
          <p:cNvGraphicFramePr/>
          <p:nvPr/>
        </p:nvGraphicFramePr>
        <p:xfrm>
          <a:off x="6096000" y="2533015"/>
          <a:ext cx="0" cy="0"/>
        </p:xfrm>
        <a:graphic>
          <a:graphicData uri="http://schemas.openxmlformats.org/drawingml/2006/table">
            <a:tbl>
              <a:tblPr firstRow="1" bandRow="1">
                <a:tableStyleId>{5940675A-B579-460E-94D1-54222C63F5DA}</a:tableStyleId>
              </a:tblPr>
              <a:tblGrid>
                <a:gridCol w="0"/>
                <a:gridCol w="0"/>
              </a:tblGrid>
              <a:tr h="0">
                <a:tc>
                  <a:txBody>
                    <a:bodyPr/>
                    <a:p>
                      <a:pPr indent="0">
                        <a:buNone/>
                      </a:pPr>
                      <a:endParaRPr lang="zh-CN" altLang="en-US" b="0"/>
                    </a:p>
                  </a:txBody>
                  <a:tcPr>
                    <a:lnL>
                      <a:noFill/>
                    </a:lnL>
                    <a:lnR>
                      <a:noFill/>
                    </a:lnR>
                    <a:lnT cap="flat">
                      <a:noFill/>
                    </a:lnT>
                    <a:lnB cap="flat">
                      <a:noFill/>
                    </a:lnB>
                    <a:lnTlToBr>
                      <a:noFill/>
                    </a:lnTlToBr>
                    <a:lnBlToTr>
                      <a:noFill/>
                    </a:lnBlToTr>
                    <a:noFill/>
                  </a:tcPr>
                </a:tc>
                <a:tc>
                  <a:txBody>
                    <a:bodyPr/>
                    <a:p>
                      <a:pPr>
                        <a:buNone/>
                      </a:pPr>
                      <a:endParaRPr lang="zh-CN" altLang="en-US"/>
                    </a:p>
                  </a:txBody>
                  <a:tcPr>
                    <a:lnL>
                      <a:noFill/>
                    </a:lnL>
                    <a:lnR>
                      <a:noFill/>
                    </a:lnR>
                    <a:lnT>
                      <a:noFill/>
                    </a:lnT>
                    <a:lnB cap="flat">
                      <a:noFill/>
                    </a:lnB>
                    <a:lnTlToBr>
                      <a:noFill/>
                    </a:lnTlToBr>
                    <a:lnBlToTr>
                      <a:noFill/>
                    </a:lnBlToTr>
                    <a:solidFill>
                      <a:srgbClr val="FFFFFF"/>
                    </a:solidFill>
                  </a:tcPr>
                </a:tc>
              </a:tr>
              <a:tr h="0">
                <a:tc>
                  <a:txBody>
                    <a:bodyPr/>
                    <a:p>
                      <a:pPr indent="0">
                        <a:buNone/>
                      </a:pPr>
                      <a:endParaRPr lang="zh-CN" altLang="en-US"/>
                    </a:p>
                  </a:txBody>
                  <a:tcPr>
                    <a:lnL>
                      <a:noFill/>
                    </a:lnL>
                    <a:lnR>
                      <a:noFill/>
                    </a:lnR>
                    <a:lnT cap="flat">
                      <a:noFill/>
                    </a:lnT>
                    <a:lnB cap="flat">
                      <a:noFill/>
                    </a:lnB>
                    <a:lnTlToBr>
                      <a:noFill/>
                    </a:lnTlToBr>
                    <a:lnBlToTr>
                      <a:noFill/>
                    </a:lnBlToTr>
                    <a:noFill/>
                  </a:tcPr>
                </a:tc>
                <a:tc>
                  <a:txBody>
                    <a:bodyPr/>
                    <a:p>
                      <a:pPr indent="0">
                        <a:buNone/>
                      </a:pPr>
                      <a:endParaRPr lang="zh-CN" altLang="en-US"/>
                    </a:p>
                  </a:txBody>
                  <a:tcPr>
                    <a:lnL>
                      <a:noFill/>
                    </a:lnL>
                    <a:lnR cap="flat">
                      <a:noFill/>
                    </a:lnR>
                    <a:lnT cap="flat">
                      <a:noFill/>
                    </a:lnT>
                    <a:lnB cap="flat">
                      <a:noFill/>
                    </a:lnB>
                    <a:lnTlToBr>
                      <a:noFill/>
                    </a:lnTlToBr>
                    <a:lnBlToTr>
                      <a:noFill/>
                    </a:lnBlToTr>
                    <a:noFill/>
                  </a:tcPr>
                </a:tc>
              </a:tr>
            </a:tbl>
          </a:graphicData>
        </a:graphic>
      </p:graphicFrame>
      <p:graphicFrame>
        <p:nvGraphicFramePr>
          <p:cNvPr id="8" name="表格 7"/>
          <p:cNvGraphicFramePr/>
          <p:nvPr/>
        </p:nvGraphicFramePr>
        <p:xfrm>
          <a:off x="6096000" y="2533015"/>
          <a:ext cx="0" cy="0"/>
        </p:xfrm>
        <a:graphic>
          <a:graphicData uri="http://schemas.openxmlformats.org/drawingml/2006/table">
            <a:tbl>
              <a:tblPr firstRow="1" bandRow="1">
                <a:tableStyleId>{5940675A-B579-460E-94D1-54222C63F5DA}</a:tableStyleId>
              </a:tblPr>
              <a:tblGrid>
                <a:gridCol w="0"/>
                <a:gridCol w="0"/>
              </a:tblGrid>
              <a:tr h="0">
                <a:tc>
                  <a:txBody>
                    <a:bodyPr/>
                    <a:p>
                      <a:pPr indent="0">
                        <a:buNone/>
                      </a:pPr>
                      <a:endParaRPr lang="zh-CN" altLang="en-US" b="0"/>
                    </a:p>
                  </a:txBody>
                  <a:tcPr>
                    <a:lnL>
                      <a:noFill/>
                    </a:lnL>
                    <a:lnR>
                      <a:noFill/>
                    </a:lnR>
                    <a:lnT cap="flat">
                      <a:noFill/>
                    </a:lnT>
                    <a:lnB cap="flat">
                      <a:noFill/>
                    </a:lnB>
                    <a:lnTlToBr>
                      <a:noFill/>
                    </a:lnTlToBr>
                    <a:lnBlToTr>
                      <a:noFill/>
                    </a:lnBlToTr>
                    <a:noFill/>
                  </a:tcPr>
                </a:tc>
                <a:tc>
                  <a:txBody>
                    <a:bodyPr/>
                    <a:p>
                      <a:pPr>
                        <a:buNone/>
                      </a:pPr>
                      <a:endParaRPr lang="zh-CN" altLang="en-US"/>
                    </a:p>
                  </a:txBody>
                  <a:tcPr>
                    <a:lnL>
                      <a:noFill/>
                    </a:lnL>
                    <a:lnR>
                      <a:noFill/>
                    </a:lnR>
                    <a:lnT>
                      <a:noFill/>
                    </a:lnT>
                    <a:lnB cap="flat">
                      <a:noFill/>
                    </a:lnB>
                    <a:lnTlToBr>
                      <a:noFill/>
                    </a:lnTlToBr>
                    <a:lnBlToTr>
                      <a:noFill/>
                    </a:lnBlToTr>
                    <a:solidFill>
                      <a:srgbClr val="FFFFFF"/>
                    </a:solidFill>
                  </a:tcPr>
                </a:tc>
              </a:tr>
              <a:tr h="0">
                <a:tc>
                  <a:txBody>
                    <a:bodyPr/>
                    <a:p>
                      <a:pPr indent="0">
                        <a:buNone/>
                      </a:pPr>
                      <a:endParaRPr lang="zh-CN" altLang="en-US"/>
                    </a:p>
                  </a:txBody>
                  <a:tcPr>
                    <a:lnL>
                      <a:noFill/>
                    </a:lnL>
                    <a:lnR>
                      <a:noFill/>
                    </a:lnR>
                    <a:lnT cap="flat">
                      <a:noFill/>
                    </a:lnT>
                    <a:lnB cap="flat">
                      <a:noFill/>
                    </a:lnB>
                    <a:lnTlToBr>
                      <a:noFill/>
                    </a:lnTlToBr>
                    <a:lnBlToTr>
                      <a:noFill/>
                    </a:lnBlToTr>
                    <a:noFill/>
                  </a:tcPr>
                </a:tc>
                <a:tc>
                  <a:txBody>
                    <a:bodyPr/>
                    <a:p>
                      <a:pPr indent="0">
                        <a:buNone/>
                      </a:pPr>
                      <a:endParaRPr lang="zh-CN" altLang="en-US"/>
                    </a:p>
                  </a:txBody>
                  <a:tcPr>
                    <a:lnL>
                      <a:noFill/>
                    </a:lnL>
                    <a:lnR cap="flat">
                      <a:noFill/>
                    </a:lnR>
                    <a:lnT cap="flat">
                      <a:noFill/>
                    </a:lnT>
                    <a:lnB cap="flat">
                      <a:noFill/>
                    </a:lnB>
                    <a:lnTlToBr>
                      <a:noFill/>
                    </a:lnTlToBr>
                    <a:lnBlToTr>
                      <a:noFill/>
                    </a:lnBlToTr>
                    <a:noFill/>
                  </a:tcPr>
                </a:tc>
              </a:tr>
            </a:tbl>
          </a:graphicData>
        </a:graphic>
      </p:graphicFrame>
      <p:pic>
        <p:nvPicPr>
          <p:cNvPr id="11" name="图片 10"/>
          <p:cNvPicPr>
            <a:picLocks noChangeAspect="1"/>
          </p:cNvPicPr>
          <p:nvPr/>
        </p:nvPicPr>
        <p:blipFill>
          <a:blip r:embed="rId2"/>
          <a:stretch>
            <a:fillRect/>
          </a:stretch>
        </p:blipFill>
        <p:spPr>
          <a:xfrm>
            <a:off x="1919605" y="4036060"/>
            <a:ext cx="8305800" cy="1905000"/>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标题 1"/>
          <p:cNvSpPr/>
          <p:nvPr/>
        </p:nvSpPr>
        <p:spPr bwMode="auto">
          <a:xfrm>
            <a:off x="3071814" y="260351"/>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4.2.5 </a:t>
            </a:r>
            <a:r>
              <a:rPr lang="zh-CN" altLang="en-US" sz="3200" b="1"/>
              <a:t>电信间设计</a:t>
            </a:r>
            <a:endParaRPr kumimoji="0" lang="zh-CN" altLang="en-US" sz="3200" b="1">
              <a:solidFill>
                <a:srgbClr val="375B79"/>
              </a:solidFill>
            </a:endParaRPr>
          </a:p>
        </p:txBody>
      </p:sp>
      <p:pic>
        <p:nvPicPr>
          <p:cNvPr id="3" name="图片 2"/>
          <p:cNvPicPr>
            <a:picLocks noChangeAspect="1"/>
          </p:cNvPicPr>
          <p:nvPr/>
        </p:nvPicPr>
        <p:blipFill>
          <a:blip r:embed="rId1"/>
          <a:stretch>
            <a:fillRect/>
          </a:stretch>
        </p:blipFill>
        <p:spPr>
          <a:xfrm>
            <a:off x="1927860" y="1196975"/>
            <a:ext cx="8336280" cy="4876800"/>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39"/>
          <p:cNvSpPr>
            <a:spLocks noChangeArrowheads="1"/>
          </p:cNvSpPr>
          <p:nvPr/>
        </p:nvSpPr>
        <p:spPr bwMode="auto">
          <a:xfrm>
            <a:off x="879159" y="1207771"/>
            <a:ext cx="3673475"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sz="2400" b="1">
                <a:solidFill>
                  <a:schemeClr val="bg1"/>
                </a:solidFill>
              </a:rPr>
              <a:t>2.电信间配线设备</a:t>
            </a:r>
            <a:endParaRPr sz="2400" b="1">
              <a:solidFill>
                <a:schemeClr val="bg1"/>
              </a:solidFill>
            </a:endParaRPr>
          </a:p>
        </p:txBody>
      </p:sp>
      <p:sp>
        <p:nvSpPr>
          <p:cNvPr id="30724" name="Rectangle 31"/>
          <p:cNvSpPr>
            <a:spLocks noChangeArrowheads="1"/>
          </p:cNvSpPr>
          <p:nvPr/>
        </p:nvSpPr>
        <p:spPr bwMode="auto">
          <a:xfrm>
            <a:off x="623570" y="1844675"/>
            <a:ext cx="10741025" cy="137541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marL="0" indent="0"/>
            <a:r>
              <a:rPr lang="en-US" altLang="zh-CN" sz="2200">
                <a:sym typeface="+mn-ea"/>
              </a:rPr>
              <a:t>       </a:t>
            </a:r>
            <a:r>
              <a:rPr lang="zh-CN" sz="2200">
                <a:sym typeface="+mn-ea"/>
              </a:rPr>
              <a:t>第二种方式是互联连接方式，即经设备缆线连接方式，如图4-45所示。</a:t>
            </a:r>
            <a:r>
              <a:rPr lang="en-US" altLang="zh-CN" sz="2200">
                <a:sym typeface="+mn-ea"/>
              </a:rPr>
              <a:t>  </a:t>
            </a:r>
            <a:endParaRPr lang="zh-CN" sz="2200">
              <a:sym typeface="+mn-ea"/>
            </a:endParaRPr>
          </a:p>
          <a:p>
            <a:pPr marL="0" indent="0"/>
            <a:r>
              <a:rPr lang="en-US" altLang="zh-CN" sz="2200">
                <a:sym typeface="+mn-ea"/>
              </a:rPr>
              <a:t>       </a:t>
            </a:r>
            <a:r>
              <a:rPr lang="zh-CN" sz="2200">
                <a:sym typeface="+mn-ea"/>
              </a:rPr>
              <a:t>在此种连接方式中，利用网络设备端口连接模块（点或光）取代设备侧的配线模块。这时，相当于网络设备的端口直接通过跳线连接至模块，既减少了线段和模块以降低工程造价，又提高了通路的整体传输性能。因此，可以认为是一种优化的连接方式。</a:t>
            </a:r>
            <a:endParaRPr lang="zh-CN" altLang="en-US" sz="2200" b="1"/>
          </a:p>
        </p:txBody>
      </p:sp>
      <p:sp>
        <p:nvSpPr>
          <p:cNvPr id="30725" name="Rectangle 75"/>
          <p:cNvSpPr>
            <a:spLocks noChangeArrowheads="1"/>
          </p:cNvSpPr>
          <p:nvPr/>
        </p:nvSpPr>
        <p:spPr bwMode="auto">
          <a:xfrm>
            <a:off x="4552950" y="1201420"/>
            <a:ext cx="5017770"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l" eaLnBrk="1" hangingPunct="1"/>
            <a:r>
              <a:rPr sz="2400" b="1"/>
              <a:t>（1）电信间配线设备间的连接方式</a:t>
            </a:r>
            <a:endParaRPr sz="2400" b="1"/>
          </a:p>
        </p:txBody>
      </p:sp>
      <p:sp>
        <p:nvSpPr>
          <p:cNvPr id="30726" name="标题 1"/>
          <p:cNvSpPr/>
          <p:nvPr/>
        </p:nvSpPr>
        <p:spPr bwMode="auto">
          <a:xfrm>
            <a:off x="3071814" y="260351"/>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4.2.5 </a:t>
            </a:r>
            <a:r>
              <a:rPr lang="zh-CN" altLang="en-US" sz="3200" b="1"/>
              <a:t>电信间设计</a:t>
            </a:r>
            <a:endParaRPr kumimoji="0" lang="zh-CN" altLang="en-US" sz="3200" b="1">
              <a:solidFill>
                <a:srgbClr val="375B79"/>
              </a:solidFill>
            </a:endParaRPr>
          </a:p>
        </p:txBody>
      </p:sp>
      <p:graphicFrame>
        <p:nvGraphicFramePr>
          <p:cNvPr id="3" name="表格 2"/>
          <p:cNvGraphicFramePr/>
          <p:nvPr/>
        </p:nvGraphicFramePr>
        <p:xfrm>
          <a:off x="6096000" y="2613660"/>
          <a:ext cx="0" cy="0"/>
        </p:xfrm>
        <a:graphic>
          <a:graphicData uri="http://schemas.openxmlformats.org/drawingml/2006/table">
            <a:tbl>
              <a:tblPr firstRow="1" bandRow="1">
                <a:tableStyleId>{5940675A-B579-460E-94D1-54222C63F5DA}</a:tableStyleId>
              </a:tblPr>
              <a:tblGrid>
                <a:gridCol w="0"/>
                <a:gridCol w="0"/>
              </a:tblGrid>
              <a:tr h="0">
                <a:tc>
                  <a:txBody>
                    <a:bodyPr/>
                    <a:p>
                      <a:pPr indent="0">
                        <a:buNone/>
                      </a:pPr>
                      <a:endParaRPr lang="zh-CN" altLang="en-US" b="0"/>
                    </a:p>
                  </a:txBody>
                  <a:tcPr>
                    <a:lnL>
                      <a:noFill/>
                    </a:lnL>
                    <a:lnR>
                      <a:noFill/>
                    </a:lnR>
                    <a:lnT cap="flat">
                      <a:noFill/>
                    </a:lnT>
                    <a:lnB cap="flat">
                      <a:noFill/>
                    </a:lnB>
                    <a:lnTlToBr>
                      <a:noFill/>
                    </a:lnTlToBr>
                    <a:lnBlToTr>
                      <a:noFill/>
                    </a:lnBlToTr>
                    <a:noFill/>
                  </a:tcPr>
                </a:tc>
                <a:tc>
                  <a:txBody>
                    <a:bodyPr/>
                    <a:p>
                      <a:pPr>
                        <a:buNone/>
                      </a:pPr>
                      <a:endParaRPr lang="zh-CN" altLang="en-US"/>
                    </a:p>
                  </a:txBody>
                  <a:tcPr>
                    <a:lnL>
                      <a:noFill/>
                    </a:lnL>
                    <a:lnR>
                      <a:noFill/>
                    </a:lnR>
                    <a:lnT>
                      <a:noFill/>
                    </a:lnT>
                    <a:lnB cap="flat">
                      <a:noFill/>
                    </a:lnB>
                    <a:lnTlToBr>
                      <a:noFill/>
                    </a:lnTlToBr>
                    <a:lnBlToTr>
                      <a:noFill/>
                    </a:lnBlToTr>
                    <a:solidFill>
                      <a:srgbClr val="FFFFFF"/>
                    </a:solidFill>
                  </a:tcPr>
                </a:tc>
              </a:tr>
              <a:tr h="0">
                <a:tc>
                  <a:txBody>
                    <a:bodyPr/>
                    <a:p>
                      <a:pPr indent="0">
                        <a:buNone/>
                      </a:pPr>
                      <a:endParaRPr lang="zh-CN" altLang="en-US"/>
                    </a:p>
                  </a:txBody>
                  <a:tcPr>
                    <a:lnL>
                      <a:noFill/>
                    </a:lnL>
                    <a:lnR>
                      <a:noFill/>
                    </a:lnR>
                    <a:lnT cap="flat">
                      <a:noFill/>
                    </a:lnT>
                    <a:lnB cap="flat">
                      <a:noFill/>
                    </a:lnB>
                    <a:lnTlToBr>
                      <a:noFill/>
                    </a:lnTlToBr>
                    <a:lnBlToTr>
                      <a:noFill/>
                    </a:lnBlToTr>
                    <a:noFill/>
                  </a:tcPr>
                </a:tc>
                <a:tc>
                  <a:txBody>
                    <a:bodyPr/>
                    <a:p>
                      <a:pPr indent="0">
                        <a:buNone/>
                      </a:pPr>
                      <a:endParaRPr lang="zh-CN" altLang="en-US"/>
                    </a:p>
                  </a:txBody>
                  <a:tcPr>
                    <a:lnL>
                      <a:noFill/>
                    </a:lnL>
                    <a:lnR cap="flat">
                      <a:noFill/>
                    </a:lnR>
                    <a:lnT cap="flat">
                      <a:noFill/>
                    </a:lnT>
                    <a:lnB cap="flat">
                      <a:noFill/>
                    </a:lnB>
                    <a:lnTlToBr>
                      <a:noFill/>
                    </a:lnTlToBr>
                    <a:lnBlToTr>
                      <a:noFill/>
                    </a:lnBlToTr>
                    <a:noFill/>
                  </a:tcPr>
                </a:tc>
              </a:tr>
            </a:tbl>
          </a:graphicData>
        </a:graphic>
      </p:graphicFrame>
      <p:pic>
        <p:nvPicPr>
          <p:cNvPr id="5" name="图片 4"/>
          <p:cNvPicPr>
            <a:picLocks noChangeAspect="1"/>
          </p:cNvPicPr>
          <p:nvPr/>
        </p:nvPicPr>
        <p:blipFill>
          <a:blip r:embed="rId2"/>
          <a:stretch>
            <a:fillRect/>
          </a:stretch>
        </p:blipFill>
        <p:spPr>
          <a:xfrm>
            <a:off x="1415415" y="3501390"/>
            <a:ext cx="9991090" cy="2240280"/>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6" name="标题 1"/>
          <p:cNvSpPr/>
          <p:nvPr/>
        </p:nvSpPr>
        <p:spPr bwMode="auto">
          <a:xfrm>
            <a:off x="3071814" y="260351"/>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4.2.5 </a:t>
            </a:r>
            <a:r>
              <a:rPr lang="zh-CN" altLang="en-US" sz="3200" b="1"/>
              <a:t>电信间设计</a:t>
            </a:r>
            <a:endParaRPr kumimoji="0" lang="zh-CN" altLang="en-US" sz="3200" b="1">
              <a:solidFill>
                <a:srgbClr val="375B79"/>
              </a:solidFill>
            </a:endParaRPr>
          </a:p>
        </p:txBody>
      </p:sp>
      <p:pic>
        <p:nvPicPr>
          <p:cNvPr id="4" name="图片 3"/>
          <p:cNvPicPr>
            <a:picLocks noChangeAspect="1"/>
          </p:cNvPicPr>
          <p:nvPr/>
        </p:nvPicPr>
        <p:blipFill>
          <a:blip r:embed="rId1"/>
          <a:stretch>
            <a:fillRect/>
          </a:stretch>
        </p:blipFill>
        <p:spPr>
          <a:xfrm>
            <a:off x="1415415" y="1052830"/>
            <a:ext cx="7698105" cy="5624830"/>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39"/>
          <p:cNvSpPr>
            <a:spLocks noChangeArrowheads="1"/>
          </p:cNvSpPr>
          <p:nvPr/>
        </p:nvSpPr>
        <p:spPr bwMode="auto">
          <a:xfrm>
            <a:off x="879159" y="1207771"/>
            <a:ext cx="3673475"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sz="2400" b="1">
                <a:solidFill>
                  <a:schemeClr val="bg1"/>
                </a:solidFill>
              </a:rPr>
              <a:t>2.电信间配线设备</a:t>
            </a:r>
            <a:endParaRPr sz="2400" b="1">
              <a:solidFill>
                <a:schemeClr val="bg1"/>
              </a:solidFill>
            </a:endParaRPr>
          </a:p>
        </p:txBody>
      </p:sp>
      <p:sp>
        <p:nvSpPr>
          <p:cNvPr id="30724" name="Rectangle 31"/>
          <p:cNvSpPr>
            <a:spLocks noChangeArrowheads="1"/>
          </p:cNvSpPr>
          <p:nvPr/>
        </p:nvSpPr>
        <p:spPr bwMode="auto">
          <a:xfrm>
            <a:off x="623570" y="1844675"/>
            <a:ext cx="10741025" cy="36004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marL="0" indent="0"/>
            <a:r>
              <a:rPr lang="zh-CN" sz="2200">
                <a:sym typeface="+mn-ea"/>
              </a:rPr>
              <a:t>第三种方式是数据主干侧经设备缆线连接，水平侧经跳线连接如图</a:t>
            </a:r>
            <a:r>
              <a:rPr lang="zh-CN" sz="2200">
                <a:cs typeface="Times New Roman" panose="02020603050405020304" pitchFamily="18" charset="0"/>
                <a:sym typeface="+mn-ea"/>
              </a:rPr>
              <a:t>4.49所示。</a:t>
            </a:r>
            <a:endParaRPr lang="zh-CN" altLang="en-US" sz="2200" b="1"/>
          </a:p>
        </p:txBody>
      </p:sp>
      <p:sp>
        <p:nvSpPr>
          <p:cNvPr id="30725" name="Rectangle 75"/>
          <p:cNvSpPr>
            <a:spLocks noChangeArrowheads="1"/>
          </p:cNvSpPr>
          <p:nvPr/>
        </p:nvSpPr>
        <p:spPr bwMode="auto">
          <a:xfrm>
            <a:off x="4552950" y="1201420"/>
            <a:ext cx="5017770"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l" eaLnBrk="1" hangingPunct="1"/>
            <a:r>
              <a:rPr sz="2400" b="1"/>
              <a:t>（1）电信间配线设备间的连接方式</a:t>
            </a:r>
            <a:endParaRPr sz="2400" b="1"/>
          </a:p>
        </p:txBody>
      </p:sp>
      <p:sp>
        <p:nvSpPr>
          <p:cNvPr id="30726" name="标题 1"/>
          <p:cNvSpPr/>
          <p:nvPr/>
        </p:nvSpPr>
        <p:spPr bwMode="auto">
          <a:xfrm>
            <a:off x="3071814" y="260351"/>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4.2.5 </a:t>
            </a:r>
            <a:r>
              <a:rPr lang="zh-CN" altLang="en-US" sz="3200" b="1"/>
              <a:t>电信间设计</a:t>
            </a:r>
            <a:endParaRPr kumimoji="0" lang="zh-CN" altLang="en-US" sz="3200" b="1">
              <a:solidFill>
                <a:srgbClr val="375B79"/>
              </a:solidFill>
            </a:endParaRPr>
          </a:p>
        </p:txBody>
      </p:sp>
      <p:pic>
        <p:nvPicPr>
          <p:cNvPr id="5" name="图片 4"/>
          <p:cNvPicPr>
            <a:picLocks noChangeAspect="1"/>
          </p:cNvPicPr>
          <p:nvPr/>
        </p:nvPicPr>
        <p:blipFill>
          <a:blip r:embed="rId2"/>
          <a:stretch>
            <a:fillRect/>
          </a:stretch>
        </p:blipFill>
        <p:spPr>
          <a:xfrm>
            <a:off x="983615" y="2416175"/>
            <a:ext cx="10855325" cy="3255645"/>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39"/>
          <p:cNvSpPr>
            <a:spLocks noChangeArrowheads="1"/>
          </p:cNvSpPr>
          <p:nvPr/>
        </p:nvSpPr>
        <p:spPr bwMode="auto">
          <a:xfrm>
            <a:off x="879159" y="1207771"/>
            <a:ext cx="3673475"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sz="2400" b="1">
                <a:solidFill>
                  <a:schemeClr val="bg1"/>
                </a:solidFill>
              </a:rPr>
              <a:t>2.电信间配线设备</a:t>
            </a:r>
            <a:endParaRPr sz="2400" b="1">
              <a:solidFill>
                <a:schemeClr val="bg1"/>
              </a:solidFill>
            </a:endParaRPr>
          </a:p>
        </p:txBody>
      </p:sp>
      <p:sp>
        <p:nvSpPr>
          <p:cNvPr id="30724" name="Rectangle 31"/>
          <p:cNvSpPr>
            <a:spLocks noChangeArrowheads="1"/>
          </p:cNvSpPr>
          <p:nvPr/>
        </p:nvSpPr>
        <p:spPr bwMode="auto">
          <a:xfrm>
            <a:off x="623570" y="1844675"/>
            <a:ext cx="10741025" cy="374523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marL="0" indent="0"/>
            <a:r>
              <a:rPr lang="en-US" altLang="zh-CN" sz="2200">
                <a:sym typeface="+mn-ea"/>
              </a:rPr>
              <a:t>       </a:t>
            </a:r>
            <a:r>
              <a:rPr sz="2200">
                <a:sym typeface="+mn-ea"/>
              </a:rPr>
              <a:t>电信间的配线模块（FD）分为水平侧、设备侧和干线侧等几类模块，模块可以采用IDC连接模块（以卡接方式连接线对的模块）和快速插接模块（RJ45）。FD在配置时应按业务种类分别加以考虑，设备间的BD、CD也可参照以下原则配置。</a:t>
            </a:r>
            <a:endParaRPr sz="2200">
              <a:sym typeface="+mn-ea"/>
            </a:endParaRPr>
          </a:p>
          <a:p>
            <a:pPr marL="0" indent="0"/>
            <a:r>
              <a:rPr lang="en-US" sz="2200">
                <a:sym typeface="+mn-ea"/>
              </a:rPr>
              <a:t>        </a:t>
            </a:r>
            <a:r>
              <a:rPr sz="2200">
                <a:sym typeface="+mn-ea"/>
              </a:rPr>
              <a:t>① 配线模块选择原则。连接至电信间的每一根水平电缆/光缆应终接于相应的配线模块，配线模块与缆线容量相适应。电信间FD主干侧各类配线模块应按电话交换机、计算机网络的构成及主干电缆/光缆的所需容量要求及模块类型和规格的选用进行配置。</a:t>
            </a:r>
            <a:endParaRPr sz="2200">
              <a:sym typeface="+mn-ea"/>
            </a:endParaRPr>
          </a:p>
          <a:p>
            <a:pPr marL="0" indent="0"/>
            <a:r>
              <a:rPr lang="en-US" sz="2200">
                <a:sym typeface="+mn-ea"/>
              </a:rPr>
              <a:t>       </a:t>
            </a:r>
            <a:r>
              <a:rPr sz="2200">
                <a:sym typeface="+mn-ea"/>
              </a:rPr>
              <a:t>A．多线对端子配线模块可以选用4对或5对卡接模块，每个卡接模块应卡接1根4对对绞电缆。一般100对卡接端子容量的模块可卡接24根（采用4对卡接模块）或卡接20根(采用5对卡接模块)4对对绞电缆。</a:t>
            </a:r>
            <a:endParaRPr sz="2200">
              <a:sym typeface="+mn-ea"/>
            </a:endParaRPr>
          </a:p>
          <a:p>
            <a:pPr marL="0" indent="0"/>
            <a:r>
              <a:rPr lang="en-US" sz="2200">
                <a:sym typeface="+mn-ea"/>
              </a:rPr>
              <a:t>      </a:t>
            </a:r>
            <a:r>
              <a:rPr sz="2200">
                <a:sym typeface="+mn-ea"/>
              </a:rPr>
              <a:t>B.25对端子配线模块可卡接1根25对大对数电缆或6根4对对绞电缆。</a:t>
            </a:r>
            <a:endParaRPr sz="2200">
              <a:sym typeface="+mn-ea"/>
            </a:endParaRPr>
          </a:p>
        </p:txBody>
      </p:sp>
      <p:sp>
        <p:nvSpPr>
          <p:cNvPr id="30725" name="Rectangle 75"/>
          <p:cNvSpPr>
            <a:spLocks noChangeArrowheads="1"/>
          </p:cNvSpPr>
          <p:nvPr/>
        </p:nvSpPr>
        <p:spPr bwMode="auto">
          <a:xfrm>
            <a:off x="4552950" y="1201420"/>
            <a:ext cx="5017770"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l" eaLnBrk="1" hangingPunct="1"/>
            <a:r>
              <a:rPr sz="2400" b="1"/>
              <a:t>（2）电信间配线设备配置</a:t>
            </a:r>
            <a:endParaRPr sz="2400" b="1"/>
          </a:p>
        </p:txBody>
      </p:sp>
      <p:sp>
        <p:nvSpPr>
          <p:cNvPr id="30726" name="标题 1"/>
          <p:cNvSpPr/>
          <p:nvPr/>
        </p:nvSpPr>
        <p:spPr bwMode="auto">
          <a:xfrm>
            <a:off x="3071814" y="260351"/>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4.2.5 </a:t>
            </a:r>
            <a:r>
              <a:rPr lang="zh-CN" altLang="en-US" sz="3200" b="1"/>
              <a:t>电信间设计</a:t>
            </a:r>
            <a:endParaRPr kumimoji="0" lang="zh-CN" altLang="en-US" sz="3200" b="1">
              <a:solidFill>
                <a:srgbClr val="375B79"/>
              </a:solidFill>
            </a:endParaRPr>
          </a:p>
        </p:txBody>
      </p:sp>
      <p:graphicFrame>
        <p:nvGraphicFramePr>
          <p:cNvPr id="3" name="表格 2"/>
          <p:cNvGraphicFramePr/>
          <p:nvPr/>
        </p:nvGraphicFramePr>
        <p:xfrm>
          <a:off x="6096000" y="2613660"/>
          <a:ext cx="0" cy="0"/>
        </p:xfrm>
        <a:graphic>
          <a:graphicData uri="http://schemas.openxmlformats.org/drawingml/2006/table">
            <a:tbl>
              <a:tblPr firstRow="1" bandRow="1">
                <a:tableStyleId>{5940675A-B579-460E-94D1-54222C63F5DA}</a:tableStyleId>
              </a:tblPr>
              <a:tblGrid>
                <a:gridCol w="0"/>
                <a:gridCol w="0"/>
              </a:tblGrid>
              <a:tr h="0">
                <a:tc>
                  <a:txBody>
                    <a:bodyPr/>
                    <a:p>
                      <a:pPr indent="0">
                        <a:buNone/>
                      </a:pPr>
                      <a:endParaRPr lang="zh-CN" altLang="en-US" b="0"/>
                    </a:p>
                  </a:txBody>
                  <a:tcPr>
                    <a:lnL>
                      <a:noFill/>
                    </a:lnL>
                    <a:lnR>
                      <a:noFill/>
                    </a:lnR>
                    <a:lnT cap="flat">
                      <a:noFill/>
                    </a:lnT>
                    <a:lnB cap="flat">
                      <a:noFill/>
                    </a:lnB>
                    <a:lnTlToBr>
                      <a:noFill/>
                    </a:lnTlToBr>
                    <a:lnBlToTr>
                      <a:noFill/>
                    </a:lnBlToTr>
                    <a:noFill/>
                  </a:tcPr>
                </a:tc>
                <a:tc>
                  <a:txBody>
                    <a:bodyPr/>
                    <a:p>
                      <a:pPr>
                        <a:buNone/>
                      </a:pPr>
                      <a:endParaRPr lang="zh-CN" altLang="en-US"/>
                    </a:p>
                  </a:txBody>
                  <a:tcPr>
                    <a:lnL>
                      <a:noFill/>
                    </a:lnL>
                    <a:lnR>
                      <a:noFill/>
                    </a:lnR>
                    <a:lnT>
                      <a:noFill/>
                    </a:lnT>
                    <a:lnB cap="flat">
                      <a:noFill/>
                    </a:lnB>
                    <a:lnTlToBr>
                      <a:noFill/>
                    </a:lnTlToBr>
                    <a:lnBlToTr>
                      <a:noFill/>
                    </a:lnBlToTr>
                    <a:solidFill>
                      <a:srgbClr val="FFFFFF"/>
                    </a:solidFill>
                  </a:tcPr>
                </a:tc>
              </a:tr>
              <a:tr h="0">
                <a:tc>
                  <a:txBody>
                    <a:bodyPr/>
                    <a:p>
                      <a:pPr indent="0">
                        <a:buNone/>
                      </a:pPr>
                      <a:endParaRPr lang="zh-CN" altLang="en-US"/>
                    </a:p>
                  </a:txBody>
                  <a:tcPr>
                    <a:lnL>
                      <a:noFill/>
                    </a:lnL>
                    <a:lnR>
                      <a:noFill/>
                    </a:lnR>
                    <a:lnT cap="flat">
                      <a:noFill/>
                    </a:lnT>
                    <a:lnB cap="flat">
                      <a:noFill/>
                    </a:lnB>
                    <a:lnTlToBr>
                      <a:noFill/>
                    </a:lnTlToBr>
                    <a:lnBlToTr>
                      <a:noFill/>
                    </a:lnBlToTr>
                    <a:noFill/>
                  </a:tcPr>
                </a:tc>
                <a:tc>
                  <a:txBody>
                    <a:bodyPr/>
                    <a:p>
                      <a:pPr indent="0">
                        <a:buNone/>
                      </a:pPr>
                      <a:endParaRPr lang="zh-CN" altLang="en-US"/>
                    </a:p>
                  </a:txBody>
                  <a:tcPr>
                    <a:lnL>
                      <a:noFill/>
                    </a:lnL>
                    <a:lnR cap="flat">
                      <a:noFill/>
                    </a:lnR>
                    <a:lnT cap="flat">
                      <a:noFill/>
                    </a:lnT>
                    <a:lnB cap="flat">
                      <a:noFill/>
                    </a:lnB>
                    <a:lnTlToBr>
                      <a:noFill/>
                    </a:lnTlToBr>
                    <a:lnBlToTr>
                      <a:noFill/>
                    </a:lnBlToTr>
                    <a:noFill/>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39"/>
          <p:cNvSpPr>
            <a:spLocks noChangeArrowheads="1"/>
          </p:cNvSpPr>
          <p:nvPr/>
        </p:nvSpPr>
        <p:spPr bwMode="auto">
          <a:xfrm>
            <a:off x="879159" y="1207771"/>
            <a:ext cx="3673475"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sz="2400" b="1">
                <a:solidFill>
                  <a:schemeClr val="bg1"/>
                </a:solidFill>
              </a:rPr>
              <a:t>2.电信间配线设备</a:t>
            </a:r>
            <a:endParaRPr sz="2400" b="1">
              <a:solidFill>
                <a:schemeClr val="bg1"/>
              </a:solidFill>
            </a:endParaRPr>
          </a:p>
        </p:txBody>
      </p:sp>
      <p:sp>
        <p:nvSpPr>
          <p:cNvPr id="30724" name="Rectangle 31"/>
          <p:cNvSpPr>
            <a:spLocks noChangeArrowheads="1"/>
          </p:cNvSpPr>
          <p:nvPr/>
        </p:nvSpPr>
        <p:spPr bwMode="auto">
          <a:xfrm>
            <a:off x="623570" y="1844675"/>
            <a:ext cx="10741025" cy="44227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marL="0" indent="0"/>
            <a:r>
              <a:rPr lang="en-US" altLang="zh-CN" sz="2200">
                <a:sym typeface="+mn-ea"/>
              </a:rPr>
              <a:t>       </a:t>
            </a:r>
            <a:r>
              <a:rPr sz="2200">
                <a:sym typeface="+mn-ea"/>
              </a:rPr>
              <a:t>C.回线式配线模块（8回线或10回线）可卡接2根4对对绞电缆或8/10回线。回线式配线模块的每一回线可以卡接1对入线和1对出线。回线式配线模块的卡接端子可以为连通</a:t>
            </a:r>
            <a:r>
              <a:rPr lang="zh-CN" sz="2200">
                <a:sym typeface="+mn-ea"/>
              </a:rPr>
              <a:t>型、断开型和可插入型三类不同的型号。</a:t>
            </a:r>
            <a:endParaRPr sz="2200">
              <a:sym typeface="+mn-ea"/>
            </a:endParaRPr>
          </a:p>
          <a:p>
            <a:pPr marL="0" indent="0"/>
            <a:r>
              <a:rPr lang="en-US" sz="2200">
                <a:latin typeface="宋体" panose="02010600030101010101" pitchFamily="2" charset="-122"/>
                <a:sym typeface="+mn-ea"/>
              </a:rPr>
              <a:t>    D. RJ45</a:t>
            </a:r>
            <a:r>
              <a:rPr lang="zh-CN" sz="2200">
                <a:sym typeface="+mn-ea"/>
              </a:rPr>
              <a:t>配线模块（由</a:t>
            </a:r>
            <a:r>
              <a:rPr lang="en-US" sz="2200">
                <a:latin typeface="宋体" panose="02010600030101010101" pitchFamily="2" charset="-122"/>
                <a:sym typeface="+mn-ea"/>
              </a:rPr>
              <a:t>24</a:t>
            </a:r>
            <a:r>
              <a:rPr lang="zh-CN" sz="2200">
                <a:sym typeface="+mn-ea"/>
              </a:rPr>
              <a:t>或</a:t>
            </a:r>
            <a:r>
              <a:rPr lang="en-US" sz="2200">
                <a:latin typeface="宋体" panose="02010600030101010101" pitchFamily="2" charset="-122"/>
                <a:sym typeface="+mn-ea"/>
              </a:rPr>
              <a:t>48</a:t>
            </a:r>
            <a:r>
              <a:rPr lang="zh-CN" sz="2200">
                <a:sym typeface="+mn-ea"/>
              </a:rPr>
              <a:t>个</a:t>
            </a:r>
            <a:r>
              <a:rPr lang="en-US" sz="2200">
                <a:latin typeface="宋体" panose="02010600030101010101" pitchFamily="2" charset="-122"/>
                <a:sym typeface="+mn-ea"/>
              </a:rPr>
              <a:t>8</a:t>
            </a:r>
            <a:r>
              <a:rPr lang="zh-CN" sz="2200">
                <a:sym typeface="+mn-ea"/>
              </a:rPr>
              <a:t>位模块通用插座组成）每</a:t>
            </a:r>
            <a:r>
              <a:rPr lang="en-US" sz="2200">
                <a:latin typeface="宋体" panose="02010600030101010101" pitchFamily="2" charset="-122"/>
                <a:sym typeface="+mn-ea"/>
              </a:rPr>
              <a:t>1</a:t>
            </a:r>
            <a:r>
              <a:rPr lang="zh-CN" sz="2200">
                <a:sym typeface="+mn-ea"/>
              </a:rPr>
              <a:t>个</a:t>
            </a:r>
            <a:r>
              <a:rPr lang="en-US" sz="2200">
                <a:latin typeface="宋体" panose="02010600030101010101" pitchFamily="2" charset="-122"/>
                <a:sym typeface="+mn-ea"/>
              </a:rPr>
              <a:t>RJ45</a:t>
            </a:r>
            <a:r>
              <a:rPr lang="zh-CN" sz="2200">
                <a:sym typeface="+mn-ea"/>
              </a:rPr>
              <a:t>插座应可卡接</a:t>
            </a:r>
            <a:r>
              <a:rPr lang="en-US" sz="2200">
                <a:latin typeface="宋体" panose="02010600030101010101" pitchFamily="2" charset="-122"/>
                <a:sym typeface="+mn-ea"/>
              </a:rPr>
              <a:t>1</a:t>
            </a:r>
            <a:r>
              <a:rPr lang="zh-CN" sz="2200">
                <a:sym typeface="+mn-ea"/>
              </a:rPr>
              <a:t>根</a:t>
            </a:r>
            <a:r>
              <a:rPr lang="en-US" sz="2200">
                <a:latin typeface="宋体" panose="02010600030101010101" pitchFamily="2" charset="-122"/>
                <a:sym typeface="+mn-ea"/>
              </a:rPr>
              <a:t>4</a:t>
            </a:r>
            <a:r>
              <a:rPr lang="zh-CN" sz="2200">
                <a:sym typeface="+mn-ea"/>
              </a:rPr>
              <a:t>对对绞电缆。</a:t>
            </a:r>
            <a:r>
              <a:rPr lang="en-US" sz="2200">
                <a:latin typeface="宋体" panose="02010600030101010101" pitchFamily="2" charset="-122"/>
                <a:sym typeface="+mn-ea"/>
              </a:rPr>
              <a:t>    E. </a:t>
            </a:r>
            <a:r>
              <a:rPr lang="zh-CN" sz="2200">
                <a:sym typeface="+mn-ea"/>
              </a:rPr>
              <a:t>光纤连接器件每个单工端口应支持</a:t>
            </a:r>
            <a:r>
              <a:rPr lang="en-US" sz="2200">
                <a:latin typeface="宋体" panose="02010600030101010101" pitchFamily="2" charset="-122"/>
                <a:sym typeface="+mn-ea"/>
              </a:rPr>
              <a:t>1</a:t>
            </a:r>
            <a:r>
              <a:rPr lang="zh-CN" sz="2200">
                <a:sym typeface="+mn-ea"/>
              </a:rPr>
              <a:t>芯光纤的连接，双工端口则支持</a:t>
            </a:r>
            <a:r>
              <a:rPr lang="en-US" sz="2200">
                <a:latin typeface="宋体" panose="02010600030101010101" pitchFamily="2" charset="-122"/>
                <a:sym typeface="+mn-ea"/>
              </a:rPr>
              <a:t>2</a:t>
            </a:r>
            <a:r>
              <a:rPr lang="zh-CN" sz="2200">
                <a:sym typeface="+mn-ea"/>
              </a:rPr>
              <a:t>芯光纤的连接。</a:t>
            </a:r>
            <a:r>
              <a:rPr lang="en-US" sz="2200">
                <a:latin typeface="宋体" panose="02010600030101010101" pitchFamily="2" charset="-122"/>
                <a:sym typeface="+mn-ea"/>
              </a:rPr>
              <a:t>    F. </a:t>
            </a:r>
            <a:r>
              <a:rPr lang="zh-CN" sz="2200">
                <a:sym typeface="+mn-ea"/>
              </a:rPr>
              <a:t>各配线设备跳线可按以下原则选择与配置：</a:t>
            </a:r>
            <a:endParaRPr lang="zh-CN" sz="2200">
              <a:sym typeface="+mn-ea"/>
            </a:endParaRPr>
          </a:p>
          <a:p>
            <a:pPr marL="0" indent="0"/>
            <a:r>
              <a:rPr lang="en-US" altLang="zh-CN" sz="2200">
                <a:sym typeface="+mn-ea"/>
              </a:rPr>
              <a:t>      </a:t>
            </a:r>
            <a:r>
              <a:rPr lang="zh-CN" sz="2200">
                <a:sym typeface="+mn-ea"/>
              </a:rPr>
              <a:t>电话跳线宜按每根</a:t>
            </a:r>
            <a:r>
              <a:rPr lang="en-US" sz="2200">
                <a:latin typeface="宋体" panose="02010600030101010101" pitchFamily="2" charset="-122"/>
                <a:sym typeface="+mn-ea"/>
              </a:rPr>
              <a:t>1</a:t>
            </a:r>
            <a:r>
              <a:rPr lang="zh-CN" sz="2200">
                <a:sym typeface="+mn-ea"/>
              </a:rPr>
              <a:t>对或</a:t>
            </a:r>
            <a:r>
              <a:rPr lang="en-US" sz="2200">
                <a:latin typeface="宋体" panose="02010600030101010101" pitchFamily="2" charset="-122"/>
                <a:sym typeface="+mn-ea"/>
              </a:rPr>
              <a:t>2</a:t>
            </a:r>
            <a:r>
              <a:rPr lang="zh-CN" sz="2200">
                <a:sym typeface="+mn-ea"/>
              </a:rPr>
              <a:t>对对绞电缆容量配置，跳线两端连接插头采用</a:t>
            </a:r>
            <a:r>
              <a:rPr lang="en-US" sz="2200">
                <a:latin typeface="宋体" panose="02010600030101010101" pitchFamily="2" charset="-122"/>
                <a:sym typeface="+mn-ea"/>
              </a:rPr>
              <a:t>IDC</a:t>
            </a:r>
            <a:r>
              <a:rPr lang="zh-CN" sz="2200">
                <a:sym typeface="+mn-ea"/>
              </a:rPr>
              <a:t>或</a:t>
            </a:r>
            <a:r>
              <a:rPr lang="en-US" sz="2200">
                <a:latin typeface="宋体" panose="02010600030101010101" pitchFamily="2" charset="-122"/>
                <a:sym typeface="+mn-ea"/>
              </a:rPr>
              <a:t>RJ45</a:t>
            </a:r>
            <a:r>
              <a:rPr lang="zh-CN" sz="2200">
                <a:sym typeface="+mn-ea"/>
              </a:rPr>
              <a:t>型。</a:t>
            </a:r>
            <a:endParaRPr lang="zh-CN" sz="2200">
              <a:sym typeface="+mn-ea"/>
            </a:endParaRPr>
          </a:p>
          <a:p>
            <a:pPr marL="0" indent="0"/>
            <a:r>
              <a:rPr lang="en-US" altLang="zh-CN" sz="2200">
                <a:sym typeface="+mn-ea"/>
              </a:rPr>
              <a:t>      </a:t>
            </a:r>
            <a:r>
              <a:rPr lang="zh-CN" sz="2200">
                <a:sym typeface="+mn-ea"/>
              </a:rPr>
              <a:t>数据跳线宜按每根</a:t>
            </a:r>
            <a:r>
              <a:rPr lang="en-US" sz="2200">
                <a:latin typeface="宋体" panose="02010600030101010101" pitchFamily="2" charset="-122"/>
                <a:sym typeface="+mn-ea"/>
              </a:rPr>
              <a:t>4</a:t>
            </a:r>
            <a:r>
              <a:rPr lang="zh-CN" sz="2200">
                <a:sym typeface="+mn-ea"/>
              </a:rPr>
              <a:t>对对绞电缆配置，跳线两端连接插头采用</a:t>
            </a:r>
            <a:r>
              <a:rPr lang="en-US" sz="2200">
                <a:latin typeface="宋体" panose="02010600030101010101" pitchFamily="2" charset="-122"/>
                <a:sym typeface="+mn-ea"/>
              </a:rPr>
              <a:t>IDC</a:t>
            </a:r>
            <a:r>
              <a:rPr lang="zh-CN" sz="2200">
                <a:sym typeface="+mn-ea"/>
              </a:rPr>
              <a:t>或</a:t>
            </a:r>
            <a:r>
              <a:rPr lang="en-US" sz="2200">
                <a:latin typeface="宋体" panose="02010600030101010101" pitchFamily="2" charset="-122"/>
                <a:sym typeface="+mn-ea"/>
              </a:rPr>
              <a:t>RJ45</a:t>
            </a:r>
            <a:r>
              <a:rPr lang="zh-CN" sz="2200">
                <a:sym typeface="+mn-ea"/>
              </a:rPr>
              <a:t>型。</a:t>
            </a:r>
            <a:endParaRPr lang="zh-CN" sz="2200">
              <a:sym typeface="+mn-ea"/>
            </a:endParaRPr>
          </a:p>
          <a:p>
            <a:pPr marL="0" indent="0"/>
            <a:r>
              <a:rPr lang="en-US" altLang="zh-CN" sz="2200">
                <a:sym typeface="+mn-ea"/>
              </a:rPr>
              <a:t>     </a:t>
            </a:r>
            <a:r>
              <a:rPr lang="zh-CN" sz="2200">
                <a:sym typeface="+mn-ea"/>
              </a:rPr>
              <a:t>光纤跳线宜按每根</a:t>
            </a:r>
            <a:r>
              <a:rPr lang="en-US" sz="2200">
                <a:latin typeface="宋体" panose="02010600030101010101" pitchFamily="2" charset="-122"/>
                <a:cs typeface="Times New Roman" panose="02020603050405020304" pitchFamily="18" charset="0"/>
                <a:sym typeface="+mn-ea"/>
              </a:rPr>
              <a:t>1</a:t>
            </a:r>
            <a:r>
              <a:rPr lang="zh-CN" sz="2200">
                <a:sym typeface="+mn-ea"/>
              </a:rPr>
              <a:t>芯或</a:t>
            </a:r>
            <a:r>
              <a:rPr lang="en-US" sz="2200">
                <a:latin typeface="宋体" panose="02010600030101010101" pitchFamily="2" charset="-122"/>
                <a:cs typeface="Times New Roman" panose="02020603050405020304" pitchFamily="18" charset="0"/>
                <a:sym typeface="+mn-ea"/>
              </a:rPr>
              <a:t>2</a:t>
            </a:r>
            <a:r>
              <a:rPr lang="zh-CN" sz="2200">
                <a:sym typeface="+mn-ea"/>
              </a:rPr>
              <a:t>芯光纤配置，光跳线连接器件采用</a:t>
            </a:r>
            <a:r>
              <a:rPr lang="en-US" sz="2200">
                <a:latin typeface="宋体" panose="02010600030101010101" pitchFamily="2" charset="-122"/>
                <a:cs typeface="Times New Roman" panose="02020603050405020304" pitchFamily="18" charset="0"/>
                <a:sym typeface="+mn-ea"/>
              </a:rPr>
              <a:t>ST</a:t>
            </a:r>
            <a:r>
              <a:rPr lang="zh-CN" sz="2200">
                <a:sym typeface="+mn-ea"/>
              </a:rPr>
              <a:t>、</a:t>
            </a:r>
            <a:r>
              <a:rPr lang="en-US" sz="2200">
                <a:latin typeface="宋体" panose="02010600030101010101" pitchFamily="2" charset="-122"/>
                <a:cs typeface="Times New Roman" panose="02020603050405020304" pitchFamily="18" charset="0"/>
                <a:sym typeface="+mn-ea"/>
              </a:rPr>
              <a:t>SC</a:t>
            </a:r>
            <a:r>
              <a:rPr lang="zh-CN" sz="2200">
                <a:sym typeface="+mn-ea"/>
              </a:rPr>
              <a:t>或</a:t>
            </a:r>
            <a:r>
              <a:rPr lang="en-US" sz="2200">
                <a:latin typeface="宋体" panose="02010600030101010101" pitchFamily="2" charset="-122"/>
                <a:cs typeface="Times New Roman" panose="02020603050405020304" pitchFamily="18" charset="0"/>
                <a:sym typeface="+mn-ea"/>
              </a:rPr>
              <a:t>SFF</a:t>
            </a:r>
            <a:r>
              <a:rPr lang="zh-CN" sz="2200">
                <a:sym typeface="+mn-ea"/>
              </a:rPr>
              <a:t>型。</a:t>
            </a:r>
            <a:endParaRPr lang="zh-CN" altLang="en-US" sz="2200"/>
          </a:p>
          <a:p>
            <a:pPr marL="0" indent="0"/>
            <a:endParaRPr sz="2200">
              <a:sym typeface="+mn-ea"/>
            </a:endParaRPr>
          </a:p>
        </p:txBody>
      </p:sp>
      <p:sp>
        <p:nvSpPr>
          <p:cNvPr id="30725" name="Rectangle 75"/>
          <p:cNvSpPr>
            <a:spLocks noChangeArrowheads="1"/>
          </p:cNvSpPr>
          <p:nvPr/>
        </p:nvSpPr>
        <p:spPr bwMode="auto">
          <a:xfrm>
            <a:off x="4552950" y="1201420"/>
            <a:ext cx="5017770"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l" eaLnBrk="1" hangingPunct="1"/>
            <a:r>
              <a:rPr sz="2400" b="1"/>
              <a:t>（2）电信间配线设备配置</a:t>
            </a:r>
            <a:endParaRPr sz="2400" b="1"/>
          </a:p>
        </p:txBody>
      </p:sp>
      <p:sp>
        <p:nvSpPr>
          <p:cNvPr id="30726" name="标题 1"/>
          <p:cNvSpPr/>
          <p:nvPr/>
        </p:nvSpPr>
        <p:spPr bwMode="auto">
          <a:xfrm>
            <a:off x="3071814" y="260351"/>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4.2.5 </a:t>
            </a:r>
            <a:r>
              <a:rPr lang="zh-CN" altLang="en-US" sz="3200" b="1"/>
              <a:t>电信间设计</a:t>
            </a:r>
            <a:endParaRPr kumimoji="0" lang="zh-CN" altLang="en-US" sz="3200" b="1">
              <a:solidFill>
                <a:srgbClr val="375B79"/>
              </a:solidFill>
            </a:endParaRPr>
          </a:p>
        </p:txBody>
      </p:sp>
      <p:graphicFrame>
        <p:nvGraphicFramePr>
          <p:cNvPr id="3" name="表格 2"/>
          <p:cNvGraphicFramePr/>
          <p:nvPr/>
        </p:nvGraphicFramePr>
        <p:xfrm>
          <a:off x="6096000" y="2613660"/>
          <a:ext cx="0" cy="0"/>
        </p:xfrm>
        <a:graphic>
          <a:graphicData uri="http://schemas.openxmlformats.org/drawingml/2006/table">
            <a:tbl>
              <a:tblPr firstRow="1" bandRow="1">
                <a:tableStyleId>{5940675A-B579-460E-94D1-54222C63F5DA}</a:tableStyleId>
              </a:tblPr>
              <a:tblGrid>
                <a:gridCol w="0"/>
                <a:gridCol w="0"/>
              </a:tblGrid>
              <a:tr h="0">
                <a:tc>
                  <a:txBody>
                    <a:bodyPr/>
                    <a:p>
                      <a:pPr indent="0">
                        <a:buNone/>
                      </a:pPr>
                      <a:endParaRPr lang="zh-CN" altLang="en-US" b="0"/>
                    </a:p>
                  </a:txBody>
                  <a:tcPr>
                    <a:lnL>
                      <a:noFill/>
                    </a:lnL>
                    <a:lnR>
                      <a:noFill/>
                    </a:lnR>
                    <a:lnT cap="flat">
                      <a:noFill/>
                    </a:lnT>
                    <a:lnB cap="flat">
                      <a:noFill/>
                    </a:lnB>
                    <a:lnTlToBr>
                      <a:noFill/>
                    </a:lnTlToBr>
                    <a:lnBlToTr>
                      <a:noFill/>
                    </a:lnBlToTr>
                    <a:noFill/>
                  </a:tcPr>
                </a:tc>
                <a:tc>
                  <a:txBody>
                    <a:bodyPr/>
                    <a:p>
                      <a:pPr>
                        <a:buNone/>
                      </a:pPr>
                      <a:endParaRPr lang="zh-CN" altLang="en-US"/>
                    </a:p>
                  </a:txBody>
                  <a:tcPr>
                    <a:lnL>
                      <a:noFill/>
                    </a:lnL>
                    <a:lnR>
                      <a:noFill/>
                    </a:lnR>
                    <a:lnT>
                      <a:noFill/>
                    </a:lnT>
                    <a:lnB cap="flat">
                      <a:noFill/>
                    </a:lnB>
                    <a:lnTlToBr>
                      <a:noFill/>
                    </a:lnTlToBr>
                    <a:lnBlToTr>
                      <a:noFill/>
                    </a:lnBlToTr>
                    <a:solidFill>
                      <a:srgbClr val="FFFFFF"/>
                    </a:solidFill>
                  </a:tcPr>
                </a:tc>
              </a:tr>
              <a:tr h="0">
                <a:tc>
                  <a:txBody>
                    <a:bodyPr/>
                    <a:p>
                      <a:pPr indent="0">
                        <a:buNone/>
                      </a:pPr>
                      <a:endParaRPr lang="zh-CN" altLang="en-US"/>
                    </a:p>
                  </a:txBody>
                  <a:tcPr>
                    <a:lnL>
                      <a:noFill/>
                    </a:lnL>
                    <a:lnR>
                      <a:noFill/>
                    </a:lnR>
                    <a:lnT cap="flat">
                      <a:noFill/>
                    </a:lnT>
                    <a:lnB cap="flat">
                      <a:noFill/>
                    </a:lnB>
                    <a:lnTlToBr>
                      <a:noFill/>
                    </a:lnTlToBr>
                    <a:lnBlToTr>
                      <a:noFill/>
                    </a:lnBlToTr>
                    <a:noFill/>
                  </a:tcPr>
                </a:tc>
                <a:tc>
                  <a:txBody>
                    <a:bodyPr/>
                    <a:p>
                      <a:pPr indent="0">
                        <a:buNone/>
                      </a:pPr>
                      <a:endParaRPr lang="zh-CN" altLang="en-US"/>
                    </a:p>
                  </a:txBody>
                  <a:tcPr>
                    <a:lnL>
                      <a:noFill/>
                    </a:lnL>
                    <a:lnR cap="flat">
                      <a:noFill/>
                    </a:lnR>
                    <a:lnT cap="flat">
                      <a:noFill/>
                    </a:lnT>
                    <a:lnB cap="flat">
                      <a:noFill/>
                    </a:lnB>
                    <a:lnTlToBr>
                      <a:noFill/>
                    </a:lnTlToBr>
                    <a:lnBlToTr>
                      <a:noFill/>
                    </a:lnBlToTr>
                    <a:noFill/>
                  </a:tcPr>
                </a:tc>
              </a:tr>
            </a:tbl>
          </a:graphicData>
        </a:graphic>
      </p:graphicFrame>
      <p:graphicFrame>
        <p:nvGraphicFramePr>
          <p:cNvPr id="2" name="表格 1"/>
          <p:cNvGraphicFramePr/>
          <p:nvPr/>
        </p:nvGraphicFramePr>
        <p:xfrm>
          <a:off x="3556000" y="2659380"/>
          <a:ext cx="0" cy="0"/>
        </p:xfrm>
        <a:graphic>
          <a:graphicData uri="http://schemas.openxmlformats.org/drawingml/2006/table">
            <a:tbl>
              <a:tblPr firstRow="1" bandRow="1">
                <a:tableStyleId>{5940675A-B579-460E-94D1-54222C63F5DA}</a:tableStyleId>
              </a:tblPr>
              <a:tblGrid>
                <a:gridCol w="0"/>
                <a:gridCol w="0"/>
              </a:tblGrid>
              <a:tr h="0">
                <a:tc>
                  <a:txBody>
                    <a:bodyPr/>
                    <a:p>
                      <a:pPr indent="0">
                        <a:buNone/>
                      </a:pPr>
                      <a:endParaRPr lang="zh-CN" altLang="en-US" b="0"/>
                    </a:p>
                  </a:txBody>
                  <a:tcPr>
                    <a:lnL>
                      <a:noFill/>
                    </a:lnL>
                    <a:lnR>
                      <a:noFill/>
                    </a:lnR>
                    <a:lnT cap="flat">
                      <a:noFill/>
                    </a:lnT>
                    <a:lnB cap="flat">
                      <a:noFill/>
                    </a:lnB>
                    <a:lnTlToBr>
                      <a:noFill/>
                    </a:lnTlToBr>
                    <a:lnBlToTr>
                      <a:noFill/>
                    </a:lnBlToTr>
                    <a:noFill/>
                  </a:tcPr>
                </a:tc>
                <a:tc>
                  <a:txBody>
                    <a:bodyPr/>
                    <a:p>
                      <a:pPr>
                        <a:buNone/>
                      </a:pPr>
                      <a:endParaRPr lang="zh-CN" altLang="en-US"/>
                    </a:p>
                  </a:txBody>
                  <a:tcPr>
                    <a:lnL>
                      <a:noFill/>
                    </a:lnL>
                    <a:lnR>
                      <a:noFill/>
                    </a:lnR>
                    <a:lnT>
                      <a:noFill/>
                    </a:lnT>
                    <a:lnB cap="flat">
                      <a:noFill/>
                    </a:lnB>
                    <a:lnTlToBr>
                      <a:noFill/>
                    </a:lnTlToBr>
                    <a:lnBlToTr>
                      <a:noFill/>
                    </a:lnBlToTr>
                    <a:solidFill>
                      <a:srgbClr val="FFFFFF"/>
                    </a:solidFill>
                  </a:tcPr>
                </a:tc>
              </a:tr>
              <a:tr h="0">
                <a:tc>
                  <a:txBody>
                    <a:bodyPr/>
                    <a:p>
                      <a:pPr indent="0">
                        <a:buNone/>
                      </a:pPr>
                      <a:endParaRPr lang="zh-CN" altLang="en-US"/>
                    </a:p>
                  </a:txBody>
                  <a:tcPr>
                    <a:lnL>
                      <a:noFill/>
                    </a:lnL>
                    <a:lnR>
                      <a:noFill/>
                    </a:lnR>
                    <a:lnT cap="flat">
                      <a:noFill/>
                    </a:lnT>
                    <a:lnB cap="flat">
                      <a:noFill/>
                    </a:lnB>
                    <a:lnTlToBr>
                      <a:noFill/>
                    </a:lnTlToBr>
                    <a:lnBlToTr>
                      <a:noFill/>
                    </a:lnBlToTr>
                    <a:noFill/>
                  </a:tcPr>
                </a:tc>
                <a:tc>
                  <a:txBody>
                    <a:bodyPr/>
                    <a:p>
                      <a:pPr indent="0">
                        <a:buNone/>
                      </a:pPr>
                      <a:endParaRPr lang="zh-CN" altLang="en-US"/>
                    </a:p>
                  </a:txBody>
                  <a:tcPr>
                    <a:lnL>
                      <a:noFill/>
                    </a:lnL>
                    <a:lnR cap="flat">
                      <a:noFill/>
                    </a:lnR>
                    <a:lnT cap="flat">
                      <a:noFill/>
                    </a:lnT>
                    <a:lnB cap="flat">
                      <a:noFill/>
                    </a:lnB>
                    <a:lnTlToBr>
                      <a:noFill/>
                    </a:lnTlToBr>
                    <a:lnBlToTr>
                      <a:noFill/>
                    </a:lnBlToTr>
                    <a:no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6" y="1202373"/>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9"/>
          <p:cNvSpPr>
            <a:spLocks noChangeArrowheads="1"/>
          </p:cNvSpPr>
          <p:nvPr/>
        </p:nvSpPr>
        <p:spPr bwMode="auto">
          <a:xfrm>
            <a:off x="735014" y="1280161"/>
            <a:ext cx="4173537"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 </a:t>
            </a:r>
            <a:r>
              <a:rPr lang="zh-CN" altLang="en-US" sz="2400" b="1">
                <a:solidFill>
                  <a:schemeClr val="bg1"/>
                </a:solidFill>
              </a:rPr>
              <a:t>干线子系统的接合方式</a:t>
            </a:r>
            <a:endParaRPr lang="zh-CN" altLang="en-US" sz="2200" b="1">
              <a:solidFill>
                <a:schemeClr val="bg1"/>
              </a:solidFill>
            </a:endParaRPr>
          </a:p>
        </p:txBody>
      </p:sp>
      <p:sp>
        <p:nvSpPr>
          <p:cNvPr id="5124" name="Rectangle 31"/>
          <p:cNvSpPr>
            <a:spLocks noChangeArrowheads="1"/>
          </p:cNvSpPr>
          <p:nvPr/>
        </p:nvSpPr>
        <p:spPr bwMode="auto">
          <a:xfrm>
            <a:off x="479425" y="1917065"/>
            <a:ext cx="11112500" cy="171386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300"/>
              </a:lnSpc>
            </a:pPr>
            <a:r>
              <a:rPr lang="zh-CN" altLang="en-US" sz="2400" b="1"/>
              <a:t>通常，干线子系统线缆的接合方式有三种：</a:t>
            </a:r>
            <a:endParaRPr lang="en-US" altLang="zh-CN" sz="2400" b="1"/>
          </a:p>
          <a:p>
            <a:pPr eaLnBrk="1" hangingPunct="1">
              <a:lnSpc>
                <a:spcPts val="3300"/>
              </a:lnSpc>
            </a:pPr>
            <a:r>
              <a:rPr lang="zh-CN" altLang="en-US" sz="2400" b="1"/>
              <a:t>（</a:t>
            </a:r>
            <a:r>
              <a:rPr lang="en-US" altLang="zh-CN" sz="2400" b="1"/>
              <a:t>1</a:t>
            </a:r>
            <a:r>
              <a:rPr lang="zh-CN" altLang="en-US" sz="2400" b="1"/>
              <a:t>）点对点端接</a:t>
            </a:r>
            <a:r>
              <a:rPr lang="en-US" altLang="zh-CN" sz="2400" b="1"/>
              <a:t>;</a:t>
            </a:r>
            <a:endParaRPr lang="en-US" altLang="zh-CN" sz="2400" b="1"/>
          </a:p>
          <a:p>
            <a:pPr eaLnBrk="1" hangingPunct="1">
              <a:lnSpc>
                <a:spcPts val="3300"/>
              </a:lnSpc>
            </a:pPr>
            <a:r>
              <a:rPr lang="zh-CN" altLang="en-US" sz="2400" b="1"/>
              <a:t>（</a:t>
            </a:r>
            <a:r>
              <a:rPr lang="en-US" altLang="zh-CN" sz="2400" b="1"/>
              <a:t>2</a:t>
            </a:r>
            <a:r>
              <a:rPr lang="zh-CN" altLang="en-US" sz="2400" b="1"/>
              <a:t>）分支递减端接</a:t>
            </a:r>
            <a:r>
              <a:rPr lang="en-US" altLang="zh-CN" sz="2400" b="1"/>
              <a:t>;</a:t>
            </a:r>
            <a:endParaRPr lang="en-US" altLang="zh-CN" sz="2400" b="1"/>
          </a:p>
          <a:p>
            <a:pPr eaLnBrk="1" hangingPunct="1">
              <a:lnSpc>
                <a:spcPts val="3300"/>
              </a:lnSpc>
            </a:pPr>
            <a:r>
              <a:rPr lang="zh-CN" altLang="en-US" sz="2400" b="1"/>
              <a:t>（</a:t>
            </a:r>
            <a:r>
              <a:rPr lang="en-US" altLang="zh-CN" sz="2400" b="1"/>
              <a:t>3</a:t>
            </a:r>
            <a:r>
              <a:rPr lang="zh-CN" altLang="en-US" sz="2400" b="1"/>
              <a:t>）电缆直接端接。</a:t>
            </a:r>
            <a:endParaRPr lang="zh-CN" altLang="en-US" sz="2400" b="1"/>
          </a:p>
        </p:txBody>
      </p:sp>
      <p:sp>
        <p:nvSpPr>
          <p:cNvPr id="5125"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12998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39"/>
          <p:cNvSpPr>
            <a:spLocks noChangeArrowheads="1"/>
          </p:cNvSpPr>
          <p:nvPr/>
        </p:nvSpPr>
        <p:spPr bwMode="auto">
          <a:xfrm>
            <a:off x="879159" y="1207771"/>
            <a:ext cx="3673475"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sz="2400" b="1">
                <a:solidFill>
                  <a:schemeClr val="bg1"/>
                </a:solidFill>
              </a:rPr>
              <a:t>2.电信间配线设备</a:t>
            </a:r>
            <a:endParaRPr sz="2400" b="1">
              <a:solidFill>
                <a:schemeClr val="bg1"/>
              </a:solidFill>
            </a:endParaRPr>
          </a:p>
        </p:txBody>
      </p:sp>
      <p:sp>
        <p:nvSpPr>
          <p:cNvPr id="30724" name="Rectangle 31"/>
          <p:cNvSpPr>
            <a:spLocks noChangeArrowheads="1"/>
          </p:cNvSpPr>
          <p:nvPr/>
        </p:nvSpPr>
        <p:spPr bwMode="auto">
          <a:xfrm>
            <a:off x="623570" y="1844675"/>
            <a:ext cx="10741025" cy="408432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marL="0" indent="0"/>
            <a:r>
              <a:rPr lang="en-US" altLang="zh-CN" sz="2200">
                <a:sym typeface="+mn-ea"/>
              </a:rPr>
              <a:t>       </a:t>
            </a:r>
            <a:r>
              <a:rPr sz="2200">
                <a:sym typeface="+mn-ea"/>
              </a:rPr>
              <a:t>② 模块选择。</a:t>
            </a:r>
            <a:endParaRPr sz="2200">
              <a:sym typeface="+mn-ea"/>
            </a:endParaRPr>
          </a:p>
          <a:p>
            <a:pPr marL="0" indent="457200" latinLnBrk="0"/>
            <a:r>
              <a:rPr sz="2200">
                <a:sym typeface="+mn-ea"/>
              </a:rPr>
              <a:t>IDC模块选择：</a:t>
            </a:r>
            <a:endParaRPr sz="2200">
              <a:sym typeface="+mn-ea"/>
            </a:endParaRPr>
          </a:p>
          <a:p>
            <a:pPr marL="0" indent="457200" latinLnBrk="0"/>
            <a:r>
              <a:rPr sz="2200">
                <a:sym typeface="+mn-ea"/>
              </a:rPr>
              <a:t>A. 110型。通常水平电缆与跳线之间的IDC模块有4对和5对两种。有的6类布线系统中采用64对110型模块。对语音通信通常采用此类模块。</a:t>
            </a:r>
            <a:endParaRPr sz="2200">
              <a:sym typeface="+mn-ea"/>
            </a:endParaRPr>
          </a:p>
          <a:p>
            <a:pPr marL="0" indent="457200" latinLnBrk="0"/>
            <a:r>
              <a:rPr sz="2200">
                <a:sym typeface="+mn-ea"/>
              </a:rPr>
              <a:t>B.25对卡接式模块。卡接水平电缆与插接挑线的端子处于正、反两个部位，每个25对模块最多可卡接6根水平电缆。</a:t>
            </a:r>
            <a:endParaRPr sz="2200">
              <a:sym typeface="+mn-ea"/>
            </a:endParaRPr>
          </a:p>
          <a:p>
            <a:pPr marL="0" indent="457200" latinLnBrk="0"/>
            <a:r>
              <a:rPr sz="2200">
                <a:sym typeface="+mn-ea"/>
              </a:rPr>
              <a:t>C.回线式（8回线或10回线）端接模块。该模块的容量有8回线和10回线两种。上述各种IDC配线模块有3类、5类、5e类和6类产品可以用来支持语音和数据通信网络的应用。</a:t>
            </a:r>
            <a:endParaRPr sz="2200">
              <a:sym typeface="+mn-ea"/>
            </a:endParaRPr>
          </a:p>
          <a:p>
            <a:pPr marL="0" indent="457200" latinLnBrk="0"/>
            <a:r>
              <a:rPr sz="2200">
                <a:sym typeface="+mn-ea"/>
              </a:rPr>
              <a:t>RJ45配线模块选择：</a:t>
            </a:r>
            <a:endParaRPr sz="2200">
              <a:sym typeface="+mn-ea"/>
            </a:endParaRPr>
          </a:p>
          <a:p>
            <a:pPr marL="0" indent="457200" latinLnBrk="0"/>
            <a:r>
              <a:rPr sz="2200">
                <a:sym typeface="+mn-ea"/>
              </a:rPr>
              <a:t>此种模块以12口、24口、48口为单元组合，通常以24口为一个单元。RJ45端口有利于跳线的位置变更，经常使用在数据网络中。该模块有5类、5e类、6类和7类产品。</a:t>
            </a:r>
            <a:endParaRPr sz="2200">
              <a:sym typeface="+mn-ea"/>
            </a:endParaRPr>
          </a:p>
        </p:txBody>
      </p:sp>
      <p:sp>
        <p:nvSpPr>
          <p:cNvPr id="30725" name="Rectangle 75"/>
          <p:cNvSpPr>
            <a:spLocks noChangeArrowheads="1"/>
          </p:cNvSpPr>
          <p:nvPr/>
        </p:nvSpPr>
        <p:spPr bwMode="auto">
          <a:xfrm>
            <a:off x="4552950" y="1201420"/>
            <a:ext cx="5017770"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l" eaLnBrk="1" hangingPunct="1"/>
            <a:r>
              <a:rPr sz="2400" b="1"/>
              <a:t>（2）电信间配线设备配置</a:t>
            </a:r>
            <a:endParaRPr sz="2400" b="1"/>
          </a:p>
        </p:txBody>
      </p:sp>
      <p:sp>
        <p:nvSpPr>
          <p:cNvPr id="30726" name="标题 1"/>
          <p:cNvSpPr/>
          <p:nvPr/>
        </p:nvSpPr>
        <p:spPr bwMode="auto">
          <a:xfrm>
            <a:off x="3071814" y="260351"/>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4.2.5 </a:t>
            </a:r>
            <a:r>
              <a:rPr lang="zh-CN" altLang="en-US" sz="3200" b="1"/>
              <a:t>电信间设计</a:t>
            </a:r>
            <a:endParaRPr kumimoji="0" lang="zh-CN" altLang="en-US" sz="3200" b="1">
              <a:solidFill>
                <a:srgbClr val="375B79"/>
              </a:solidFill>
            </a:endParaRPr>
          </a:p>
        </p:txBody>
      </p:sp>
      <p:graphicFrame>
        <p:nvGraphicFramePr>
          <p:cNvPr id="3" name="表格 2"/>
          <p:cNvGraphicFramePr/>
          <p:nvPr/>
        </p:nvGraphicFramePr>
        <p:xfrm>
          <a:off x="6096000" y="2613660"/>
          <a:ext cx="0" cy="0"/>
        </p:xfrm>
        <a:graphic>
          <a:graphicData uri="http://schemas.openxmlformats.org/drawingml/2006/table">
            <a:tbl>
              <a:tblPr firstRow="1" bandRow="1">
                <a:tableStyleId>{5940675A-B579-460E-94D1-54222C63F5DA}</a:tableStyleId>
              </a:tblPr>
              <a:tblGrid>
                <a:gridCol w="0"/>
                <a:gridCol w="0"/>
              </a:tblGrid>
              <a:tr h="0">
                <a:tc>
                  <a:txBody>
                    <a:bodyPr/>
                    <a:p>
                      <a:pPr indent="0">
                        <a:buNone/>
                      </a:pPr>
                      <a:endParaRPr lang="zh-CN" altLang="en-US" b="0"/>
                    </a:p>
                  </a:txBody>
                  <a:tcPr>
                    <a:lnL>
                      <a:noFill/>
                    </a:lnL>
                    <a:lnR>
                      <a:noFill/>
                    </a:lnR>
                    <a:lnT cap="flat">
                      <a:noFill/>
                    </a:lnT>
                    <a:lnB cap="flat">
                      <a:noFill/>
                    </a:lnB>
                    <a:lnTlToBr>
                      <a:noFill/>
                    </a:lnTlToBr>
                    <a:lnBlToTr>
                      <a:noFill/>
                    </a:lnBlToTr>
                    <a:noFill/>
                  </a:tcPr>
                </a:tc>
                <a:tc>
                  <a:txBody>
                    <a:bodyPr/>
                    <a:p>
                      <a:pPr>
                        <a:buNone/>
                      </a:pPr>
                      <a:endParaRPr lang="zh-CN" altLang="en-US"/>
                    </a:p>
                  </a:txBody>
                  <a:tcPr>
                    <a:lnL>
                      <a:noFill/>
                    </a:lnL>
                    <a:lnR>
                      <a:noFill/>
                    </a:lnR>
                    <a:lnT>
                      <a:noFill/>
                    </a:lnT>
                    <a:lnB cap="flat">
                      <a:noFill/>
                    </a:lnB>
                    <a:lnTlToBr>
                      <a:noFill/>
                    </a:lnTlToBr>
                    <a:lnBlToTr>
                      <a:noFill/>
                    </a:lnBlToTr>
                    <a:solidFill>
                      <a:srgbClr val="FFFFFF"/>
                    </a:solidFill>
                  </a:tcPr>
                </a:tc>
              </a:tr>
              <a:tr h="0">
                <a:tc>
                  <a:txBody>
                    <a:bodyPr/>
                    <a:p>
                      <a:pPr indent="0">
                        <a:buNone/>
                      </a:pPr>
                      <a:endParaRPr lang="zh-CN" altLang="en-US"/>
                    </a:p>
                  </a:txBody>
                  <a:tcPr>
                    <a:lnL>
                      <a:noFill/>
                    </a:lnL>
                    <a:lnR>
                      <a:noFill/>
                    </a:lnR>
                    <a:lnT cap="flat">
                      <a:noFill/>
                    </a:lnT>
                    <a:lnB cap="flat">
                      <a:noFill/>
                    </a:lnB>
                    <a:lnTlToBr>
                      <a:noFill/>
                    </a:lnTlToBr>
                    <a:lnBlToTr>
                      <a:noFill/>
                    </a:lnBlToTr>
                    <a:noFill/>
                  </a:tcPr>
                </a:tc>
                <a:tc>
                  <a:txBody>
                    <a:bodyPr/>
                    <a:p>
                      <a:pPr indent="0">
                        <a:buNone/>
                      </a:pPr>
                      <a:endParaRPr lang="zh-CN" altLang="en-US"/>
                    </a:p>
                  </a:txBody>
                  <a:tcPr>
                    <a:lnL>
                      <a:noFill/>
                    </a:lnL>
                    <a:lnR cap="flat">
                      <a:noFill/>
                    </a:lnR>
                    <a:lnT cap="flat">
                      <a:noFill/>
                    </a:lnT>
                    <a:lnB cap="flat">
                      <a:noFill/>
                    </a:lnB>
                    <a:lnTlToBr>
                      <a:noFill/>
                    </a:lnTlToBr>
                    <a:lnBlToTr>
                      <a:noFill/>
                    </a:lnBlToTr>
                    <a:noFill/>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0237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Rectangle 39"/>
          <p:cNvSpPr>
            <a:spLocks noChangeArrowheads="1"/>
          </p:cNvSpPr>
          <p:nvPr/>
        </p:nvSpPr>
        <p:spPr bwMode="auto">
          <a:xfrm>
            <a:off x="807403" y="1280160"/>
            <a:ext cx="36734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dirty="0">
                <a:solidFill>
                  <a:schemeClr val="bg1"/>
                </a:solidFill>
              </a:rPr>
              <a:t>2. </a:t>
            </a:r>
            <a:r>
              <a:rPr lang="zh-CN" altLang="en-US" sz="2400" b="1" dirty="0">
                <a:solidFill>
                  <a:schemeClr val="bg1"/>
                </a:solidFill>
              </a:rPr>
              <a:t>电信</a:t>
            </a:r>
            <a:r>
              <a:rPr lang="zh-CN" altLang="en-US" sz="2400" b="1" dirty="0" smtClean="0">
                <a:solidFill>
                  <a:schemeClr val="bg1"/>
                </a:solidFill>
              </a:rPr>
              <a:t>间配线设备</a:t>
            </a:r>
            <a:endParaRPr lang="zh-CN" altLang="en-US" sz="2400" b="1" dirty="0">
              <a:solidFill>
                <a:schemeClr val="bg1"/>
              </a:solidFill>
            </a:endParaRPr>
          </a:p>
        </p:txBody>
      </p:sp>
      <p:sp>
        <p:nvSpPr>
          <p:cNvPr id="40964" name="Rectangle 31"/>
          <p:cNvSpPr>
            <a:spLocks noChangeArrowheads="1"/>
          </p:cNvSpPr>
          <p:nvPr/>
        </p:nvSpPr>
        <p:spPr bwMode="auto">
          <a:xfrm>
            <a:off x="551815" y="1917065"/>
            <a:ext cx="10896600" cy="149860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5353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zh-CN" altLang="zh-CN" sz="2400" b="1" dirty="0"/>
              <a:t>（</a:t>
            </a:r>
            <a:r>
              <a:rPr lang="en-US" altLang="zh-CN" sz="2400" b="1" dirty="0"/>
              <a:t>3</a:t>
            </a:r>
            <a:r>
              <a:rPr lang="zh-CN" altLang="zh-CN" sz="2400" b="1" dirty="0"/>
              <a:t>）楼层配线设备</a:t>
            </a:r>
            <a:r>
              <a:rPr lang="en-US" altLang="zh-CN" sz="2400" b="1" dirty="0"/>
              <a:t>FD</a:t>
            </a:r>
            <a:r>
              <a:rPr lang="zh-CN" altLang="zh-CN" sz="2400" b="1" dirty="0"/>
              <a:t>容量的确定</a:t>
            </a:r>
            <a:endParaRPr lang="zh-CN" altLang="zh-CN" sz="2400" b="1" dirty="0"/>
          </a:p>
          <a:p>
            <a:r>
              <a:rPr lang="zh-CN" altLang="zh-CN" sz="2400" dirty="0"/>
              <a:t>①</a:t>
            </a:r>
            <a:r>
              <a:rPr lang="en-US" altLang="zh-CN" sz="2400" dirty="0"/>
              <a:t> FD</a:t>
            </a:r>
            <a:r>
              <a:rPr lang="zh-CN" altLang="zh-CN" sz="2400" dirty="0"/>
              <a:t>的</a:t>
            </a:r>
            <a:r>
              <a:rPr lang="en-US" altLang="zh-CN" sz="2400" dirty="0"/>
              <a:t>IDC</a:t>
            </a:r>
            <a:r>
              <a:rPr lang="zh-CN" altLang="zh-CN" sz="2400" dirty="0"/>
              <a:t>配线模块容量确定</a:t>
            </a:r>
            <a:endParaRPr lang="zh-CN" altLang="zh-CN" sz="2400" dirty="0"/>
          </a:p>
          <a:p>
            <a:r>
              <a:rPr lang="en-US" altLang="zh-CN" sz="2400" dirty="0"/>
              <a:t>FD</a:t>
            </a:r>
            <a:r>
              <a:rPr lang="zh-CN" altLang="zh-CN" sz="2400" dirty="0"/>
              <a:t>的</a:t>
            </a:r>
            <a:r>
              <a:rPr lang="en-US" altLang="zh-CN" sz="2400" dirty="0"/>
              <a:t>IDC</a:t>
            </a:r>
            <a:r>
              <a:rPr lang="zh-CN" altLang="zh-CN" sz="2400" dirty="0"/>
              <a:t>配线模块各部分之间的关系如图</a:t>
            </a:r>
            <a:r>
              <a:rPr lang="en-US" altLang="zh-CN" sz="2400" dirty="0"/>
              <a:t>4.50</a:t>
            </a:r>
            <a:r>
              <a:rPr lang="zh-CN" altLang="zh-CN" sz="2400" dirty="0"/>
              <a:t>所示，</a:t>
            </a:r>
            <a:r>
              <a:rPr lang="en-US" altLang="zh-CN" sz="2400" dirty="0"/>
              <a:t>IDC</a:t>
            </a:r>
            <a:r>
              <a:rPr lang="zh-CN" altLang="zh-CN" sz="2400" dirty="0"/>
              <a:t>配线模块用于支持语音连接。</a:t>
            </a:r>
            <a:endParaRPr lang="zh-CN" altLang="en-US" sz="2200" dirty="0"/>
          </a:p>
        </p:txBody>
      </p:sp>
      <p:sp>
        <p:nvSpPr>
          <p:cNvPr id="40966" name="标题 1"/>
          <p:cNvSpPr/>
          <p:nvPr/>
        </p:nvSpPr>
        <p:spPr bwMode="auto">
          <a:xfrm>
            <a:off x="3071813" y="260350"/>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dirty="0"/>
              <a:t>4.2.5 </a:t>
            </a:r>
            <a:r>
              <a:rPr lang="zh-CN" altLang="en-US" sz="3200" b="1" dirty="0" smtClean="0"/>
              <a:t>电信</a:t>
            </a:r>
            <a:r>
              <a:rPr lang="zh-CN" altLang="en-US" sz="3200" b="1" dirty="0"/>
              <a:t>间设计</a:t>
            </a:r>
            <a:endParaRPr kumimoji="0" lang="zh-CN" altLang="en-US" sz="3200" b="1" dirty="0">
              <a:solidFill>
                <a:srgbClr val="375B79"/>
              </a:solidFill>
            </a:endParaRPr>
          </a:p>
        </p:txBody>
      </p:sp>
      <p:pic>
        <p:nvPicPr>
          <p:cNvPr id="2" name="图片 1"/>
          <p:cNvPicPr>
            <a:picLocks noChangeAspect="1"/>
          </p:cNvPicPr>
          <p:nvPr/>
        </p:nvPicPr>
        <p:blipFill>
          <a:blip r:embed="rId2"/>
          <a:stretch>
            <a:fillRect/>
          </a:stretch>
        </p:blipFill>
        <p:spPr>
          <a:xfrm>
            <a:off x="765175" y="3644900"/>
            <a:ext cx="10469245" cy="2217420"/>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5" y="112998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Rectangle 39"/>
          <p:cNvSpPr>
            <a:spLocks noChangeArrowheads="1"/>
          </p:cNvSpPr>
          <p:nvPr/>
        </p:nvSpPr>
        <p:spPr bwMode="auto">
          <a:xfrm>
            <a:off x="735013" y="1207770"/>
            <a:ext cx="36734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dirty="0">
                <a:solidFill>
                  <a:schemeClr val="bg1"/>
                </a:solidFill>
              </a:rPr>
              <a:t>2. </a:t>
            </a:r>
            <a:r>
              <a:rPr lang="zh-CN" altLang="en-US" sz="2400" b="1" dirty="0">
                <a:solidFill>
                  <a:schemeClr val="bg1"/>
                </a:solidFill>
              </a:rPr>
              <a:t>电信</a:t>
            </a:r>
            <a:r>
              <a:rPr lang="zh-CN" altLang="en-US" sz="2400" b="1" dirty="0" smtClean="0">
                <a:solidFill>
                  <a:schemeClr val="bg1"/>
                </a:solidFill>
              </a:rPr>
              <a:t>间配线设备</a:t>
            </a:r>
            <a:endParaRPr lang="zh-CN" altLang="en-US" sz="2400" b="1" dirty="0">
              <a:solidFill>
                <a:schemeClr val="bg1"/>
              </a:solidFill>
            </a:endParaRPr>
          </a:p>
        </p:txBody>
      </p:sp>
      <p:sp>
        <p:nvSpPr>
          <p:cNvPr id="40964" name="Rectangle 31"/>
          <p:cNvSpPr>
            <a:spLocks noChangeArrowheads="1"/>
          </p:cNvSpPr>
          <p:nvPr/>
        </p:nvSpPr>
        <p:spPr bwMode="auto">
          <a:xfrm>
            <a:off x="479425" y="1844675"/>
            <a:ext cx="11214100" cy="408432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5353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2400" dirty="0" smtClean="0"/>
              <a:t>A. </a:t>
            </a:r>
            <a:r>
              <a:rPr lang="zh-CN" altLang="zh-CN" sz="2400" dirty="0"/>
              <a:t>至水平侧支持语音</a:t>
            </a:r>
            <a:r>
              <a:rPr lang="en-US" altLang="zh-CN" sz="2400" dirty="0"/>
              <a:t>FD</a:t>
            </a:r>
            <a:r>
              <a:rPr lang="zh-CN" altLang="zh-CN" sz="2400" dirty="0"/>
              <a:t>的</a:t>
            </a:r>
            <a:r>
              <a:rPr lang="en-US" altLang="zh-CN" sz="2400" dirty="0"/>
              <a:t>IDC</a:t>
            </a:r>
            <a:r>
              <a:rPr lang="zh-CN" altLang="zh-CN" sz="2400" dirty="0"/>
              <a:t>配线模块基本单元（</a:t>
            </a:r>
            <a:r>
              <a:rPr lang="en-US" altLang="zh-CN" sz="2400" dirty="0"/>
              <a:t>100</a:t>
            </a:r>
            <a:r>
              <a:rPr lang="zh-CN" altLang="zh-CN" sz="2400" dirty="0"/>
              <a:t>对）数量</a:t>
            </a:r>
            <a:endParaRPr lang="zh-CN" altLang="zh-CN" sz="2400" dirty="0"/>
          </a:p>
          <a:p>
            <a:r>
              <a:rPr lang="en-US" altLang="zh-CN" sz="2400" dirty="0" err="1"/>
              <a:t>M</a:t>
            </a:r>
            <a:r>
              <a:rPr lang="en-US" altLang="zh-CN" sz="2400" baseline="-25000" dirty="0" err="1"/>
              <a:t>hipn</a:t>
            </a:r>
            <a:r>
              <a:rPr lang="zh-CN" altLang="zh-CN" sz="2400" dirty="0"/>
              <a:t>＝</a:t>
            </a:r>
            <a:r>
              <a:rPr lang="en-US" altLang="zh-CN" sz="2400" dirty="0"/>
              <a:t>T</a:t>
            </a:r>
            <a:r>
              <a:rPr lang="en-US" altLang="zh-CN" sz="2400" baseline="-25000" dirty="0"/>
              <a:t>pn</a:t>
            </a:r>
            <a:r>
              <a:rPr lang="en-US" altLang="zh-CN" sz="2400" dirty="0">
                <a:sym typeface="Symbol" panose="05050102010706020507"/>
              </a:rPr>
              <a:t></a:t>
            </a:r>
            <a:r>
              <a:rPr lang="en-US" altLang="zh-CN" sz="2400" dirty="0"/>
              <a:t>24</a:t>
            </a:r>
            <a:r>
              <a:rPr lang="zh-CN" altLang="zh-CN" sz="2400" dirty="0"/>
              <a:t>（</a:t>
            </a:r>
            <a:r>
              <a:rPr lang="en-US" altLang="zh-CN" sz="2400" dirty="0"/>
              <a:t>20</a:t>
            </a:r>
            <a:r>
              <a:rPr lang="zh-CN" altLang="zh-CN" sz="2400" dirty="0"/>
              <a:t>）</a:t>
            </a:r>
            <a:endParaRPr lang="zh-CN" altLang="zh-CN" sz="2400" dirty="0"/>
          </a:p>
          <a:p>
            <a:r>
              <a:rPr lang="zh-CN" altLang="zh-CN" sz="2400" dirty="0"/>
              <a:t>其中：</a:t>
            </a:r>
            <a:r>
              <a:rPr lang="en-US" altLang="zh-CN" sz="2400" dirty="0" err="1"/>
              <a:t>M</a:t>
            </a:r>
            <a:r>
              <a:rPr lang="en-US" altLang="zh-CN" sz="2400" baseline="-25000" dirty="0" err="1"/>
              <a:t>hipn</a:t>
            </a:r>
            <a:r>
              <a:rPr lang="zh-CN" altLang="zh-CN" sz="2400" dirty="0"/>
              <a:t>：第</a:t>
            </a:r>
            <a:r>
              <a:rPr lang="en-US" altLang="zh-CN" sz="2400" dirty="0"/>
              <a:t>n</a:t>
            </a:r>
            <a:r>
              <a:rPr lang="zh-CN" altLang="zh-CN" sz="2400" dirty="0"/>
              <a:t>层（区）楼层配线设备</a:t>
            </a:r>
            <a:r>
              <a:rPr lang="en-US" altLang="zh-CN" sz="2400" dirty="0"/>
              <a:t>FD</a:t>
            </a:r>
            <a:r>
              <a:rPr lang="zh-CN" altLang="zh-CN" sz="2400" dirty="0"/>
              <a:t>至水平电缆侧支持语音</a:t>
            </a:r>
            <a:r>
              <a:rPr lang="en-US" altLang="zh-CN" sz="2400" dirty="0"/>
              <a:t>IDC</a:t>
            </a:r>
            <a:r>
              <a:rPr lang="zh-CN" altLang="zh-CN" sz="2400" dirty="0"/>
              <a:t>配线模块的基本单元数量，取整数值；</a:t>
            </a:r>
            <a:endParaRPr lang="zh-CN" altLang="zh-CN" sz="2400" dirty="0"/>
          </a:p>
          <a:p>
            <a:r>
              <a:rPr lang="en-US" altLang="zh-CN" sz="2400" dirty="0" err="1"/>
              <a:t>T</a:t>
            </a:r>
            <a:r>
              <a:rPr lang="en-US" altLang="zh-CN" sz="2400" baseline="-25000" dirty="0" err="1"/>
              <a:t>pn</a:t>
            </a:r>
            <a:r>
              <a:rPr lang="zh-CN" altLang="zh-CN" sz="2400" dirty="0"/>
              <a:t>：第</a:t>
            </a:r>
            <a:r>
              <a:rPr lang="en-US" altLang="zh-CN" sz="2400" dirty="0"/>
              <a:t>n</a:t>
            </a:r>
            <a:r>
              <a:rPr lang="zh-CN" altLang="zh-CN" sz="2400" dirty="0"/>
              <a:t>层（区）的电话信息点数量；</a:t>
            </a:r>
            <a:endParaRPr lang="zh-CN" altLang="zh-CN" sz="2400" dirty="0"/>
          </a:p>
          <a:p>
            <a:r>
              <a:rPr lang="en-US" altLang="zh-CN" sz="2400" dirty="0"/>
              <a:t>24</a:t>
            </a:r>
            <a:r>
              <a:rPr lang="zh-CN" altLang="zh-CN" sz="2400" dirty="0"/>
              <a:t>（</a:t>
            </a:r>
            <a:r>
              <a:rPr lang="en-US" altLang="zh-CN" sz="2400" dirty="0"/>
              <a:t>20</a:t>
            </a:r>
            <a:r>
              <a:rPr lang="zh-CN" altLang="zh-CN" sz="2400" dirty="0"/>
              <a:t>）：采用</a:t>
            </a:r>
            <a:r>
              <a:rPr lang="en-US" altLang="zh-CN" sz="2400" dirty="0"/>
              <a:t>4</a:t>
            </a:r>
            <a:r>
              <a:rPr lang="zh-CN" altLang="zh-CN" sz="2400" dirty="0"/>
              <a:t>（</a:t>
            </a:r>
            <a:r>
              <a:rPr lang="en-US" altLang="zh-CN" sz="2400" dirty="0"/>
              <a:t>5</a:t>
            </a:r>
            <a:r>
              <a:rPr lang="zh-CN" altLang="zh-CN" sz="2400" dirty="0"/>
              <a:t>）对卡接模块时，</a:t>
            </a:r>
            <a:r>
              <a:rPr lang="en-US" altLang="zh-CN" sz="2400" dirty="0"/>
              <a:t>1</a:t>
            </a:r>
            <a:r>
              <a:rPr lang="zh-CN" altLang="zh-CN" sz="2400" dirty="0"/>
              <a:t>个规格为</a:t>
            </a:r>
            <a:r>
              <a:rPr lang="en-US" altLang="zh-CN" sz="2400" dirty="0"/>
              <a:t>100</a:t>
            </a:r>
            <a:r>
              <a:rPr lang="zh-CN" altLang="zh-CN" sz="2400" dirty="0"/>
              <a:t>对基本单元的</a:t>
            </a:r>
            <a:r>
              <a:rPr lang="en-US" altLang="zh-CN" sz="2400" dirty="0"/>
              <a:t>IDC</a:t>
            </a:r>
            <a:r>
              <a:rPr lang="zh-CN" altLang="zh-CN" sz="2400" dirty="0"/>
              <a:t>配线架可支持</a:t>
            </a:r>
            <a:r>
              <a:rPr lang="en-US" altLang="zh-CN" sz="2400" dirty="0"/>
              <a:t>24</a:t>
            </a:r>
            <a:r>
              <a:rPr lang="zh-CN" altLang="zh-CN" sz="2400" dirty="0"/>
              <a:t>（</a:t>
            </a:r>
            <a:r>
              <a:rPr lang="en-US" altLang="zh-CN" sz="2400" dirty="0"/>
              <a:t>20</a:t>
            </a:r>
            <a:r>
              <a:rPr lang="zh-CN" altLang="zh-CN" sz="2400" dirty="0"/>
              <a:t>）个电话信息点。</a:t>
            </a:r>
            <a:endParaRPr lang="zh-CN" altLang="zh-CN" sz="2400" dirty="0"/>
          </a:p>
          <a:p>
            <a:r>
              <a:rPr lang="en-US" altLang="zh-CN" sz="2400" dirty="0"/>
              <a:t>B.</a:t>
            </a:r>
            <a:r>
              <a:rPr lang="zh-CN" altLang="zh-CN" sz="2400" dirty="0"/>
              <a:t>至建筑物主干侧支持语音</a:t>
            </a:r>
            <a:r>
              <a:rPr lang="en-US" altLang="zh-CN" sz="2400" dirty="0"/>
              <a:t>FD</a:t>
            </a:r>
            <a:r>
              <a:rPr lang="zh-CN" altLang="zh-CN" sz="2400" dirty="0"/>
              <a:t>的</a:t>
            </a:r>
            <a:r>
              <a:rPr lang="en-US" altLang="zh-CN" sz="2400" dirty="0"/>
              <a:t>IDC</a:t>
            </a:r>
            <a:r>
              <a:rPr lang="zh-CN" altLang="zh-CN" sz="2400" dirty="0"/>
              <a:t>配线模块基本单元（</a:t>
            </a:r>
            <a:r>
              <a:rPr lang="en-US" altLang="zh-CN" sz="2400" dirty="0"/>
              <a:t>100</a:t>
            </a:r>
            <a:r>
              <a:rPr lang="zh-CN" altLang="zh-CN" sz="2400" dirty="0"/>
              <a:t>对）数量</a:t>
            </a:r>
            <a:endParaRPr lang="zh-CN" altLang="zh-CN" sz="2400" dirty="0"/>
          </a:p>
          <a:p>
            <a:r>
              <a:rPr lang="en-US" altLang="zh-CN" sz="2400" dirty="0" err="1"/>
              <a:t>M</a:t>
            </a:r>
            <a:r>
              <a:rPr lang="en-US" altLang="zh-CN" sz="2400" baseline="-25000" dirty="0" err="1"/>
              <a:t>bipn</a:t>
            </a:r>
            <a:r>
              <a:rPr lang="en-US" altLang="zh-CN" sz="2400" dirty="0"/>
              <a:t> =T</a:t>
            </a:r>
            <a:r>
              <a:rPr lang="en-US" altLang="zh-CN" sz="2400" baseline="-25000" dirty="0"/>
              <a:t>pn</a:t>
            </a:r>
            <a:r>
              <a:rPr lang="en-US" altLang="zh-CN" sz="2400" dirty="0">
                <a:sym typeface="Symbol" panose="05050102010706020507"/>
              </a:rPr>
              <a:t></a:t>
            </a:r>
            <a:r>
              <a:rPr lang="en-US" altLang="zh-CN" sz="2400" dirty="0"/>
              <a:t>1.1</a:t>
            </a:r>
            <a:r>
              <a:rPr lang="en-US" altLang="zh-CN" sz="2400" dirty="0">
                <a:sym typeface="Symbol" panose="05050102010706020507"/>
              </a:rPr>
              <a:t></a:t>
            </a:r>
            <a:r>
              <a:rPr lang="en-US" altLang="zh-CN" sz="2400" dirty="0"/>
              <a:t>100</a:t>
            </a:r>
            <a:endParaRPr lang="zh-CN" altLang="zh-CN" sz="2400" dirty="0"/>
          </a:p>
          <a:p>
            <a:r>
              <a:rPr lang="zh-CN" altLang="zh-CN" sz="2400" dirty="0"/>
              <a:t>其中：</a:t>
            </a:r>
            <a:r>
              <a:rPr lang="en-US" altLang="zh-CN" sz="2400" dirty="0" err="1"/>
              <a:t>M</a:t>
            </a:r>
            <a:r>
              <a:rPr lang="en-US" altLang="zh-CN" sz="2400" baseline="-25000" dirty="0" err="1"/>
              <a:t>bipn</a:t>
            </a:r>
            <a:r>
              <a:rPr lang="en-US" altLang="zh-CN" sz="2400" dirty="0"/>
              <a:t> =</a:t>
            </a:r>
            <a:r>
              <a:rPr lang="zh-CN" altLang="zh-CN" sz="2400" dirty="0"/>
              <a:t>：第</a:t>
            </a:r>
            <a:r>
              <a:rPr lang="en-US" altLang="zh-CN" sz="2400" dirty="0"/>
              <a:t>n</a:t>
            </a:r>
            <a:r>
              <a:rPr lang="zh-CN" altLang="zh-CN" sz="2400" dirty="0"/>
              <a:t>层（区）楼层配线设备</a:t>
            </a:r>
            <a:r>
              <a:rPr lang="en-US" altLang="zh-CN" sz="2400" dirty="0"/>
              <a:t>FD</a:t>
            </a:r>
            <a:r>
              <a:rPr lang="zh-CN" altLang="zh-CN" sz="2400" dirty="0"/>
              <a:t>至建筑物主干侧支持语音</a:t>
            </a:r>
            <a:r>
              <a:rPr lang="en-US" altLang="zh-CN" sz="2400" dirty="0"/>
              <a:t>IDC</a:t>
            </a:r>
            <a:r>
              <a:rPr lang="zh-CN" altLang="zh-CN" sz="2400" dirty="0"/>
              <a:t>配线模块的基本单元数量，取整数值；</a:t>
            </a:r>
            <a:endParaRPr lang="zh-CN" altLang="zh-CN" sz="2400" dirty="0"/>
          </a:p>
        </p:txBody>
      </p:sp>
      <p:sp>
        <p:nvSpPr>
          <p:cNvPr id="40966" name="标题 1"/>
          <p:cNvSpPr/>
          <p:nvPr/>
        </p:nvSpPr>
        <p:spPr bwMode="auto">
          <a:xfrm>
            <a:off x="3071813" y="260350"/>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dirty="0"/>
              <a:t>4.2.5 </a:t>
            </a:r>
            <a:r>
              <a:rPr lang="zh-CN" altLang="en-US" sz="3200" b="1" dirty="0" smtClean="0"/>
              <a:t>电信</a:t>
            </a:r>
            <a:r>
              <a:rPr lang="zh-CN" altLang="en-US" sz="3200" b="1" dirty="0"/>
              <a:t>间设计</a:t>
            </a:r>
            <a:endParaRPr kumimoji="0" lang="zh-CN" altLang="en-US" sz="3200" b="1" dirty="0">
              <a:solidFill>
                <a:srgbClr val="375B79"/>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34588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Rectangle 39"/>
          <p:cNvSpPr>
            <a:spLocks noChangeArrowheads="1"/>
          </p:cNvSpPr>
          <p:nvPr/>
        </p:nvSpPr>
        <p:spPr bwMode="auto">
          <a:xfrm>
            <a:off x="807403" y="1423670"/>
            <a:ext cx="36734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dirty="0">
                <a:solidFill>
                  <a:schemeClr val="bg1"/>
                </a:solidFill>
              </a:rPr>
              <a:t>2. </a:t>
            </a:r>
            <a:r>
              <a:rPr lang="zh-CN" altLang="en-US" sz="2400" b="1" dirty="0">
                <a:solidFill>
                  <a:schemeClr val="bg1"/>
                </a:solidFill>
              </a:rPr>
              <a:t>电信</a:t>
            </a:r>
            <a:r>
              <a:rPr lang="zh-CN" altLang="en-US" sz="2400" b="1" dirty="0" smtClean="0">
                <a:solidFill>
                  <a:schemeClr val="bg1"/>
                </a:solidFill>
              </a:rPr>
              <a:t>间配线设备</a:t>
            </a:r>
            <a:endParaRPr lang="zh-CN" altLang="en-US" sz="2400" b="1" dirty="0">
              <a:solidFill>
                <a:schemeClr val="bg1"/>
              </a:solidFill>
            </a:endParaRPr>
          </a:p>
        </p:txBody>
      </p:sp>
      <p:sp>
        <p:nvSpPr>
          <p:cNvPr id="40964" name="Rectangle 31"/>
          <p:cNvSpPr>
            <a:spLocks noChangeArrowheads="1"/>
          </p:cNvSpPr>
          <p:nvPr/>
        </p:nvSpPr>
        <p:spPr bwMode="auto">
          <a:xfrm>
            <a:off x="551815" y="2060575"/>
            <a:ext cx="10958830" cy="26066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5353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2400" dirty="0"/>
              <a:t>C.FD</a:t>
            </a:r>
            <a:r>
              <a:rPr lang="zh-CN" altLang="zh-CN" sz="2400" dirty="0"/>
              <a:t>的</a:t>
            </a:r>
            <a:r>
              <a:rPr lang="en-US" altLang="zh-CN" sz="2400" dirty="0"/>
              <a:t>IDC</a:t>
            </a:r>
            <a:r>
              <a:rPr lang="zh-CN" altLang="zh-CN" sz="2400" dirty="0"/>
              <a:t>配线模块总容量（总对数）</a:t>
            </a:r>
            <a:endParaRPr lang="zh-CN" altLang="zh-CN" sz="2400" dirty="0"/>
          </a:p>
          <a:p>
            <a:r>
              <a:rPr lang="en-US" altLang="zh-CN" sz="2400" dirty="0"/>
              <a:t>P</a:t>
            </a:r>
            <a:r>
              <a:rPr lang="en-US" altLang="zh-CN" sz="2400" baseline="-25000" dirty="0"/>
              <a:t>in</a:t>
            </a:r>
            <a:r>
              <a:rPr lang="zh-CN" altLang="zh-CN" sz="2400" dirty="0"/>
              <a:t>＝（</a:t>
            </a:r>
            <a:r>
              <a:rPr lang="en-US" altLang="zh-CN" sz="2400" dirty="0" err="1"/>
              <a:t>M</a:t>
            </a:r>
            <a:r>
              <a:rPr lang="en-US" altLang="zh-CN" sz="2400" baseline="-25000" dirty="0" err="1"/>
              <a:t>hipn</a:t>
            </a:r>
            <a:r>
              <a:rPr lang="zh-CN" altLang="zh-CN" sz="2400" dirty="0"/>
              <a:t>＋</a:t>
            </a:r>
            <a:r>
              <a:rPr lang="en-US" altLang="zh-CN" sz="2400" dirty="0" err="1"/>
              <a:t>M</a:t>
            </a:r>
            <a:r>
              <a:rPr lang="en-US" altLang="zh-CN" sz="2400" baseline="-25000" dirty="0" err="1"/>
              <a:t>bipn</a:t>
            </a:r>
            <a:r>
              <a:rPr lang="zh-CN" altLang="zh-CN" sz="2400" dirty="0"/>
              <a:t>）</a:t>
            </a:r>
            <a:r>
              <a:rPr lang="en-US" altLang="zh-CN" sz="2400" dirty="0">
                <a:sym typeface="Symbol" panose="05050102010706020507"/>
              </a:rPr>
              <a:t></a:t>
            </a:r>
            <a:r>
              <a:rPr lang="en-US" altLang="zh-CN" sz="2400" dirty="0"/>
              <a:t>100</a:t>
            </a:r>
            <a:endParaRPr lang="zh-CN" altLang="zh-CN" sz="2400" dirty="0"/>
          </a:p>
          <a:p>
            <a:r>
              <a:rPr lang="zh-CN" altLang="zh-CN" sz="2400" dirty="0"/>
              <a:t>其中：</a:t>
            </a:r>
            <a:r>
              <a:rPr lang="en-US" altLang="zh-CN" sz="2400" dirty="0"/>
              <a:t>P</a:t>
            </a:r>
            <a:r>
              <a:rPr lang="en-US" altLang="zh-CN" sz="2400" baseline="-25000" dirty="0"/>
              <a:t>in</a:t>
            </a:r>
            <a:r>
              <a:rPr lang="zh-CN" altLang="zh-CN" sz="2400" dirty="0"/>
              <a:t>：为第</a:t>
            </a:r>
            <a:r>
              <a:rPr lang="en-US" altLang="zh-CN" sz="2400" dirty="0"/>
              <a:t>n</a:t>
            </a:r>
            <a:r>
              <a:rPr lang="zh-CN" altLang="zh-CN" sz="2400" dirty="0"/>
              <a:t>层（区）楼层配线设备</a:t>
            </a:r>
            <a:r>
              <a:rPr lang="en-US" altLang="zh-CN" sz="2400" dirty="0"/>
              <a:t>FD</a:t>
            </a:r>
            <a:r>
              <a:rPr lang="zh-CN" altLang="zh-CN" sz="2400" dirty="0"/>
              <a:t>支持语音规格</a:t>
            </a:r>
            <a:r>
              <a:rPr lang="en-US" altLang="zh-CN" sz="2400" dirty="0"/>
              <a:t>100</a:t>
            </a:r>
            <a:r>
              <a:rPr lang="zh-CN" altLang="zh-CN" sz="2400" dirty="0"/>
              <a:t>对</a:t>
            </a:r>
            <a:r>
              <a:rPr lang="en-US" altLang="zh-CN" sz="2400" dirty="0"/>
              <a:t>IDC</a:t>
            </a:r>
            <a:r>
              <a:rPr lang="zh-CN" altLang="zh-CN" sz="2400" dirty="0"/>
              <a:t>配线模块的总容量。</a:t>
            </a:r>
            <a:endParaRPr lang="zh-CN" altLang="zh-CN" sz="2400" dirty="0"/>
          </a:p>
          <a:p>
            <a:r>
              <a:rPr lang="en-US" altLang="zh-CN" sz="2400" dirty="0"/>
              <a:t>D.FD</a:t>
            </a:r>
            <a:r>
              <a:rPr lang="zh-CN" altLang="zh-CN" sz="2400" dirty="0"/>
              <a:t>的</a:t>
            </a:r>
            <a:r>
              <a:rPr lang="en-US" altLang="zh-CN" sz="2400" dirty="0"/>
              <a:t>IDC</a:t>
            </a:r>
            <a:r>
              <a:rPr lang="zh-CN" altLang="zh-CN" sz="2400" dirty="0"/>
              <a:t>配线模块跳线</a:t>
            </a:r>
            <a:endParaRPr lang="zh-CN" altLang="zh-CN" sz="2400" dirty="0"/>
          </a:p>
          <a:p>
            <a:r>
              <a:rPr lang="zh-CN" altLang="zh-CN" sz="2400" dirty="0"/>
              <a:t>跳线按每根</a:t>
            </a:r>
            <a:r>
              <a:rPr lang="en-US" altLang="zh-CN" sz="2400" dirty="0"/>
              <a:t>1</a:t>
            </a:r>
            <a:r>
              <a:rPr lang="zh-CN" altLang="zh-CN" sz="2400" dirty="0"/>
              <a:t>对双绞线电缆容量配置，跳线两端连接插头采用</a:t>
            </a:r>
            <a:r>
              <a:rPr lang="en-US" altLang="zh-CN" sz="2400" dirty="0"/>
              <a:t>IDC</a:t>
            </a:r>
            <a:r>
              <a:rPr lang="zh-CN" altLang="zh-CN" sz="2400" dirty="0"/>
              <a:t>型，跳线根数＝</a:t>
            </a:r>
            <a:r>
              <a:rPr lang="en-US" altLang="zh-CN" sz="2400" dirty="0" err="1"/>
              <a:t>T</a:t>
            </a:r>
            <a:r>
              <a:rPr lang="en-US" altLang="zh-CN" sz="2400" baseline="-25000" dirty="0" err="1"/>
              <a:t>pn</a:t>
            </a:r>
            <a:r>
              <a:rPr lang="zh-CN" altLang="zh-CN" sz="2400" dirty="0"/>
              <a:t>根。</a:t>
            </a:r>
            <a:endParaRPr lang="zh-CN" altLang="zh-CN" sz="2400" dirty="0"/>
          </a:p>
        </p:txBody>
      </p:sp>
      <p:sp>
        <p:nvSpPr>
          <p:cNvPr id="40966" name="标题 1"/>
          <p:cNvSpPr/>
          <p:nvPr/>
        </p:nvSpPr>
        <p:spPr bwMode="auto">
          <a:xfrm>
            <a:off x="3071813" y="260350"/>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dirty="0"/>
              <a:t>4.2.5 </a:t>
            </a:r>
            <a:r>
              <a:rPr lang="zh-CN" altLang="en-US" sz="3200" b="1" dirty="0" smtClean="0"/>
              <a:t>电信</a:t>
            </a:r>
            <a:r>
              <a:rPr lang="zh-CN" altLang="en-US" sz="3200" b="1" dirty="0"/>
              <a:t>间设计</a:t>
            </a:r>
            <a:endParaRPr kumimoji="0" lang="zh-CN" altLang="en-US" sz="3200" b="1" dirty="0">
              <a:solidFill>
                <a:srgbClr val="375B79"/>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67715" y="120237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Rectangle 39"/>
          <p:cNvSpPr>
            <a:spLocks noChangeArrowheads="1"/>
          </p:cNvSpPr>
          <p:nvPr/>
        </p:nvSpPr>
        <p:spPr bwMode="auto">
          <a:xfrm>
            <a:off x="1023303" y="1280160"/>
            <a:ext cx="36734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dirty="0">
                <a:solidFill>
                  <a:schemeClr val="bg1"/>
                </a:solidFill>
              </a:rPr>
              <a:t>2. </a:t>
            </a:r>
            <a:r>
              <a:rPr lang="zh-CN" altLang="en-US" sz="2400" b="1" dirty="0">
                <a:solidFill>
                  <a:schemeClr val="bg1"/>
                </a:solidFill>
              </a:rPr>
              <a:t>电信</a:t>
            </a:r>
            <a:r>
              <a:rPr lang="zh-CN" altLang="en-US" sz="2400" b="1" dirty="0" smtClean="0">
                <a:solidFill>
                  <a:schemeClr val="bg1"/>
                </a:solidFill>
              </a:rPr>
              <a:t>间配线设备</a:t>
            </a:r>
            <a:endParaRPr lang="zh-CN" altLang="en-US" sz="2400" b="1" dirty="0">
              <a:solidFill>
                <a:schemeClr val="bg1"/>
              </a:solidFill>
            </a:endParaRPr>
          </a:p>
        </p:txBody>
      </p:sp>
      <p:sp>
        <p:nvSpPr>
          <p:cNvPr id="40964" name="Rectangle 31"/>
          <p:cNvSpPr>
            <a:spLocks noChangeArrowheads="1"/>
          </p:cNvSpPr>
          <p:nvPr/>
        </p:nvSpPr>
        <p:spPr bwMode="auto">
          <a:xfrm>
            <a:off x="767715" y="1917065"/>
            <a:ext cx="10838180" cy="76009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5353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zh-CN" altLang="zh-CN" sz="2400" dirty="0"/>
              <a:t>②</a:t>
            </a:r>
            <a:r>
              <a:rPr lang="en-US" altLang="zh-CN" sz="2400" dirty="0"/>
              <a:t> </a:t>
            </a:r>
            <a:r>
              <a:rPr lang="zh-CN" altLang="zh-CN" sz="2400" dirty="0"/>
              <a:t>支持语音和数据</a:t>
            </a:r>
            <a:r>
              <a:rPr lang="en-US" altLang="zh-CN" sz="2400" dirty="0"/>
              <a:t>FD</a:t>
            </a:r>
            <a:r>
              <a:rPr lang="zh-CN" altLang="zh-CN" sz="2400" dirty="0"/>
              <a:t>的</a:t>
            </a:r>
            <a:r>
              <a:rPr lang="en-US" altLang="zh-CN" sz="2400" dirty="0"/>
              <a:t>RJ45</a:t>
            </a:r>
            <a:r>
              <a:rPr lang="zh-CN" altLang="zh-CN" sz="2400" dirty="0"/>
              <a:t>配线模块（</a:t>
            </a:r>
            <a:r>
              <a:rPr lang="en-US" altLang="zh-CN" sz="2400" dirty="0"/>
              <a:t>24</a:t>
            </a:r>
            <a:r>
              <a:rPr lang="zh-CN" altLang="zh-CN" sz="2400" dirty="0"/>
              <a:t>口模块）容量的确定</a:t>
            </a:r>
            <a:endParaRPr lang="zh-CN" altLang="zh-CN" sz="2400" dirty="0"/>
          </a:p>
          <a:p>
            <a:r>
              <a:rPr lang="en-US" altLang="zh-CN" sz="2400" dirty="0" smtClean="0"/>
              <a:t>FD</a:t>
            </a:r>
            <a:r>
              <a:rPr lang="zh-CN" altLang="zh-CN" sz="2400" dirty="0"/>
              <a:t>的</a:t>
            </a:r>
            <a:r>
              <a:rPr lang="en-US" altLang="zh-CN" sz="2400" dirty="0"/>
              <a:t>RJ45</a:t>
            </a:r>
            <a:r>
              <a:rPr lang="zh-CN" altLang="zh-CN" sz="2400" dirty="0"/>
              <a:t>的配线模块各部分之间的关系如图</a:t>
            </a:r>
            <a:r>
              <a:rPr lang="en-US" altLang="zh-CN" sz="2400" dirty="0"/>
              <a:t>4.51</a:t>
            </a:r>
            <a:r>
              <a:rPr lang="zh-CN" altLang="zh-CN" sz="2400" dirty="0"/>
              <a:t>和</a:t>
            </a:r>
            <a:r>
              <a:rPr lang="en-US" altLang="zh-CN" sz="2400" dirty="0"/>
              <a:t>4.52</a:t>
            </a:r>
            <a:r>
              <a:rPr lang="zh-CN" altLang="zh-CN" sz="2400" dirty="0"/>
              <a:t>所示</a:t>
            </a:r>
            <a:endParaRPr lang="zh-CN" altLang="zh-CN" sz="2400" dirty="0"/>
          </a:p>
        </p:txBody>
      </p:sp>
      <p:sp>
        <p:nvSpPr>
          <p:cNvPr id="40966" name="标题 1"/>
          <p:cNvSpPr/>
          <p:nvPr/>
        </p:nvSpPr>
        <p:spPr bwMode="auto">
          <a:xfrm>
            <a:off x="3071813" y="260350"/>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dirty="0"/>
              <a:t>4.2.5 </a:t>
            </a:r>
            <a:r>
              <a:rPr lang="zh-CN" altLang="en-US" sz="3200" b="1" dirty="0" smtClean="0"/>
              <a:t>电信</a:t>
            </a:r>
            <a:r>
              <a:rPr lang="zh-CN" altLang="en-US" sz="3200" b="1" dirty="0"/>
              <a:t>间设计</a:t>
            </a:r>
            <a:endParaRPr kumimoji="0" lang="zh-CN" altLang="en-US" sz="3200" b="1" dirty="0">
              <a:solidFill>
                <a:srgbClr val="375B79"/>
              </a:solidFill>
            </a:endParaRPr>
          </a:p>
        </p:txBody>
      </p:sp>
      <p:pic>
        <p:nvPicPr>
          <p:cNvPr id="2" name="图片 1"/>
          <p:cNvPicPr>
            <a:picLocks noChangeAspect="1"/>
          </p:cNvPicPr>
          <p:nvPr/>
        </p:nvPicPr>
        <p:blipFill>
          <a:blip r:embed="rId2"/>
          <a:stretch>
            <a:fillRect/>
          </a:stretch>
        </p:blipFill>
        <p:spPr>
          <a:xfrm>
            <a:off x="1056005" y="2637155"/>
            <a:ext cx="8895080" cy="3512185"/>
          </a:xfrm>
          <a:prstGeom prst="rect">
            <a:avLst/>
          </a:prstGeom>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20237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Rectangle 39"/>
          <p:cNvSpPr>
            <a:spLocks noChangeArrowheads="1"/>
          </p:cNvSpPr>
          <p:nvPr/>
        </p:nvSpPr>
        <p:spPr bwMode="auto">
          <a:xfrm>
            <a:off x="879158" y="1280160"/>
            <a:ext cx="36734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dirty="0">
                <a:solidFill>
                  <a:schemeClr val="bg1"/>
                </a:solidFill>
              </a:rPr>
              <a:t>2. </a:t>
            </a:r>
            <a:r>
              <a:rPr lang="zh-CN" altLang="en-US" sz="2400" b="1" dirty="0">
                <a:solidFill>
                  <a:schemeClr val="bg1"/>
                </a:solidFill>
              </a:rPr>
              <a:t>电信</a:t>
            </a:r>
            <a:r>
              <a:rPr lang="zh-CN" altLang="en-US" sz="2400" b="1" dirty="0" smtClean="0">
                <a:solidFill>
                  <a:schemeClr val="bg1"/>
                </a:solidFill>
              </a:rPr>
              <a:t>间配线设备</a:t>
            </a:r>
            <a:endParaRPr lang="zh-CN" altLang="en-US" sz="2400" b="1" dirty="0">
              <a:solidFill>
                <a:schemeClr val="bg1"/>
              </a:solidFill>
            </a:endParaRPr>
          </a:p>
        </p:txBody>
      </p:sp>
      <p:sp>
        <p:nvSpPr>
          <p:cNvPr id="40964" name="Rectangle 31"/>
          <p:cNvSpPr>
            <a:spLocks noChangeArrowheads="1"/>
          </p:cNvSpPr>
          <p:nvPr/>
        </p:nvSpPr>
        <p:spPr bwMode="auto">
          <a:xfrm>
            <a:off x="623570" y="1917065"/>
            <a:ext cx="10970260" cy="334518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5353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2400" dirty="0"/>
              <a:t>A</a:t>
            </a:r>
            <a:r>
              <a:rPr lang="zh-CN" altLang="zh-CN" sz="2400" dirty="0"/>
              <a:t>．至水平侧</a:t>
            </a:r>
            <a:r>
              <a:rPr lang="en-US" altLang="zh-CN" sz="2400" dirty="0"/>
              <a:t>FD</a:t>
            </a:r>
            <a:r>
              <a:rPr lang="zh-CN" altLang="zh-CN" sz="2400" dirty="0"/>
              <a:t>的</a:t>
            </a:r>
            <a:r>
              <a:rPr lang="en-US" altLang="zh-CN" sz="2400" dirty="0"/>
              <a:t>RJ45</a:t>
            </a:r>
            <a:r>
              <a:rPr lang="zh-CN" altLang="zh-CN" sz="2400" dirty="0"/>
              <a:t>配线模块的基本单元数量</a:t>
            </a:r>
            <a:endParaRPr lang="zh-CN" altLang="zh-CN" sz="2400" dirty="0"/>
          </a:p>
          <a:p>
            <a:r>
              <a:rPr lang="en-US" altLang="zh-CN" sz="2400" dirty="0"/>
              <a:t>    </a:t>
            </a:r>
            <a:r>
              <a:rPr lang="en-US" altLang="zh-CN" sz="2400" dirty="0" err="1"/>
              <a:t>M</a:t>
            </a:r>
            <a:r>
              <a:rPr lang="en-US" altLang="zh-CN" sz="2400" baseline="-25000" dirty="0" err="1"/>
              <a:t>hrpn</a:t>
            </a:r>
            <a:r>
              <a:rPr lang="en-US" altLang="zh-CN" sz="2400" dirty="0"/>
              <a:t>=T</a:t>
            </a:r>
            <a:r>
              <a:rPr lang="en-US" altLang="zh-CN" sz="2400" baseline="-25000" dirty="0"/>
              <a:t>pn</a:t>
            </a:r>
            <a:r>
              <a:rPr lang="en-US" altLang="zh-CN" sz="2400" dirty="0">
                <a:sym typeface="Symbol" panose="05050102010706020507"/>
              </a:rPr>
              <a:t></a:t>
            </a:r>
            <a:r>
              <a:rPr lang="en-US" altLang="zh-CN" sz="2400" dirty="0"/>
              <a:t>24</a:t>
            </a:r>
            <a:endParaRPr lang="zh-CN" altLang="zh-CN" sz="2400" dirty="0"/>
          </a:p>
          <a:p>
            <a:r>
              <a:rPr lang="en-US" altLang="zh-CN" sz="2400" dirty="0" err="1"/>
              <a:t>M</a:t>
            </a:r>
            <a:r>
              <a:rPr lang="en-US" altLang="zh-CN" sz="2400" baseline="-25000" dirty="0" err="1"/>
              <a:t>hrdn</a:t>
            </a:r>
            <a:r>
              <a:rPr lang="en-US" altLang="zh-CN" sz="2400" dirty="0"/>
              <a:t>=T</a:t>
            </a:r>
            <a:r>
              <a:rPr lang="en-US" altLang="zh-CN" sz="2400" baseline="-25000" dirty="0"/>
              <a:t>dn</a:t>
            </a:r>
            <a:r>
              <a:rPr lang="en-US" altLang="zh-CN" sz="2400" dirty="0">
                <a:sym typeface="Symbol" panose="05050102010706020507"/>
              </a:rPr>
              <a:t></a:t>
            </a:r>
            <a:r>
              <a:rPr lang="en-US" altLang="zh-CN" sz="2400" dirty="0"/>
              <a:t>24</a:t>
            </a:r>
            <a:endParaRPr lang="zh-CN" altLang="zh-CN" sz="2400" dirty="0"/>
          </a:p>
          <a:p>
            <a:r>
              <a:rPr lang="en-US" altLang="zh-CN" sz="2400" dirty="0"/>
              <a:t>  </a:t>
            </a:r>
            <a:r>
              <a:rPr lang="zh-CN" altLang="zh-CN" sz="2400" dirty="0"/>
              <a:t>其中：</a:t>
            </a:r>
            <a:r>
              <a:rPr lang="en-US" altLang="zh-CN" sz="2400" dirty="0" err="1"/>
              <a:t>M</a:t>
            </a:r>
            <a:r>
              <a:rPr lang="en-US" altLang="zh-CN" sz="2400" baseline="-25000" dirty="0" err="1"/>
              <a:t>hrpn</a:t>
            </a:r>
            <a:r>
              <a:rPr lang="zh-CN" altLang="zh-CN" sz="2400" dirty="0"/>
              <a:t>、</a:t>
            </a:r>
            <a:r>
              <a:rPr lang="en-US" altLang="zh-CN" sz="2400" dirty="0" err="1"/>
              <a:t>M</a:t>
            </a:r>
            <a:r>
              <a:rPr lang="en-US" altLang="zh-CN" sz="2400" baseline="-25000" dirty="0" err="1"/>
              <a:t>hrdn</a:t>
            </a:r>
            <a:r>
              <a:rPr lang="zh-CN" altLang="zh-CN" sz="2400" dirty="0"/>
              <a:t>：第</a:t>
            </a:r>
            <a:r>
              <a:rPr lang="en-US" altLang="zh-CN" sz="2400" dirty="0"/>
              <a:t>n</a:t>
            </a:r>
            <a:r>
              <a:rPr lang="zh-CN" altLang="zh-CN" sz="2400" dirty="0"/>
              <a:t>层（区）楼层配线设备</a:t>
            </a:r>
            <a:r>
              <a:rPr lang="en-US" altLang="zh-CN" sz="2400" dirty="0"/>
              <a:t>FD</a:t>
            </a:r>
            <a:r>
              <a:rPr lang="zh-CN" altLang="zh-CN" sz="2400" dirty="0"/>
              <a:t>至水平侧支持语音和数据规格</a:t>
            </a:r>
            <a:r>
              <a:rPr lang="en-US" altLang="zh-CN" sz="2400" dirty="0"/>
              <a:t>24</a:t>
            </a:r>
            <a:r>
              <a:rPr lang="zh-CN" altLang="zh-CN" sz="2400" dirty="0"/>
              <a:t>口</a:t>
            </a:r>
            <a:r>
              <a:rPr lang="en-US" altLang="zh-CN" sz="2400" dirty="0"/>
              <a:t>RJ45</a:t>
            </a:r>
            <a:r>
              <a:rPr lang="zh-CN" altLang="zh-CN" sz="2400" dirty="0"/>
              <a:t>配线模块的基本单元数量，取整数值。</a:t>
            </a:r>
            <a:endParaRPr lang="zh-CN" altLang="zh-CN" sz="2400" dirty="0"/>
          </a:p>
          <a:p>
            <a:r>
              <a:rPr lang="en-US" altLang="zh-CN" sz="2400" dirty="0"/>
              <a:t>    B. </a:t>
            </a:r>
            <a:r>
              <a:rPr lang="zh-CN" altLang="zh-CN" sz="2400" dirty="0"/>
              <a:t>至干线侧</a:t>
            </a:r>
            <a:r>
              <a:rPr lang="en-US" altLang="zh-CN" sz="2400" dirty="0"/>
              <a:t>FD</a:t>
            </a:r>
            <a:r>
              <a:rPr lang="zh-CN" altLang="zh-CN" sz="2400" dirty="0"/>
              <a:t>的</a:t>
            </a:r>
            <a:r>
              <a:rPr lang="en-US" altLang="zh-CN" sz="2400" dirty="0"/>
              <a:t>RJ45</a:t>
            </a:r>
            <a:r>
              <a:rPr lang="zh-CN" altLang="zh-CN" sz="2400" dirty="0"/>
              <a:t>配线模块的基本单元数量</a:t>
            </a:r>
            <a:endParaRPr lang="zh-CN" altLang="zh-CN" sz="2400" dirty="0"/>
          </a:p>
          <a:p>
            <a:r>
              <a:rPr lang="en-US" altLang="zh-CN" sz="2400" dirty="0" err="1"/>
              <a:t>M</a:t>
            </a:r>
            <a:r>
              <a:rPr lang="en-US" altLang="zh-CN" sz="2400" baseline="-25000" dirty="0" err="1"/>
              <a:t>brdn</a:t>
            </a:r>
            <a:r>
              <a:rPr lang="en-US" altLang="zh-CN" sz="2400" dirty="0"/>
              <a:t>=</a:t>
            </a:r>
            <a:r>
              <a:rPr lang="en-US" altLang="zh-CN" sz="2400" dirty="0" err="1"/>
              <a:t>M</a:t>
            </a:r>
            <a:r>
              <a:rPr lang="en-US" altLang="zh-CN" sz="2400" baseline="-25000" dirty="0" err="1"/>
              <a:t>hrdn</a:t>
            </a:r>
            <a:endParaRPr lang="zh-CN" altLang="zh-CN" sz="2400" dirty="0"/>
          </a:p>
          <a:p>
            <a:r>
              <a:rPr lang="zh-CN" altLang="zh-CN" sz="2400" dirty="0"/>
              <a:t>其中：</a:t>
            </a:r>
            <a:r>
              <a:rPr lang="en-US" altLang="zh-CN" sz="2400" dirty="0" err="1"/>
              <a:t>M</a:t>
            </a:r>
            <a:r>
              <a:rPr lang="en-US" altLang="zh-CN" sz="2400" baseline="-25000" dirty="0" err="1"/>
              <a:t>brdn</a:t>
            </a:r>
            <a:r>
              <a:rPr lang="zh-CN" altLang="zh-CN" sz="2400" dirty="0"/>
              <a:t>：第</a:t>
            </a:r>
            <a:r>
              <a:rPr lang="en-US" altLang="zh-CN" sz="2400" dirty="0"/>
              <a:t>n</a:t>
            </a:r>
            <a:r>
              <a:rPr lang="zh-CN" altLang="zh-CN" sz="2400" dirty="0"/>
              <a:t>层（区）楼层配线设备</a:t>
            </a:r>
            <a:r>
              <a:rPr lang="en-US" altLang="zh-CN" sz="2400" dirty="0"/>
              <a:t>FD</a:t>
            </a:r>
            <a:r>
              <a:rPr lang="zh-CN" altLang="zh-CN" sz="2400" dirty="0"/>
              <a:t>至建筑物主干电缆侧支持数据规格</a:t>
            </a:r>
            <a:r>
              <a:rPr lang="en-US" altLang="zh-CN" sz="2400" dirty="0"/>
              <a:t>24</a:t>
            </a:r>
            <a:r>
              <a:rPr lang="zh-CN" altLang="zh-CN" sz="2400" dirty="0"/>
              <a:t>口</a:t>
            </a:r>
            <a:r>
              <a:rPr lang="en-US" altLang="zh-CN" sz="2400" dirty="0"/>
              <a:t>RJ45</a:t>
            </a:r>
            <a:r>
              <a:rPr lang="zh-CN" altLang="zh-CN" sz="2400" dirty="0"/>
              <a:t>配线模块的基本单元数量，取整数值。</a:t>
            </a:r>
            <a:endParaRPr lang="zh-CN" altLang="zh-CN" sz="2400" dirty="0"/>
          </a:p>
        </p:txBody>
      </p:sp>
      <p:sp>
        <p:nvSpPr>
          <p:cNvPr id="40966" name="标题 1"/>
          <p:cNvSpPr/>
          <p:nvPr/>
        </p:nvSpPr>
        <p:spPr bwMode="auto">
          <a:xfrm>
            <a:off x="3071813" y="260350"/>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dirty="0"/>
              <a:t>4.2.5 </a:t>
            </a:r>
            <a:r>
              <a:rPr lang="zh-CN" altLang="en-US" sz="3200" b="1" dirty="0" smtClean="0"/>
              <a:t>电信</a:t>
            </a:r>
            <a:r>
              <a:rPr lang="zh-CN" altLang="en-US" sz="3200" b="1" dirty="0"/>
              <a:t>间设计</a:t>
            </a:r>
            <a:endParaRPr kumimoji="0" lang="zh-CN" altLang="en-US" sz="3200" b="1" dirty="0">
              <a:solidFill>
                <a:srgbClr val="375B79"/>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274128"/>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Rectangle 39"/>
          <p:cNvSpPr>
            <a:spLocks noChangeArrowheads="1"/>
          </p:cNvSpPr>
          <p:nvPr/>
        </p:nvSpPr>
        <p:spPr bwMode="auto">
          <a:xfrm>
            <a:off x="879158" y="1351915"/>
            <a:ext cx="36734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dirty="0">
                <a:solidFill>
                  <a:schemeClr val="bg1"/>
                </a:solidFill>
              </a:rPr>
              <a:t>2. </a:t>
            </a:r>
            <a:r>
              <a:rPr lang="zh-CN" altLang="en-US" sz="2400" b="1" dirty="0">
                <a:solidFill>
                  <a:schemeClr val="bg1"/>
                </a:solidFill>
              </a:rPr>
              <a:t>电信</a:t>
            </a:r>
            <a:r>
              <a:rPr lang="zh-CN" altLang="en-US" sz="2400" b="1" dirty="0" smtClean="0">
                <a:solidFill>
                  <a:schemeClr val="bg1"/>
                </a:solidFill>
              </a:rPr>
              <a:t>间配线设备</a:t>
            </a:r>
            <a:endParaRPr lang="zh-CN" altLang="en-US" sz="2400" b="1" dirty="0">
              <a:solidFill>
                <a:schemeClr val="bg1"/>
              </a:solidFill>
            </a:endParaRPr>
          </a:p>
        </p:txBody>
      </p:sp>
      <p:sp>
        <p:nvSpPr>
          <p:cNvPr id="40964" name="Rectangle 31"/>
          <p:cNvSpPr>
            <a:spLocks noChangeArrowheads="1"/>
          </p:cNvSpPr>
          <p:nvPr/>
        </p:nvSpPr>
        <p:spPr bwMode="auto">
          <a:xfrm>
            <a:off x="623570" y="1988820"/>
            <a:ext cx="10846435" cy="334518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5353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2400" dirty="0"/>
              <a:t>C. FD</a:t>
            </a:r>
            <a:r>
              <a:rPr lang="zh-CN" altLang="zh-CN" sz="2400" dirty="0"/>
              <a:t>的</a:t>
            </a:r>
            <a:r>
              <a:rPr lang="en-US" altLang="zh-CN" sz="2400" dirty="0"/>
              <a:t>RJ45</a:t>
            </a:r>
            <a:r>
              <a:rPr lang="zh-CN" altLang="zh-CN" sz="2400" dirty="0"/>
              <a:t>配线模块总量</a:t>
            </a:r>
            <a:endParaRPr lang="zh-CN" altLang="zh-CN" sz="2400" dirty="0"/>
          </a:p>
          <a:p>
            <a:r>
              <a:rPr lang="en-US" altLang="zh-CN" sz="2400" dirty="0"/>
              <a:t>P</a:t>
            </a:r>
            <a:r>
              <a:rPr lang="en-US" altLang="zh-CN" sz="2400" baseline="-25000" dirty="0"/>
              <a:t>rn</a:t>
            </a:r>
            <a:r>
              <a:rPr lang="zh-CN" altLang="zh-CN" sz="2400" dirty="0"/>
              <a:t>＝（</a:t>
            </a:r>
            <a:r>
              <a:rPr lang="en-US" altLang="zh-CN" sz="2400" dirty="0" err="1"/>
              <a:t>M</a:t>
            </a:r>
            <a:r>
              <a:rPr lang="en-US" altLang="zh-CN" sz="2400" baseline="-25000" dirty="0" err="1"/>
              <a:t>hrpn</a:t>
            </a:r>
            <a:r>
              <a:rPr lang="zh-CN" altLang="zh-CN" sz="2400" dirty="0"/>
              <a:t>＋</a:t>
            </a:r>
            <a:r>
              <a:rPr lang="en-US" altLang="zh-CN" sz="2400" dirty="0" err="1"/>
              <a:t>M</a:t>
            </a:r>
            <a:r>
              <a:rPr lang="en-US" altLang="zh-CN" sz="2400" baseline="-25000" dirty="0" err="1"/>
              <a:t>brdn</a:t>
            </a:r>
            <a:r>
              <a:rPr lang="zh-CN" altLang="zh-CN" sz="2400" baseline="-25000" dirty="0"/>
              <a:t>＋</a:t>
            </a:r>
            <a:r>
              <a:rPr lang="en-US" altLang="zh-CN" sz="2400" dirty="0" err="1"/>
              <a:t>M</a:t>
            </a:r>
            <a:r>
              <a:rPr lang="en-US" altLang="zh-CN" sz="2400" baseline="-25000" dirty="0" err="1"/>
              <a:t>hrdn</a:t>
            </a:r>
            <a:r>
              <a:rPr lang="zh-CN" altLang="zh-CN" sz="2400" dirty="0"/>
              <a:t>）</a:t>
            </a:r>
            <a:r>
              <a:rPr lang="en-US" altLang="zh-CN" sz="2400" dirty="0">
                <a:sym typeface="Symbol" panose="05050102010706020507"/>
              </a:rPr>
              <a:t></a:t>
            </a:r>
            <a:r>
              <a:rPr lang="en-US" altLang="zh-CN" sz="2400" dirty="0"/>
              <a:t>24</a:t>
            </a:r>
            <a:endParaRPr lang="zh-CN" altLang="zh-CN" sz="2400" dirty="0"/>
          </a:p>
          <a:p>
            <a:r>
              <a:rPr lang="zh-CN" altLang="zh-CN" sz="2400" dirty="0"/>
              <a:t>其中：</a:t>
            </a:r>
            <a:r>
              <a:rPr lang="en-US" altLang="zh-CN" sz="2400" dirty="0"/>
              <a:t>P</a:t>
            </a:r>
            <a:r>
              <a:rPr lang="en-US" altLang="zh-CN" sz="2400" baseline="-25000" dirty="0"/>
              <a:t>rn</a:t>
            </a:r>
            <a:r>
              <a:rPr lang="zh-CN" altLang="zh-CN" sz="2400" dirty="0"/>
              <a:t>：第</a:t>
            </a:r>
            <a:r>
              <a:rPr lang="en-US" altLang="zh-CN" sz="2400" dirty="0"/>
              <a:t>n</a:t>
            </a:r>
            <a:r>
              <a:rPr lang="zh-CN" altLang="zh-CN" sz="2400" dirty="0"/>
              <a:t>层（区）楼层配线设备</a:t>
            </a:r>
            <a:r>
              <a:rPr lang="en-US" altLang="zh-CN" sz="2400" dirty="0"/>
              <a:t>FD</a:t>
            </a:r>
            <a:r>
              <a:rPr lang="zh-CN" altLang="zh-CN" sz="2400" dirty="0"/>
              <a:t>支持语音和数据规格</a:t>
            </a:r>
            <a:r>
              <a:rPr lang="en-US" altLang="zh-CN" sz="2400" dirty="0"/>
              <a:t>24</a:t>
            </a:r>
            <a:r>
              <a:rPr lang="zh-CN" altLang="zh-CN" sz="2400" dirty="0"/>
              <a:t>口</a:t>
            </a:r>
            <a:r>
              <a:rPr lang="en-US" altLang="zh-CN" sz="2400" dirty="0"/>
              <a:t>RJ45</a:t>
            </a:r>
            <a:r>
              <a:rPr lang="zh-CN" altLang="zh-CN" sz="2400" dirty="0"/>
              <a:t>配线模块的总容量。</a:t>
            </a:r>
            <a:endParaRPr lang="zh-CN" altLang="zh-CN" sz="2400" dirty="0"/>
          </a:p>
          <a:p>
            <a:r>
              <a:rPr lang="en-US" altLang="zh-CN" sz="2400" dirty="0"/>
              <a:t>D.FD</a:t>
            </a:r>
            <a:r>
              <a:rPr lang="zh-CN" altLang="zh-CN" sz="2400" dirty="0"/>
              <a:t>的</a:t>
            </a:r>
            <a:r>
              <a:rPr lang="en-US" altLang="zh-CN" sz="2400" dirty="0"/>
              <a:t>IDC</a:t>
            </a:r>
            <a:r>
              <a:rPr lang="zh-CN" altLang="zh-CN" sz="2400" dirty="0"/>
              <a:t>和</a:t>
            </a:r>
            <a:r>
              <a:rPr lang="en-US" altLang="zh-CN" sz="2400" dirty="0"/>
              <a:t>RJ45</a:t>
            </a:r>
            <a:r>
              <a:rPr lang="zh-CN" altLang="zh-CN" sz="2400" dirty="0"/>
              <a:t>配线模块跳线</a:t>
            </a:r>
            <a:endParaRPr lang="zh-CN" altLang="zh-CN" sz="2400" dirty="0"/>
          </a:p>
          <a:p>
            <a:r>
              <a:rPr lang="zh-CN" altLang="zh-CN" sz="2400" dirty="0"/>
              <a:t>支持语音跳线：跳线按每根</a:t>
            </a:r>
            <a:r>
              <a:rPr lang="en-US" altLang="zh-CN" sz="2400" dirty="0"/>
              <a:t>1</a:t>
            </a:r>
            <a:r>
              <a:rPr lang="zh-CN" altLang="zh-CN" sz="2400" dirty="0"/>
              <a:t>对双绞线电缆容量配置，跳线一端连接插头采用</a:t>
            </a:r>
            <a:r>
              <a:rPr lang="en-US" altLang="zh-CN" sz="2400" dirty="0"/>
              <a:t>IDC</a:t>
            </a:r>
            <a:r>
              <a:rPr lang="zh-CN" altLang="zh-CN" sz="2400" dirty="0"/>
              <a:t>型，另一端采用连接插头采用</a:t>
            </a:r>
            <a:r>
              <a:rPr lang="en-US" altLang="zh-CN" sz="2400" dirty="0"/>
              <a:t>RJ45</a:t>
            </a:r>
            <a:r>
              <a:rPr lang="zh-CN" altLang="zh-CN" sz="2400" dirty="0"/>
              <a:t>型，跳线根数＝</a:t>
            </a:r>
            <a:r>
              <a:rPr lang="en-US" altLang="zh-CN" sz="2400" dirty="0" err="1"/>
              <a:t>T</a:t>
            </a:r>
            <a:r>
              <a:rPr lang="en-US" altLang="zh-CN" sz="2400" baseline="-25000" dirty="0" err="1"/>
              <a:t>pn</a:t>
            </a:r>
            <a:r>
              <a:rPr lang="zh-CN" altLang="zh-CN" sz="2400" dirty="0"/>
              <a:t>根。</a:t>
            </a:r>
            <a:endParaRPr lang="zh-CN" altLang="zh-CN" sz="2400" dirty="0"/>
          </a:p>
          <a:p>
            <a:r>
              <a:rPr lang="zh-CN" altLang="zh-CN" sz="2400" dirty="0"/>
              <a:t>支持数据跳线：跳线按每根</a:t>
            </a:r>
            <a:r>
              <a:rPr lang="en-US" altLang="zh-CN" sz="2400" dirty="0"/>
              <a:t>4</a:t>
            </a:r>
            <a:r>
              <a:rPr lang="zh-CN" altLang="zh-CN" sz="2400" dirty="0"/>
              <a:t>对双绞线电缆容量配置，跳线两端连接插头采用</a:t>
            </a:r>
            <a:r>
              <a:rPr lang="en-US" altLang="zh-CN" sz="2400" dirty="0"/>
              <a:t>RJ45</a:t>
            </a:r>
            <a:r>
              <a:rPr lang="zh-CN" altLang="zh-CN" sz="2400" dirty="0"/>
              <a:t>型，跳线根数＝</a:t>
            </a:r>
            <a:r>
              <a:rPr lang="en-US" altLang="zh-CN" sz="2400" dirty="0" err="1"/>
              <a:t>T</a:t>
            </a:r>
            <a:r>
              <a:rPr lang="en-US" altLang="zh-CN" sz="2400" baseline="-25000" dirty="0" err="1"/>
              <a:t>dn</a:t>
            </a:r>
            <a:r>
              <a:rPr lang="zh-CN" altLang="zh-CN" sz="2400" dirty="0"/>
              <a:t>根。</a:t>
            </a:r>
            <a:endParaRPr lang="zh-CN" altLang="zh-CN" sz="2400" dirty="0"/>
          </a:p>
        </p:txBody>
      </p:sp>
      <p:sp>
        <p:nvSpPr>
          <p:cNvPr id="40966" name="标题 1"/>
          <p:cNvSpPr/>
          <p:nvPr/>
        </p:nvSpPr>
        <p:spPr bwMode="auto">
          <a:xfrm>
            <a:off x="3071813" y="260350"/>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dirty="0"/>
              <a:t>4.2.5 </a:t>
            </a:r>
            <a:r>
              <a:rPr lang="zh-CN" altLang="en-US" sz="3200" b="1" dirty="0" smtClean="0"/>
              <a:t>电信</a:t>
            </a:r>
            <a:r>
              <a:rPr lang="zh-CN" altLang="en-US" sz="3200" b="1" dirty="0"/>
              <a:t>间设计</a:t>
            </a:r>
            <a:endParaRPr kumimoji="0" lang="zh-CN" altLang="en-US" sz="3200" b="1" dirty="0">
              <a:solidFill>
                <a:srgbClr val="375B79"/>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31"/>
          <p:cNvSpPr>
            <a:spLocks noChangeArrowheads="1"/>
          </p:cNvSpPr>
          <p:nvPr/>
        </p:nvSpPr>
        <p:spPr bwMode="auto">
          <a:xfrm>
            <a:off x="551815" y="1196658"/>
            <a:ext cx="8072438" cy="76009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lIns="54000" tIns="10800" rIns="54000" bIns="10800">
            <a:spAutoFit/>
          </a:bodyPr>
          <a:lstStyle>
            <a:lvl1pPr indent="5353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zh-CN" altLang="zh-CN" sz="2400" dirty="0"/>
              <a:t>③</a:t>
            </a:r>
            <a:r>
              <a:rPr lang="en-US" altLang="zh-CN" sz="2400" dirty="0"/>
              <a:t> </a:t>
            </a:r>
            <a:r>
              <a:rPr lang="zh-CN" altLang="zh-CN" sz="2400" dirty="0"/>
              <a:t>支持数据</a:t>
            </a:r>
            <a:r>
              <a:rPr lang="en-US" altLang="zh-CN" sz="2400" dirty="0"/>
              <a:t>FD</a:t>
            </a:r>
            <a:r>
              <a:rPr lang="zh-CN" altLang="zh-CN" sz="2400" dirty="0"/>
              <a:t>光纤连接盘容量的确定</a:t>
            </a:r>
            <a:endParaRPr lang="zh-CN" altLang="zh-CN" sz="2400" dirty="0"/>
          </a:p>
          <a:p>
            <a:r>
              <a:rPr lang="en-US" altLang="zh-CN" sz="2400" dirty="0"/>
              <a:t>FD</a:t>
            </a:r>
            <a:r>
              <a:rPr lang="zh-CN" altLang="zh-CN" sz="2400" dirty="0"/>
              <a:t>的光纤连接盘各部分之间的关系如图</a:t>
            </a:r>
            <a:r>
              <a:rPr lang="en-US" altLang="zh-CN" sz="2400" dirty="0"/>
              <a:t>4.53</a:t>
            </a:r>
            <a:r>
              <a:rPr lang="zh-CN" altLang="zh-CN" sz="2400" dirty="0"/>
              <a:t>所示。</a:t>
            </a:r>
            <a:endParaRPr lang="zh-CN" altLang="zh-CN" sz="2400" dirty="0"/>
          </a:p>
        </p:txBody>
      </p:sp>
      <p:sp>
        <p:nvSpPr>
          <p:cNvPr id="40966" name="标题 1"/>
          <p:cNvSpPr/>
          <p:nvPr/>
        </p:nvSpPr>
        <p:spPr bwMode="auto">
          <a:xfrm>
            <a:off x="3071813" y="260350"/>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dirty="0"/>
              <a:t>4.2.5 </a:t>
            </a:r>
            <a:r>
              <a:rPr lang="zh-CN" altLang="en-US" sz="3200" b="1" dirty="0" smtClean="0"/>
              <a:t>电信</a:t>
            </a:r>
            <a:r>
              <a:rPr lang="zh-CN" altLang="en-US" sz="3200" b="1" dirty="0"/>
              <a:t>间设计</a:t>
            </a:r>
            <a:endParaRPr kumimoji="0" lang="zh-CN" altLang="en-US" sz="3200" b="1" dirty="0">
              <a:solidFill>
                <a:srgbClr val="375B79"/>
              </a:solidFill>
            </a:endParaRPr>
          </a:p>
        </p:txBody>
      </p:sp>
      <p:grpSp>
        <p:nvGrpSpPr>
          <p:cNvPr id="2641" name="画布 2641"/>
          <p:cNvGrpSpPr/>
          <p:nvPr/>
        </p:nvGrpSpPr>
        <p:grpSpPr>
          <a:xfrm>
            <a:off x="614045" y="2493010"/>
            <a:ext cx="11308715" cy="3471545"/>
            <a:chOff x="0" y="0"/>
            <a:chExt cx="4997450" cy="1073150"/>
          </a:xfrm>
        </p:grpSpPr>
        <p:sp>
          <p:nvSpPr>
            <p:cNvPr id="2" name="画布 2641"/>
            <p:cNvSpPr/>
            <p:nvPr/>
          </p:nvSpPr>
          <p:spPr>
            <a:xfrm>
              <a:off x="0" y="0"/>
              <a:ext cx="4997450" cy="1073150"/>
            </a:xfrm>
          </p:spPr>
        </p:sp>
        <p:sp>
          <p:nvSpPr>
            <p:cNvPr id="132" name="任意多边形 132"/>
            <p:cNvSpPr/>
            <p:nvPr/>
          </p:nvSpPr>
          <p:spPr>
            <a:xfrm>
              <a:off x="2493167" y="400841"/>
              <a:ext cx="791550" cy="45719"/>
            </a:xfrm>
            <a:custGeom>
              <a:avLst/>
              <a:gdLst>
                <a:gd name="connsiteX0" fmla="*/ 0 w 1098550"/>
                <a:gd name="connsiteY0" fmla="*/ 0 h 0"/>
                <a:gd name="connsiteX1" fmla="*/ 1098550 w 1098550"/>
                <a:gd name="connsiteY1" fmla="*/ 0 h 0"/>
              </a:gdLst>
              <a:ahLst/>
              <a:cxnLst>
                <a:cxn ang="0">
                  <a:pos x="connsiteX0" y="connsiteY0"/>
                </a:cxn>
                <a:cxn ang="0">
                  <a:pos x="connsiteX1" y="connsiteY1"/>
                </a:cxn>
              </a:cxnLst>
              <a:rect l="l" t="t" r="r" b="b"/>
              <a:pathLst>
                <a:path w="1098550">
                  <a:moveTo>
                    <a:pt x="0" y="0"/>
                  </a:moveTo>
                  <a:lnTo>
                    <a:pt x="1098550" y="0"/>
                  </a:lnTo>
                </a:path>
              </a:pathLst>
            </a:custGeom>
            <a:noFill/>
            <a:ln w="15875"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noAutofit/>
            </a:bodyPr>
            <a:lstStyle/>
            <a:p>
              <a:pPr indent="256540" algn="just"/>
              <a:r>
                <a:rPr lang="en-US" altLang="zh-CN" sz="1600" kern="100" spc="30">
                  <a:solidFill>
                    <a:sysClr val="window" lastClr="FFFFFF"/>
                  </a:solidFill>
                  <a:latin typeface="方正书宋简体"/>
                  <a:ea typeface="方正书宋简体"/>
                  <a:cs typeface="Times New Roman" panose="02020603050405020304"/>
                  <a:sym typeface="Times New Roman" panose="02020603050405020304"/>
                </a:rPr>
                <a:t> </a:t>
              </a:r>
              <a:endParaRPr lang="en-US" altLang="zh-CN" sz="1600" kern="100" spc="30">
                <a:solidFill>
                  <a:sysClr val="window" lastClr="FFFFFF"/>
                </a:solidFill>
                <a:latin typeface="方正书宋简体"/>
                <a:ea typeface="方正书宋简体"/>
                <a:cs typeface="Times New Roman" panose="02020603050405020304"/>
                <a:sym typeface="Times New Roman" panose="02020603050405020304"/>
              </a:endParaRPr>
            </a:p>
          </p:txBody>
        </p:sp>
        <p:sp>
          <p:nvSpPr>
            <p:cNvPr id="133" name="矩形 133"/>
            <p:cNvSpPr/>
            <p:nvPr/>
          </p:nvSpPr>
          <p:spPr>
            <a:xfrm>
              <a:off x="2521742" y="127635"/>
              <a:ext cx="709000" cy="208915"/>
            </a:xfrm>
            <a:prstGeom prst="rect">
              <a:avLst/>
            </a:prstGeom>
            <a:noFill/>
            <a:ln w="25400" cap="flat" cmpd="sng" algn="ctr">
              <a:noFill/>
              <a:prstDash val="solid"/>
            </a:ln>
            <a:effectLst/>
          </p:spPr>
          <p:txBody>
            <a:bodyPr rot="0" spcFirstLastPara="0" vert="horz" wrap="square" lIns="0" tIns="0" rIns="0" bIns="0" numCol="1" spcCol="0" rtlCol="0" fromWordArt="0" anchor="ctr" anchorCtr="0" forceAA="0" compatLnSpc="1">
              <a:noAutofit/>
            </a:bodyPr>
            <a:lstStyle/>
            <a:p>
              <a:pPr indent="0" algn="ctr">
                <a:spcBef>
                  <a:spcPts val="0"/>
                </a:spcBef>
                <a:spcAft>
                  <a:spcPts val="0"/>
                </a:spcAft>
              </a:pPr>
              <a:r>
                <a:rPr lang="en-US" altLang="zh-CN" sz="1600" kern="0" spc="30">
                  <a:solidFill>
                    <a:srgbClr val="000000"/>
                  </a:solidFill>
                  <a:latin typeface="宋体" panose="02010600030101010101" pitchFamily="2" charset="-122"/>
                  <a:ea typeface="宋体" panose="02010600030101010101" pitchFamily="2" charset="-122"/>
                  <a:cs typeface="Arial Unicode MS"/>
                  <a:sym typeface="Times New Roman" panose="02020603050405020304"/>
                </a:rPr>
                <a:t>水平光缆</a:t>
              </a:r>
              <a:endParaRPr lang="en-US" altLang="zh-CN" sz="1600" kern="0" spc="30">
                <a:solidFill>
                  <a:srgbClr val="000000"/>
                </a:solidFill>
                <a:latin typeface="宋体" panose="02010600030101010101" pitchFamily="2" charset="-122"/>
                <a:ea typeface="宋体" panose="02010600030101010101" pitchFamily="2" charset="-122"/>
                <a:cs typeface="Arial Unicode MS"/>
                <a:sym typeface="Times New Roman" panose="02020603050405020304"/>
              </a:endParaRPr>
            </a:p>
          </p:txBody>
        </p:sp>
        <p:sp>
          <p:nvSpPr>
            <p:cNvPr id="136" name="矩形 136"/>
            <p:cNvSpPr/>
            <p:nvPr/>
          </p:nvSpPr>
          <p:spPr>
            <a:xfrm>
              <a:off x="759120" y="838703"/>
              <a:ext cx="3184455" cy="208915"/>
            </a:xfrm>
            <a:prstGeom prst="rect">
              <a:avLst/>
            </a:prstGeom>
            <a:noFill/>
            <a:ln w="25400" cap="flat" cmpd="sng" algn="ctr">
              <a:noFill/>
              <a:prstDash val="solid"/>
            </a:ln>
            <a:effectLst/>
          </p:spPr>
          <p:txBody>
            <a:bodyPr rot="0" spcFirstLastPara="0" vert="horz" wrap="square" lIns="0" tIns="0" rIns="0" bIns="0" numCol="1" spcCol="0" rtlCol="0" fromWordArt="0" anchor="ctr" anchorCtr="0" forceAA="0" compatLnSpc="1">
              <a:noAutofit/>
            </a:bodyPr>
            <a:lstStyle/>
            <a:p>
              <a:pPr indent="0" algn="ctr">
                <a:spcBef>
                  <a:spcPts val="0"/>
                </a:spcBef>
                <a:spcAft>
                  <a:spcPts val="0"/>
                </a:spcAft>
              </a:pPr>
              <a:r>
                <a:rPr lang="en-US" altLang="zh-CN" sz="2400" kern="0" spc="30">
                  <a:solidFill>
                    <a:srgbClr val="000000"/>
                  </a:solidFill>
                  <a:latin typeface="宋体" panose="02010600030101010101" pitchFamily="2" charset="-122"/>
                  <a:ea typeface="宋体" panose="02010600030101010101" pitchFamily="2" charset="-122"/>
                  <a:cs typeface="Arial Unicode MS"/>
                  <a:sym typeface="Times New Roman" panose="02020603050405020304"/>
                </a:rPr>
                <a:t>图4.53 支持数据</a:t>
              </a:r>
              <a:r>
                <a:rPr lang="en-US" altLang="zh-CN" sz="2400" kern="0" spc="0">
                  <a:solidFill>
                    <a:srgbClr val="000000"/>
                  </a:solidFill>
                  <a:latin typeface="宋体" panose="02010600030101010101" pitchFamily="2" charset="-122"/>
                  <a:ea typeface="宋体" panose="02010600030101010101" pitchFamily="2" charset="-122"/>
                  <a:cs typeface="Arial Unicode MS"/>
                  <a:sym typeface="Times New Roman" panose="02020603050405020304"/>
                </a:rPr>
                <a:t>FD的光纤连接盘各部分之间的关系</a:t>
              </a:r>
              <a:endParaRPr lang="en-US" altLang="zh-CN" sz="2400" kern="0" spc="30">
                <a:solidFill>
                  <a:srgbClr val="000000"/>
                </a:solidFill>
                <a:latin typeface="宋体" panose="02010600030101010101" pitchFamily="2" charset="-122"/>
                <a:ea typeface="宋体" panose="02010600030101010101" pitchFamily="2" charset="-122"/>
                <a:cs typeface="Arial Unicode MS"/>
                <a:sym typeface="Times New Roman" panose="02020603050405020304"/>
              </a:endParaRPr>
            </a:p>
          </p:txBody>
        </p:sp>
        <p:sp>
          <p:nvSpPr>
            <p:cNvPr id="137" name="矩形 137"/>
            <p:cNvSpPr/>
            <p:nvPr/>
          </p:nvSpPr>
          <p:spPr>
            <a:xfrm>
              <a:off x="3272380" y="91300"/>
              <a:ext cx="214630" cy="208915"/>
            </a:xfrm>
            <a:prstGeom prst="rect">
              <a:avLst/>
            </a:prstGeom>
            <a:noFill/>
            <a:ln w="25400" cap="flat" cmpd="sng" algn="ctr">
              <a:noFill/>
              <a:prstDash val="solid"/>
            </a:ln>
            <a:effectLst/>
          </p:spPr>
          <p:txBody>
            <a:bodyPr rot="0" spcFirstLastPara="0" vert="horz" wrap="square" lIns="0" tIns="0" rIns="0" bIns="0" numCol="1" spcCol="0" rtlCol="0" fromWordArt="0" anchor="ctr" anchorCtr="0" forceAA="0" compatLnSpc="1">
              <a:noAutofit/>
            </a:bodyPr>
            <a:lstStyle/>
            <a:p>
              <a:pPr indent="0" algn="l">
                <a:spcBef>
                  <a:spcPts val="0"/>
                </a:spcBef>
                <a:spcAft>
                  <a:spcPts val="0"/>
                </a:spcAft>
              </a:pPr>
              <a:r>
                <a:rPr lang="en-US" altLang="zh-CN" sz="1600" kern="0" spc="30">
                  <a:solidFill>
                    <a:srgbClr val="000000"/>
                  </a:solidFill>
                  <a:latin typeface="Arial Unicode MS"/>
                  <a:ea typeface="Arial Unicode MS"/>
                  <a:cs typeface="Arial Unicode MS"/>
                  <a:sym typeface="Times New Roman" panose="02020603050405020304"/>
                </a:rPr>
                <a:t>T</a:t>
              </a:r>
              <a:r>
                <a:rPr lang="en-US" altLang="zh-CN" sz="1600" kern="0" spc="30" baseline="-25000">
                  <a:solidFill>
                    <a:srgbClr val="000000"/>
                  </a:solidFill>
                  <a:latin typeface="Arial Unicode MS"/>
                  <a:ea typeface="Arial Unicode MS"/>
                  <a:cs typeface="Arial Unicode MS"/>
                  <a:sym typeface="Times New Roman" panose="02020603050405020304"/>
                </a:rPr>
                <a:t>dn</a:t>
              </a:r>
              <a:endParaRPr lang="en-US" altLang="zh-CN" sz="1600" kern="0" spc="30">
                <a:solidFill>
                  <a:srgbClr val="000000"/>
                </a:solidFill>
                <a:latin typeface="Arial Unicode MS"/>
                <a:ea typeface="Arial Unicode MS"/>
                <a:cs typeface="Arial Unicode MS"/>
                <a:sym typeface="Times New Roman" panose="02020603050405020304"/>
              </a:endParaRPr>
            </a:p>
          </p:txBody>
        </p:sp>
        <p:sp>
          <p:nvSpPr>
            <p:cNvPr id="138" name="矩形 138"/>
            <p:cNvSpPr/>
            <p:nvPr/>
          </p:nvSpPr>
          <p:spPr>
            <a:xfrm>
              <a:off x="3529472" y="323271"/>
              <a:ext cx="515478" cy="208915"/>
            </a:xfrm>
            <a:prstGeom prst="rect">
              <a:avLst/>
            </a:prstGeom>
            <a:noFill/>
            <a:ln w="25400" cap="flat" cmpd="sng" algn="ctr">
              <a:noFill/>
              <a:prstDash val="solid"/>
            </a:ln>
            <a:effectLst/>
          </p:spPr>
          <p:txBody>
            <a:bodyPr rot="0" spcFirstLastPara="0" vert="horz" wrap="square" lIns="0" tIns="0" rIns="0" bIns="0" numCol="1" spcCol="0" rtlCol="0" fromWordArt="0" anchor="ctr" anchorCtr="0" forceAA="0" compatLnSpc="1">
              <a:noAutofit/>
            </a:bodyPr>
            <a:lstStyle/>
            <a:p>
              <a:pPr indent="0" algn="l">
                <a:spcBef>
                  <a:spcPts val="0"/>
                </a:spcBef>
                <a:spcAft>
                  <a:spcPts val="0"/>
                </a:spcAft>
              </a:pPr>
              <a:r>
                <a:rPr lang="en-US" altLang="zh-CN" sz="1600" kern="0" spc="30">
                  <a:solidFill>
                    <a:srgbClr val="000000"/>
                  </a:solidFill>
                  <a:latin typeface="Arial Unicode MS"/>
                  <a:ea typeface="Arial Unicode MS"/>
                  <a:cs typeface="Arial Unicode MS"/>
                  <a:sym typeface="Times New Roman" panose="02020603050405020304"/>
                </a:rPr>
                <a:t>TO(TP)</a:t>
              </a:r>
              <a:endParaRPr lang="en-US" altLang="zh-CN" sz="1600" kern="0" spc="30">
                <a:solidFill>
                  <a:srgbClr val="000000"/>
                </a:solidFill>
                <a:latin typeface="Arial Unicode MS"/>
                <a:ea typeface="Arial Unicode MS"/>
                <a:cs typeface="Arial Unicode MS"/>
                <a:sym typeface="Times New Roman" panose="02020603050405020304"/>
              </a:endParaRPr>
            </a:p>
          </p:txBody>
        </p:sp>
        <p:sp>
          <p:nvSpPr>
            <p:cNvPr id="139" name="任意多边形 139"/>
            <p:cNvSpPr/>
            <p:nvPr/>
          </p:nvSpPr>
          <p:spPr>
            <a:xfrm>
              <a:off x="1933575" y="297122"/>
              <a:ext cx="203200" cy="228600"/>
            </a:xfrm>
            <a:custGeom>
              <a:avLst/>
              <a:gdLst>
                <a:gd name="connsiteX0" fmla="*/ 0 w 203200"/>
                <a:gd name="connsiteY0" fmla="*/ 228600 h 228600"/>
                <a:gd name="connsiteX1" fmla="*/ 203200 w 203200"/>
                <a:gd name="connsiteY1" fmla="*/ 0 h 228600"/>
              </a:gdLst>
              <a:ahLst/>
              <a:cxnLst>
                <a:cxn ang="0">
                  <a:pos x="connsiteX0" y="connsiteY0"/>
                </a:cxn>
                <a:cxn ang="0">
                  <a:pos x="connsiteX1" y="connsiteY1"/>
                </a:cxn>
              </a:cxnLst>
              <a:rect l="l" t="t" r="r" b="b"/>
              <a:pathLst>
                <a:path w="203200" h="228600">
                  <a:moveTo>
                    <a:pt x="0" y="228600"/>
                  </a:moveTo>
                  <a:lnTo>
                    <a:pt x="203200" y="0"/>
                  </a:lnTo>
                </a:path>
              </a:pathLst>
            </a:custGeom>
            <a:no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noAutofit/>
            </a:bodyPr>
            <a:lstStyle/>
            <a:p>
              <a:pPr indent="256540" algn="just"/>
              <a:r>
                <a:rPr lang="en-US" altLang="zh-CN" sz="1600" kern="100" spc="30">
                  <a:solidFill>
                    <a:sysClr val="window" lastClr="FFFFFF"/>
                  </a:solidFill>
                  <a:latin typeface="方正书宋简体"/>
                  <a:ea typeface="方正书宋简体"/>
                  <a:cs typeface="Times New Roman" panose="02020603050405020304"/>
                  <a:sym typeface="Times New Roman" panose="02020603050405020304"/>
                </a:rPr>
                <a:t> </a:t>
              </a:r>
              <a:endParaRPr lang="en-US" altLang="zh-CN" sz="1600" kern="100" spc="30">
                <a:solidFill>
                  <a:sysClr val="window" lastClr="FFFFFF"/>
                </a:solidFill>
                <a:latin typeface="方正书宋简体"/>
                <a:ea typeface="方正书宋简体"/>
                <a:cs typeface="Times New Roman" panose="02020603050405020304"/>
                <a:sym typeface="Times New Roman" panose="02020603050405020304"/>
              </a:endParaRPr>
            </a:p>
          </p:txBody>
        </p:sp>
        <p:sp>
          <p:nvSpPr>
            <p:cNvPr id="140" name="任意多边形 140"/>
            <p:cNvSpPr/>
            <p:nvPr/>
          </p:nvSpPr>
          <p:spPr>
            <a:xfrm>
              <a:off x="1933575" y="297122"/>
              <a:ext cx="209550" cy="241300"/>
            </a:xfrm>
            <a:custGeom>
              <a:avLst/>
              <a:gdLst>
                <a:gd name="connsiteX0" fmla="*/ 0 w 209550"/>
                <a:gd name="connsiteY0" fmla="*/ 0 h 241300"/>
                <a:gd name="connsiteX1" fmla="*/ 209550 w 209550"/>
                <a:gd name="connsiteY1" fmla="*/ 241300 h 241300"/>
              </a:gdLst>
              <a:ahLst/>
              <a:cxnLst>
                <a:cxn ang="0">
                  <a:pos x="connsiteX0" y="connsiteY0"/>
                </a:cxn>
                <a:cxn ang="0">
                  <a:pos x="connsiteX1" y="connsiteY1"/>
                </a:cxn>
              </a:cxnLst>
              <a:rect l="l" t="t" r="r" b="b"/>
              <a:pathLst>
                <a:path w="209550" h="241300">
                  <a:moveTo>
                    <a:pt x="0" y="0"/>
                  </a:moveTo>
                  <a:lnTo>
                    <a:pt x="209550" y="241300"/>
                  </a:lnTo>
                </a:path>
              </a:pathLst>
            </a:custGeom>
            <a:no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noAutofit/>
            </a:bodyPr>
            <a:lstStyle/>
            <a:p>
              <a:pPr indent="256540" algn="just"/>
              <a:r>
                <a:rPr lang="en-US" altLang="zh-CN" sz="1600" kern="100" spc="30">
                  <a:solidFill>
                    <a:sysClr val="window" lastClr="FFFFFF"/>
                  </a:solidFill>
                  <a:latin typeface="方正书宋简体"/>
                  <a:ea typeface="方正书宋简体"/>
                  <a:cs typeface="Times New Roman" panose="02020603050405020304"/>
                  <a:sym typeface="Times New Roman" panose="02020603050405020304"/>
                </a:rPr>
                <a:t> </a:t>
              </a:r>
              <a:endParaRPr lang="en-US" altLang="zh-CN" sz="1600" kern="100" spc="30">
                <a:solidFill>
                  <a:sysClr val="window" lastClr="FFFFFF"/>
                </a:solidFill>
                <a:latin typeface="方正书宋简体"/>
                <a:ea typeface="方正书宋简体"/>
                <a:cs typeface="Times New Roman" panose="02020603050405020304"/>
                <a:sym typeface="Times New Roman" panose="02020603050405020304"/>
              </a:endParaRPr>
            </a:p>
          </p:txBody>
        </p:sp>
        <p:sp>
          <p:nvSpPr>
            <p:cNvPr id="141" name="任意多边形 141"/>
            <p:cNvSpPr/>
            <p:nvPr/>
          </p:nvSpPr>
          <p:spPr>
            <a:xfrm>
              <a:off x="120650" y="386872"/>
              <a:ext cx="1457325" cy="45719"/>
            </a:xfrm>
            <a:custGeom>
              <a:avLst/>
              <a:gdLst>
                <a:gd name="connsiteX0" fmla="*/ 0 w 698500"/>
                <a:gd name="connsiteY0" fmla="*/ 0 h 0"/>
                <a:gd name="connsiteX1" fmla="*/ 698500 w 698500"/>
                <a:gd name="connsiteY1" fmla="*/ 0 h 0"/>
              </a:gdLst>
              <a:ahLst/>
              <a:cxnLst>
                <a:cxn ang="0">
                  <a:pos x="connsiteX0" y="connsiteY0"/>
                </a:cxn>
                <a:cxn ang="0">
                  <a:pos x="connsiteX1" y="connsiteY1"/>
                </a:cxn>
              </a:cxnLst>
              <a:rect l="l" t="t" r="r" b="b"/>
              <a:pathLst>
                <a:path w="698500">
                  <a:moveTo>
                    <a:pt x="0" y="0"/>
                  </a:moveTo>
                  <a:lnTo>
                    <a:pt x="698500" y="0"/>
                  </a:lnTo>
                </a:path>
              </a:pathLst>
            </a:custGeom>
            <a:noFill/>
            <a:ln w="9525"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noAutofit/>
            </a:bodyPr>
            <a:lstStyle/>
            <a:p>
              <a:pPr indent="256540" algn="just"/>
              <a:r>
                <a:rPr lang="en-US" altLang="zh-CN" sz="1600" kern="100" spc="30">
                  <a:solidFill>
                    <a:sysClr val="window" lastClr="FFFFFF"/>
                  </a:solidFill>
                  <a:latin typeface="方正书宋简体"/>
                  <a:ea typeface="方正书宋简体"/>
                  <a:cs typeface="Times New Roman" panose="02020603050405020304"/>
                  <a:sym typeface="Times New Roman" panose="02020603050405020304"/>
                </a:rPr>
                <a:t> </a:t>
              </a:r>
              <a:endParaRPr lang="en-US" altLang="zh-CN" sz="1600" kern="100" spc="30">
                <a:solidFill>
                  <a:sysClr val="window" lastClr="FFFFFF"/>
                </a:solidFill>
                <a:latin typeface="方正书宋简体"/>
                <a:ea typeface="方正书宋简体"/>
                <a:cs typeface="Times New Roman" panose="02020603050405020304"/>
                <a:sym typeface="Times New Roman" panose="02020603050405020304"/>
              </a:endParaRPr>
            </a:p>
          </p:txBody>
        </p:sp>
        <p:sp>
          <p:nvSpPr>
            <p:cNvPr id="142" name="Rectangle 288"/>
            <p:cNvSpPr>
              <a:spLocks noChangeArrowheads="1"/>
            </p:cNvSpPr>
            <p:nvPr/>
          </p:nvSpPr>
          <p:spPr bwMode="auto">
            <a:xfrm>
              <a:off x="152400" y="160655"/>
              <a:ext cx="1327150" cy="175895"/>
            </a:xfrm>
            <a:prstGeom prst="rect">
              <a:avLst/>
            </a:prstGeom>
            <a:noFill/>
            <a:ln>
              <a:noFill/>
            </a:ln>
          </p:spPr>
          <p:txBody>
            <a:bodyPr rot="0" vert="horz" wrap="square" lIns="0" tIns="0" rIns="0" bIns="0" anchor="t" anchorCtr="0" upright="1">
              <a:noAutofit/>
            </a:bodyPr>
            <a:lstStyle/>
            <a:p>
              <a:pPr indent="0" algn="ctr">
                <a:lnSpc>
                  <a:spcPts val="1200"/>
                </a:lnSpc>
                <a:spcBef>
                  <a:spcPts val="0"/>
                </a:spcBef>
                <a:spcAft>
                  <a:spcPts val="0"/>
                </a:spcAft>
              </a:pPr>
              <a:r>
                <a:rPr lang="en-US" altLang="zh-CN" sz="1600" kern="0" spc="30">
                  <a:solidFill>
                    <a:srgbClr val="000000"/>
                  </a:solidFill>
                  <a:latin typeface="方正书宋简体"/>
                  <a:ea typeface="Arial Unicode MS"/>
                  <a:cs typeface="Times New Roman" panose="02020603050405020304"/>
                  <a:sym typeface="Times New Roman" panose="02020603050405020304"/>
                </a:rPr>
                <a:t>建筑物主干光缆</a:t>
              </a:r>
              <a:endParaRPr lang="en-US" altLang="zh-CN" sz="1600" kern="0" spc="30">
                <a:solidFill>
                  <a:srgbClr val="000000"/>
                </a:solidFill>
                <a:latin typeface="方正书宋简体"/>
                <a:ea typeface="Arial Unicode MS"/>
                <a:cs typeface="Times New Roman" panose="02020603050405020304"/>
                <a:sym typeface="Times New Roman" panose="02020603050405020304"/>
              </a:endParaRPr>
            </a:p>
          </p:txBody>
        </p:sp>
        <p:sp>
          <p:nvSpPr>
            <p:cNvPr id="143" name="矩形 143"/>
            <p:cNvSpPr/>
            <p:nvPr/>
          </p:nvSpPr>
          <p:spPr>
            <a:xfrm>
              <a:off x="1571625" y="190561"/>
              <a:ext cx="355600" cy="457139"/>
            </a:xfrm>
            <a:prstGeom prst="rect">
              <a:avLst/>
            </a:prstGeom>
            <a:noFill/>
            <a:ln w="12700" cap="flat" cmpd="sng" algn="ctr">
              <a:solidFill>
                <a:sysClr val="windowText" lastClr="000000"/>
              </a:solidFill>
              <a:prstDash val="solid"/>
            </a:ln>
            <a:effectLst/>
          </p:spPr>
          <p:txBody>
            <a:bodyPr rot="0" spcFirstLastPara="0" vertOverflow="overflow" horzOverflow="overflow" vert="horz" wrap="square" lIns="0" tIns="0" rIns="0" bIns="0" numCol="1" spcCol="0" rtlCol="0" fromWordArt="0" anchor="ctr" anchorCtr="0" forceAA="0" compatLnSpc="1">
              <a:noAutofit/>
            </a:bodyPr>
            <a:lstStyle/>
            <a:p>
              <a:pPr indent="0" algn="ctr"/>
              <a:r>
                <a:rPr lang="en-US" altLang="zh-CN" sz="1600" kern="100" spc="30">
                  <a:solidFill>
                    <a:srgbClr val="000000"/>
                  </a:solidFill>
                  <a:latin typeface="方正书宋简体"/>
                  <a:ea typeface="方正书宋简体"/>
                  <a:cs typeface="Times New Roman" panose="02020603050405020304"/>
                  <a:sym typeface="Times New Roman" panose="02020603050405020304"/>
                </a:rPr>
                <a:t> </a:t>
              </a:r>
              <a:endParaRPr lang="en-US" altLang="zh-CN" sz="1600" kern="100" spc="30">
                <a:solidFill>
                  <a:srgbClr val="000000"/>
                </a:solidFill>
                <a:latin typeface="方正书宋简体"/>
                <a:ea typeface="方正书宋简体"/>
                <a:cs typeface="Times New Roman" panose="02020603050405020304"/>
                <a:sym typeface="Times New Roman" panose="02020603050405020304"/>
              </a:endParaRPr>
            </a:p>
          </p:txBody>
        </p:sp>
        <p:sp>
          <p:nvSpPr>
            <p:cNvPr id="144" name="矩形 144"/>
            <p:cNvSpPr/>
            <p:nvPr/>
          </p:nvSpPr>
          <p:spPr>
            <a:xfrm>
              <a:off x="2146300" y="192700"/>
              <a:ext cx="355600" cy="456565"/>
            </a:xfrm>
            <a:prstGeom prst="rect">
              <a:avLst/>
            </a:prstGeom>
            <a:noFill/>
            <a:ln w="12700" cap="flat" cmpd="sng" algn="ctr">
              <a:solidFill>
                <a:sysClr val="windowText" lastClr="000000"/>
              </a:solidFill>
              <a:prstDash val="solid"/>
            </a:ln>
            <a:effectLst/>
          </p:spPr>
          <p:txBody>
            <a:bodyPr rot="0" spcFirstLastPara="0" vert="horz" wrap="square" lIns="0" tIns="0" rIns="0" bIns="0" numCol="1" spcCol="0" rtlCol="0" fromWordArt="0" anchor="ctr" anchorCtr="0" forceAA="0" compatLnSpc="1">
              <a:noAutofit/>
            </a:bodyPr>
            <a:lstStyle/>
            <a:p>
              <a:pPr indent="0" algn="ctr">
                <a:spcBef>
                  <a:spcPts val="0"/>
                </a:spcBef>
                <a:spcAft>
                  <a:spcPts val="0"/>
                </a:spcAft>
              </a:pPr>
              <a:r>
                <a:rPr lang="en-US" altLang="zh-CN" sz="1600" kern="0" spc="30">
                  <a:solidFill>
                    <a:srgbClr val="000000"/>
                  </a:solidFill>
                  <a:latin typeface="Arial Unicode MS"/>
                  <a:ea typeface="Arial Unicode MS"/>
                  <a:cs typeface="Arial Unicode MS"/>
                  <a:sym typeface="Times New Roman" panose="02020603050405020304"/>
                </a:rPr>
                <a:t> </a:t>
              </a:r>
              <a:endParaRPr lang="en-US" altLang="zh-CN" sz="1600" kern="0" spc="30">
                <a:solidFill>
                  <a:srgbClr val="000000"/>
                </a:solidFill>
                <a:latin typeface="Arial Unicode MS"/>
                <a:ea typeface="Arial Unicode MS"/>
                <a:cs typeface="Arial Unicode MS"/>
                <a:sym typeface="Times New Roman" panose="02020603050405020304"/>
              </a:endParaRPr>
            </a:p>
          </p:txBody>
        </p:sp>
        <p:sp>
          <p:nvSpPr>
            <p:cNvPr id="2475" name="椭圆 2475"/>
            <p:cNvSpPr/>
            <p:nvPr/>
          </p:nvSpPr>
          <p:spPr>
            <a:xfrm>
              <a:off x="3272380" y="336550"/>
              <a:ext cx="214630" cy="189172"/>
            </a:xfrm>
            <a:prstGeom prst="ellipse">
              <a:avLst/>
            </a:prstGeom>
            <a:noFill/>
            <a:ln w="12700" cap="flat" cmpd="sng" algn="ctr">
              <a:solidFill>
                <a:sysClr val="windowText" lastClr="000000"/>
              </a:solidFill>
              <a:prstDash val="solid"/>
            </a:ln>
            <a:effectLst/>
          </p:spPr>
        </p:sp>
        <p:sp>
          <p:nvSpPr>
            <p:cNvPr id="2638" name="矩形 2638"/>
            <p:cNvSpPr/>
            <p:nvPr/>
          </p:nvSpPr>
          <p:spPr>
            <a:xfrm>
              <a:off x="1944370" y="0"/>
              <a:ext cx="233680" cy="208915"/>
            </a:xfrm>
            <a:prstGeom prst="rect">
              <a:avLst/>
            </a:prstGeom>
            <a:noFill/>
            <a:ln w="25400" cap="flat" cmpd="sng" algn="ctr">
              <a:noFill/>
              <a:prstDash val="solid"/>
            </a:ln>
            <a:effectLst/>
          </p:spPr>
          <p:txBody>
            <a:bodyPr rot="0" spcFirstLastPara="0" vert="horz" wrap="square" lIns="0" tIns="0" rIns="0" bIns="0" numCol="1" spcCol="0" rtlCol="0" fromWordArt="0" anchor="ctr" anchorCtr="0" forceAA="0" compatLnSpc="1">
              <a:noAutofit/>
            </a:bodyPr>
            <a:lstStyle/>
            <a:p>
              <a:pPr indent="0" algn="l">
                <a:spcBef>
                  <a:spcPts val="0"/>
                </a:spcBef>
                <a:spcAft>
                  <a:spcPts val="0"/>
                </a:spcAft>
              </a:pPr>
              <a:r>
                <a:rPr lang="en-US" altLang="zh-CN" sz="1600" kern="0" spc="30">
                  <a:solidFill>
                    <a:srgbClr val="000000"/>
                  </a:solidFill>
                  <a:latin typeface="Arial Unicode MS"/>
                  <a:ea typeface="Arial Unicode MS"/>
                  <a:cs typeface="Arial Unicode MS"/>
                  <a:sym typeface="Times New Roman" panose="02020603050405020304"/>
                </a:rPr>
                <a:t>FD</a:t>
              </a:r>
              <a:endParaRPr lang="en-US" altLang="zh-CN" sz="1600" kern="0" spc="30">
                <a:solidFill>
                  <a:srgbClr val="000000"/>
                </a:solidFill>
                <a:latin typeface="Arial Unicode MS"/>
                <a:ea typeface="Arial Unicode MS"/>
                <a:cs typeface="Arial Unicode MS"/>
                <a:sym typeface="Times New Roman" panose="02020603050405020304"/>
              </a:endParaRPr>
            </a:p>
          </p:txBody>
        </p:sp>
        <p:sp>
          <p:nvSpPr>
            <p:cNvPr id="2640" name="矩形 2640"/>
            <p:cNvSpPr/>
            <p:nvPr/>
          </p:nvSpPr>
          <p:spPr>
            <a:xfrm>
              <a:off x="1587500" y="642915"/>
              <a:ext cx="290830" cy="208915"/>
            </a:xfrm>
            <a:prstGeom prst="rect">
              <a:avLst/>
            </a:prstGeom>
            <a:noFill/>
            <a:ln w="25400" cap="flat" cmpd="sng" algn="ctr">
              <a:noFill/>
              <a:prstDash val="solid"/>
            </a:ln>
            <a:effectLst/>
          </p:spPr>
          <p:txBody>
            <a:bodyPr rot="0" spcFirstLastPara="0" vert="horz" wrap="square" lIns="0" tIns="0" rIns="0" bIns="0" numCol="1" spcCol="0" rtlCol="0" fromWordArt="0" anchor="ctr" anchorCtr="0" forceAA="0" compatLnSpc="1">
              <a:noAutofit/>
            </a:bodyPr>
            <a:lstStyle/>
            <a:p>
              <a:pPr indent="0" algn="l">
                <a:spcBef>
                  <a:spcPts val="0"/>
                </a:spcBef>
                <a:spcAft>
                  <a:spcPts val="0"/>
                </a:spcAft>
              </a:pPr>
              <a:r>
                <a:rPr lang="en-US" altLang="zh-CN" sz="1600" kern="0" spc="30">
                  <a:solidFill>
                    <a:srgbClr val="000000"/>
                  </a:solidFill>
                  <a:latin typeface="Arial Unicode MS"/>
                  <a:ea typeface="Arial Unicode MS"/>
                  <a:cs typeface="Arial Unicode MS"/>
                  <a:sym typeface="Times New Roman" panose="02020603050405020304"/>
                </a:rPr>
                <a:t>M</a:t>
              </a:r>
              <a:r>
                <a:rPr lang="en-US" altLang="zh-CN" sz="1600" kern="0" spc="30" baseline="-25000">
                  <a:solidFill>
                    <a:srgbClr val="000000"/>
                  </a:solidFill>
                  <a:latin typeface="Arial Unicode MS"/>
                  <a:ea typeface="Arial Unicode MS"/>
                  <a:cs typeface="Arial Unicode MS"/>
                  <a:sym typeface="Times New Roman" panose="02020603050405020304"/>
                </a:rPr>
                <a:t>bfn</a:t>
              </a:r>
              <a:endParaRPr lang="en-US" altLang="zh-CN" sz="1600" kern="0" spc="30">
                <a:solidFill>
                  <a:srgbClr val="000000"/>
                </a:solidFill>
                <a:latin typeface="Arial Unicode MS"/>
                <a:ea typeface="Arial Unicode MS"/>
                <a:cs typeface="Arial Unicode MS"/>
                <a:sym typeface="Times New Roman" panose="02020603050405020304"/>
              </a:endParaRPr>
            </a:p>
          </p:txBody>
        </p:sp>
        <p:grpSp>
          <p:nvGrpSpPr>
            <p:cNvPr id="1552" name="组合 1552"/>
            <p:cNvGrpSpPr/>
            <p:nvPr/>
          </p:nvGrpSpPr>
          <p:grpSpPr>
            <a:xfrm>
              <a:off x="713400" y="306784"/>
              <a:ext cx="177800" cy="173355"/>
              <a:chOff x="0" y="0"/>
              <a:chExt cx="177800" cy="173650"/>
            </a:xfrm>
          </p:grpSpPr>
          <p:sp>
            <p:nvSpPr>
              <p:cNvPr id="1553" name="椭圆 1553"/>
              <p:cNvSpPr/>
              <p:nvPr/>
            </p:nvSpPr>
            <p:spPr>
              <a:xfrm>
                <a:off x="0" y="0"/>
                <a:ext cx="177800" cy="173650"/>
              </a:xfrm>
              <a:prstGeom prst="ellipse">
                <a:avLst/>
              </a:prstGeom>
              <a:no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noAutofit/>
              </a:bodyPr>
              <a:lstStyle/>
              <a:p>
                <a:pPr indent="256540" algn="just">
                  <a:spcBef>
                    <a:spcPts val="0"/>
                  </a:spcBef>
                  <a:spcAft>
                    <a:spcPts val="0"/>
                  </a:spcAft>
                </a:pPr>
                <a:r>
                  <a:rPr lang="en-US" altLang="zh-CN" sz="1600" kern="100" spc="30">
                    <a:solidFill>
                      <a:srgbClr val="000000"/>
                    </a:solidFill>
                    <a:latin typeface="方正书宋简体"/>
                    <a:ea typeface="方正书宋简体"/>
                    <a:cs typeface="Times New Roman" panose="02020603050405020304"/>
                    <a:sym typeface="Times New Roman" panose="02020603050405020304"/>
                  </a:rPr>
                  <a:t> </a:t>
                </a:r>
                <a:endParaRPr lang="en-US" altLang="zh-CN" sz="1600" kern="100" spc="30">
                  <a:solidFill>
                    <a:srgbClr val="000000"/>
                  </a:solidFill>
                  <a:latin typeface="方正书宋简体"/>
                  <a:ea typeface="方正书宋简体"/>
                  <a:cs typeface="Times New Roman" panose="02020603050405020304"/>
                  <a:sym typeface="Times New Roman" panose="02020603050405020304"/>
                </a:endParaRPr>
              </a:p>
            </p:txBody>
          </p:sp>
          <p:cxnSp>
            <p:nvCxnSpPr>
              <p:cNvPr id="1554" name="直接箭头连接符 1554"/>
              <p:cNvCxnSpPr/>
              <p:nvPr/>
            </p:nvCxnSpPr>
            <p:spPr>
              <a:xfrm flipV="1">
                <a:off x="0" y="12700"/>
                <a:ext cx="132712" cy="114300"/>
              </a:xfrm>
              <a:prstGeom prst="straightConnector1">
                <a:avLst/>
              </a:prstGeom>
              <a:noFill/>
              <a:ln w="9525" cap="flat" cmpd="sng" algn="ctr">
                <a:solidFill>
                  <a:sysClr val="windowText" lastClr="000000"/>
                </a:solidFill>
                <a:prstDash val="solid"/>
                <a:tailEnd type="arrow"/>
              </a:ln>
              <a:effectLst/>
            </p:spPr>
          </p:cxnSp>
          <p:cxnSp>
            <p:nvCxnSpPr>
              <p:cNvPr id="1555" name="直接箭头连接符 1555"/>
              <p:cNvCxnSpPr/>
              <p:nvPr/>
            </p:nvCxnSpPr>
            <p:spPr>
              <a:xfrm flipV="1">
                <a:off x="45720" y="59350"/>
                <a:ext cx="132080" cy="114300"/>
              </a:xfrm>
              <a:prstGeom prst="straightConnector1">
                <a:avLst/>
              </a:prstGeom>
              <a:noFill/>
              <a:ln w="9525" cap="flat" cmpd="sng" algn="ctr">
                <a:solidFill>
                  <a:sysClr val="windowText" lastClr="000000"/>
                </a:solidFill>
                <a:prstDash val="solid"/>
                <a:tailEnd type="arrow"/>
              </a:ln>
              <a:effectLst/>
            </p:spPr>
          </p:cxnSp>
        </p:grpSp>
        <p:grpSp>
          <p:nvGrpSpPr>
            <p:cNvPr id="1556" name="组合 1556"/>
            <p:cNvGrpSpPr/>
            <p:nvPr/>
          </p:nvGrpSpPr>
          <p:grpSpPr>
            <a:xfrm>
              <a:off x="2758100" y="323271"/>
              <a:ext cx="177800" cy="173355"/>
              <a:chOff x="0" y="0"/>
              <a:chExt cx="177800" cy="173650"/>
            </a:xfrm>
          </p:grpSpPr>
          <p:sp>
            <p:nvSpPr>
              <p:cNvPr id="1557" name="椭圆 1557"/>
              <p:cNvSpPr/>
              <p:nvPr/>
            </p:nvSpPr>
            <p:spPr>
              <a:xfrm>
                <a:off x="0" y="0"/>
                <a:ext cx="177800" cy="173650"/>
              </a:xfrm>
              <a:prstGeom prst="ellipse">
                <a:avLst/>
              </a:prstGeom>
              <a:no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noAutofit/>
              </a:bodyPr>
              <a:lstStyle/>
              <a:p>
                <a:pPr indent="256540" algn="just">
                  <a:spcBef>
                    <a:spcPts val="0"/>
                  </a:spcBef>
                  <a:spcAft>
                    <a:spcPts val="0"/>
                  </a:spcAft>
                </a:pPr>
                <a:r>
                  <a:rPr lang="en-US" altLang="zh-CN" sz="1600" kern="0" spc="30">
                    <a:solidFill>
                      <a:srgbClr val="000000"/>
                    </a:solidFill>
                    <a:latin typeface="方正书宋简体"/>
                    <a:ea typeface="方正书宋简体"/>
                    <a:cs typeface="Times New Roman" panose="02020603050405020304"/>
                    <a:sym typeface="Times New Roman" panose="02020603050405020304"/>
                  </a:rPr>
                  <a:t> </a:t>
                </a:r>
                <a:endParaRPr lang="en-US" altLang="zh-CN" sz="1600" kern="0" spc="30">
                  <a:solidFill>
                    <a:srgbClr val="000000"/>
                  </a:solidFill>
                  <a:latin typeface="方正书宋简体"/>
                  <a:ea typeface="方正书宋简体"/>
                  <a:cs typeface="Times New Roman" panose="02020603050405020304"/>
                  <a:sym typeface="Times New Roman" panose="02020603050405020304"/>
                </a:endParaRPr>
              </a:p>
            </p:txBody>
          </p:sp>
          <p:cxnSp>
            <p:nvCxnSpPr>
              <p:cNvPr id="1558" name="直接箭头连接符 1558"/>
              <p:cNvCxnSpPr/>
              <p:nvPr/>
            </p:nvCxnSpPr>
            <p:spPr>
              <a:xfrm flipV="1">
                <a:off x="0" y="12700"/>
                <a:ext cx="132712" cy="114300"/>
              </a:xfrm>
              <a:prstGeom prst="straightConnector1">
                <a:avLst/>
              </a:prstGeom>
              <a:noFill/>
              <a:ln w="9525" cap="flat" cmpd="sng" algn="ctr">
                <a:solidFill>
                  <a:sysClr val="windowText" lastClr="000000"/>
                </a:solidFill>
                <a:prstDash val="solid"/>
                <a:tailEnd type="arrow"/>
              </a:ln>
              <a:effectLst/>
            </p:spPr>
          </p:cxnSp>
          <p:cxnSp>
            <p:nvCxnSpPr>
              <p:cNvPr id="1559" name="直接箭头连接符 1559"/>
              <p:cNvCxnSpPr/>
              <p:nvPr/>
            </p:nvCxnSpPr>
            <p:spPr>
              <a:xfrm flipV="1">
                <a:off x="45720" y="59350"/>
                <a:ext cx="132080" cy="114300"/>
              </a:xfrm>
              <a:prstGeom prst="straightConnector1">
                <a:avLst/>
              </a:prstGeom>
              <a:noFill/>
              <a:ln w="9525" cap="flat" cmpd="sng" algn="ctr">
                <a:solidFill>
                  <a:sysClr val="windowText" lastClr="000000"/>
                </a:solidFill>
                <a:prstDash val="solid"/>
                <a:tailEnd type="arrow"/>
              </a:ln>
              <a:effectLst/>
            </p:spPr>
          </p:cxnSp>
        </p:grpSp>
      </p:gr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960" y="1129983"/>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Rectangle 39"/>
          <p:cNvSpPr>
            <a:spLocks noChangeArrowheads="1"/>
          </p:cNvSpPr>
          <p:nvPr/>
        </p:nvSpPr>
        <p:spPr bwMode="auto">
          <a:xfrm>
            <a:off x="951548" y="1207770"/>
            <a:ext cx="36734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dirty="0">
                <a:solidFill>
                  <a:schemeClr val="bg1"/>
                </a:solidFill>
              </a:rPr>
              <a:t>2. </a:t>
            </a:r>
            <a:r>
              <a:rPr lang="zh-CN" altLang="en-US" sz="2400" b="1" dirty="0">
                <a:solidFill>
                  <a:schemeClr val="bg1"/>
                </a:solidFill>
              </a:rPr>
              <a:t>电信</a:t>
            </a:r>
            <a:r>
              <a:rPr lang="zh-CN" altLang="en-US" sz="2400" b="1" dirty="0" smtClean="0">
                <a:solidFill>
                  <a:schemeClr val="bg1"/>
                </a:solidFill>
              </a:rPr>
              <a:t>间配线设备</a:t>
            </a:r>
            <a:endParaRPr lang="zh-CN" altLang="en-US" sz="2400" b="1" dirty="0">
              <a:solidFill>
                <a:schemeClr val="bg1"/>
              </a:solidFill>
            </a:endParaRPr>
          </a:p>
        </p:txBody>
      </p:sp>
      <p:sp>
        <p:nvSpPr>
          <p:cNvPr id="40964" name="Rectangle 31"/>
          <p:cNvSpPr>
            <a:spLocks noChangeArrowheads="1"/>
          </p:cNvSpPr>
          <p:nvPr/>
        </p:nvSpPr>
        <p:spPr bwMode="auto">
          <a:xfrm>
            <a:off x="695960" y="1844675"/>
            <a:ext cx="10724515" cy="408432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5353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2400" dirty="0" smtClean="0"/>
              <a:t>A. </a:t>
            </a:r>
            <a:r>
              <a:rPr lang="zh-CN" altLang="zh-CN" sz="2400" dirty="0" smtClean="0"/>
              <a:t>至</a:t>
            </a:r>
            <a:r>
              <a:rPr lang="zh-CN" altLang="zh-CN" sz="2400" dirty="0"/>
              <a:t>水平侧光纤</a:t>
            </a:r>
            <a:r>
              <a:rPr lang="en-US" altLang="zh-CN" sz="2400" dirty="0"/>
              <a:t>FD</a:t>
            </a:r>
            <a:r>
              <a:rPr lang="zh-CN" altLang="zh-CN" sz="2400" dirty="0"/>
              <a:t>的光纤连接盘的基本单元数量（</a:t>
            </a:r>
            <a:r>
              <a:rPr lang="en-US" altLang="zh-CN" sz="2400" dirty="0"/>
              <a:t>6</a:t>
            </a:r>
            <a:r>
              <a:rPr lang="zh-CN" altLang="zh-CN" sz="2400" dirty="0"/>
              <a:t>口、</a:t>
            </a:r>
            <a:r>
              <a:rPr lang="en-US" altLang="zh-CN" sz="2400" dirty="0"/>
              <a:t>12</a:t>
            </a:r>
            <a:r>
              <a:rPr lang="zh-CN" altLang="zh-CN" sz="2400" dirty="0"/>
              <a:t>口或</a:t>
            </a:r>
            <a:r>
              <a:rPr lang="en-US" altLang="zh-CN" sz="2400" dirty="0"/>
              <a:t>24</a:t>
            </a:r>
            <a:r>
              <a:rPr lang="zh-CN" altLang="zh-CN" sz="2400" dirty="0"/>
              <a:t>口双工连接器）</a:t>
            </a:r>
            <a:endParaRPr lang="zh-CN" altLang="zh-CN" sz="2400" dirty="0"/>
          </a:p>
          <a:p>
            <a:r>
              <a:rPr lang="en-US" altLang="zh-CN" sz="2400" dirty="0" err="1"/>
              <a:t>M</a:t>
            </a:r>
            <a:r>
              <a:rPr lang="en-US" altLang="zh-CN" sz="2400" baseline="-25000" dirty="0" err="1"/>
              <a:t>hfn</a:t>
            </a:r>
            <a:r>
              <a:rPr lang="en-US" altLang="zh-CN" sz="2400" dirty="0"/>
              <a:t>=T</a:t>
            </a:r>
            <a:r>
              <a:rPr lang="en-US" altLang="zh-CN" sz="2400" baseline="-25000" dirty="0"/>
              <a:t>dn</a:t>
            </a:r>
            <a:r>
              <a:rPr lang="en-US" altLang="zh-CN" sz="2400" dirty="0">
                <a:sym typeface="Symbol" panose="05050102010706020507"/>
              </a:rPr>
              <a:t></a:t>
            </a:r>
            <a:r>
              <a:rPr lang="en-US" altLang="zh-CN" sz="2400" dirty="0"/>
              <a:t>12</a:t>
            </a:r>
            <a:endParaRPr lang="zh-CN" altLang="zh-CN" sz="2400" dirty="0"/>
          </a:p>
          <a:p>
            <a:r>
              <a:rPr lang="en-US" altLang="zh-CN" sz="2400" dirty="0"/>
              <a:t>  </a:t>
            </a:r>
            <a:r>
              <a:rPr lang="zh-CN" altLang="zh-CN" sz="2400" dirty="0"/>
              <a:t>其中：</a:t>
            </a:r>
            <a:r>
              <a:rPr lang="en-US" altLang="zh-CN" sz="2400" dirty="0" err="1"/>
              <a:t>M</a:t>
            </a:r>
            <a:r>
              <a:rPr lang="en-US" altLang="zh-CN" sz="2400" baseline="-25000" dirty="0" err="1"/>
              <a:t>hfn</a:t>
            </a:r>
            <a:r>
              <a:rPr lang="zh-CN" altLang="zh-CN" sz="2400" dirty="0"/>
              <a:t>：第</a:t>
            </a:r>
            <a:r>
              <a:rPr lang="en-US" altLang="zh-CN" sz="2400" dirty="0"/>
              <a:t>n</a:t>
            </a:r>
            <a:r>
              <a:rPr lang="zh-CN" altLang="zh-CN" sz="2400" dirty="0"/>
              <a:t>层（区）楼层配线设备</a:t>
            </a:r>
            <a:r>
              <a:rPr lang="en-US" altLang="zh-CN" sz="2400" dirty="0"/>
              <a:t>FD</a:t>
            </a:r>
            <a:r>
              <a:rPr lang="zh-CN" altLang="zh-CN" sz="2400" dirty="0"/>
              <a:t>至水平侧支持数据光纤连接盘（双工）基本单元数量，取整数值。</a:t>
            </a:r>
            <a:endParaRPr lang="zh-CN" altLang="zh-CN" sz="2400" dirty="0"/>
          </a:p>
          <a:p>
            <a:r>
              <a:rPr lang="en-US" altLang="zh-CN" sz="2400" dirty="0"/>
              <a:t>        </a:t>
            </a:r>
            <a:r>
              <a:rPr lang="en-US" altLang="zh-CN" sz="2400" dirty="0" err="1"/>
              <a:t>T</a:t>
            </a:r>
            <a:r>
              <a:rPr lang="en-US" altLang="zh-CN" sz="2400" baseline="-25000" dirty="0" err="1"/>
              <a:t>dn</a:t>
            </a:r>
            <a:r>
              <a:rPr lang="zh-CN" altLang="zh-CN" sz="2400" dirty="0"/>
              <a:t>：第</a:t>
            </a:r>
            <a:r>
              <a:rPr lang="en-US" altLang="zh-CN" sz="2400" dirty="0"/>
              <a:t>n</a:t>
            </a:r>
            <a:r>
              <a:rPr lang="zh-CN" altLang="zh-CN" sz="2400" dirty="0"/>
              <a:t>层（区）的光纤信息点（双工）数量。</a:t>
            </a:r>
            <a:endParaRPr lang="zh-CN" altLang="zh-CN" sz="2400" dirty="0"/>
          </a:p>
          <a:p>
            <a:r>
              <a:rPr lang="en-US" altLang="zh-CN" sz="2400" dirty="0"/>
              <a:t>    B. </a:t>
            </a:r>
            <a:r>
              <a:rPr lang="zh-CN" altLang="zh-CN" sz="2400" dirty="0"/>
              <a:t>至干线侧</a:t>
            </a:r>
            <a:r>
              <a:rPr lang="en-US" altLang="zh-CN" sz="2400" dirty="0"/>
              <a:t>FD</a:t>
            </a:r>
            <a:r>
              <a:rPr lang="zh-CN" altLang="zh-CN" sz="2400" dirty="0"/>
              <a:t>的光纤连接盘的基本单元数量</a:t>
            </a:r>
            <a:endParaRPr lang="zh-CN" altLang="zh-CN" sz="2400" dirty="0"/>
          </a:p>
          <a:p>
            <a:r>
              <a:rPr lang="en-US" altLang="zh-CN" sz="2400" dirty="0" err="1"/>
              <a:t>M</a:t>
            </a:r>
            <a:r>
              <a:rPr lang="en-US" altLang="zh-CN" sz="2400" baseline="-25000" dirty="0" err="1"/>
              <a:t>bfn</a:t>
            </a:r>
            <a:r>
              <a:rPr lang="en-US" altLang="zh-CN" sz="2400" dirty="0"/>
              <a:t>=</a:t>
            </a:r>
            <a:r>
              <a:rPr lang="en-US" altLang="zh-CN" sz="2400" dirty="0" err="1"/>
              <a:t>M</a:t>
            </a:r>
            <a:r>
              <a:rPr lang="en-US" altLang="zh-CN" sz="2400" baseline="-25000" dirty="0" err="1"/>
              <a:t>hfn</a:t>
            </a:r>
            <a:endParaRPr lang="zh-CN" altLang="zh-CN" sz="2400" dirty="0"/>
          </a:p>
          <a:p>
            <a:r>
              <a:rPr lang="zh-CN" altLang="zh-CN" sz="2400" dirty="0"/>
              <a:t>其中：</a:t>
            </a:r>
            <a:r>
              <a:rPr lang="en-US" altLang="zh-CN" sz="2400" dirty="0" err="1"/>
              <a:t>M</a:t>
            </a:r>
            <a:r>
              <a:rPr lang="en-US" altLang="zh-CN" sz="2400" baseline="-25000" dirty="0" err="1"/>
              <a:t>bfn</a:t>
            </a:r>
            <a:r>
              <a:rPr lang="zh-CN" altLang="zh-CN" sz="2400" dirty="0"/>
              <a:t>：第</a:t>
            </a:r>
            <a:r>
              <a:rPr lang="en-US" altLang="zh-CN" sz="2400" dirty="0"/>
              <a:t>n</a:t>
            </a:r>
            <a:r>
              <a:rPr lang="zh-CN" altLang="zh-CN" sz="2400" dirty="0"/>
              <a:t>层（区）楼层配线设备</a:t>
            </a:r>
            <a:r>
              <a:rPr lang="en-US" altLang="zh-CN" sz="2400" dirty="0"/>
              <a:t>FD</a:t>
            </a:r>
            <a:r>
              <a:rPr lang="zh-CN" altLang="zh-CN" sz="2400" dirty="0"/>
              <a:t>至建筑物主干侧支持数据光纤连接盘（双工）的基本单元数量，取整数值。</a:t>
            </a:r>
            <a:endParaRPr lang="zh-CN" altLang="zh-CN" sz="2400" dirty="0"/>
          </a:p>
          <a:p>
            <a:endParaRPr lang="zh-CN" altLang="zh-CN" sz="2400" dirty="0"/>
          </a:p>
        </p:txBody>
      </p:sp>
      <p:sp>
        <p:nvSpPr>
          <p:cNvPr id="40966" name="标题 1"/>
          <p:cNvSpPr/>
          <p:nvPr/>
        </p:nvSpPr>
        <p:spPr bwMode="auto">
          <a:xfrm>
            <a:off x="3071813" y="260350"/>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dirty="0"/>
              <a:t>4.2.5 </a:t>
            </a:r>
            <a:r>
              <a:rPr lang="zh-CN" altLang="en-US" sz="3200" b="1" dirty="0" smtClean="0"/>
              <a:t>电信</a:t>
            </a:r>
            <a:r>
              <a:rPr lang="zh-CN" altLang="en-US" sz="3200" b="1" dirty="0"/>
              <a:t>间设计</a:t>
            </a:r>
            <a:endParaRPr kumimoji="0" lang="zh-CN" altLang="en-US" sz="3200" b="1" dirty="0">
              <a:solidFill>
                <a:srgbClr val="375B79"/>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960" y="1274128"/>
            <a:ext cx="3786188"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Rectangle 39"/>
          <p:cNvSpPr>
            <a:spLocks noChangeArrowheads="1"/>
          </p:cNvSpPr>
          <p:nvPr/>
        </p:nvSpPr>
        <p:spPr bwMode="auto">
          <a:xfrm>
            <a:off x="951548" y="1351915"/>
            <a:ext cx="36734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dirty="0">
                <a:solidFill>
                  <a:schemeClr val="bg1"/>
                </a:solidFill>
              </a:rPr>
              <a:t>2. </a:t>
            </a:r>
            <a:r>
              <a:rPr lang="zh-CN" altLang="en-US" sz="2400" b="1" dirty="0">
                <a:solidFill>
                  <a:schemeClr val="bg1"/>
                </a:solidFill>
              </a:rPr>
              <a:t>电信</a:t>
            </a:r>
            <a:r>
              <a:rPr lang="zh-CN" altLang="en-US" sz="2400" b="1" dirty="0" smtClean="0">
                <a:solidFill>
                  <a:schemeClr val="bg1"/>
                </a:solidFill>
              </a:rPr>
              <a:t>间配线设备</a:t>
            </a:r>
            <a:endParaRPr lang="zh-CN" altLang="en-US" sz="2400" b="1" dirty="0">
              <a:solidFill>
                <a:schemeClr val="bg1"/>
              </a:solidFill>
            </a:endParaRPr>
          </a:p>
        </p:txBody>
      </p:sp>
      <p:sp>
        <p:nvSpPr>
          <p:cNvPr id="40964" name="Rectangle 31"/>
          <p:cNvSpPr>
            <a:spLocks noChangeArrowheads="1"/>
          </p:cNvSpPr>
          <p:nvPr/>
        </p:nvSpPr>
        <p:spPr bwMode="auto">
          <a:xfrm>
            <a:off x="695960" y="1988820"/>
            <a:ext cx="10754360" cy="223710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5353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2400" dirty="0"/>
              <a:t>C. FD</a:t>
            </a:r>
            <a:r>
              <a:rPr lang="zh-CN" altLang="zh-CN" sz="2400" dirty="0"/>
              <a:t>的光纤连接盘总容量</a:t>
            </a:r>
            <a:endParaRPr lang="zh-CN" altLang="zh-CN" sz="2400" dirty="0"/>
          </a:p>
          <a:p>
            <a:r>
              <a:rPr lang="en-US" altLang="zh-CN" sz="2400" dirty="0" err="1"/>
              <a:t>P</a:t>
            </a:r>
            <a:r>
              <a:rPr lang="en-US" altLang="zh-CN" sz="2400" baseline="-25000" dirty="0" err="1"/>
              <a:t>fn</a:t>
            </a:r>
            <a:r>
              <a:rPr lang="zh-CN" altLang="zh-CN" sz="2400" dirty="0"/>
              <a:t>＝（</a:t>
            </a:r>
            <a:r>
              <a:rPr lang="en-US" altLang="zh-CN" sz="2400" dirty="0" err="1"/>
              <a:t>M</a:t>
            </a:r>
            <a:r>
              <a:rPr lang="en-US" altLang="zh-CN" sz="2400" baseline="-25000" dirty="0" err="1"/>
              <a:t>hfn</a:t>
            </a:r>
            <a:r>
              <a:rPr lang="zh-CN" altLang="zh-CN" sz="2400" dirty="0"/>
              <a:t>＋</a:t>
            </a:r>
            <a:r>
              <a:rPr lang="en-US" altLang="zh-CN" sz="2400" dirty="0" err="1"/>
              <a:t>M</a:t>
            </a:r>
            <a:r>
              <a:rPr lang="en-US" altLang="zh-CN" sz="2400" baseline="-25000" dirty="0" err="1"/>
              <a:t>bfn</a:t>
            </a:r>
            <a:r>
              <a:rPr lang="zh-CN" altLang="zh-CN" sz="2400" dirty="0"/>
              <a:t>）</a:t>
            </a:r>
            <a:r>
              <a:rPr lang="en-US" altLang="zh-CN" sz="2400" dirty="0">
                <a:sym typeface="Symbol" panose="05050102010706020507"/>
              </a:rPr>
              <a:t></a:t>
            </a:r>
            <a:r>
              <a:rPr lang="en-US" altLang="zh-CN" sz="2400" dirty="0"/>
              <a:t>12</a:t>
            </a:r>
            <a:endParaRPr lang="zh-CN" altLang="zh-CN" sz="2400" dirty="0"/>
          </a:p>
          <a:p>
            <a:r>
              <a:rPr lang="zh-CN" altLang="zh-CN" sz="2400" dirty="0"/>
              <a:t>其中：</a:t>
            </a:r>
            <a:r>
              <a:rPr lang="en-US" altLang="zh-CN" sz="2400" dirty="0" err="1"/>
              <a:t>P</a:t>
            </a:r>
            <a:r>
              <a:rPr lang="en-US" altLang="zh-CN" sz="2400" baseline="-25000" dirty="0" err="1"/>
              <a:t>fn</a:t>
            </a:r>
            <a:r>
              <a:rPr lang="zh-CN" altLang="zh-CN" sz="2400" dirty="0"/>
              <a:t>：第</a:t>
            </a:r>
            <a:r>
              <a:rPr lang="en-US" altLang="zh-CN" sz="2400" dirty="0"/>
              <a:t>n</a:t>
            </a:r>
            <a:r>
              <a:rPr lang="zh-CN" altLang="zh-CN" sz="2400" dirty="0"/>
              <a:t>层（区）楼层配线设备</a:t>
            </a:r>
            <a:r>
              <a:rPr lang="en-US" altLang="zh-CN" sz="2400" dirty="0"/>
              <a:t>FD</a:t>
            </a:r>
            <a:r>
              <a:rPr lang="zh-CN" altLang="zh-CN" sz="2400" dirty="0"/>
              <a:t>支持数据光纤连接盘（双工）的总容量。</a:t>
            </a:r>
            <a:endParaRPr lang="zh-CN" altLang="zh-CN" sz="2400" dirty="0"/>
          </a:p>
          <a:p>
            <a:r>
              <a:rPr lang="en-US" altLang="zh-CN" sz="2400" dirty="0"/>
              <a:t>D.</a:t>
            </a:r>
            <a:r>
              <a:rPr lang="zh-CN" altLang="zh-CN" sz="2400" dirty="0"/>
              <a:t>光纤跳线按每根</a:t>
            </a:r>
            <a:r>
              <a:rPr lang="en-US" altLang="zh-CN" sz="2400" dirty="0"/>
              <a:t>2</a:t>
            </a:r>
            <a:r>
              <a:rPr lang="zh-CN" altLang="zh-CN" sz="2400" dirty="0"/>
              <a:t>芯光纤配置，光纤跳线两端连接器件采用</a:t>
            </a:r>
            <a:r>
              <a:rPr lang="en-US" altLang="zh-CN" sz="2400" dirty="0"/>
              <a:t>ST</a:t>
            </a:r>
            <a:r>
              <a:rPr lang="zh-CN" altLang="zh-CN" sz="2400" dirty="0"/>
              <a:t>、</a:t>
            </a:r>
            <a:r>
              <a:rPr lang="en-US" altLang="zh-CN" sz="2400" dirty="0"/>
              <a:t>SC</a:t>
            </a:r>
            <a:r>
              <a:rPr lang="zh-CN" altLang="zh-CN" sz="2400" dirty="0"/>
              <a:t>或</a:t>
            </a:r>
            <a:r>
              <a:rPr lang="en-US" altLang="zh-CN" sz="2400" dirty="0"/>
              <a:t>SFF</a:t>
            </a:r>
            <a:r>
              <a:rPr lang="zh-CN" altLang="zh-CN" sz="2400" dirty="0"/>
              <a:t>型。</a:t>
            </a:r>
            <a:endParaRPr lang="zh-CN" altLang="zh-CN" sz="2400" dirty="0"/>
          </a:p>
        </p:txBody>
      </p:sp>
      <p:sp>
        <p:nvSpPr>
          <p:cNvPr id="40966" name="标题 1"/>
          <p:cNvSpPr/>
          <p:nvPr/>
        </p:nvSpPr>
        <p:spPr bwMode="auto">
          <a:xfrm>
            <a:off x="3071813" y="260350"/>
            <a:ext cx="662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dirty="0"/>
              <a:t>4.2.5 </a:t>
            </a:r>
            <a:r>
              <a:rPr lang="zh-CN" altLang="en-US" sz="3200" b="1" dirty="0" smtClean="0"/>
              <a:t>电信</a:t>
            </a:r>
            <a:r>
              <a:rPr lang="zh-CN" altLang="en-US" sz="3200" b="1" dirty="0"/>
              <a:t>间设计</a:t>
            </a:r>
            <a:endParaRPr kumimoji="0" lang="zh-CN" altLang="en-US" sz="3200" b="1" dirty="0">
              <a:solidFill>
                <a:srgbClr val="375B79"/>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6" y="1201738"/>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9"/>
          <p:cNvSpPr>
            <a:spLocks noChangeArrowheads="1"/>
          </p:cNvSpPr>
          <p:nvPr/>
        </p:nvSpPr>
        <p:spPr bwMode="auto">
          <a:xfrm>
            <a:off x="807404" y="1279526"/>
            <a:ext cx="4173537"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 </a:t>
            </a:r>
            <a:r>
              <a:rPr lang="zh-CN" altLang="en-US" sz="2400" b="1">
                <a:solidFill>
                  <a:schemeClr val="bg1"/>
                </a:solidFill>
              </a:rPr>
              <a:t>干线子系统的接合方式</a:t>
            </a:r>
            <a:endParaRPr lang="zh-CN" altLang="en-US" sz="2200" b="1">
              <a:solidFill>
                <a:schemeClr val="bg1"/>
              </a:solidFill>
            </a:endParaRPr>
          </a:p>
        </p:txBody>
      </p:sp>
      <p:sp>
        <p:nvSpPr>
          <p:cNvPr id="6148" name="Rectangle 31"/>
          <p:cNvSpPr>
            <a:spLocks noChangeArrowheads="1"/>
          </p:cNvSpPr>
          <p:nvPr/>
        </p:nvSpPr>
        <p:spPr bwMode="auto">
          <a:xfrm>
            <a:off x="551815" y="1916430"/>
            <a:ext cx="11024235" cy="289369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200"/>
              </a:lnSpc>
            </a:pPr>
            <a:r>
              <a:rPr lang="zh-CN" altLang="en-US" sz="2400"/>
              <a:t>点对点端接是最简单、最直接的接合方法。如图</a:t>
            </a:r>
            <a:r>
              <a:rPr lang="en-US" altLang="zh-CN" sz="2400"/>
              <a:t>4.27</a:t>
            </a:r>
            <a:r>
              <a:rPr lang="zh-CN" altLang="en-US" sz="2400"/>
              <a:t>所示。</a:t>
            </a:r>
            <a:endParaRPr lang="en-US" altLang="zh-CN" sz="2400"/>
          </a:p>
          <a:p>
            <a:pPr eaLnBrk="1" hangingPunct="1">
              <a:lnSpc>
                <a:spcPts val="3200"/>
              </a:lnSpc>
            </a:pPr>
            <a:r>
              <a:rPr lang="zh-CN" altLang="en-US" sz="2400"/>
              <a:t>首先要选择一根双绞线电缆或光缆，其容量（电缆对数或光纤芯数）可以支持一个楼层的全部信息插座需要，而且，这个楼层只设一个配线间。</a:t>
            </a:r>
            <a:endParaRPr lang="en-US" altLang="zh-CN" sz="2400"/>
          </a:p>
          <a:p>
            <a:pPr eaLnBrk="1" hangingPunct="1">
              <a:lnSpc>
                <a:spcPts val="3200"/>
              </a:lnSpc>
            </a:pPr>
            <a:r>
              <a:rPr lang="zh-CN" altLang="en-US" sz="2400"/>
              <a:t>然后从设备间引出这根电缆，经过干线通道，端接于该楼层的一个指定配线间的连接件。这根电缆到此为止，不再往别处延伸。</a:t>
            </a:r>
            <a:endParaRPr lang="en-US" altLang="zh-CN" sz="2400"/>
          </a:p>
          <a:p>
            <a:pPr eaLnBrk="1" hangingPunct="1">
              <a:lnSpc>
                <a:spcPts val="3200"/>
              </a:lnSpc>
            </a:pPr>
            <a:r>
              <a:rPr lang="zh-CN" altLang="en-US" sz="2400"/>
              <a:t>这根电缆的长度取决于它要连往哪个楼层以及端接的配线间与干线通道之间的距离。</a:t>
            </a:r>
            <a:endParaRPr lang="zh-CN" altLang="en-US" sz="2400"/>
          </a:p>
        </p:txBody>
      </p:sp>
      <p:sp>
        <p:nvSpPr>
          <p:cNvPr id="6149"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
        <p:nvSpPr>
          <p:cNvPr id="6150" name="Rectangle 75"/>
          <p:cNvSpPr>
            <a:spLocks noChangeArrowheads="1"/>
          </p:cNvSpPr>
          <p:nvPr/>
        </p:nvSpPr>
        <p:spPr bwMode="auto">
          <a:xfrm>
            <a:off x="5266691" y="1273175"/>
            <a:ext cx="2786063"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t>1.)</a:t>
            </a:r>
            <a:r>
              <a:rPr lang="zh-CN" altLang="en-US" sz="2400" b="1"/>
              <a:t>对点端接</a:t>
            </a:r>
            <a:endParaRPr lang="zh-CN" altLang="en-US" sz="2400" b="1">
              <a:latin typeface="黑体" panose="02010609060101010101" pitchFamily="49" charset="-122"/>
              <a:ea typeface="黑体" panose="02010609060101010101" pitchFamily="49" charset="-122"/>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标题 1"/>
          <p:cNvSpPr/>
          <p:nvPr/>
        </p:nvSpPr>
        <p:spPr bwMode="auto">
          <a:xfrm>
            <a:off x="3071814" y="260351"/>
            <a:ext cx="57610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zh-CN" altLang="en-US" sz="3200" b="1">
                <a:solidFill>
                  <a:srgbClr val="375B79"/>
                </a:solidFill>
              </a:rPr>
              <a:t>习题</a:t>
            </a:r>
            <a:endParaRPr kumimoji="0" lang="zh-CN" altLang="en-US" sz="3200" b="1">
              <a:solidFill>
                <a:srgbClr val="375B79"/>
              </a:solidFill>
            </a:endParaRPr>
          </a:p>
        </p:txBody>
      </p:sp>
      <p:sp>
        <p:nvSpPr>
          <p:cNvPr id="68651" name="Rectangle 75"/>
          <p:cNvSpPr>
            <a:spLocks noChangeArrowheads="1"/>
          </p:cNvSpPr>
          <p:nvPr/>
        </p:nvSpPr>
        <p:spPr bwMode="auto">
          <a:xfrm>
            <a:off x="483235" y="1071880"/>
            <a:ext cx="11065510" cy="5143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361950">
              <a:defRPr/>
            </a:pPr>
            <a:r>
              <a:rPr lang="zh-CN" altLang="en-US" sz="2400" b="1" dirty="0"/>
              <a:t>一、思考题</a:t>
            </a:r>
            <a:endParaRPr lang="zh-CN" altLang="en-US" sz="2400" dirty="0"/>
          </a:p>
          <a:p>
            <a:pPr indent="628650">
              <a:defRPr/>
            </a:pPr>
            <a:r>
              <a:rPr lang="en-US" altLang="zh-CN" sz="2400" dirty="0">
                <a:latin typeface="Arial" panose="020B0604020202020204" pitchFamily="34" charset="0"/>
                <a:ea typeface="宋体" panose="02010600030101010101" pitchFamily="2" charset="-122"/>
              </a:rPr>
              <a:t>9</a:t>
            </a:r>
            <a:r>
              <a:rPr lang="zh-CN" altLang="zh-CN" sz="2400" dirty="0">
                <a:latin typeface="Arial" panose="020B0604020202020204" pitchFamily="34" charset="0"/>
                <a:ea typeface="宋体" panose="02010600030101010101" pitchFamily="2" charset="-122"/>
              </a:rPr>
              <a:t>．干线子系统设计范围包括哪些？</a:t>
            </a:r>
            <a:endParaRPr lang="zh-CN" altLang="zh-CN" sz="2400" dirty="0">
              <a:latin typeface="Arial" panose="020B0604020202020204" pitchFamily="34" charset="0"/>
              <a:ea typeface="宋体" panose="02010600030101010101" pitchFamily="2" charset="-122"/>
            </a:endParaRPr>
          </a:p>
          <a:p>
            <a:pPr indent="628650">
              <a:defRPr/>
            </a:pPr>
            <a:r>
              <a:rPr lang="en-US" altLang="zh-CN" sz="2400" dirty="0">
                <a:latin typeface="Arial" panose="020B0604020202020204" pitchFamily="34" charset="0"/>
                <a:ea typeface="宋体" panose="02010600030101010101" pitchFamily="2" charset="-122"/>
              </a:rPr>
              <a:t>10</a:t>
            </a:r>
            <a:r>
              <a:rPr lang="zh-CN" altLang="zh-CN" sz="2400" dirty="0">
                <a:latin typeface="Arial" panose="020B0604020202020204" pitchFamily="34" charset="0"/>
                <a:ea typeface="宋体" panose="02010600030101010101" pitchFamily="2" charset="-122"/>
              </a:rPr>
              <a:t>．干线子系统的线缆有几类？选择的依据是什么？</a:t>
            </a:r>
            <a:endParaRPr lang="zh-CN" altLang="zh-CN" sz="2400" dirty="0">
              <a:latin typeface="Arial" panose="020B0604020202020204" pitchFamily="34" charset="0"/>
              <a:ea typeface="宋体" panose="02010600030101010101" pitchFamily="2" charset="-122"/>
            </a:endParaRPr>
          </a:p>
          <a:p>
            <a:pPr indent="628650">
              <a:defRPr/>
            </a:pPr>
            <a:r>
              <a:rPr lang="en-US" altLang="zh-CN" sz="2400" dirty="0">
                <a:latin typeface="Arial" panose="020B0604020202020204" pitchFamily="34" charset="0"/>
                <a:ea typeface="宋体" panose="02010600030101010101" pitchFamily="2" charset="-122"/>
              </a:rPr>
              <a:t>11</a:t>
            </a:r>
            <a:r>
              <a:rPr lang="zh-CN" altLang="zh-CN" sz="2400" dirty="0">
                <a:latin typeface="Arial" panose="020B0604020202020204" pitchFamily="34" charset="0"/>
                <a:ea typeface="宋体" panose="02010600030101010101" pitchFamily="2" charset="-122"/>
              </a:rPr>
              <a:t>．干线子系统的结合方式有几种？</a:t>
            </a:r>
            <a:endParaRPr lang="zh-CN" altLang="zh-CN" sz="2400" dirty="0">
              <a:latin typeface="Arial" panose="020B0604020202020204" pitchFamily="34" charset="0"/>
              <a:ea typeface="宋体" panose="02010600030101010101" pitchFamily="2" charset="-122"/>
            </a:endParaRPr>
          </a:p>
          <a:p>
            <a:pPr indent="628650">
              <a:defRPr/>
            </a:pPr>
            <a:r>
              <a:rPr lang="en-US" altLang="zh-CN" sz="2400" dirty="0">
                <a:latin typeface="Arial" panose="020B0604020202020204" pitchFamily="34" charset="0"/>
                <a:ea typeface="宋体" panose="02010600030101010101" pitchFamily="2" charset="-122"/>
              </a:rPr>
              <a:t>12</a:t>
            </a:r>
            <a:r>
              <a:rPr lang="zh-CN" altLang="zh-CN" sz="2400" dirty="0">
                <a:latin typeface="Arial" panose="020B0604020202020204" pitchFamily="34" charset="0"/>
                <a:ea typeface="宋体" panose="02010600030101010101" pitchFamily="2" charset="-122"/>
              </a:rPr>
              <a:t>．干线子系统的布线方式有哪些？如何选用？</a:t>
            </a:r>
            <a:endParaRPr lang="zh-CN" altLang="zh-CN" sz="2400" dirty="0">
              <a:latin typeface="Arial" panose="020B0604020202020204" pitchFamily="34" charset="0"/>
              <a:ea typeface="宋体" panose="02010600030101010101" pitchFamily="2" charset="-122"/>
            </a:endParaRPr>
          </a:p>
          <a:p>
            <a:pPr indent="628650">
              <a:defRPr/>
            </a:pPr>
            <a:r>
              <a:rPr lang="en-US" altLang="zh-CN" sz="2400" dirty="0">
                <a:latin typeface="Arial" panose="020B0604020202020204" pitchFamily="34" charset="0"/>
                <a:ea typeface="宋体" panose="02010600030101010101" pitchFamily="2" charset="-122"/>
              </a:rPr>
              <a:t>13</a:t>
            </a:r>
            <a:r>
              <a:rPr lang="zh-CN" altLang="zh-CN" sz="2400" dirty="0">
                <a:latin typeface="Arial" panose="020B0604020202020204" pitchFamily="34" charset="0"/>
                <a:ea typeface="宋体" panose="02010600030101010101" pitchFamily="2" charset="-122"/>
              </a:rPr>
              <a:t>．干线子系统是否都是垂直布放，为什么？</a:t>
            </a:r>
            <a:endParaRPr lang="zh-CN" altLang="zh-CN" sz="2400" dirty="0">
              <a:latin typeface="Arial" panose="020B0604020202020204" pitchFamily="34" charset="0"/>
              <a:ea typeface="宋体" panose="02010600030101010101" pitchFamily="2" charset="-122"/>
            </a:endParaRPr>
          </a:p>
          <a:p>
            <a:pPr indent="628650">
              <a:defRPr/>
            </a:pPr>
            <a:r>
              <a:rPr lang="en-US" altLang="zh-CN" sz="2400" dirty="0">
                <a:latin typeface="Arial" panose="020B0604020202020204" pitchFamily="34" charset="0"/>
                <a:ea typeface="宋体" panose="02010600030101010101" pitchFamily="2" charset="-122"/>
              </a:rPr>
              <a:t>14</a:t>
            </a:r>
            <a:r>
              <a:rPr lang="zh-CN" altLang="zh-CN" sz="2400" dirty="0">
                <a:latin typeface="Arial" panose="020B0604020202020204" pitchFamily="34" charset="0"/>
                <a:ea typeface="宋体" panose="02010600030101010101" pitchFamily="2" charset="-122"/>
              </a:rPr>
              <a:t>．电信间和设备间的概念是什么？它们有什么区别和联系？对环境有哪些要求？</a:t>
            </a:r>
            <a:endParaRPr lang="zh-CN" altLang="zh-CN" sz="2400" dirty="0">
              <a:latin typeface="Arial" panose="020B0604020202020204" pitchFamily="34" charset="0"/>
              <a:ea typeface="宋体" panose="02010600030101010101" pitchFamily="2" charset="-122"/>
            </a:endParaRPr>
          </a:p>
          <a:p>
            <a:pPr indent="628650">
              <a:defRPr/>
            </a:pPr>
            <a:r>
              <a:rPr lang="en-US" altLang="zh-CN" sz="2400" dirty="0">
                <a:latin typeface="Arial" panose="020B0604020202020204" pitchFamily="34" charset="0"/>
                <a:ea typeface="宋体" panose="02010600030101010101" pitchFamily="2" charset="-122"/>
              </a:rPr>
              <a:t>15</a:t>
            </a:r>
            <a:r>
              <a:rPr lang="zh-CN" altLang="zh-CN" sz="2400" dirty="0">
                <a:latin typeface="Arial" panose="020B0604020202020204" pitchFamily="34" charset="0"/>
                <a:ea typeface="宋体" panose="02010600030101010101" pitchFamily="2" charset="-122"/>
              </a:rPr>
              <a:t>．在建筑物中应如何确定设备间的位置？</a:t>
            </a:r>
            <a:endParaRPr lang="zh-CN" altLang="zh-CN" sz="2400" dirty="0">
              <a:latin typeface="Arial" panose="020B0604020202020204" pitchFamily="34" charset="0"/>
              <a:ea typeface="宋体" panose="02010600030101010101" pitchFamily="2" charset="-122"/>
            </a:endParaRPr>
          </a:p>
          <a:p>
            <a:pPr indent="628650">
              <a:defRPr/>
            </a:pPr>
            <a:r>
              <a:rPr lang="en-US" altLang="zh-CN" sz="2400" dirty="0">
                <a:latin typeface="Arial" panose="020B0604020202020204" pitchFamily="34" charset="0"/>
                <a:ea typeface="宋体" panose="02010600030101010101" pitchFamily="2" charset="-122"/>
              </a:rPr>
              <a:t>16</a:t>
            </a:r>
            <a:r>
              <a:rPr lang="zh-CN" altLang="zh-CN" sz="2400" dirty="0">
                <a:latin typeface="Arial" panose="020B0604020202020204" pitchFamily="34" charset="0"/>
                <a:ea typeface="宋体" panose="02010600030101010101" pitchFamily="2" charset="-122"/>
              </a:rPr>
              <a:t>．在建筑物中应如何确定电信间的位置？</a:t>
            </a:r>
            <a:endParaRPr lang="zh-CN" altLang="zh-CN" sz="2400" dirty="0">
              <a:latin typeface="Arial" panose="020B0604020202020204" pitchFamily="34" charset="0"/>
              <a:ea typeface="宋体" panose="02010600030101010101" pitchFamily="2" charset="-122"/>
            </a:endParaRPr>
          </a:p>
          <a:p>
            <a:pPr indent="628650">
              <a:defRPr/>
            </a:pPr>
            <a:endParaRPr lang="zh-CN" altLang="zh-CN" sz="2400" dirty="0">
              <a:latin typeface="Arial" panose="020B0604020202020204" pitchFamily="34" charset="0"/>
              <a:ea typeface="宋体" panose="02010600030101010101" pitchFamily="2" charset="-122"/>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标题 1"/>
          <p:cNvSpPr/>
          <p:nvPr/>
        </p:nvSpPr>
        <p:spPr bwMode="auto">
          <a:xfrm>
            <a:off x="3071814" y="260351"/>
            <a:ext cx="57610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zh-CN" altLang="en-US" sz="3200" b="1">
                <a:solidFill>
                  <a:srgbClr val="375B79"/>
                </a:solidFill>
              </a:rPr>
              <a:t>习题</a:t>
            </a:r>
            <a:endParaRPr kumimoji="0" lang="zh-CN" altLang="en-US" sz="3200" b="1">
              <a:solidFill>
                <a:srgbClr val="375B79"/>
              </a:solidFill>
            </a:endParaRPr>
          </a:p>
        </p:txBody>
      </p:sp>
      <p:sp>
        <p:nvSpPr>
          <p:cNvPr id="139267" name="Rectangle 75"/>
          <p:cNvSpPr>
            <a:spLocks noChangeArrowheads="1"/>
          </p:cNvSpPr>
          <p:nvPr/>
        </p:nvSpPr>
        <p:spPr bwMode="auto">
          <a:xfrm>
            <a:off x="800100" y="1071880"/>
            <a:ext cx="11115675" cy="521462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lvl1pPr indent="4464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en-US" sz="2400" b="1"/>
              <a:t>二、计算题</a:t>
            </a:r>
            <a:endParaRPr lang="zh-CN" altLang="en-US" sz="2400"/>
          </a:p>
          <a:p>
            <a:pPr eaLnBrk="1" hangingPunct="1"/>
            <a:r>
              <a:rPr lang="en-US" altLang="zh-CN" sz="2400"/>
              <a:t>4.</a:t>
            </a:r>
            <a:r>
              <a:rPr lang="zh-CN" altLang="en-US" sz="2400"/>
              <a:t>已知某建筑物其中一楼层采用光纤到桌面的布线方案，该楼层共有</a:t>
            </a:r>
            <a:r>
              <a:rPr lang="en-US" altLang="zh-CN" sz="2400"/>
              <a:t>50</a:t>
            </a:r>
            <a:r>
              <a:rPr lang="zh-CN" altLang="en-US" sz="2400"/>
              <a:t>个光纤点，每个光纤信息点均布设一根室内</a:t>
            </a:r>
            <a:r>
              <a:rPr lang="en-US" altLang="zh-CN" sz="2400"/>
              <a:t>2</a:t>
            </a:r>
            <a:r>
              <a:rPr lang="zh-CN" altLang="en-US" sz="2400"/>
              <a:t>芯多模光纤至建筑物的设备间，请问设备间的机归内应选用西蒙、</a:t>
            </a:r>
            <a:r>
              <a:rPr lang="en-US" altLang="zh-CN" sz="2400"/>
              <a:t>IBDN</a:t>
            </a:r>
            <a:r>
              <a:rPr lang="zh-CN" altLang="en-US" sz="2400"/>
              <a:t>、安普、康普、泛达、南京普天、一舟等品牌的光纤配线架？数量多少？需要订购多少个光纤耦合器？</a:t>
            </a:r>
            <a:endParaRPr lang="en-US" altLang="zh-CN" sz="2400"/>
          </a:p>
          <a:p>
            <a:pPr eaLnBrk="1" hangingPunct="1"/>
            <a:r>
              <a:rPr lang="en-US" altLang="zh-CN" sz="2400"/>
              <a:t>5.</a:t>
            </a:r>
            <a:r>
              <a:rPr lang="zh-CN" altLang="en-US" sz="2400"/>
              <a:t>已知某校园网内有</a:t>
            </a:r>
            <a:r>
              <a:rPr lang="en-US" altLang="zh-CN" sz="2400"/>
              <a:t>10</a:t>
            </a:r>
            <a:r>
              <a:rPr lang="zh-CN" altLang="en-US" sz="2400"/>
              <a:t>幢教学和办公楼，其中一幢为校园网中心，其余</a:t>
            </a:r>
            <a:r>
              <a:rPr lang="en-US" altLang="zh-CN" sz="2400"/>
              <a:t>9</a:t>
            </a:r>
            <a:r>
              <a:rPr lang="zh-CN" altLang="en-US" sz="2400"/>
              <a:t>幢各需要布设一根</a:t>
            </a:r>
            <a:r>
              <a:rPr lang="en-US" altLang="zh-CN" sz="2400"/>
              <a:t>8</a:t>
            </a:r>
            <a:r>
              <a:rPr lang="zh-CN" altLang="en-US" sz="2400"/>
              <a:t>芯的单模光纤至网络中心机房，以构成校园网的光纤骨干网络。网络中心机房为管理好这些光缆应配备西蒙、</a:t>
            </a:r>
            <a:r>
              <a:rPr lang="en-US" altLang="zh-CN" sz="2400"/>
              <a:t>IBDN</a:t>
            </a:r>
            <a:r>
              <a:rPr lang="zh-CN" altLang="en-US" sz="2400"/>
              <a:t>、安普、康普、泛达、南京普天、一舟等品牌的何种规格的光纤配线架？数量是多少？光纤耦合器多少个？需要订购多少根光纤跳线？</a:t>
            </a:r>
            <a:endParaRPr lang="zh-CN" altLang="en-US" sz="2400"/>
          </a:p>
          <a:p>
            <a:pPr eaLnBrk="1" hangingPunct="1"/>
            <a:endParaRPr lang="zh-CN" altLang="en-US" sz="24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标题 1"/>
          <p:cNvSpPr/>
          <p:nvPr/>
        </p:nvSpPr>
        <p:spPr bwMode="auto">
          <a:xfrm>
            <a:off x="3071814" y="260351"/>
            <a:ext cx="57610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zh-CN" altLang="en-US" sz="3200" b="1">
                <a:solidFill>
                  <a:srgbClr val="375B79"/>
                </a:solidFill>
              </a:rPr>
              <a:t>习题</a:t>
            </a:r>
            <a:endParaRPr kumimoji="0" lang="zh-CN" altLang="en-US" sz="3200" b="1">
              <a:solidFill>
                <a:srgbClr val="375B79"/>
              </a:solidFill>
            </a:endParaRPr>
          </a:p>
        </p:txBody>
      </p:sp>
      <p:sp>
        <p:nvSpPr>
          <p:cNvPr id="140291" name="Rectangle 75"/>
          <p:cNvSpPr>
            <a:spLocks noChangeArrowheads="1"/>
          </p:cNvSpPr>
          <p:nvPr/>
        </p:nvSpPr>
        <p:spPr bwMode="auto">
          <a:xfrm>
            <a:off x="692150" y="1071880"/>
            <a:ext cx="10474960" cy="5143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lvl1pPr indent="4464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en-US" sz="2400" b="1"/>
              <a:t>二、计算题</a:t>
            </a:r>
            <a:endParaRPr lang="zh-CN" altLang="en-US" sz="2400"/>
          </a:p>
          <a:p>
            <a:pPr eaLnBrk="1" hangingPunct="1"/>
            <a:r>
              <a:rPr lang="en-US" altLang="zh-CN" sz="2400"/>
              <a:t>6. </a:t>
            </a:r>
            <a:r>
              <a:rPr lang="zh-CN" altLang="en-US" sz="2400"/>
              <a:t>已知某建筑物需要进行综合布线，某一层设</a:t>
            </a:r>
            <a:r>
              <a:rPr lang="en-US" altLang="zh-CN" sz="2400"/>
              <a:t>300</a:t>
            </a:r>
            <a:r>
              <a:rPr lang="zh-CN" altLang="en-US" sz="2400"/>
              <a:t>个信息插座，其中</a:t>
            </a:r>
            <a:r>
              <a:rPr lang="en-US" altLang="zh-CN" sz="2400"/>
              <a:t>200</a:t>
            </a:r>
            <a:r>
              <a:rPr lang="zh-CN" altLang="en-US" sz="2400"/>
              <a:t>个网络信息点，各信息点要求接入速率为</a:t>
            </a:r>
            <a:r>
              <a:rPr lang="en-US" altLang="zh-CN" sz="2400"/>
              <a:t>100Mbps</a:t>
            </a:r>
            <a:r>
              <a:rPr lang="zh-CN" altLang="en-US" sz="2400"/>
              <a:t>，</a:t>
            </a:r>
            <a:r>
              <a:rPr lang="en-US" altLang="zh-CN" sz="2400"/>
              <a:t>100</a:t>
            </a:r>
            <a:r>
              <a:rPr lang="zh-CN" altLang="en-US" sz="2400"/>
              <a:t>个电话语音点，而该层楼层配线间到设备间的距离为</a:t>
            </a:r>
            <a:r>
              <a:rPr lang="en-US" altLang="zh-CN" sz="2400"/>
              <a:t>60</a:t>
            </a:r>
            <a:r>
              <a:rPr lang="zh-CN" altLang="en-US" sz="2400"/>
              <a:t>米，请确定该建筑物该层的干线电缆类型及线对数。</a:t>
            </a:r>
            <a:endParaRPr lang="zh-CN" altLang="en-US" sz="24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标题 1"/>
          <p:cNvSpPr/>
          <p:nvPr/>
        </p:nvSpPr>
        <p:spPr bwMode="auto">
          <a:xfrm>
            <a:off x="3071814" y="260351"/>
            <a:ext cx="57610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zh-CN" altLang="en-US" sz="3200" b="1">
                <a:solidFill>
                  <a:srgbClr val="375B79"/>
                </a:solidFill>
              </a:rPr>
              <a:t>习题</a:t>
            </a:r>
            <a:endParaRPr kumimoji="0" lang="zh-CN" altLang="en-US" sz="3200" b="1">
              <a:solidFill>
                <a:srgbClr val="375B79"/>
              </a:solidFill>
            </a:endParaRPr>
          </a:p>
        </p:txBody>
      </p:sp>
      <p:sp>
        <p:nvSpPr>
          <p:cNvPr id="141315" name="Rectangle 75"/>
          <p:cNvSpPr>
            <a:spLocks noChangeArrowheads="1"/>
          </p:cNvSpPr>
          <p:nvPr/>
        </p:nvSpPr>
        <p:spPr bwMode="auto">
          <a:xfrm>
            <a:off x="765175" y="1071880"/>
            <a:ext cx="11085195" cy="5143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lvl1pPr indent="54292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en-US" sz="2400" b="1"/>
              <a:t>三、实训题</a:t>
            </a:r>
            <a:endParaRPr lang="zh-CN" altLang="en-US" sz="2400"/>
          </a:p>
          <a:p>
            <a:pPr eaLnBrk="1" hangingPunct="1"/>
            <a:r>
              <a:rPr lang="en-US" altLang="zh-CN" sz="2400"/>
              <a:t>1. </a:t>
            </a:r>
            <a:r>
              <a:rPr lang="zh-CN" altLang="en-US" sz="2400"/>
              <a:t>设计并绘制多人办公室、集中办公区、会议室、学生宿舍、超市、等场所信息点布置。</a:t>
            </a:r>
            <a:endParaRPr lang="zh-CN" altLang="en-US" sz="2400"/>
          </a:p>
          <a:p>
            <a:pPr eaLnBrk="1" hangingPunct="1"/>
            <a:r>
              <a:rPr lang="en-US" altLang="zh-CN" sz="2400"/>
              <a:t>2. </a:t>
            </a:r>
            <a:r>
              <a:rPr lang="zh-CN" altLang="en-US" sz="2400"/>
              <a:t>以校园中的一幢建筑物（分别为教学楼、办公楼、图书馆、实验楼、学生宿舍楼）作为设计对象作一个简单的综合布线系统设计，内容包括：</a:t>
            </a:r>
            <a:endParaRPr lang="zh-CN" altLang="en-US" sz="2400"/>
          </a:p>
          <a:p>
            <a:pPr eaLnBrk="1" hangingPunct="1"/>
            <a:r>
              <a:rPr lang="zh-CN" altLang="en-US" sz="2400"/>
              <a:t>（</a:t>
            </a:r>
            <a:r>
              <a:rPr lang="en-US" altLang="zh-CN" sz="2400"/>
              <a:t>1</a:t>
            </a:r>
            <a:r>
              <a:rPr lang="zh-CN" altLang="en-US" sz="2400"/>
              <a:t>）综合布线系统方案设计，主要包括各工作区信息分布及数量，配线子系统选用线缆类型、数量，干线子系统线缆、数量等。</a:t>
            </a:r>
            <a:endParaRPr lang="zh-CN" altLang="en-US" sz="2400"/>
          </a:p>
          <a:p>
            <a:pPr eaLnBrk="1" hangingPunct="1"/>
            <a:r>
              <a:rPr lang="zh-CN" altLang="en-US" sz="2400"/>
              <a:t>（</a:t>
            </a:r>
            <a:r>
              <a:rPr lang="en-US" altLang="zh-CN" sz="2400"/>
              <a:t>2</a:t>
            </a:r>
            <a:r>
              <a:rPr lang="zh-CN" altLang="en-US" sz="2400"/>
              <a:t>）绘制综合布线系统拓扑图。</a:t>
            </a:r>
            <a:endParaRPr lang="zh-CN" altLang="en-US" sz="2400"/>
          </a:p>
          <a:p>
            <a:pPr eaLnBrk="1" hangingPunct="1"/>
            <a:r>
              <a:rPr lang="zh-CN" altLang="en-US" sz="2400"/>
              <a:t>（</a:t>
            </a:r>
            <a:r>
              <a:rPr lang="en-US" altLang="zh-CN" sz="2400"/>
              <a:t>3</a:t>
            </a:r>
            <a:r>
              <a:rPr lang="zh-CN" altLang="en-US" sz="2400"/>
              <a:t>）绘制综合布线系统管路槽道路由图和信息点平面图。</a:t>
            </a:r>
            <a:endParaRPr lang="zh-CN" altLang="en-US" sz="24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标题 1"/>
          <p:cNvSpPr/>
          <p:nvPr/>
        </p:nvSpPr>
        <p:spPr bwMode="auto">
          <a:xfrm>
            <a:off x="3071814" y="260351"/>
            <a:ext cx="57610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zh-CN" altLang="en-US" sz="3200" b="1">
                <a:solidFill>
                  <a:srgbClr val="375B79"/>
                </a:solidFill>
              </a:rPr>
              <a:t>习题</a:t>
            </a:r>
            <a:endParaRPr kumimoji="0" lang="zh-CN" altLang="en-US" sz="3200" b="1">
              <a:solidFill>
                <a:srgbClr val="375B79"/>
              </a:solidFill>
            </a:endParaRPr>
          </a:p>
        </p:txBody>
      </p:sp>
      <p:sp>
        <p:nvSpPr>
          <p:cNvPr id="142339" name="Rectangle 75"/>
          <p:cNvSpPr>
            <a:spLocks noChangeArrowheads="1"/>
          </p:cNvSpPr>
          <p:nvPr/>
        </p:nvSpPr>
        <p:spPr bwMode="auto">
          <a:xfrm>
            <a:off x="546100" y="1052830"/>
            <a:ext cx="11004550" cy="5143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lvl1pPr indent="54292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300"/>
              <a:t>3.XX</a:t>
            </a:r>
            <a:r>
              <a:rPr lang="zh-CN" altLang="en-US" sz="2300"/>
              <a:t>大学学生公寓布线方案设计，建筑情况及要求如下：</a:t>
            </a:r>
            <a:endParaRPr lang="zh-CN" altLang="en-US" sz="2300"/>
          </a:p>
          <a:p>
            <a:pPr eaLnBrk="1" hangingPunct="1"/>
            <a:r>
              <a:rPr lang="zh-CN" altLang="en-US" sz="2300"/>
              <a:t>（</a:t>
            </a:r>
            <a:r>
              <a:rPr lang="en-US" altLang="zh-CN" sz="2300"/>
              <a:t>1</a:t>
            </a:r>
            <a:r>
              <a:rPr lang="zh-CN" altLang="en-US" sz="2300"/>
              <a:t>）该大学共有</a:t>
            </a:r>
            <a:r>
              <a:rPr lang="en-US" altLang="zh-CN" sz="2300"/>
              <a:t>20</a:t>
            </a:r>
            <a:r>
              <a:rPr lang="zh-CN" altLang="en-US" sz="2300"/>
              <a:t>幢公寓式建筑，其中本科宿舍</a:t>
            </a:r>
            <a:r>
              <a:rPr lang="en-US" altLang="zh-CN" sz="2300"/>
              <a:t>13</a:t>
            </a:r>
            <a:r>
              <a:rPr lang="zh-CN" altLang="en-US" sz="2300"/>
              <a:t>幢，硕士生宿舍</a:t>
            </a:r>
            <a:r>
              <a:rPr lang="en-US" altLang="zh-CN" sz="2300"/>
              <a:t>3</a:t>
            </a:r>
            <a:r>
              <a:rPr lang="zh-CN" altLang="en-US" sz="2300"/>
              <a:t>幢，博士生宿舍</a:t>
            </a:r>
            <a:r>
              <a:rPr lang="en-US" altLang="zh-CN" sz="2300"/>
              <a:t>1</a:t>
            </a:r>
            <a:r>
              <a:rPr lang="zh-CN" altLang="en-US" sz="2300"/>
              <a:t>幢，留学生宿舍</a:t>
            </a:r>
            <a:r>
              <a:rPr lang="en-US" altLang="zh-CN" sz="2300"/>
              <a:t>2</a:t>
            </a:r>
            <a:r>
              <a:rPr lang="zh-CN" altLang="en-US" sz="2300"/>
              <a:t>幢，继续教育生宿舍</a:t>
            </a:r>
            <a:r>
              <a:rPr lang="en-US" altLang="zh-CN" sz="2300"/>
              <a:t>1</a:t>
            </a:r>
            <a:r>
              <a:rPr lang="zh-CN" altLang="en-US" sz="2300"/>
              <a:t>幢。</a:t>
            </a:r>
            <a:endParaRPr lang="zh-CN" altLang="en-US" sz="2300"/>
          </a:p>
          <a:p>
            <a:pPr eaLnBrk="1" hangingPunct="1"/>
            <a:r>
              <a:rPr lang="zh-CN" altLang="en-US" sz="2300"/>
              <a:t>（</a:t>
            </a:r>
            <a:r>
              <a:rPr lang="en-US" altLang="zh-CN" sz="2300"/>
              <a:t>2</a:t>
            </a:r>
            <a:r>
              <a:rPr lang="zh-CN" altLang="en-US" sz="2300"/>
              <a:t>）共计</a:t>
            </a:r>
            <a:r>
              <a:rPr lang="en-US" altLang="zh-CN" sz="2300"/>
              <a:t>8200</a:t>
            </a:r>
            <a:r>
              <a:rPr lang="zh-CN" altLang="en-US" sz="2300"/>
              <a:t>间宿舍，其中本科生宿舍</a:t>
            </a:r>
            <a:r>
              <a:rPr lang="en-US" altLang="zh-CN" sz="2300"/>
              <a:t>3500</a:t>
            </a:r>
            <a:r>
              <a:rPr lang="zh-CN" altLang="en-US" sz="2300"/>
              <a:t>间，硕士生宿舍</a:t>
            </a:r>
            <a:r>
              <a:rPr lang="en-US" altLang="zh-CN" sz="2300"/>
              <a:t>1500</a:t>
            </a:r>
            <a:r>
              <a:rPr lang="zh-CN" altLang="en-US" sz="2300"/>
              <a:t>间，博士生宿舍</a:t>
            </a:r>
            <a:r>
              <a:rPr lang="en-US" altLang="zh-CN" sz="2300"/>
              <a:t>800</a:t>
            </a:r>
            <a:r>
              <a:rPr lang="zh-CN" altLang="en-US" sz="2300"/>
              <a:t>间，留学生宿舍</a:t>
            </a:r>
            <a:r>
              <a:rPr lang="en-US" altLang="zh-CN" sz="2300"/>
              <a:t>1200</a:t>
            </a:r>
            <a:r>
              <a:rPr lang="zh-CN" altLang="en-US" sz="2300"/>
              <a:t>间，继续教育生宿舍</a:t>
            </a:r>
            <a:r>
              <a:rPr lang="en-US" altLang="zh-CN" sz="2300"/>
              <a:t>1200</a:t>
            </a:r>
            <a:r>
              <a:rPr lang="zh-CN" altLang="en-US" sz="2300"/>
              <a:t>间。</a:t>
            </a:r>
            <a:endParaRPr lang="zh-CN" altLang="en-US" sz="2300"/>
          </a:p>
          <a:p>
            <a:pPr eaLnBrk="1" hangingPunct="1"/>
            <a:r>
              <a:rPr lang="zh-CN" altLang="en-US" sz="2300"/>
              <a:t>（</a:t>
            </a:r>
            <a:r>
              <a:rPr lang="en-US" altLang="zh-CN" sz="2300"/>
              <a:t>3</a:t>
            </a:r>
            <a:r>
              <a:rPr lang="zh-CN" altLang="en-US" sz="2300"/>
              <a:t>）本科生宿舍每个房间设置</a:t>
            </a:r>
            <a:r>
              <a:rPr lang="en-US" altLang="zh-CN" sz="2300"/>
              <a:t>5</a:t>
            </a:r>
            <a:r>
              <a:rPr lang="zh-CN" altLang="en-US" sz="2300"/>
              <a:t>个信息点（</a:t>
            </a:r>
            <a:r>
              <a:rPr lang="en-US" altLang="zh-CN" sz="2300"/>
              <a:t>4</a:t>
            </a:r>
            <a:r>
              <a:rPr lang="zh-CN" altLang="en-US" sz="2300"/>
              <a:t>个网络点＋</a:t>
            </a:r>
            <a:r>
              <a:rPr lang="en-US" altLang="zh-CN" sz="2300"/>
              <a:t>1</a:t>
            </a:r>
            <a:r>
              <a:rPr lang="zh-CN" altLang="en-US" sz="2300"/>
              <a:t>个电话点），硕士生宿舍每个房间设置</a:t>
            </a:r>
            <a:r>
              <a:rPr lang="en-US" altLang="zh-CN" sz="2300"/>
              <a:t>4</a:t>
            </a:r>
            <a:r>
              <a:rPr lang="zh-CN" altLang="en-US" sz="2300"/>
              <a:t>个信息点（</a:t>
            </a:r>
            <a:r>
              <a:rPr lang="en-US" altLang="zh-CN" sz="2300"/>
              <a:t>3</a:t>
            </a:r>
            <a:r>
              <a:rPr lang="zh-CN" altLang="en-US" sz="2300"/>
              <a:t>个网络点＋</a:t>
            </a:r>
            <a:r>
              <a:rPr lang="en-US" altLang="zh-CN" sz="2300"/>
              <a:t>1</a:t>
            </a:r>
            <a:r>
              <a:rPr lang="zh-CN" altLang="en-US" sz="2300"/>
              <a:t>个电话点），博士生、留学生、继续教育生宿舍每个房间设置</a:t>
            </a:r>
            <a:r>
              <a:rPr lang="en-US" altLang="zh-CN" sz="2300"/>
              <a:t>2</a:t>
            </a:r>
            <a:r>
              <a:rPr lang="zh-CN" altLang="en-US" sz="2300"/>
              <a:t>个信息点（</a:t>
            </a:r>
            <a:r>
              <a:rPr lang="en-US" altLang="zh-CN" sz="2300"/>
              <a:t>1</a:t>
            </a:r>
            <a:r>
              <a:rPr lang="zh-CN" altLang="en-US" sz="2300"/>
              <a:t>个网络点＋</a:t>
            </a:r>
            <a:r>
              <a:rPr lang="en-US" altLang="zh-CN" sz="2300"/>
              <a:t>1</a:t>
            </a:r>
            <a:r>
              <a:rPr lang="zh-CN" altLang="en-US" sz="2300"/>
              <a:t>个电话点）。</a:t>
            </a:r>
            <a:endParaRPr lang="zh-CN" altLang="en-US" sz="2300"/>
          </a:p>
          <a:p>
            <a:pPr eaLnBrk="1" hangingPunct="1"/>
            <a:r>
              <a:rPr lang="zh-CN" altLang="en-US" sz="2300"/>
              <a:t>设计各公寓楼的配线子系统及干线子系统的线缆选择和布线方式。</a:t>
            </a:r>
            <a:endParaRPr lang="zh-CN" altLang="en-US" sz="23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标题 1"/>
          <p:cNvSpPr/>
          <p:nvPr/>
        </p:nvSpPr>
        <p:spPr bwMode="auto">
          <a:xfrm>
            <a:off x="3071814" y="260351"/>
            <a:ext cx="57610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zh-CN" altLang="en-US" sz="3200" b="1">
                <a:solidFill>
                  <a:srgbClr val="375B79"/>
                </a:solidFill>
              </a:rPr>
              <a:t>习题</a:t>
            </a:r>
            <a:endParaRPr kumimoji="0" lang="zh-CN" altLang="en-US" sz="3200" b="1">
              <a:solidFill>
                <a:srgbClr val="375B79"/>
              </a:solidFill>
            </a:endParaRPr>
          </a:p>
        </p:txBody>
      </p:sp>
      <p:sp>
        <p:nvSpPr>
          <p:cNvPr id="143363" name="Rectangle 75"/>
          <p:cNvSpPr>
            <a:spLocks noChangeArrowheads="1"/>
          </p:cNvSpPr>
          <p:nvPr/>
        </p:nvSpPr>
        <p:spPr bwMode="auto">
          <a:xfrm>
            <a:off x="411480" y="1071880"/>
            <a:ext cx="11000105" cy="51435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lvl1pPr indent="62738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a:t>4.</a:t>
            </a:r>
            <a:r>
              <a:rPr lang="zh-CN" altLang="en-US" sz="2400"/>
              <a:t>某办公大楼高</a:t>
            </a:r>
            <a:r>
              <a:rPr lang="en-US" altLang="zh-CN" sz="2400"/>
              <a:t>12</a:t>
            </a:r>
            <a:r>
              <a:rPr lang="zh-CN" altLang="en-US" sz="2400"/>
              <a:t>层（层高</a:t>
            </a:r>
            <a:r>
              <a:rPr lang="en-US" altLang="zh-CN" sz="2400"/>
              <a:t>3.5</a:t>
            </a:r>
            <a:r>
              <a:rPr lang="zh-CN" altLang="en-US" sz="2400"/>
              <a:t>米），计算机中心设在</a:t>
            </a:r>
            <a:r>
              <a:rPr lang="en-US" altLang="zh-CN" sz="2400"/>
              <a:t>6</a:t>
            </a:r>
            <a:r>
              <a:rPr lang="zh-CN" altLang="en-US" sz="2400"/>
              <a:t>层，电话主机房设在</a:t>
            </a:r>
            <a:r>
              <a:rPr lang="en-US" altLang="zh-CN" sz="2400"/>
              <a:t>6</a:t>
            </a:r>
            <a:r>
              <a:rPr lang="zh-CN" altLang="en-US" sz="2400"/>
              <a:t>层，但不在同一位置。要求每层</a:t>
            </a:r>
            <a:r>
              <a:rPr lang="en-US" altLang="zh-CN" sz="2400"/>
              <a:t>50</a:t>
            </a:r>
            <a:r>
              <a:rPr lang="zh-CN" altLang="en-US" sz="2400"/>
              <a:t>个信息点，</a:t>
            </a:r>
            <a:r>
              <a:rPr lang="en-US" altLang="zh-CN" sz="2400"/>
              <a:t>50</a:t>
            </a:r>
            <a:r>
              <a:rPr lang="zh-CN" altLang="en-US" sz="2400"/>
              <a:t>个语音点（最近</a:t>
            </a:r>
            <a:r>
              <a:rPr lang="en-US" altLang="zh-CN" sz="2400"/>
              <a:t>20</a:t>
            </a:r>
            <a:r>
              <a:rPr lang="zh-CN" altLang="en-US" sz="2400"/>
              <a:t>米、最远</a:t>
            </a:r>
            <a:r>
              <a:rPr lang="en-US" altLang="zh-CN" sz="2400"/>
              <a:t>80</a:t>
            </a:r>
            <a:r>
              <a:rPr lang="zh-CN" altLang="en-US" sz="2400"/>
              <a:t>米），总计数据点</a:t>
            </a:r>
            <a:r>
              <a:rPr lang="en-US" altLang="zh-CN" sz="2400"/>
              <a:t>600</a:t>
            </a:r>
            <a:r>
              <a:rPr lang="zh-CN" altLang="en-US" sz="2400"/>
              <a:t>个，语音点</a:t>
            </a:r>
            <a:r>
              <a:rPr lang="en-US" altLang="zh-CN" sz="2400"/>
              <a:t>600</a:t>
            </a:r>
            <a:r>
              <a:rPr lang="zh-CN" altLang="en-US" sz="2400"/>
              <a:t>个。数据、语音配线子系统均使用</a:t>
            </a:r>
            <a:r>
              <a:rPr lang="en-US" altLang="zh-CN" sz="2400"/>
              <a:t>6</a:t>
            </a:r>
            <a:r>
              <a:rPr lang="zh-CN" altLang="en-US" sz="2400"/>
              <a:t>类非屏蔽双绞线电缆；数据垂直干线电缆采用室内</a:t>
            </a:r>
            <a:r>
              <a:rPr lang="en-US" altLang="zh-CN" sz="2400"/>
              <a:t>6</a:t>
            </a:r>
            <a:r>
              <a:rPr lang="zh-CN" altLang="en-US" sz="2400"/>
              <a:t>芯多模光纤；语音垂直干线系统采用</a:t>
            </a:r>
            <a:r>
              <a:rPr lang="en-US" altLang="zh-CN" sz="2400"/>
              <a:t>5</a:t>
            </a:r>
            <a:r>
              <a:rPr lang="zh-CN" altLang="en-US" sz="2400"/>
              <a:t>类</a:t>
            </a:r>
            <a:r>
              <a:rPr lang="en-US" altLang="zh-CN" sz="2400"/>
              <a:t>25</a:t>
            </a:r>
            <a:r>
              <a:rPr lang="zh-CN" altLang="en-US" sz="2400"/>
              <a:t>对大对数电缆。</a:t>
            </a:r>
            <a:endParaRPr lang="zh-CN" altLang="en-US" sz="2400"/>
          </a:p>
          <a:p>
            <a:pPr eaLnBrk="1" hangingPunct="1"/>
            <a:r>
              <a:rPr lang="zh-CN" altLang="en-US" sz="2400"/>
              <a:t>请计算并设计：</a:t>
            </a:r>
            <a:endParaRPr lang="zh-CN" altLang="en-US" sz="2400"/>
          </a:p>
          <a:p>
            <a:pPr eaLnBrk="1" hangingPunct="1"/>
            <a:r>
              <a:rPr lang="zh-CN" altLang="en-US" sz="2400"/>
              <a:t>（</a:t>
            </a:r>
            <a:r>
              <a:rPr lang="en-US" altLang="zh-CN" sz="2400"/>
              <a:t>1</a:t>
            </a:r>
            <a:r>
              <a:rPr lang="zh-CN" altLang="en-US" sz="2400"/>
              <a:t>）跳线数量、信息模块数量、信息插座底盒和面板数量。</a:t>
            </a:r>
            <a:endParaRPr lang="zh-CN" altLang="en-US" sz="2400"/>
          </a:p>
          <a:p>
            <a:pPr eaLnBrk="1" hangingPunct="1"/>
            <a:r>
              <a:rPr lang="zh-CN" altLang="en-US" sz="2400"/>
              <a:t>（</a:t>
            </a:r>
            <a:r>
              <a:rPr lang="en-US" altLang="zh-CN" sz="2400"/>
              <a:t>2</a:t>
            </a:r>
            <a:r>
              <a:rPr lang="zh-CN" altLang="en-US" sz="2400"/>
              <a:t>）配线子系统线缆数量。</a:t>
            </a:r>
            <a:endParaRPr lang="zh-CN" altLang="en-US" sz="2400"/>
          </a:p>
          <a:p>
            <a:pPr eaLnBrk="1" hangingPunct="1"/>
            <a:r>
              <a:rPr lang="zh-CN" altLang="en-US" sz="2400"/>
              <a:t>（</a:t>
            </a:r>
            <a:r>
              <a:rPr lang="en-US" altLang="zh-CN" sz="2400"/>
              <a:t>3</a:t>
            </a:r>
            <a:r>
              <a:rPr lang="zh-CN" altLang="en-US" sz="2400"/>
              <a:t>）干线子系统线缆数量。</a:t>
            </a:r>
            <a:endParaRPr lang="zh-CN" altLang="en-US" sz="2400"/>
          </a:p>
          <a:p>
            <a:pPr eaLnBrk="1" hangingPunct="1"/>
            <a:r>
              <a:rPr lang="zh-CN" altLang="en-US" sz="2400"/>
              <a:t>（</a:t>
            </a:r>
            <a:r>
              <a:rPr lang="en-US" altLang="zh-CN" sz="2400"/>
              <a:t>4</a:t>
            </a:r>
            <a:r>
              <a:rPr lang="zh-CN" altLang="en-US" sz="2400"/>
              <a:t>）数据配线架需求数量。</a:t>
            </a:r>
            <a:endParaRPr lang="zh-CN" altLang="en-US" sz="2400"/>
          </a:p>
          <a:p>
            <a:pPr eaLnBrk="1" hangingPunct="1"/>
            <a:r>
              <a:rPr lang="zh-CN" altLang="en-US" sz="2400"/>
              <a:t>（</a:t>
            </a:r>
            <a:r>
              <a:rPr lang="en-US" altLang="zh-CN" sz="2400"/>
              <a:t>5</a:t>
            </a:r>
            <a:r>
              <a:rPr lang="zh-CN" altLang="en-US" sz="2400"/>
              <a:t>）光纤配线架需求数量。</a:t>
            </a:r>
            <a:endParaRPr lang="zh-CN" altLang="en-U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grpSp>
        <p:nvGrpSpPr>
          <p:cNvPr id="7171" name="Group 2"/>
          <p:cNvGrpSpPr>
            <a:grpSpLocks noChangeAspect="1"/>
          </p:cNvGrpSpPr>
          <p:nvPr/>
        </p:nvGrpSpPr>
        <p:grpSpPr bwMode="auto">
          <a:xfrm>
            <a:off x="2667000" y="1071564"/>
            <a:ext cx="5975350" cy="5432425"/>
            <a:chOff x="2095" y="7920"/>
            <a:chExt cx="5188" cy="4717"/>
          </a:xfrm>
        </p:grpSpPr>
        <p:sp>
          <p:nvSpPr>
            <p:cNvPr id="7172" name="AutoShape 3"/>
            <p:cNvSpPr>
              <a:spLocks noChangeAspect="1" noChangeArrowheads="1"/>
            </p:cNvSpPr>
            <p:nvPr/>
          </p:nvSpPr>
          <p:spPr bwMode="auto">
            <a:xfrm>
              <a:off x="2095" y="7920"/>
              <a:ext cx="5188" cy="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173" name="Line 4"/>
            <p:cNvSpPr>
              <a:spLocks noChangeShapeType="1"/>
            </p:cNvSpPr>
            <p:nvPr/>
          </p:nvSpPr>
          <p:spPr bwMode="auto">
            <a:xfrm>
              <a:off x="2110" y="9000"/>
              <a:ext cx="2503"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174" name="Line 5"/>
            <p:cNvSpPr>
              <a:spLocks noChangeShapeType="1"/>
            </p:cNvSpPr>
            <p:nvPr/>
          </p:nvSpPr>
          <p:spPr bwMode="auto">
            <a:xfrm>
              <a:off x="2110" y="9748"/>
              <a:ext cx="2503"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175" name="Line 6"/>
            <p:cNvSpPr>
              <a:spLocks noChangeShapeType="1"/>
            </p:cNvSpPr>
            <p:nvPr/>
          </p:nvSpPr>
          <p:spPr bwMode="auto">
            <a:xfrm>
              <a:off x="2110" y="10560"/>
              <a:ext cx="2503"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176" name="Line 7"/>
            <p:cNvSpPr>
              <a:spLocks noChangeShapeType="1"/>
            </p:cNvSpPr>
            <p:nvPr/>
          </p:nvSpPr>
          <p:spPr bwMode="auto">
            <a:xfrm>
              <a:off x="2110" y="11340"/>
              <a:ext cx="2501"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177" name="Line 8"/>
            <p:cNvSpPr>
              <a:spLocks noChangeShapeType="1"/>
            </p:cNvSpPr>
            <p:nvPr/>
          </p:nvSpPr>
          <p:spPr bwMode="auto">
            <a:xfrm>
              <a:off x="5751" y="8010"/>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178" name="Line 9"/>
            <p:cNvSpPr>
              <a:spLocks noChangeShapeType="1"/>
            </p:cNvSpPr>
            <p:nvPr/>
          </p:nvSpPr>
          <p:spPr bwMode="auto">
            <a:xfrm>
              <a:off x="5751" y="8790"/>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179" name="Line 10"/>
            <p:cNvSpPr>
              <a:spLocks noChangeShapeType="1"/>
            </p:cNvSpPr>
            <p:nvPr/>
          </p:nvSpPr>
          <p:spPr bwMode="auto">
            <a:xfrm>
              <a:off x="5751" y="8166"/>
              <a:ext cx="1517"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180" name="Line 11"/>
            <p:cNvSpPr>
              <a:spLocks noChangeShapeType="1"/>
            </p:cNvSpPr>
            <p:nvPr/>
          </p:nvSpPr>
          <p:spPr bwMode="auto">
            <a:xfrm>
              <a:off x="5751" y="8946"/>
              <a:ext cx="1517"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181" name="Line 12"/>
            <p:cNvSpPr>
              <a:spLocks noChangeShapeType="1"/>
            </p:cNvSpPr>
            <p:nvPr/>
          </p:nvSpPr>
          <p:spPr bwMode="auto">
            <a:xfrm>
              <a:off x="5751" y="9726"/>
              <a:ext cx="1517"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182" name="Line 13"/>
            <p:cNvSpPr>
              <a:spLocks noChangeShapeType="1"/>
            </p:cNvSpPr>
            <p:nvPr/>
          </p:nvSpPr>
          <p:spPr bwMode="auto">
            <a:xfrm>
              <a:off x="5751" y="10506"/>
              <a:ext cx="1517"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183" name="Line 14"/>
            <p:cNvSpPr>
              <a:spLocks noChangeShapeType="1"/>
            </p:cNvSpPr>
            <p:nvPr/>
          </p:nvSpPr>
          <p:spPr bwMode="auto">
            <a:xfrm>
              <a:off x="5751" y="11285"/>
              <a:ext cx="1517"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184" name="Text Box 15"/>
            <p:cNvSpPr txBox="1">
              <a:spLocks noChangeArrowheads="1"/>
            </p:cNvSpPr>
            <p:nvPr/>
          </p:nvSpPr>
          <p:spPr bwMode="auto">
            <a:xfrm>
              <a:off x="2110" y="11494"/>
              <a:ext cx="631"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第</a:t>
              </a:r>
              <a:r>
                <a:rPr kumimoji="0" lang="en-US" altLang="zh-CN" sz="1600">
                  <a:solidFill>
                    <a:schemeClr val="tx1"/>
                  </a:solidFill>
                  <a:latin typeface="Calibri" panose="020F0502020204030204" pitchFamily="34" charset="0"/>
                </a:rPr>
                <a:t>1</a:t>
              </a:r>
              <a:r>
                <a:rPr kumimoji="0" lang="zh-CN" altLang="en-US" sz="1600">
                  <a:solidFill>
                    <a:schemeClr val="tx1"/>
                  </a:solidFill>
                  <a:latin typeface="Calibri" panose="020F0502020204030204" pitchFamily="34" charset="0"/>
                </a:rPr>
                <a:t>层</a:t>
              </a:r>
              <a:endParaRPr kumimoji="0" lang="zh-CN" altLang="en-US" sz="1600">
                <a:solidFill>
                  <a:schemeClr val="tx1"/>
                </a:solidFill>
              </a:endParaRPr>
            </a:p>
          </p:txBody>
        </p:sp>
        <p:sp>
          <p:nvSpPr>
            <p:cNvPr id="7185" name="Text Box 16"/>
            <p:cNvSpPr txBox="1">
              <a:spLocks noChangeArrowheads="1"/>
            </p:cNvSpPr>
            <p:nvPr/>
          </p:nvSpPr>
          <p:spPr bwMode="auto">
            <a:xfrm>
              <a:off x="2110" y="10714"/>
              <a:ext cx="631"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第</a:t>
              </a:r>
              <a:r>
                <a:rPr kumimoji="0" lang="en-US" altLang="zh-CN" sz="1600">
                  <a:solidFill>
                    <a:schemeClr val="tx1"/>
                  </a:solidFill>
                  <a:latin typeface="Calibri" panose="020F0502020204030204" pitchFamily="34" charset="0"/>
                </a:rPr>
                <a:t>2</a:t>
              </a:r>
              <a:r>
                <a:rPr kumimoji="0" lang="zh-CN" altLang="en-US" sz="1600">
                  <a:solidFill>
                    <a:schemeClr val="tx1"/>
                  </a:solidFill>
                  <a:latin typeface="Calibri" panose="020F0502020204030204" pitchFamily="34" charset="0"/>
                </a:rPr>
                <a:t>层</a:t>
              </a:r>
              <a:endParaRPr kumimoji="0" lang="zh-CN" altLang="en-US" sz="1600">
                <a:solidFill>
                  <a:schemeClr val="tx1"/>
                </a:solidFill>
              </a:endParaRPr>
            </a:p>
          </p:txBody>
        </p:sp>
        <p:sp>
          <p:nvSpPr>
            <p:cNvPr id="7186" name="Text Box 17"/>
            <p:cNvSpPr txBox="1">
              <a:spLocks noChangeArrowheads="1"/>
            </p:cNvSpPr>
            <p:nvPr/>
          </p:nvSpPr>
          <p:spPr bwMode="auto">
            <a:xfrm>
              <a:off x="2110" y="9934"/>
              <a:ext cx="631"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第</a:t>
              </a:r>
              <a:r>
                <a:rPr kumimoji="0" lang="en-US" altLang="zh-CN" sz="1600">
                  <a:solidFill>
                    <a:schemeClr val="tx1"/>
                  </a:solidFill>
                  <a:latin typeface="Calibri" panose="020F0502020204030204" pitchFamily="34" charset="0"/>
                </a:rPr>
                <a:t>3</a:t>
              </a:r>
              <a:r>
                <a:rPr kumimoji="0" lang="zh-CN" altLang="en-US" sz="1600">
                  <a:solidFill>
                    <a:schemeClr val="tx1"/>
                  </a:solidFill>
                  <a:latin typeface="Calibri" panose="020F0502020204030204" pitchFamily="34" charset="0"/>
                </a:rPr>
                <a:t>层</a:t>
              </a:r>
              <a:endParaRPr kumimoji="0" lang="zh-CN" altLang="en-US" sz="1600">
                <a:solidFill>
                  <a:schemeClr val="tx1"/>
                </a:solidFill>
              </a:endParaRPr>
            </a:p>
          </p:txBody>
        </p:sp>
        <p:sp>
          <p:nvSpPr>
            <p:cNvPr id="7187" name="Text Box 18"/>
            <p:cNvSpPr txBox="1">
              <a:spLocks noChangeArrowheads="1"/>
            </p:cNvSpPr>
            <p:nvPr/>
          </p:nvSpPr>
          <p:spPr bwMode="auto">
            <a:xfrm>
              <a:off x="2110" y="9155"/>
              <a:ext cx="631" cy="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第</a:t>
              </a:r>
              <a:r>
                <a:rPr kumimoji="0" lang="en-US" altLang="zh-CN" sz="1600">
                  <a:solidFill>
                    <a:schemeClr val="tx1"/>
                  </a:solidFill>
                  <a:latin typeface="Calibri" panose="020F0502020204030204" pitchFamily="34" charset="0"/>
                </a:rPr>
                <a:t>4</a:t>
              </a:r>
              <a:r>
                <a:rPr kumimoji="0" lang="zh-CN" altLang="en-US" sz="1600">
                  <a:solidFill>
                    <a:schemeClr val="tx1"/>
                  </a:solidFill>
                  <a:latin typeface="Calibri" panose="020F0502020204030204" pitchFamily="34" charset="0"/>
                </a:rPr>
                <a:t>层</a:t>
              </a:r>
              <a:endParaRPr kumimoji="0" lang="zh-CN" altLang="en-US" sz="1600">
                <a:solidFill>
                  <a:schemeClr val="tx1"/>
                </a:solidFill>
              </a:endParaRPr>
            </a:p>
          </p:txBody>
        </p:sp>
        <p:sp>
          <p:nvSpPr>
            <p:cNvPr id="7188" name="Text Box 19"/>
            <p:cNvSpPr txBox="1">
              <a:spLocks noChangeArrowheads="1"/>
            </p:cNvSpPr>
            <p:nvPr/>
          </p:nvSpPr>
          <p:spPr bwMode="auto">
            <a:xfrm>
              <a:off x="2110" y="8376"/>
              <a:ext cx="631" cy="31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第</a:t>
              </a:r>
              <a:r>
                <a:rPr kumimoji="0" lang="en-US" altLang="zh-CN" sz="1600">
                  <a:solidFill>
                    <a:schemeClr val="tx1"/>
                  </a:solidFill>
                  <a:latin typeface="Calibri" panose="020F0502020204030204" pitchFamily="34" charset="0"/>
                </a:rPr>
                <a:t>5</a:t>
              </a:r>
              <a:r>
                <a:rPr kumimoji="0" lang="zh-CN" altLang="en-US" sz="1600">
                  <a:solidFill>
                    <a:schemeClr val="tx1"/>
                  </a:solidFill>
                  <a:latin typeface="Calibri" panose="020F0502020204030204" pitchFamily="34" charset="0"/>
                </a:rPr>
                <a:t>层</a:t>
              </a:r>
              <a:endParaRPr kumimoji="0" lang="zh-CN" altLang="en-US" sz="1600">
                <a:solidFill>
                  <a:schemeClr val="tx1"/>
                </a:solidFill>
              </a:endParaRPr>
            </a:p>
          </p:txBody>
        </p:sp>
        <p:sp>
          <p:nvSpPr>
            <p:cNvPr id="7189" name="Text Box 20"/>
            <p:cNvSpPr txBox="1">
              <a:spLocks noChangeArrowheads="1"/>
            </p:cNvSpPr>
            <p:nvPr/>
          </p:nvSpPr>
          <p:spPr bwMode="auto">
            <a:xfrm>
              <a:off x="4641" y="8089"/>
              <a:ext cx="1029" cy="31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干线通道</a:t>
              </a:r>
              <a:endParaRPr kumimoji="0" lang="zh-CN" altLang="en-US" sz="1600">
                <a:solidFill>
                  <a:schemeClr val="tx1"/>
                </a:solidFill>
              </a:endParaRPr>
            </a:p>
          </p:txBody>
        </p:sp>
        <p:sp>
          <p:nvSpPr>
            <p:cNvPr id="7190" name="Text Box 21"/>
            <p:cNvSpPr txBox="1">
              <a:spLocks noChangeArrowheads="1"/>
            </p:cNvSpPr>
            <p:nvPr/>
          </p:nvSpPr>
          <p:spPr bwMode="auto">
            <a:xfrm>
              <a:off x="3523" y="11718"/>
              <a:ext cx="932" cy="23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楼层配线间</a:t>
              </a:r>
              <a:endParaRPr kumimoji="0" lang="zh-CN" altLang="en-US" sz="1600">
                <a:solidFill>
                  <a:schemeClr val="tx1"/>
                </a:solidFill>
              </a:endParaRPr>
            </a:p>
          </p:txBody>
        </p:sp>
        <p:sp>
          <p:nvSpPr>
            <p:cNvPr id="7191" name="Text Box 22"/>
            <p:cNvSpPr txBox="1">
              <a:spLocks noChangeArrowheads="1"/>
            </p:cNvSpPr>
            <p:nvPr/>
          </p:nvSpPr>
          <p:spPr bwMode="auto">
            <a:xfrm>
              <a:off x="3158" y="12324"/>
              <a:ext cx="3021"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b="1">
                  <a:solidFill>
                    <a:srgbClr val="FF0000"/>
                  </a:solidFill>
                  <a:latin typeface="Calibri" panose="020F0502020204030204" pitchFamily="34" charset="0"/>
                </a:rPr>
                <a:t>图</a:t>
              </a:r>
              <a:r>
                <a:rPr kumimoji="0" lang="en-US" altLang="zh-CN" b="1">
                  <a:solidFill>
                    <a:srgbClr val="FF0000"/>
                  </a:solidFill>
                  <a:latin typeface="Calibri" panose="020F0502020204030204" pitchFamily="34" charset="0"/>
                </a:rPr>
                <a:t>4.27 </a:t>
              </a:r>
              <a:r>
                <a:rPr kumimoji="0" lang="zh-CN" altLang="en-US" b="1">
                  <a:solidFill>
                    <a:srgbClr val="FF0000"/>
                  </a:solidFill>
                  <a:latin typeface="Calibri" panose="020F0502020204030204" pitchFamily="34" charset="0"/>
                </a:rPr>
                <a:t>点对点端接方法</a:t>
              </a:r>
              <a:endParaRPr kumimoji="0" lang="zh-CN" altLang="en-US" b="1">
                <a:solidFill>
                  <a:srgbClr val="FF0000"/>
                </a:solidFill>
              </a:endParaRPr>
            </a:p>
          </p:txBody>
        </p:sp>
        <p:sp>
          <p:nvSpPr>
            <p:cNvPr id="7192" name="Line 23"/>
            <p:cNvSpPr>
              <a:spLocks noChangeShapeType="1"/>
            </p:cNvSpPr>
            <p:nvPr/>
          </p:nvSpPr>
          <p:spPr bwMode="auto">
            <a:xfrm>
              <a:off x="2110" y="8214"/>
              <a:ext cx="2503"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nvGrpSpPr>
            <p:cNvPr id="7193" name="Group 24"/>
            <p:cNvGrpSpPr/>
            <p:nvPr/>
          </p:nvGrpSpPr>
          <p:grpSpPr bwMode="auto">
            <a:xfrm>
              <a:off x="2839" y="8416"/>
              <a:ext cx="241" cy="311"/>
              <a:chOff x="3233" y="7983"/>
              <a:chExt cx="215" cy="280"/>
            </a:xfrm>
          </p:grpSpPr>
          <p:sp>
            <p:nvSpPr>
              <p:cNvPr id="7271" name="Rectangle 25"/>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72" name="Rectangle 26"/>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73" name="Line 27"/>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274" name="Line 28"/>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grpSp>
          <p:nvGrpSpPr>
            <p:cNvPr id="7194" name="Group 29"/>
            <p:cNvGrpSpPr/>
            <p:nvPr/>
          </p:nvGrpSpPr>
          <p:grpSpPr bwMode="auto">
            <a:xfrm>
              <a:off x="2839" y="9225"/>
              <a:ext cx="241" cy="311"/>
              <a:chOff x="3233" y="7983"/>
              <a:chExt cx="215" cy="280"/>
            </a:xfrm>
          </p:grpSpPr>
          <p:sp>
            <p:nvSpPr>
              <p:cNvPr id="7267" name="Rectangle 30"/>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68" name="Rectangle 31"/>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69" name="Line 32"/>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270" name="Line 33"/>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grpSp>
          <p:nvGrpSpPr>
            <p:cNvPr id="7195" name="Group 34"/>
            <p:cNvGrpSpPr/>
            <p:nvPr/>
          </p:nvGrpSpPr>
          <p:grpSpPr bwMode="auto">
            <a:xfrm>
              <a:off x="2839" y="9999"/>
              <a:ext cx="241" cy="311"/>
              <a:chOff x="3233" y="7983"/>
              <a:chExt cx="215" cy="280"/>
            </a:xfrm>
          </p:grpSpPr>
          <p:sp>
            <p:nvSpPr>
              <p:cNvPr id="7263" name="Rectangle 35"/>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64" name="Rectangle 36"/>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65" name="Line 37"/>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266" name="Line 38"/>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grpSp>
          <p:nvGrpSpPr>
            <p:cNvPr id="7196" name="Group 39"/>
            <p:cNvGrpSpPr/>
            <p:nvPr/>
          </p:nvGrpSpPr>
          <p:grpSpPr bwMode="auto">
            <a:xfrm>
              <a:off x="2839" y="10787"/>
              <a:ext cx="241" cy="311"/>
              <a:chOff x="3233" y="7983"/>
              <a:chExt cx="215" cy="280"/>
            </a:xfrm>
          </p:grpSpPr>
          <p:sp>
            <p:nvSpPr>
              <p:cNvPr id="7259" name="Rectangle 40"/>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60" name="Rectangle 41"/>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61" name="Line 42"/>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262" name="Line 43"/>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sp>
          <p:nvSpPr>
            <p:cNvPr id="7197" name="Line 44"/>
            <p:cNvSpPr>
              <a:spLocks noChangeShapeType="1"/>
            </p:cNvSpPr>
            <p:nvPr/>
          </p:nvSpPr>
          <p:spPr bwMode="auto">
            <a:xfrm>
              <a:off x="4613" y="8090"/>
              <a:ext cx="2" cy="310"/>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198" name="Line 45"/>
            <p:cNvSpPr>
              <a:spLocks noChangeShapeType="1"/>
            </p:cNvSpPr>
            <p:nvPr/>
          </p:nvSpPr>
          <p:spPr bwMode="auto">
            <a:xfrm>
              <a:off x="4615" y="8843"/>
              <a:ext cx="3" cy="312"/>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199" name="Line 46"/>
            <p:cNvSpPr>
              <a:spLocks noChangeShapeType="1"/>
            </p:cNvSpPr>
            <p:nvPr/>
          </p:nvSpPr>
          <p:spPr bwMode="auto">
            <a:xfrm>
              <a:off x="4613" y="9575"/>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200" name="Line 47"/>
            <p:cNvSpPr>
              <a:spLocks noChangeShapeType="1"/>
            </p:cNvSpPr>
            <p:nvPr/>
          </p:nvSpPr>
          <p:spPr bwMode="auto">
            <a:xfrm>
              <a:off x="4620" y="10403"/>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201" name="Line 48"/>
            <p:cNvSpPr>
              <a:spLocks noChangeShapeType="1"/>
            </p:cNvSpPr>
            <p:nvPr/>
          </p:nvSpPr>
          <p:spPr bwMode="auto">
            <a:xfrm>
              <a:off x="4611" y="11183"/>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202" name="Line 49"/>
            <p:cNvSpPr>
              <a:spLocks noChangeShapeType="1"/>
            </p:cNvSpPr>
            <p:nvPr/>
          </p:nvSpPr>
          <p:spPr bwMode="auto">
            <a:xfrm>
              <a:off x="5753" y="9575"/>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203" name="Line 50"/>
            <p:cNvSpPr>
              <a:spLocks noChangeShapeType="1"/>
            </p:cNvSpPr>
            <p:nvPr/>
          </p:nvSpPr>
          <p:spPr bwMode="auto">
            <a:xfrm>
              <a:off x="5755" y="10348"/>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204" name="Line 51"/>
            <p:cNvSpPr>
              <a:spLocks noChangeShapeType="1"/>
            </p:cNvSpPr>
            <p:nvPr/>
          </p:nvSpPr>
          <p:spPr bwMode="auto">
            <a:xfrm>
              <a:off x="5757" y="11143"/>
              <a:ext cx="2" cy="259"/>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nvGrpSpPr>
            <p:cNvPr id="7205" name="Group 52"/>
            <p:cNvGrpSpPr/>
            <p:nvPr/>
          </p:nvGrpSpPr>
          <p:grpSpPr bwMode="auto">
            <a:xfrm>
              <a:off x="6350" y="8376"/>
              <a:ext cx="241" cy="311"/>
              <a:chOff x="3233" y="7983"/>
              <a:chExt cx="215" cy="280"/>
            </a:xfrm>
          </p:grpSpPr>
          <p:sp>
            <p:nvSpPr>
              <p:cNvPr id="7255" name="Rectangle 53"/>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56" name="Rectangle 54"/>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57" name="Line 55"/>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258" name="Line 56"/>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grpSp>
          <p:nvGrpSpPr>
            <p:cNvPr id="7206" name="Group 57"/>
            <p:cNvGrpSpPr/>
            <p:nvPr/>
          </p:nvGrpSpPr>
          <p:grpSpPr bwMode="auto">
            <a:xfrm>
              <a:off x="6350" y="9225"/>
              <a:ext cx="241" cy="311"/>
              <a:chOff x="3233" y="7983"/>
              <a:chExt cx="215" cy="280"/>
            </a:xfrm>
          </p:grpSpPr>
          <p:sp>
            <p:nvSpPr>
              <p:cNvPr id="7251" name="Rectangle 58"/>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52" name="Rectangle 59"/>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53" name="Line 60"/>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254" name="Line 61"/>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grpSp>
          <p:nvGrpSpPr>
            <p:cNvPr id="7207" name="Group 62"/>
            <p:cNvGrpSpPr/>
            <p:nvPr/>
          </p:nvGrpSpPr>
          <p:grpSpPr bwMode="auto">
            <a:xfrm>
              <a:off x="6350" y="9952"/>
              <a:ext cx="241" cy="311"/>
              <a:chOff x="3233" y="7983"/>
              <a:chExt cx="215" cy="280"/>
            </a:xfrm>
          </p:grpSpPr>
          <p:sp>
            <p:nvSpPr>
              <p:cNvPr id="7247" name="Rectangle 63"/>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48" name="Rectangle 64"/>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49" name="Line 65"/>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250" name="Line 66"/>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grpSp>
          <p:nvGrpSpPr>
            <p:cNvPr id="7208" name="Group 67"/>
            <p:cNvGrpSpPr/>
            <p:nvPr/>
          </p:nvGrpSpPr>
          <p:grpSpPr bwMode="auto">
            <a:xfrm>
              <a:off x="6350" y="10740"/>
              <a:ext cx="241" cy="311"/>
              <a:chOff x="3233" y="7983"/>
              <a:chExt cx="215" cy="280"/>
            </a:xfrm>
          </p:grpSpPr>
          <p:sp>
            <p:nvSpPr>
              <p:cNvPr id="7243" name="Rectangle 68"/>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44" name="Rectangle 69"/>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45" name="Line 70"/>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246" name="Line 71"/>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grpSp>
          <p:nvGrpSpPr>
            <p:cNvPr id="7209" name="Group 72"/>
            <p:cNvGrpSpPr/>
            <p:nvPr/>
          </p:nvGrpSpPr>
          <p:grpSpPr bwMode="auto">
            <a:xfrm>
              <a:off x="6585" y="11400"/>
              <a:ext cx="326" cy="623"/>
              <a:chOff x="3233" y="7983"/>
              <a:chExt cx="215" cy="280"/>
            </a:xfrm>
          </p:grpSpPr>
          <p:sp>
            <p:nvSpPr>
              <p:cNvPr id="7239" name="Rectangle 73"/>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40" name="Rectangle 74"/>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41" name="Line 75"/>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242" name="Line 76"/>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sp>
          <p:nvSpPr>
            <p:cNvPr id="7210" name="Freeform 77"/>
            <p:cNvSpPr/>
            <p:nvPr/>
          </p:nvSpPr>
          <p:spPr bwMode="auto">
            <a:xfrm>
              <a:off x="3080" y="10932"/>
              <a:ext cx="3505" cy="929"/>
            </a:xfrm>
            <a:custGeom>
              <a:avLst/>
              <a:gdLst>
                <a:gd name="T0" fmla="*/ 3505 w 3505"/>
                <a:gd name="T1" fmla="*/ 979 h 882"/>
                <a:gd name="T2" fmla="*/ 1923 w 3505"/>
                <a:gd name="T3" fmla="*/ 979 h 882"/>
                <a:gd name="T4" fmla="*/ 1923 w 3505"/>
                <a:gd name="T5" fmla="*/ 0 h 882"/>
                <a:gd name="T6" fmla="*/ 0 w 3505"/>
                <a:gd name="T7" fmla="*/ 0 h 882"/>
                <a:gd name="T8" fmla="*/ 0 60000 65536"/>
                <a:gd name="T9" fmla="*/ 0 60000 65536"/>
                <a:gd name="T10" fmla="*/ 0 60000 65536"/>
                <a:gd name="T11" fmla="*/ 0 60000 65536"/>
                <a:gd name="T12" fmla="*/ 0 w 3505"/>
                <a:gd name="T13" fmla="*/ 0 h 882"/>
                <a:gd name="T14" fmla="*/ 3505 w 3505"/>
                <a:gd name="T15" fmla="*/ 882 h 882"/>
              </a:gdLst>
              <a:ahLst/>
              <a:cxnLst>
                <a:cxn ang="T8">
                  <a:pos x="T0" y="T1"/>
                </a:cxn>
                <a:cxn ang="T9">
                  <a:pos x="T2" y="T3"/>
                </a:cxn>
                <a:cxn ang="T10">
                  <a:pos x="T4" y="T5"/>
                </a:cxn>
                <a:cxn ang="T11">
                  <a:pos x="T6" y="T7"/>
                </a:cxn>
              </a:cxnLst>
              <a:rect l="T12" t="T13" r="T14" b="T15"/>
              <a:pathLst>
                <a:path w="3505" h="882">
                  <a:moveTo>
                    <a:pt x="3505" y="882"/>
                  </a:moveTo>
                  <a:lnTo>
                    <a:pt x="1923" y="882"/>
                  </a:lnTo>
                  <a:lnTo>
                    <a:pt x="1923" y="0"/>
                  </a:lnTo>
                  <a:lnTo>
                    <a:pt x="0"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7211" name="Freeform 78"/>
            <p:cNvSpPr/>
            <p:nvPr/>
          </p:nvSpPr>
          <p:spPr bwMode="auto">
            <a:xfrm>
              <a:off x="3080" y="10117"/>
              <a:ext cx="3494" cy="1690"/>
            </a:xfrm>
            <a:custGeom>
              <a:avLst/>
              <a:gdLst>
                <a:gd name="T0" fmla="*/ 3494 w 3494"/>
                <a:gd name="T1" fmla="*/ 1795 h 1591"/>
                <a:gd name="T2" fmla="*/ 1975 w 3494"/>
                <a:gd name="T3" fmla="*/ 1795 h 1591"/>
                <a:gd name="T4" fmla="*/ 1975 w 3494"/>
                <a:gd name="T5" fmla="*/ 0 h 1591"/>
                <a:gd name="T6" fmla="*/ 0 w 3494"/>
                <a:gd name="T7" fmla="*/ 0 h 1591"/>
                <a:gd name="T8" fmla="*/ 0 60000 65536"/>
                <a:gd name="T9" fmla="*/ 0 60000 65536"/>
                <a:gd name="T10" fmla="*/ 0 60000 65536"/>
                <a:gd name="T11" fmla="*/ 0 60000 65536"/>
                <a:gd name="T12" fmla="*/ 0 w 3494"/>
                <a:gd name="T13" fmla="*/ 0 h 1591"/>
                <a:gd name="T14" fmla="*/ 3494 w 3494"/>
                <a:gd name="T15" fmla="*/ 1591 h 1591"/>
              </a:gdLst>
              <a:ahLst/>
              <a:cxnLst>
                <a:cxn ang="T8">
                  <a:pos x="T0" y="T1"/>
                </a:cxn>
                <a:cxn ang="T9">
                  <a:pos x="T2" y="T3"/>
                </a:cxn>
                <a:cxn ang="T10">
                  <a:pos x="T4" y="T5"/>
                </a:cxn>
                <a:cxn ang="T11">
                  <a:pos x="T6" y="T7"/>
                </a:cxn>
              </a:cxnLst>
              <a:rect l="T12" t="T13" r="T14" b="T15"/>
              <a:pathLst>
                <a:path w="3494" h="1591">
                  <a:moveTo>
                    <a:pt x="3494" y="1591"/>
                  </a:moveTo>
                  <a:lnTo>
                    <a:pt x="1975" y="1591"/>
                  </a:lnTo>
                  <a:lnTo>
                    <a:pt x="1975" y="0"/>
                  </a:lnTo>
                  <a:lnTo>
                    <a:pt x="0"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7212" name="Freeform 79"/>
            <p:cNvSpPr/>
            <p:nvPr/>
          </p:nvSpPr>
          <p:spPr bwMode="auto">
            <a:xfrm>
              <a:off x="3080" y="9390"/>
              <a:ext cx="3494" cy="2355"/>
            </a:xfrm>
            <a:custGeom>
              <a:avLst/>
              <a:gdLst>
                <a:gd name="T0" fmla="*/ 3494 w 3494"/>
                <a:gd name="T1" fmla="*/ 2355 h 2355"/>
                <a:gd name="T2" fmla="*/ 2035 w 3494"/>
                <a:gd name="T3" fmla="*/ 2355 h 2355"/>
                <a:gd name="T4" fmla="*/ 2028 w 3494"/>
                <a:gd name="T5" fmla="*/ 0 h 2355"/>
                <a:gd name="T6" fmla="*/ 0 w 3494"/>
                <a:gd name="T7" fmla="*/ 0 h 2355"/>
                <a:gd name="T8" fmla="*/ 0 60000 65536"/>
                <a:gd name="T9" fmla="*/ 0 60000 65536"/>
                <a:gd name="T10" fmla="*/ 0 60000 65536"/>
                <a:gd name="T11" fmla="*/ 0 60000 65536"/>
                <a:gd name="T12" fmla="*/ 0 w 3494"/>
                <a:gd name="T13" fmla="*/ 0 h 2355"/>
                <a:gd name="T14" fmla="*/ 3494 w 3494"/>
                <a:gd name="T15" fmla="*/ 2355 h 2355"/>
              </a:gdLst>
              <a:ahLst/>
              <a:cxnLst>
                <a:cxn ang="T8">
                  <a:pos x="T0" y="T1"/>
                </a:cxn>
                <a:cxn ang="T9">
                  <a:pos x="T2" y="T3"/>
                </a:cxn>
                <a:cxn ang="T10">
                  <a:pos x="T4" y="T5"/>
                </a:cxn>
                <a:cxn ang="T11">
                  <a:pos x="T6" y="T7"/>
                </a:cxn>
              </a:cxnLst>
              <a:rect l="T12" t="T13" r="T14" b="T15"/>
              <a:pathLst>
                <a:path w="3494" h="2355">
                  <a:moveTo>
                    <a:pt x="3494" y="2355"/>
                  </a:moveTo>
                  <a:lnTo>
                    <a:pt x="2035" y="2355"/>
                  </a:lnTo>
                  <a:lnTo>
                    <a:pt x="2028" y="0"/>
                  </a:lnTo>
                  <a:lnTo>
                    <a:pt x="0"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7213" name="Freeform 80"/>
            <p:cNvSpPr/>
            <p:nvPr/>
          </p:nvSpPr>
          <p:spPr bwMode="auto">
            <a:xfrm>
              <a:off x="3080" y="8550"/>
              <a:ext cx="3494" cy="3135"/>
            </a:xfrm>
            <a:custGeom>
              <a:avLst/>
              <a:gdLst>
                <a:gd name="T0" fmla="*/ 3494 w 3494"/>
                <a:gd name="T1" fmla="*/ 3228 h 3045"/>
                <a:gd name="T2" fmla="*/ 2088 w 3494"/>
                <a:gd name="T3" fmla="*/ 3228 h 3045"/>
                <a:gd name="T4" fmla="*/ 2088 w 3494"/>
                <a:gd name="T5" fmla="*/ 0 h 3045"/>
                <a:gd name="T6" fmla="*/ 0 w 3494"/>
                <a:gd name="T7" fmla="*/ 0 h 3045"/>
                <a:gd name="T8" fmla="*/ 0 60000 65536"/>
                <a:gd name="T9" fmla="*/ 0 60000 65536"/>
                <a:gd name="T10" fmla="*/ 0 60000 65536"/>
                <a:gd name="T11" fmla="*/ 0 60000 65536"/>
                <a:gd name="T12" fmla="*/ 0 w 3494"/>
                <a:gd name="T13" fmla="*/ 0 h 3045"/>
                <a:gd name="T14" fmla="*/ 3494 w 3494"/>
                <a:gd name="T15" fmla="*/ 3045 h 3045"/>
              </a:gdLst>
              <a:ahLst/>
              <a:cxnLst>
                <a:cxn ang="T8">
                  <a:pos x="T0" y="T1"/>
                </a:cxn>
                <a:cxn ang="T9">
                  <a:pos x="T2" y="T3"/>
                </a:cxn>
                <a:cxn ang="T10">
                  <a:pos x="T4" y="T5"/>
                </a:cxn>
                <a:cxn ang="T11">
                  <a:pos x="T6" y="T7"/>
                </a:cxn>
              </a:cxnLst>
              <a:rect l="T12" t="T13" r="T14" b="T15"/>
              <a:pathLst>
                <a:path w="3494" h="3045">
                  <a:moveTo>
                    <a:pt x="3494" y="3045"/>
                  </a:moveTo>
                  <a:lnTo>
                    <a:pt x="2088" y="3045"/>
                  </a:lnTo>
                  <a:lnTo>
                    <a:pt x="2088" y="0"/>
                  </a:lnTo>
                  <a:lnTo>
                    <a:pt x="0"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cxnSp>
          <p:nvCxnSpPr>
            <p:cNvPr id="7214" name="AutoShape 81"/>
            <p:cNvCxnSpPr>
              <a:cxnSpLocks noChangeShapeType="1"/>
            </p:cNvCxnSpPr>
            <p:nvPr/>
          </p:nvCxnSpPr>
          <p:spPr bwMode="auto">
            <a:xfrm flipV="1">
              <a:off x="4374" y="11090"/>
              <a:ext cx="1296" cy="737"/>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sp>
          <p:nvSpPr>
            <p:cNvPr id="7215" name="Rectangle 82"/>
            <p:cNvSpPr>
              <a:spLocks noChangeArrowheads="1"/>
            </p:cNvSpPr>
            <p:nvPr/>
          </p:nvSpPr>
          <p:spPr bwMode="auto">
            <a:xfrm>
              <a:off x="4695" y="10561"/>
              <a:ext cx="1986" cy="667"/>
            </a:xfrm>
            <a:prstGeom prst="rect">
              <a:avLst/>
            </a:prstGeom>
            <a:noFill/>
            <a:ln w="9525">
              <a:solidFill>
                <a:srgbClr val="000000"/>
              </a:solidFill>
              <a:prstDash val="dash"/>
              <a:miter lim="800000"/>
            </a:ln>
            <a:extLst>
              <a:ext uri="{909E8E84-426E-40DD-AFC4-6F175D3DCCD1}">
                <a14:hiddenFill xmlns:a14="http://schemas.microsoft.com/office/drawing/2010/main">
                  <a:solidFill>
                    <a:srgbClr val="FFFFFF"/>
                  </a:solidFill>
                </a14:hiddenFill>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16" name="Text Box 83"/>
            <p:cNvSpPr txBox="1">
              <a:spLocks noChangeArrowheads="1"/>
            </p:cNvSpPr>
            <p:nvPr/>
          </p:nvSpPr>
          <p:spPr bwMode="auto">
            <a:xfrm>
              <a:off x="5797" y="10619"/>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sp>
          <p:nvSpPr>
            <p:cNvPr id="7217" name="Text Box 84"/>
            <p:cNvSpPr txBox="1">
              <a:spLocks noChangeArrowheads="1"/>
            </p:cNvSpPr>
            <p:nvPr/>
          </p:nvSpPr>
          <p:spPr bwMode="auto">
            <a:xfrm>
              <a:off x="5797" y="9785"/>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sp>
          <p:nvSpPr>
            <p:cNvPr id="7218" name="Text Box 85"/>
            <p:cNvSpPr txBox="1">
              <a:spLocks noChangeArrowheads="1"/>
            </p:cNvSpPr>
            <p:nvPr/>
          </p:nvSpPr>
          <p:spPr bwMode="auto">
            <a:xfrm>
              <a:off x="5797" y="9101"/>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sp>
          <p:nvSpPr>
            <p:cNvPr id="7219" name="Text Box 86"/>
            <p:cNvSpPr txBox="1">
              <a:spLocks noChangeArrowheads="1"/>
            </p:cNvSpPr>
            <p:nvPr/>
          </p:nvSpPr>
          <p:spPr bwMode="auto">
            <a:xfrm>
              <a:off x="5797" y="8246"/>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sp>
          <p:nvSpPr>
            <p:cNvPr id="7220" name="Text Box 87"/>
            <p:cNvSpPr txBox="1">
              <a:spLocks noChangeArrowheads="1"/>
            </p:cNvSpPr>
            <p:nvPr/>
          </p:nvSpPr>
          <p:spPr bwMode="auto">
            <a:xfrm>
              <a:off x="3145" y="8247"/>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sp>
          <p:nvSpPr>
            <p:cNvPr id="7221" name="Text Box 88"/>
            <p:cNvSpPr txBox="1">
              <a:spLocks noChangeArrowheads="1"/>
            </p:cNvSpPr>
            <p:nvPr/>
          </p:nvSpPr>
          <p:spPr bwMode="auto">
            <a:xfrm>
              <a:off x="3145" y="9101"/>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sp>
          <p:nvSpPr>
            <p:cNvPr id="7222" name="Text Box 89"/>
            <p:cNvSpPr txBox="1">
              <a:spLocks noChangeArrowheads="1"/>
            </p:cNvSpPr>
            <p:nvPr/>
          </p:nvSpPr>
          <p:spPr bwMode="auto">
            <a:xfrm>
              <a:off x="3145" y="9825"/>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sp>
          <p:nvSpPr>
            <p:cNvPr id="7223" name="Text Box 90"/>
            <p:cNvSpPr txBox="1">
              <a:spLocks noChangeArrowheads="1"/>
            </p:cNvSpPr>
            <p:nvPr/>
          </p:nvSpPr>
          <p:spPr bwMode="auto">
            <a:xfrm>
              <a:off x="3145" y="10619"/>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grpSp>
          <p:nvGrpSpPr>
            <p:cNvPr id="7224" name="Group 91"/>
            <p:cNvGrpSpPr/>
            <p:nvPr/>
          </p:nvGrpSpPr>
          <p:grpSpPr bwMode="auto">
            <a:xfrm>
              <a:off x="2838" y="11454"/>
              <a:ext cx="241" cy="311"/>
              <a:chOff x="3233" y="7983"/>
              <a:chExt cx="215" cy="280"/>
            </a:xfrm>
          </p:grpSpPr>
          <p:sp>
            <p:nvSpPr>
              <p:cNvPr id="7235" name="Rectangle 92"/>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36" name="Rectangle 93"/>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7237" name="Line 94"/>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7238" name="Line 95"/>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sp>
          <p:nvSpPr>
            <p:cNvPr id="7225" name="Freeform 96"/>
            <p:cNvSpPr/>
            <p:nvPr/>
          </p:nvSpPr>
          <p:spPr bwMode="auto">
            <a:xfrm>
              <a:off x="3079" y="11618"/>
              <a:ext cx="3495" cy="312"/>
            </a:xfrm>
            <a:custGeom>
              <a:avLst/>
              <a:gdLst>
                <a:gd name="T0" fmla="*/ 3495 w 3495"/>
                <a:gd name="T1" fmla="*/ 312 h 312"/>
                <a:gd name="T2" fmla="*/ 1871 w 3495"/>
                <a:gd name="T3" fmla="*/ 312 h 312"/>
                <a:gd name="T4" fmla="*/ 1871 w 3495"/>
                <a:gd name="T5" fmla="*/ 0 h 312"/>
                <a:gd name="T6" fmla="*/ 0 w 3495"/>
                <a:gd name="T7" fmla="*/ 0 h 312"/>
                <a:gd name="T8" fmla="*/ 0 60000 65536"/>
                <a:gd name="T9" fmla="*/ 0 60000 65536"/>
                <a:gd name="T10" fmla="*/ 0 60000 65536"/>
                <a:gd name="T11" fmla="*/ 0 60000 65536"/>
                <a:gd name="T12" fmla="*/ 0 w 3495"/>
                <a:gd name="T13" fmla="*/ 0 h 312"/>
                <a:gd name="T14" fmla="*/ 3495 w 3495"/>
                <a:gd name="T15" fmla="*/ 312 h 312"/>
              </a:gdLst>
              <a:ahLst/>
              <a:cxnLst>
                <a:cxn ang="T8">
                  <a:pos x="T0" y="T1"/>
                </a:cxn>
                <a:cxn ang="T9">
                  <a:pos x="T2" y="T3"/>
                </a:cxn>
                <a:cxn ang="T10">
                  <a:pos x="T4" y="T5"/>
                </a:cxn>
                <a:cxn ang="T11">
                  <a:pos x="T6" y="T7"/>
                </a:cxn>
              </a:cxnLst>
              <a:rect l="T12" t="T13" r="T14" b="T15"/>
              <a:pathLst>
                <a:path w="3495" h="312">
                  <a:moveTo>
                    <a:pt x="3495" y="312"/>
                  </a:moveTo>
                  <a:lnTo>
                    <a:pt x="1871" y="312"/>
                  </a:lnTo>
                  <a:lnTo>
                    <a:pt x="1871" y="0"/>
                  </a:lnTo>
                  <a:lnTo>
                    <a:pt x="0"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7226" name="Text Box 97"/>
            <p:cNvSpPr txBox="1">
              <a:spLocks noChangeArrowheads="1"/>
            </p:cNvSpPr>
            <p:nvPr/>
          </p:nvSpPr>
          <p:spPr bwMode="auto">
            <a:xfrm>
              <a:off x="3080" y="11364"/>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cxnSp>
          <p:nvCxnSpPr>
            <p:cNvPr id="7227" name="AutoShape 98"/>
            <p:cNvCxnSpPr>
              <a:cxnSpLocks noChangeShapeType="1"/>
            </p:cNvCxnSpPr>
            <p:nvPr/>
          </p:nvCxnSpPr>
          <p:spPr bwMode="auto">
            <a:xfrm flipH="1">
              <a:off x="4374" y="8010"/>
              <a:ext cx="6" cy="3392"/>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7228" name="AutoShape 99"/>
            <p:cNvCxnSpPr>
              <a:cxnSpLocks noChangeShapeType="1"/>
            </p:cNvCxnSpPr>
            <p:nvPr/>
          </p:nvCxnSpPr>
          <p:spPr bwMode="auto">
            <a:xfrm flipH="1">
              <a:off x="6788" y="7928"/>
              <a:ext cx="26" cy="3318"/>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sp>
          <p:nvSpPr>
            <p:cNvPr id="7229" name="Freeform 100"/>
            <p:cNvSpPr/>
            <p:nvPr/>
          </p:nvSpPr>
          <p:spPr bwMode="auto">
            <a:xfrm>
              <a:off x="5220" y="8550"/>
              <a:ext cx="1354" cy="3080"/>
            </a:xfrm>
            <a:custGeom>
              <a:avLst/>
              <a:gdLst>
                <a:gd name="T0" fmla="*/ 1354 w 1354"/>
                <a:gd name="T1" fmla="*/ 3080 h 3080"/>
                <a:gd name="T2" fmla="*/ 0 w 1354"/>
                <a:gd name="T3" fmla="*/ 3080 h 3080"/>
                <a:gd name="T4" fmla="*/ 0 w 1354"/>
                <a:gd name="T5" fmla="*/ 0 h 3080"/>
                <a:gd name="T6" fmla="*/ 1130 w 1354"/>
                <a:gd name="T7" fmla="*/ 0 h 3080"/>
                <a:gd name="T8" fmla="*/ 0 60000 65536"/>
                <a:gd name="T9" fmla="*/ 0 60000 65536"/>
                <a:gd name="T10" fmla="*/ 0 60000 65536"/>
                <a:gd name="T11" fmla="*/ 0 60000 65536"/>
                <a:gd name="T12" fmla="*/ 0 w 1354"/>
                <a:gd name="T13" fmla="*/ 0 h 3080"/>
                <a:gd name="T14" fmla="*/ 1354 w 1354"/>
                <a:gd name="T15" fmla="*/ 3080 h 3080"/>
              </a:gdLst>
              <a:ahLst/>
              <a:cxnLst>
                <a:cxn ang="T8">
                  <a:pos x="T0" y="T1"/>
                </a:cxn>
                <a:cxn ang="T9">
                  <a:pos x="T2" y="T3"/>
                </a:cxn>
                <a:cxn ang="T10">
                  <a:pos x="T4" y="T5"/>
                </a:cxn>
                <a:cxn ang="T11">
                  <a:pos x="T6" y="T7"/>
                </a:cxn>
              </a:cxnLst>
              <a:rect l="T12" t="T13" r="T14" b="T15"/>
              <a:pathLst>
                <a:path w="1354" h="3080">
                  <a:moveTo>
                    <a:pt x="1354" y="3080"/>
                  </a:moveTo>
                  <a:lnTo>
                    <a:pt x="0" y="3080"/>
                  </a:lnTo>
                  <a:lnTo>
                    <a:pt x="0" y="0"/>
                  </a:lnTo>
                  <a:lnTo>
                    <a:pt x="1130"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7230" name="Freeform 101"/>
            <p:cNvSpPr/>
            <p:nvPr/>
          </p:nvSpPr>
          <p:spPr bwMode="auto">
            <a:xfrm>
              <a:off x="5288" y="9390"/>
              <a:ext cx="1303" cy="2168"/>
            </a:xfrm>
            <a:custGeom>
              <a:avLst/>
              <a:gdLst>
                <a:gd name="T0" fmla="*/ 1303 w 1303"/>
                <a:gd name="T1" fmla="*/ 2168 h 2168"/>
                <a:gd name="T2" fmla="*/ 0 w 1303"/>
                <a:gd name="T3" fmla="*/ 2168 h 2168"/>
                <a:gd name="T4" fmla="*/ 0 w 1303"/>
                <a:gd name="T5" fmla="*/ 0 h 2168"/>
                <a:gd name="T6" fmla="*/ 1062 w 1303"/>
                <a:gd name="T7" fmla="*/ 0 h 2168"/>
                <a:gd name="T8" fmla="*/ 0 60000 65536"/>
                <a:gd name="T9" fmla="*/ 0 60000 65536"/>
                <a:gd name="T10" fmla="*/ 0 60000 65536"/>
                <a:gd name="T11" fmla="*/ 0 60000 65536"/>
                <a:gd name="T12" fmla="*/ 0 w 1303"/>
                <a:gd name="T13" fmla="*/ 0 h 2168"/>
                <a:gd name="T14" fmla="*/ 1303 w 1303"/>
                <a:gd name="T15" fmla="*/ 2168 h 2168"/>
              </a:gdLst>
              <a:ahLst/>
              <a:cxnLst>
                <a:cxn ang="T8">
                  <a:pos x="T0" y="T1"/>
                </a:cxn>
                <a:cxn ang="T9">
                  <a:pos x="T2" y="T3"/>
                </a:cxn>
                <a:cxn ang="T10">
                  <a:pos x="T4" y="T5"/>
                </a:cxn>
                <a:cxn ang="T11">
                  <a:pos x="T6" y="T7"/>
                </a:cxn>
              </a:cxnLst>
              <a:rect l="T12" t="T13" r="T14" b="T15"/>
              <a:pathLst>
                <a:path w="1303" h="2168">
                  <a:moveTo>
                    <a:pt x="1303" y="2168"/>
                  </a:moveTo>
                  <a:lnTo>
                    <a:pt x="0" y="2168"/>
                  </a:lnTo>
                  <a:lnTo>
                    <a:pt x="0" y="0"/>
                  </a:lnTo>
                  <a:lnTo>
                    <a:pt x="1062"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7231" name="Freeform 102"/>
            <p:cNvSpPr/>
            <p:nvPr/>
          </p:nvSpPr>
          <p:spPr bwMode="auto">
            <a:xfrm>
              <a:off x="5363" y="10117"/>
              <a:ext cx="1211" cy="1377"/>
            </a:xfrm>
            <a:custGeom>
              <a:avLst/>
              <a:gdLst>
                <a:gd name="T0" fmla="*/ 1211 w 1211"/>
                <a:gd name="T1" fmla="*/ 1377 h 1377"/>
                <a:gd name="T2" fmla="*/ 0 w 1211"/>
                <a:gd name="T3" fmla="*/ 1377 h 1377"/>
                <a:gd name="T4" fmla="*/ 0 w 1211"/>
                <a:gd name="T5" fmla="*/ 0 h 1377"/>
                <a:gd name="T6" fmla="*/ 987 w 1211"/>
                <a:gd name="T7" fmla="*/ 0 h 1377"/>
                <a:gd name="T8" fmla="*/ 0 60000 65536"/>
                <a:gd name="T9" fmla="*/ 0 60000 65536"/>
                <a:gd name="T10" fmla="*/ 0 60000 65536"/>
                <a:gd name="T11" fmla="*/ 0 60000 65536"/>
                <a:gd name="T12" fmla="*/ 0 w 1211"/>
                <a:gd name="T13" fmla="*/ 0 h 1377"/>
                <a:gd name="T14" fmla="*/ 1211 w 1211"/>
                <a:gd name="T15" fmla="*/ 1377 h 1377"/>
              </a:gdLst>
              <a:ahLst/>
              <a:cxnLst>
                <a:cxn ang="T8">
                  <a:pos x="T0" y="T1"/>
                </a:cxn>
                <a:cxn ang="T9">
                  <a:pos x="T2" y="T3"/>
                </a:cxn>
                <a:cxn ang="T10">
                  <a:pos x="T4" y="T5"/>
                </a:cxn>
                <a:cxn ang="T11">
                  <a:pos x="T6" y="T7"/>
                </a:cxn>
              </a:cxnLst>
              <a:rect l="T12" t="T13" r="T14" b="T15"/>
              <a:pathLst>
                <a:path w="1211" h="1377">
                  <a:moveTo>
                    <a:pt x="1211" y="1377"/>
                  </a:moveTo>
                  <a:lnTo>
                    <a:pt x="0" y="1377"/>
                  </a:lnTo>
                  <a:lnTo>
                    <a:pt x="0" y="0"/>
                  </a:lnTo>
                  <a:lnTo>
                    <a:pt x="987"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7232" name="Freeform 103"/>
            <p:cNvSpPr/>
            <p:nvPr/>
          </p:nvSpPr>
          <p:spPr bwMode="auto">
            <a:xfrm>
              <a:off x="5408" y="10932"/>
              <a:ext cx="1166" cy="522"/>
            </a:xfrm>
            <a:custGeom>
              <a:avLst/>
              <a:gdLst>
                <a:gd name="T0" fmla="*/ 1166 w 1166"/>
                <a:gd name="T1" fmla="*/ 522 h 522"/>
                <a:gd name="T2" fmla="*/ 0 w 1166"/>
                <a:gd name="T3" fmla="*/ 522 h 522"/>
                <a:gd name="T4" fmla="*/ 0 w 1166"/>
                <a:gd name="T5" fmla="*/ 0 h 522"/>
                <a:gd name="T6" fmla="*/ 942 w 1166"/>
                <a:gd name="T7" fmla="*/ 0 h 522"/>
                <a:gd name="T8" fmla="*/ 0 60000 65536"/>
                <a:gd name="T9" fmla="*/ 0 60000 65536"/>
                <a:gd name="T10" fmla="*/ 0 60000 65536"/>
                <a:gd name="T11" fmla="*/ 0 60000 65536"/>
                <a:gd name="T12" fmla="*/ 0 w 1166"/>
                <a:gd name="T13" fmla="*/ 0 h 522"/>
                <a:gd name="T14" fmla="*/ 1166 w 1166"/>
                <a:gd name="T15" fmla="*/ 522 h 522"/>
              </a:gdLst>
              <a:ahLst/>
              <a:cxnLst>
                <a:cxn ang="T8">
                  <a:pos x="T0" y="T1"/>
                </a:cxn>
                <a:cxn ang="T9">
                  <a:pos x="T2" y="T3"/>
                </a:cxn>
                <a:cxn ang="T10">
                  <a:pos x="T4" y="T5"/>
                </a:cxn>
                <a:cxn ang="T11">
                  <a:pos x="T6" y="T7"/>
                </a:cxn>
              </a:cxnLst>
              <a:rect l="T12" t="T13" r="T14" b="T15"/>
              <a:pathLst>
                <a:path w="1166" h="522">
                  <a:moveTo>
                    <a:pt x="1166" y="522"/>
                  </a:moveTo>
                  <a:lnTo>
                    <a:pt x="0" y="522"/>
                  </a:lnTo>
                  <a:lnTo>
                    <a:pt x="0" y="0"/>
                  </a:lnTo>
                  <a:lnTo>
                    <a:pt x="942"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7233" name="Text Box 104"/>
            <p:cNvSpPr txBox="1">
              <a:spLocks noChangeArrowheads="1"/>
            </p:cNvSpPr>
            <p:nvPr/>
          </p:nvSpPr>
          <p:spPr bwMode="auto">
            <a:xfrm>
              <a:off x="6480" y="12026"/>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BD</a:t>
              </a:r>
              <a:endParaRPr kumimoji="0" lang="zh-CN" altLang="zh-CN" sz="1600">
                <a:solidFill>
                  <a:schemeClr val="tx1"/>
                </a:solidFill>
              </a:endParaRPr>
            </a:p>
          </p:txBody>
        </p:sp>
        <p:sp>
          <p:nvSpPr>
            <p:cNvPr id="7234" name="Line 105"/>
            <p:cNvSpPr>
              <a:spLocks noChangeShapeType="1"/>
            </p:cNvSpPr>
            <p:nvPr/>
          </p:nvSpPr>
          <p:spPr bwMode="auto">
            <a:xfrm>
              <a:off x="6911" y="11685"/>
              <a:ext cx="357"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961" y="1201738"/>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9"/>
          <p:cNvSpPr>
            <a:spLocks noChangeArrowheads="1"/>
          </p:cNvSpPr>
          <p:nvPr/>
        </p:nvSpPr>
        <p:spPr bwMode="auto">
          <a:xfrm>
            <a:off x="951549" y="1279526"/>
            <a:ext cx="4173537"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 </a:t>
            </a:r>
            <a:r>
              <a:rPr lang="zh-CN" altLang="en-US" sz="2400" b="1">
                <a:solidFill>
                  <a:schemeClr val="bg1"/>
                </a:solidFill>
              </a:rPr>
              <a:t>干线子系统的接合方式</a:t>
            </a:r>
            <a:endParaRPr lang="zh-CN" altLang="en-US" sz="2200" b="1">
              <a:solidFill>
                <a:schemeClr val="bg1"/>
              </a:solidFill>
            </a:endParaRPr>
          </a:p>
        </p:txBody>
      </p:sp>
      <p:sp>
        <p:nvSpPr>
          <p:cNvPr id="8196" name="Rectangle 31"/>
          <p:cNvSpPr>
            <a:spLocks noChangeArrowheads="1"/>
          </p:cNvSpPr>
          <p:nvPr/>
        </p:nvSpPr>
        <p:spPr bwMode="auto">
          <a:xfrm>
            <a:off x="695960" y="1916430"/>
            <a:ext cx="10650855" cy="330454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ts val="3200"/>
              </a:lnSpc>
            </a:pPr>
            <a:r>
              <a:rPr lang="zh-CN" altLang="en-US" sz="2400"/>
              <a:t>分支递减终接是用</a:t>
            </a:r>
            <a:r>
              <a:rPr lang="en-US" altLang="zh-CN" sz="2400"/>
              <a:t>1</a:t>
            </a:r>
            <a:r>
              <a:rPr lang="zh-CN" altLang="en-US" sz="2400"/>
              <a:t>根大对数干线电缆来支持若干个电信间的通信容量，经过电缆接头保护箱分出若干根小电缆，它们分别延伸到相应的电信间，并终接于目的地的配线设备。如图</a:t>
            </a:r>
            <a:r>
              <a:rPr lang="en-US" altLang="zh-CN" sz="2400"/>
              <a:t>4.28</a:t>
            </a:r>
            <a:r>
              <a:rPr lang="zh-CN" altLang="en-US" sz="2400"/>
              <a:t>所示。</a:t>
            </a:r>
            <a:endParaRPr lang="zh-CN" altLang="en-US" sz="2400"/>
          </a:p>
          <a:p>
            <a:pPr eaLnBrk="1" hangingPunct="1">
              <a:lnSpc>
                <a:spcPts val="3200"/>
              </a:lnSpc>
            </a:pPr>
            <a:r>
              <a:rPr lang="zh-CN" altLang="en-US" sz="2400"/>
              <a:t>当各配线间只用作通往二级交接间的电缆的过往点时，采用单楼层接合方法是比较合适的。也就是说，在这些配线间，没有提供端接</a:t>
            </a:r>
            <a:r>
              <a:rPr lang="en-US" altLang="zh-CN" sz="2400"/>
              <a:t>I/O</a:t>
            </a:r>
            <a:r>
              <a:rPr lang="zh-CN" altLang="en-US" sz="2400"/>
              <a:t>用的连接硬件。一根电缆通过干线通道而到达某个指定楼层，其容量足以支持该楼层所有配线间的所有连接信息插座需要。安装人员接着用一个适当大小的绞接盒把这根主电缆与粗细合适的若干根小的电缆连接起来，后者分别连往各个二级交接间。</a:t>
            </a:r>
            <a:endParaRPr lang="zh-CN" altLang="en-US" sz="2400"/>
          </a:p>
        </p:txBody>
      </p:sp>
      <p:sp>
        <p:nvSpPr>
          <p:cNvPr id="8197"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
        <p:nvSpPr>
          <p:cNvPr id="8198" name="Rectangle 75"/>
          <p:cNvSpPr>
            <a:spLocks noChangeArrowheads="1"/>
          </p:cNvSpPr>
          <p:nvPr/>
        </p:nvSpPr>
        <p:spPr bwMode="auto">
          <a:xfrm>
            <a:off x="5410836" y="1273175"/>
            <a:ext cx="2786063"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t>2). </a:t>
            </a:r>
            <a:r>
              <a:rPr lang="zh-CN" altLang="en-US" sz="2400" b="1"/>
              <a:t>分支递减终接</a:t>
            </a:r>
            <a:endParaRPr lang="zh-CN" altLang="en-US" sz="2400"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grpSp>
        <p:nvGrpSpPr>
          <p:cNvPr id="9219" name="Group 2"/>
          <p:cNvGrpSpPr>
            <a:grpSpLocks noChangeAspect="1"/>
          </p:cNvGrpSpPr>
          <p:nvPr/>
        </p:nvGrpSpPr>
        <p:grpSpPr bwMode="auto">
          <a:xfrm>
            <a:off x="2667000" y="1071563"/>
            <a:ext cx="6497638" cy="5143500"/>
            <a:chOff x="2095" y="7920"/>
            <a:chExt cx="5720" cy="4528"/>
          </a:xfrm>
        </p:grpSpPr>
        <p:sp>
          <p:nvSpPr>
            <p:cNvPr id="9220" name="AutoShape 3"/>
            <p:cNvSpPr>
              <a:spLocks noChangeAspect="1" noChangeArrowheads="1"/>
            </p:cNvSpPr>
            <p:nvPr/>
          </p:nvSpPr>
          <p:spPr bwMode="auto">
            <a:xfrm>
              <a:off x="2095" y="7920"/>
              <a:ext cx="5720" cy="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221" name="Line 4"/>
            <p:cNvSpPr>
              <a:spLocks noChangeShapeType="1"/>
            </p:cNvSpPr>
            <p:nvPr/>
          </p:nvSpPr>
          <p:spPr bwMode="auto">
            <a:xfrm>
              <a:off x="2110" y="8940"/>
              <a:ext cx="2503"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22" name="Line 5"/>
            <p:cNvSpPr>
              <a:spLocks noChangeShapeType="1"/>
            </p:cNvSpPr>
            <p:nvPr/>
          </p:nvSpPr>
          <p:spPr bwMode="auto">
            <a:xfrm>
              <a:off x="2110" y="9728"/>
              <a:ext cx="2503"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23" name="Line 6"/>
            <p:cNvSpPr>
              <a:spLocks noChangeShapeType="1"/>
            </p:cNvSpPr>
            <p:nvPr/>
          </p:nvSpPr>
          <p:spPr bwMode="auto">
            <a:xfrm>
              <a:off x="2110" y="10480"/>
              <a:ext cx="2503"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24" name="Line 7"/>
            <p:cNvSpPr>
              <a:spLocks noChangeShapeType="1"/>
            </p:cNvSpPr>
            <p:nvPr/>
          </p:nvSpPr>
          <p:spPr bwMode="auto">
            <a:xfrm>
              <a:off x="2110" y="11290"/>
              <a:ext cx="2501"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25" name="Line 8"/>
            <p:cNvSpPr>
              <a:spLocks noChangeShapeType="1"/>
            </p:cNvSpPr>
            <p:nvPr/>
          </p:nvSpPr>
          <p:spPr bwMode="auto">
            <a:xfrm>
              <a:off x="5751" y="8010"/>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26" name="Line 9"/>
            <p:cNvSpPr>
              <a:spLocks noChangeShapeType="1"/>
            </p:cNvSpPr>
            <p:nvPr/>
          </p:nvSpPr>
          <p:spPr bwMode="auto">
            <a:xfrm>
              <a:off x="5751" y="8790"/>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27" name="Line 10"/>
            <p:cNvSpPr>
              <a:spLocks noChangeShapeType="1"/>
            </p:cNvSpPr>
            <p:nvPr/>
          </p:nvSpPr>
          <p:spPr bwMode="auto">
            <a:xfrm>
              <a:off x="5751" y="8166"/>
              <a:ext cx="1517"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28" name="Line 11"/>
            <p:cNvSpPr>
              <a:spLocks noChangeShapeType="1"/>
            </p:cNvSpPr>
            <p:nvPr/>
          </p:nvSpPr>
          <p:spPr bwMode="auto">
            <a:xfrm>
              <a:off x="5751" y="8946"/>
              <a:ext cx="1517"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29" name="Line 12"/>
            <p:cNvSpPr>
              <a:spLocks noChangeShapeType="1"/>
            </p:cNvSpPr>
            <p:nvPr/>
          </p:nvSpPr>
          <p:spPr bwMode="auto">
            <a:xfrm>
              <a:off x="5751" y="9726"/>
              <a:ext cx="1517"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30" name="Line 13"/>
            <p:cNvSpPr>
              <a:spLocks noChangeShapeType="1"/>
            </p:cNvSpPr>
            <p:nvPr/>
          </p:nvSpPr>
          <p:spPr bwMode="auto">
            <a:xfrm>
              <a:off x="5751" y="10506"/>
              <a:ext cx="1517"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31" name="Line 14"/>
            <p:cNvSpPr>
              <a:spLocks noChangeShapeType="1"/>
            </p:cNvSpPr>
            <p:nvPr/>
          </p:nvSpPr>
          <p:spPr bwMode="auto">
            <a:xfrm>
              <a:off x="5751" y="11285"/>
              <a:ext cx="1517"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32" name="Text Box 15"/>
            <p:cNvSpPr txBox="1">
              <a:spLocks noChangeArrowheads="1"/>
            </p:cNvSpPr>
            <p:nvPr/>
          </p:nvSpPr>
          <p:spPr bwMode="auto">
            <a:xfrm>
              <a:off x="2110" y="11494"/>
              <a:ext cx="631"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第</a:t>
              </a:r>
              <a:r>
                <a:rPr kumimoji="0" lang="en-US" altLang="zh-CN" sz="1600">
                  <a:solidFill>
                    <a:schemeClr val="tx1"/>
                  </a:solidFill>
                  <a:latin typeface="Calibri" panose="020F0502020204030204" pitchFamily="34" charset="0"/>
                </a:rPr>
                <a:t>1</a:t>
              </a:r>
              <a:r>
                <a:rPr kumimoji="0" lang="zh-CN" altLang="en-US" sz="1600">
                  <a:solidFill>
                    <a:schemeClr val="tx1"/>
                  </a:solidFill>
                  <a:latin typeface="Calibri" panose="020F0502020204030204" pitchFamily="34" charset="0"/>
                </a:rPr>
                <a:t>层</a:t>
              </a:r>
              <a:endParaRPr kumimoji="0" lang="zh-CN" altLang="en-US" sz="1600">
                <a:solidFill>
                  <a:schemeClr val="tx1"/>
                </a:solidFill>
              </a:endParaRPr>
            </a:p>
          </p:txBody>
        </p:sp>
        <p:sp>
          <p:nvSpPr>
            <p:cNvPr id="9233" name="Text Box 16"/>
            <p:cNvSpPr txBox="1">
              <a:spLocks noChangeArrowheads="1"/>
            </p:cNvSpPr>
            <p:nvPr/>
          </p:nvSpPr>
          <p:spPr bwMode="auto">
            <a:xfrm>
              <a:off x="2110" y="10694"/>
              <a:ext cx="631"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第</a:t>
              </a:r>
              <a:r>
                <a:rPr kumimoji="0" lang="en-US" altLang="zh-CN" sz="1600">
                  <a:solidFill>
                    <a:schemeClr val="tx1"/>
                  </a:solidFill>
                  <a:latin typeface="Calibri" panose="020F0502020204030204" pitchFamily="34" charset="0"/>
                </a:rPr>
                <a:t>2</a:t>
              </a:r>
              <a:r>
                <a:rPr kumimoji="0" lang="zh-CN" altLang="en-US" sz="1600">
                  <a:solidFill>
                    <a:schemeClr val="tx1"/>
                  </a:solidFill>
                  <a:latin typeface="Calibri" panose="020F0502020204030204" pitchFamily="34" charset="0"/>
                </a:rPr>
                <a:t>层</a:t>
              </a:r>
              <a:endParaRPr kumimoji="0" lang="zh-CN" altLang="en-US" sz="1600">
                <a:solidFill>
                  <a:schemeClr val="tx1"/>
                </a:solidFill>
              </a:endParaRPr>
            </a:p>
          </p:txBody>
        </p:sp>
        <p:sp>
          <p:nvSpPr>
            <p:cNvPr id="9234" name="Text Box 17"/>
            <p:cNvSpPr txBox="1">
              <a:spLocks noChangeArrowheads="1"/>
            </p:cNvSpPr>
            <p:nvPr/>
          </p:nvSpPr>
          <p:spPr bwMode="auto">
            <a:xfrm>
              <a:off x="2110" y="9914"/>
              <a:ext cx="631"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第</a:t>
              </a:r>
              <a:r>
                <a:rPr kumimoji="0" lang="en-US" altLang="zh-CN" sz="1600">
                  <a:solidFill>
                    <a:schemeClr val="tx1"/>
                  </a:solidFill>
                  <a:latin typeface="Calibri" panose="020F0502020204030204" pitchFamily="34" charset="0"/>
                </a:rPr>
                <a:t>3</a:t>
              </a:r>
              <a:r>
                <a:rPr kumimoji="0" lang="zh-CN" altLang="en-US" sz="1600">
                  <a:solidFill>
                    <a:schemeClr val="tx1"/>
                  </a:solidFill>
                  <a:latin typeface="Calibri" panose="020F0502020204030204" pitchFamily="34" charset="0"/>
                </a:rPr>
                <a:t>层</a:t>
              </a:r>
              <a:endParaRPr kumimoji="0" lang="zh-CN" altLang="en-US" sz="1600">
                <a:solidFill>
                  <a:schemeClr val="tx1"/>
                </a:solidFill>
              </a:endParaRPr>
            </a:p>
          </p:txBody>
        </p:sp>
        <p:sp>
          <p:nvSpPr>
            <p:cNvPr id="9235" name="Text Box 18"/>
            <p:cNvSpPr txBox="1">
              <a:spLocks noChangeArrowheads="1"/>
            </p:cNvSpPr>
            <p:nvPr/>
          </p:nvSpPr>
          <p:spPr bwMode="auto">
            <a:xfrm>
              <a:off x="2110" y="9135"/>
              <a:ext cx="631" cy="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第</a:t>
              </a:r>
              <a:r>
                <a:rPr kumimoji="0" lang="en-US" altLang="zh-CN" sz="1600">
                  <a:solidFill>
                    <a:schemeClr val="tx1"/>
                  </a:solidFill>
                  <a:latin typeface="Calibri" panose="020F0502020204030204" pitchFamily="34" charset="0"/>
                </a:rPr>
                <a:t>4</a:t>
              </a:r>
              <a:r>
                <a:rPr kumimoji="0" lang="zh-CN" altLang="en-US" sz="1600">
                  <a:solidFill>
                    <a:schemeClr val="tx1"/>
                  </a:solidFill>
                  <a:latin typeface="Calibri" panose="020F0502020204030204" pitchFamily="34" charset="0"/>
                </a:rPr>
                <a:t>层</a:t>
              </a:r>
              <a:endParaRPr kumimoji="0" lang="zh-CN" altLang="en-US" sz="1600">
                <a:solidFill>
                  <a:schemeClr val="tx1"/>
                </a:solidFill>
              </a:endParaRPr>
            </a:p>
          </p:txBody>
        </p:sp>
        <p:sp>
          <p:nvSpPr>
            <p:cNvPr id="9236" name="Text Box 19"/>
            <p:cNvSpPr txBox="1">
              <a:spLocks noChangeArrowheads="1"/>
            </p:cNvSpPr>
            <p:nvPr/>
          </p:nvSpPr>
          <p:spPr bwMode="auto">
            <a:xfrm>
              <a:off x="2110" y="8316"/>
              <a:ext cx="631" cy="31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第</a:t>
              </a:r>
              <a:r>
                <a:rPr kumimoji="0" lang="en-US" altLang="zh-CN" sz="1600">
                  <a:solidFill>
                    <a:schemeClr val="tx1"/>
                  </a:solidFill>
                  <a:latin typeface="Calibri" panose="020F0502020204030204" pitchFamily="34" charset="0"/>
                </a:rPr>
                <a:t>5</a:t>
              </a:r>
              <a:r>
                <a:rPr kumimoji="0" lang="zh-CN" altLang="en-US" sz="1600">
                  <a:solidFill>
                    <a:schemeClr val="tx1"/>
                  </a:solidFill>
                  <a:latin typeface="Calibri" panose="020F0502020204030204" pitchFamily="34" charset="0"/>
                </a:rPr>
                <a:t>层</a:t>
              </a:r>
              <a:endParaRPr kumimoji="0" lang="zh-CN" altLang="en-US" sz="1600">
                <a:solidFill>
                  <a:schemeClr val="tx1"/>
                </a:solidFill>
              </a:endParaRPr>
            </a:p>
          </p:txBody>
        </p:sp>
        <p:sp>
          <p:nvSpPr>
            <p:cNvPr id="9237" name="Text Box 20"/>
            <p:cNvSpPr txBox="1">
              <a:spLocks noChangeArrowheads="1"/>
            </p:cNvSpPr>
            <p:nvPr/>
          </p:nvSpPr>
          <p:spPr bwMode="auto">
            <a:xfrm>
              <a:off x="2543" y="11793"/>
              <a:ext cx="932" cy="23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楼层配线间</a:t>
              </a:r>
              <a:endParaRPr kumimoji="0" lang="zh-CN" altLang="en-US" sz="1600">
                <a:solidFill>
                  <a:schemeClr val="tx1"/>
                </a:solidFill>
              </a:endParaRPr>
            </a:p>
          </p:txBody>
        </p:sp>
        <p:sp>
          <p:nvSpPr>
            <p:cNvPr id="9238" name="Text Box 21"/>
            <p:cNvSpPr txBox="1">
              <a:spLocks noChangeArrowheads="1"/>
            </p:cNvSpPr>
            <p:nvPr/>
          </p:nvSpPr>
          <p:spPr bwMode="auto">
            <a:xfrm>
              <a:off x="3956" y="12135"/>
              <a:ext cx="2285"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b="1">
                  <a:solidFill>
                    <a:srgbClr val="FF0000"/>
                  </a:solidFill>
                  <a:latin typeface="Calibri" panose="020F0502020204030204" pitchFamily="34" charset="0"/>
                </a:rPr>
                <a:t>图</a:t>
              </a:r>
              <a:r>
                <a:rPr kumimoji="0" lang="en-US" altLang="zh-CN" b="1">
                  <a:solidFill>
                    <a:srgbClr val="FF0000"/>
                  </a:solidFill>
                  <a:latin typeface="Calibri" panose="020F0502020204030204" pitchFamily="34" charset="0"/>
                </a:rPr>
                <a:t>4.28</a:t>
              </a:r>
              <a:r>
                <a:rPr kumimoji="0" lang="zh-CN" altLang="en-US" b="1">
                  <a:solidFill>
                    <a:srgbClr val="FF0000"/>
                  </a:solidFill>
                  <a:latin typeface="Calibri" panose="020F0502020204030204" pitchFamily="34" charset="0"/>
                </a:rPr>
                <a:t>分支接合方法</a:t>
              </a:r>
              <a:endParaRPr kumimoji="0" lang="zh-CN" altLang="en-US" b="1">
                <a:solidFill>
                  <a:srgbClr val="FF0000"/>
                </a:solidFill>
              </a:endParaRPr>
            </a:p>
          </p:txBody>
        </p:sp>
        <p:sp>
          <p:nvSpPr>
            <p:cNvPr id="9239" name="Line 22"/>
            <p:cNvSpPr>
              <a:spLocks noChangeShapeType="1"/>
            </p:cNvSpPr>
            <p:nvPr/>
          </p:nvSpPr>
          <p:spPr bwMode="auto">
            <a:xfrm>
              <a:off x="2110" y="8154"/>
              <a:ext cx="2503"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nvGrpSpPr>
            <p:cNvPr id="9240" name="Group 23"/>
            <p:cNvGrpSpPr/>
            <p:nvPr/>
          </p:nvGrpSpPr>
          <p:grpSpPr bwMode="auto">
            <a:xfrm>
              <a:off x="3559" y="8356"/>
              <a:ext cx="241" cy="311"/>
              <a:chOff x="3233" y="7983"/>
              <a:chExt cx="215" cy="280"/>
            </a:xfrm>
          </p:grpSpPr>
          <p:sp>
            <p:nvSpPr>
              <p:cNvPr id="9324" name="Rectangle 24"/>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325" name="Rectangle 25"/>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326" name="Line 26"/>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327" name="Line 27"/>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grpSp>
          <p:nvGrpSpPr>
            <p:cNvPr id="9241" name="Group 28"/>
            <p:cNvGrpSpPr/>
            <p:nvPr/>
          </p:nvGrpSpPr>
          <p:grpSpPr bwMode="auto">
            <a:xfrm>
              <a:off x="3559" y="9205"/>
              <a:ext cx="241" cy="311"/>
              <a:chOff x="3233" y="7983"/>
              <a:chExt cx="215" cy="280"/>
            </a:xfrm>
          </p:grpSpPr>
          <p:sp>
            <p:nvSpPr>
              <p:cNvPr id="9320" name="Rectangle 29"/>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321" name="Rectangle 30"/>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322" name="Line 31"/>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323" name="Line 32"/>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grpSp>
          <p:nvGrpSpPr>
            <p:cNvPr id="9242" name="Group 33"/>
            <p:cNvGrpSpPr/>
            <p:nvPr/>
          </p:nvGrpSpPr>
          <p:grpSpPr bwMode="auto">
            <a:xfrm>
              <a:off x="3559" y="9979"/>
              <a:ext cx="241" cy="311"/>
              <a:chOff x="3233" y="7983"/>
              <a:chExt cx="215" cy="280"/>
            </a:xfrm>
          </p:grpSpPr>
          <p:sp>
            <p:nvSpPr>
              <p:cNvPr id="9316" name="Rectangle 34"/>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317" name="Rectangle 35"/>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318" name="Line 36"/>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319" name="Line 37"/>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grpSp>
          <p:nvGrpSpPr>
            <p:cNvPr id="9243" name="Group 38"/>
            <p:cNvGrpSpPr/>
            <p:nvPr/>
          </p:nvGrpSpPr>
          <p:grpSpPr bwMode="auto">
            <a:xfrm>
              <a:off x="3559" y="10767"/>
              <a:ext cx="241" cy="311"/>
              <a:chOff x="3233" y="7983"/>
              <a:chExt cx="215" cy="280"/>
            </a:xfrm>
          </p:grpSpPr>
          <p:sp>
            <p:nvSpPr>
              <p:cNvPr id="9312" name="Rectangle 39"/>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313" name="Rectangle 40"/>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314" name="Line 41"/>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315" name="Line 42"/>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sp>
          <p:nvSpPr>
            <p:cNvPr id="9244" name="Line 43"/>
            <p:cNvSpPr>
              <a:spLocks noChangeShapeType="1"/>
            </p:cNvSpPr>
            <p:nvPr/>
          </p:nvSpPr>
          <p:spPr bwMode="auto">
            <a:xfrm>
              <a:off x="4613" y="8030"/>
              <a:ext cx="2" cy="310"/>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45" name="Line 44"/>
            <p:cNvSpPr>
              <a:spLocks noChangeShapeType="1"/>
            </p:cNvSpPr>
            <p:nvPr/>
          </p:nvSpPr>
          <p:spPr bwMode="auto">
            <a:xfrm>
              <a:off x="4615" y="8783"/>
              <a:ext cx="3" cy="312"/>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46" name="Line 45"/>
            <p:cNvSpPr>
              <a:spLocks noChangeShapeType="1"/>
            </p:cNvSpPr>
            <p:nvPr/>
          </p:nvSpPr>
          <p:spPr bwMode="auto">
            <a:xfrm>
              <a:off x="4613" y="9555"/>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47" name="Line 46"/>
            <p:cNvSpPr>
              <a:spLocks noChangeShapeType="1"/>
            </p:cNvSpPr>
            <p:nvPr/>
          </p:nvSpPr>
          <p:spPr bwMode="auto">
            <a:xfrm>
              <a:off x="4622" y="10328"/>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48" name="Line 47"/>
            <p:cNvSpPr>
              <a:spLocks noChangeShapeType="1"/>
            </p:cNvSpPr>
            <p:nvPr/>
          </p:nvSpPr>
          <p:spPr bwMode="auto">
            <a:xfrm>
              <a:off x="4611" y="11163"/>
              <a:ext cx="1" cy="27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49" name="Line 48"/>
            <p:cNvSpPr>
              <a:spLocks noChangeShapeType="1"/>
            </p:cNvSpPr>
            <p:nvPr/>
          </p:nvSpPr>
          <p:spPr bwMode="auto">
            <a:xfrm>
              <a:off x="5753" y="9575"/>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50" name="Line 49"/>
            <p:cNvSpPr>
              <a:spLocks noChangeShapeType="1"/>
            </p:cNvSpPr>
            <p:nvPr/>
          </p:nvSpPr>
          <p:spPr bwMode="auto">
            <a:xfrm>
              <a:off x="5755" y="10348"/>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51" name="Line 50"/>
            <p:cNvSpPr>
              <a:spLocks noChangeShapeType="1"/>
            </p:cNvSpPr>
            <p:nvPr/>
          </p:nvSpPr>
          <p:spPr bwMode="auto">
            <a:xfrm>
              <a:off x="5757" y="11143"/>
              <a:ext cx="2" cy="259"/>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nvGrpSpPr>
            <p:cNvPr id="9252" name="Group 51"/>
            <p:cNvGrpSpPr/>
            <p:nvPr/>
          </p:nvGrpSpPr>
          <p:grpSpPr bwMode="auto">
            <a:xfrm>
              <a:off x="6350" y="8376"/>
              <a:ext cx="241" cy="311"/>
              <a:chOff x="3233" y="7983"/>
              <a:chExt cx="215" cy="280"/>
            </a:xfrm>
          </p:grpSpPr>
          <p:sp>
            <p:nvSpPr>
              <p:cNvPr id="9308" name="Rectangle 52"/>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309" name="Rectangle 53"/>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310" name="Line 54"/>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311" name="Line 55"/>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grpSp>
          <p:nvGrpSpPr>
            <p:cNvPr id="9253" name="Group 56"/>
            <p:cNvGrpSpPr/>
            <p:nvPr/>
          </p:nvGrpSpPr>
          <p:grpSpPr bwMode="auto">
            <a:xfrm>
              <a:off x="6350" y="9225"/>
              <a:ext cx="241" cy="311"/>
              <a:chOff x="3233" y="7983"/>
              <a:chExt cx="215" cy="280"/>
            </a:xfrm>
          </p:grpSpPr>
          <p:sp>
            <p:nvSpPr>
              <p:cNvPr id="9304" name="Rectangle 57"/>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305" name="Rectangle 58"/>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306" name="Line 59"/>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307" name="Line 60"/>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grpSp>
          <p:nvGrpSpPr>
            <p:cNvPr id="9254" name="Group 61"/>
            <p:cNvGrpSpPr/>
            <p:nvPr/>
          </p:nvGrpSpPr>
          <p:grpSpPr bwMode="auto">
            <a:xfrm>
              <a:off x="6350" y="9952"/>
              <a:ext cx="241" cy="311"/>
              <a:chOff x="3233" y="7983"/>
              <a:chExt cx="215" cy="280"/>
            </a:xfrm>
          </p:grpSpPr>
          <p:sp>
            <p:nvSpPr>
              <p:cNvPr id="9300" name="Rectangle 62"/>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301" name="Rectangle 63"/>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302" name="Line 64"/>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303" name="Line 65"/>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grpSp>
          <p:nvGrpSpPr>
            <p:cNvPr id="9255" name="Group 66"/>
            <p:cNvGrpSpPr/>
            <p:nvPr/>
          </p:nvGrpSpPr>
          <p:grpSpPr bwMode="auto">
            <a:xfrm>
              <a:off x="6350" y="10740"/>
              <a:ext cx="241" cy="311"/>
              <a:chOff x="3233" y="7983"/>
              <a:chExt cx="215" cy="280"/>
            </a:xfrm>
          </p:grpSpPr>
          <p:sp>
            <p:nvSpPr>
              <p:cNvPr id="9296" name="Rectangle 67"/>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297" name="Rectangle 68"/>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298" name="Line 69"/>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99" name="Line 70"/>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grpSp>
          <p:nvGrpSpPr>
            <p:cNvPr id="9256" name="Group 71"/>
            <p:cNvGrpSpPr/>
            <p:nvPr/>
          </p:nvGrpSpPr>
          <p:grpSpPr bwMode="auto">
            <a:xfrm>
              <a:off x="6585" y="11400"/>
              <a:ext cx="326" cy="623"/>
              <a:chOff x="3233" y="7983"/>
              <a:chExt cx="215" cy="280"/>
            </a:xfrm>
          </p:grpSpPr>
          <p:sp>
            <p:nvSpPr>
              <p:cNvPr id="9292" name="Rectangle 72"/>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293" name="Rectangle 73"/>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294" name="Line 74"/>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95" name="Line 75"/>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sp>
          <p:nvSpPr>
            <p:cNvPr id="9257" name="Rectangle 76"/>
            <p:cNvSpPr>
              <a:spLocks noChangeArrowheads="1"/>
            </p:cNvSpPr>
            <p:nvPr/>
          </p:nvSpPr>
          <p:spPr bwMode="auto">
            <a:xfrm>
              <a:off x="3475" y="10561"/>
              <a:ext cx="3206" cy="667"/>
            </a:xfrm>
            <a:prstGeom prst="rect">
              <a:avLst/>
            </a:prstGeom>
            <a:noFill/>
            <a:ln w="9525">
              <a:solidFill>
                <a:srgbClr val="000000"/>
              </a:solidFill>
              <a:prstDash val="dash"/>
              <a:miter lim="800000"/>
            </a:ln>
            <a:extLst>
              <a:ext uri="{909E8E84-426E-40DD-AFC4-6F175D3DCCD1}">
                <a14:hiddenFill xmlns:a14="http://schemas.microsoft.com/office/drawing/2010/main">
                  <a:solidFill>
                    <a:srgbClr val="FFFFFF"/>
                  </a:solidFill>
                </a14:hiddenFill>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258" name="Text Box 77"/>
            <p:cNvSpPr txBox="1">
              <a:spLocks noChangeArrowheads="1"/>
            </p:cNvSpPr>
            <p:nvPr/>
          </p:nvSpPr>
          <p:spPr bwMode="auto">
            <a:xfrm>
              <a:off x="5797" y="10619"/>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sp>
          <p:nvSpPr>
            <p:cNvPr id="9259" name="Text Box 78"/>
            <p:cNvSpPr txBox="1">
              <a:spLocks noChangeArrowheads="1"/>
            </p:cNvSpPr>
            <p:nvPr/>
          </p:nvSpPr>
          <p:spPr bwMode="auto">
            <a:xfrm>
              <a:off x="5797" y="9785"/>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sp>
          <p:nvSpPr>
            <p:cNvPr id="9260" name="Text Box 79"/>
            <p:cNvSpPr txBox="1">
              <a:spLocks noChangeArrowheads="1"/>
            </p:cNvSpPr>
            <p:nvPr/>
          </p:nvSpPr>
          <p:spPr bwMode="auto">
            <a:xfrm>
              <a:off x="5797" y="9101"/>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sp>
          <p:nvSpPr>
            <p:cNvPr id="9261" name="Text Box 80"/>
            <p:cNvSpPr txBox="1">
              <a:spLocks noChangeArrowheads="1"/>
            </p:cNvSpPr>
            <p:nvPr/>
          </p:nvSpPr>
          <p:spPr bwMode="auto">
            <a:xfrm>
              <a:off x="5797" y="8246"/>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sp>
          <p:nvSpPr>
            <p:cNvPr id="9262" name="Text Box 81"/>
            <p:cNvSpPr txBox="1">
              <a:spLocks noChangeArrowheads="1"/>
            </p:cNvSpPr>
            <p:nvPr/>
          </p:nvSpPr>
          <p:spPr bwMode="auto">
            <a:xfrm>
              <a:off x="3865" y="8267"/>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sp>
          <p:nvSpPr>
            <p:cNvPr id="9263" name="Text Box 82"/>
            <p:cNvSpPr txBox="1">
              <a:spLocks noChangeArrowheads="1"/>
            </p:cNvSpPr>
            <p:nvPr/>
          </p:nvSpPr>
          <p:spPr bwMode="auto">
            <a:xfrm>
              <a:off x="3865" y="9081"/>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sp>
          <p:nvSpPr>
            <p:cNvPr id="9264" name="Text Box 83"/>
            <p:cNvSpPr txBox="1">
              <a:spLocks noChangeArrowheads="1"/>
            </p:cNvSpPr>
            <p:nvPr/>
          </p:nvSpPr>
          <p:spPr bwMode="auto">
            <a:xfrm>
              <a:off x="3865" y="9805"/>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sp>
          <p:nvSpPr>
            <p:cNvPr id="9265" name="Text Box 84"/>
            <p:cNvSpPr txBox="1">
              <a:spLocks noChangeArrowheads="1"/>
            </p:cNvSpPr>
            <p:nvPr/>
          </p:nvSpPr>
          <p:spPr bwMode="auto">
            <a:xfrm>
              <a:off x="3865" y="10599"/>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grpSp>
          <p:nvGrpSpPr>
            <p:cNvPr id="9266" name="Group 85"/>
            <p:cNvGrpSpPr/>
            <p:nvPr/>
          </p:nvGrpSpPr>
          <p:grpSpPr bwMode="auto">
            <a:xfrm>
              <a:off x="3558" y="11454"/>
              <a:ext cx="241" cy="311"/>
              <a:chOff x="3233" y="7983"/>
              <a:chExt cx="215" cy="280"/>
            </a:xfrm>
          </p:grpSpPr>
          <p:sp>
            <p:nvSpPr>
              <p:cNvPr id="9288" name="Rectangle 86"/>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289" name="Rectangle 87"/>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290" name="Line 88"/>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91" name="Line 89"/>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sp>
          <p:nvSpPr>
            <p:cNvPr id="9267" name="Text Box 90"/>
            <p:cNvSpPr txBox="1">
              <a:spLocks noChangeArrowheads="1"/>
            </p:cNvSpPr>
            <p:nvPr/>
          </p:nvSpPr>
          <p:spPr bwMode="auto">
            <a:xfrm>
              <a:off x="3956" y="11364"/>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50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cxnSp>
          <p:nvCxnSpPr>
            <p:cNvPr id="9268" name="AutoShape 91"/>
            <p:cNvCxnSpPr>
              <a:cxnSpLocks noChangeShapeType="1"/>
            </p:cNvCxnSpPr>
            <p:nvPr/>
          </p:nvCxnSpPr>
          <p:spPr bwMode="auto">
            <a:xfrm flipH="1">
              <a:off x="3365" y="7952"/>
              <a:ext cx="6" cy="3392"/>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cxnSp>
          <p:nvCxnSpPr>
            <p:cNvPr id="9269" name="AutoShape 92"/>
            <p:cNvCxnSpPr>
              <a:cxnSpLocks noChangeShapeType="1"/>
            </p:cNvCxnSpPr>
            <p:nvPr/>
          </p:nvCxnSpPr>
          <p:spPr bwMode="auto">
            <a:xfrm flipH="1">
              <a:off x="6762" y="7920"/>
              <a:ext cx="26" cy="3318"/>
            </a:xfrm>
            <a:prstGeom prst="straightConnector1">
              <a:avLst/>
            </a:prstGeom>
            <a:noFill/>
            <a:ln w="9525">
              <a:solidFill>
                <a:srgbClr val="000000"/>
              </a:solidFill>
              <a:round/>
            </a:ln>
            <a:extLst>
              <a:ext uri="{909E8E84-426E-40DD-AFC4-6F175D3DCCD1}">
                <a14:hiddenFill xmlns:a14="http://schemas.microsoft.com/office/drawing/2010/main">
                  <a:noFill/>
                </a14:hiddenFill>
              </a:ext>
            </a:extLst>
          </p:spPr>
        </p:cxnSp>
        <p:sp>
          <p:nvSpPr>
            <p:cNvPr id="9270" name="Text Box 93"/>
            <p:cNvSpPr txBox="1">
              <a:spLocks noChangeArrowheads="1"/>
            </p:cNvSpPr>
            <p:nvPr/>
          </p:nvSpPr>
          <p:spPr bwMode="auto">
            <a:xfrm>
              <a:off x="6480" y="12026"/>
              <a:ext cx="489"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en-US" altLang="zh-CN" sz="1600">
                  <a:solidFill>
                    <a:schemeClr val="tx1"/>
                  </a:solidFill>
                  <a:latin typeface="Calibri" panose="020F0502020204030204" pitchFamily="34" charset="0"/>
                </a:rPr>
                <a:t>BD</a:t>
              </a:r>
              <a:endParaRPr kumimoji="0" lang="zh-CN" altLang="zh-CN" sz="1600">
                <a:solidFill>
                  <a:schemeClr val="tx1"/>
                </a:solidFill>
              </a:endParaRPr>
            </a:p>
          </p:txBody>
        </p:sp>
        <p:sp>
          <p:nvSpPr>
            <p:cNvPr id="9271" name="Line 94"/>
            <p:cNvSpPr>
              <a:spLocks noChangeShapeType="1"/>
            </p:cNvSpPr>
            <p:nvPr/>
          </p:nvSpPr>
          <p:spPr bwMode="auto">
            <a:xfrm>
              <a:off x="6911" y="11685"/>
              <a:ext cx="357"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72" name="Freeform 95"/>
            <p:cNvSpPr/>
            <p:nvPr/>
          </p:nvSpPr>
          <p:spPr bwMode="auto">
            <a:xfrm>
              <a:off x="3799" y="8551"/>
              <a:ext cx="1276" cy="1335"/>
            </a:xfrm>
            <a:custGeom>
              <a:avLst/>
              <a:gdLst>
                <a:gd name="T0" fmla="*/ 0 w 1276"/>
                <a:gd name="T1" fmla="*/ 0 h 604"/>
                <a:gd name="T2" fmla="*/ 1196 w 1276"/>
                <a:gd name="T3" fmla="*/ 0 h 604"/>
                <a:gd name="T4" fmla="*/ 1276 w 1276"/>
                <a:gd name="T5" fmla="*/ 0 h 604"/>
                <a:gd name="T6" fmla="*/ 1276 w 1276"/>
                <a:gd name="T7" fmla="*/ 2951 h 604"/>
                <a:gd name="T8" fmla="*/ 0 60000 65536"/>
                <a:gd name="T9" fmla="*/ 0 60000 65536"/>
                <a:gd name="T10" fmla="*/ 0 60000 65536"/>
                <a:gd name="T11" fmla="*/ 0 60000 65536"/>
                <a:gd name="T12" fmla="*/ 0 w 1276"/>
                <a:gd name="T13" fmla="*/ 0 h 604"/>
                <a:gd name="T14" fmla="*/ 1276 w 1276"/>
                <a:gd name="T15" fmla="*/ 604 h 604"/>
              </a:gdLst>
              <a:ahLst/>
              <a:cxnLst>
                <a:cxn ang="T8">
                  <a:pos x="T0" y="T1"/>
                </a:cxn>
                <a:cxn ang="T9">
                  <a:pos x="T2" y="T3"/>
                </a:cxn>
                <a:cxn ang="T10">
                  <a:pos x="T4" y="T5"/>
                </a:cxn>
                <a:cxn ang="T11">
                  <a:pos x="T6" y="T7"/>
                </a:cxn>
              </a:cxnLst>
              <a:rect l="T12" t="T13" r="T14" b="T15"/>
              <a:pathLst>
                <a:path w="1276" h="604">
                  <a:moveTo>
                    <a:pt x="0" y="0"/>
                  </a:moveTo>
                  <a:lnTo>
                    <a:pt x="1196" y="0"/>
                  </a:lnTo>
                  <a:lnTo>
                    <a:pt x="1276" y="0"/>
                  </a:lnTo>
                  <a:lnTo>
                    <a:pt x="1276" y="604"/>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9273" name="Freeform 96"/>
            <p:cNvSpPr/>
            <p:nvPr/>
          </p:nvSpPr>
          <p:spPr bwMode="auto">
            <a:xfrm>
              <a:off x="5235" y="8551"/>
              <a:ext cx="1115" cy="1234"/>
            </a:xfrm>
            <a:custGeom>
              <a:avLst/>
              <a:gdLst>
                <a:gd name="T0" fmla="*/ 1049 w 1185"/>
                <a:gd name="T1" fmla="*/ 0 h 584"/>
                <a:gd name="T2" fmla="*/ 0 w 1185"/>
                <a:gd name="T3" fmla="*/ 0 h 584"/>
                <a:gd name="T4" fmla="*/ 0 w 1185"/>
                <a:gd name="T5" fmla="*/ 2607 h 584"/>
                <a:gd name="T6" fmla="*/ 0 60000 65536"/>
                <a:gd name="T7" fmla="*/ 0 60000 65536"/>
                <a:gd name="T8" fmla="*/ 0 60000 65536"/>
                <a:gd name="T9" fmla="*/ 0 w 1185"/>
                <a:gd name="T10" fmla="*/ 0 h 584"/>
                <a:gd name="T11" fmla="*/ 1185 w 1185"/>
                <a:gd name="T12" fmla="*/ 584 h 584"/>
              </a:gdLst>
              <a:ahLst/>
              <a:cxnLst>
                <a:cxn ang="T6">
                  <a:pos x="T0" y="T1"/>
                </a:cxn>
                <a:cxn ang="T7">
                  <a:pos x="T2" y="T3"/>
                </a:cxn>
                <a:cxn ang="T8">
                  <a:pos x="T4" y="T5"/>
                </a:cxn>
              </a:cxnLst>
              <a:rect l="T9" t="T10" r="T11" b="T12"/>
              <a:pathLst>
                <a:path w="1185" h="584">
                  <a:moveTo>
                    <a:pt x="1185" y="0"/>
                  </a:moveTo>
                  <a:lnTo>
                    <a:pt x="0" y="0"/>
                  </a:lnTo>
                  <a:lnTo>
                    <a:pt x="0" y="584"/>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9274" name="Freeform 97"/>
            <p:cNvSpPr/>
            <p:nvPr/>
          </p:nvSpPr>
          <p:spPr bwMode="auto">
            <a:xfrm>
              <a:off x="3799" y="9355"/>
              <a:ext cx="1196" cy="597"/>
            </a:xfrm>
            <a:custGeom>
              <a:avLst/>
              <a:gdLst>
                <a:gd name="T0" fmla="*/ 0 w 1196"/>
                <a:gd name="T1" fmla="*/ 0 h 597"/>
                <a:gd name="T2" fmla="*/ 1196 w 1196"/>
                <a:gd name="T3" fmla="*/ 0 h 597"/>
                <a:gd name="T4" fmla="*/ 1196 w 1196"/>
                <a:gd name="T5" fmla="*/ 597 h 597"/>
                <a:gd name="T6" fmla="*/ 0 60000 65536"/>
                <a:gd name="T7" fmla="*/ 0 60000 65536"/>
                <a:gd name="T8" fmla="*/ 0 60000 65536"/>
                <a:gd name="T9" fmla="*/ 0 w 1196"/>
                <a:gd name="T10" fmla="*/ 0 h 597"/>
                <a:gd name="T11" fmla="*/ 1196 w 1196"/>
                <a:gd name="T12" fmla="*/ 597 h 597"/>
              </a:gdLst>
              <a:ahLst/>
              <a:cxnLst>
                <a:cxn ang="T6">
                  <a:pos x="T0" y="T1"/>
                </a:cxn>
                <a:cxn ang="T7">
                  <a:pos x="T2" y="T3"/>
                </a:cxn>
                <a:cxn ang="T8">
                  <a:pos x="T4" y="T5"/>
                </a:cxn>
              </a:cxnLst>
              <a:rect l="T9" t="T10" r="T11" b="T12"/>
              <a:pathLst>
                <a:path w="1196" h="597">
                  <a:moveTo>
                    <a:pt x="0" y="0"/>
                  </a:moveTo>
                  <a:lnTo>
                    <a:pt x="1196" y="0"/>
                  </a:lnTo>
                  <a:lnTo>
                    <a:pt x="1196" y="597"/>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9275" name="Freeform 98"/>
            <p:cNvSpPr/>
            <p:nvPr/>
          </p:nvSpPr>
          <p:spPr bwMode="auto">
            <a:xfrm>
              <a:off x="5351" y="9355"/>
              <a:ext cx="999" cy="531"/>
            </a:xfrm>
            <a:custGeom>
              <a:avLst/>
              <a:gdLst>
                <a:gd name="T0" fmla="*/ 0 w 1065"/>
                <a:gd name="T1" fmla="*/ 531 h 531"/>
                <a:gd name="T2" fmla="*/ 0 w 1065"/>
                <a:gd name="T3" fmla="*/ 0 h 531"/>
                <a:gd name="T4" fmla="*/ 937 w 1065"/>
                <a:gd name="T5" fmla="*/ 0 h 531"/>
                <a:gd name="T6" fmla="*/ 0 60000 65536"/>
                <a:gd name="T7" fmla="*/ 0 60000 65536"/>
                <a:gd name="T8" fmla="*/ 0 60000 65536"/>
                <a:gd name="T9" fmla="*/ 0 w 1065"/>
                <a:gd name="T10" fmla="*/ 0 h 531"/>
                <a:gd name="T11" fmla="*/ 1065 w 1065"/>
                <a:gd name="T12" fmla="*/ 531 h 531"/>
              </a:gdLst>
              <a:ahLst/>
              <a:cxnLst>
                <a:cxn ang="T6">
                  <a:pos x="T0" y="T1"/>
                </a:cxn>
                <a:cxn ang="T7">
                  <a:pos x="T2" y="T3"/>
                </a:cxn>
                <a:cxn ang="T8">
                  <a:pos x="T4" y="T5"/>
                </a:cxn>
              </a:cxnLst>
              <a:rect l="T9" t="T10" r="T11" b="T12"/>
              <a:pathLst>
                <a:path w="1065" h="531">
                  <a:moveTo>
                    <a:pt x="0" y="531"/>
                  </a:moveTo>
                  <a:lnTo>
                    <a:pt x="0" y="0"/>
                  </a:lnTo>
                  <a:lnTo>
                    <a:pt x="1065"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9276" name="Line 99"/>
            <p:cNvSpPr>
              <a:spLocks noChangeShapeType="1"/>
            </p:cNvSpPr>
            <p:nvPr/>
          </p:nvSpPr>
          <p:spPr bwMode="auto">
            <a:xfrm>
              <a:off x="3799" y="10151"/>
              <a:ext cx="2551"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77" name="Freeform 100"/>
            <p:cNvSpPr/>
            <p:nvPr/>
          </p:nvSpPr>
          <p:spPr bwMode="auto">
            <a:xfrm>
              <a:off x="3800" y="10247"/>
              <a:ext cx="1195" cy="694"/>
            </a:xfrm>
            <a:custGeom>
              <a:avLst/>
              <a:gdLst>
                <a:gd name="T0" fmla="*/ 0 w 1195"/>
                <a:gd name="T1" fmla="*/ 694 h 694"/>
                <a:gd name="T2" fmla="*/ 1195 w 1195"/>
                <a:gd name="T3" fmla="*/ 694 h 694"/>
                <a:gd name="T4" fmla="*/ 1195 w 1195"/>
                <a:gd name="T5" fmla="*/ 0 h 694"/>
                <a:gd name="T6" fmla="*/ 0 60000 65536"/>
                <a:gd name="T7" fmla="*/ 0 60000 65536"/>
                <a:gd name="T8" fmla="*/ 0 60000 65536"/>
                <a:gd name="T9" fmla="*/ 0 w 1195"/>
                <a:gd name="T10" fmla="*/ 0 h 694"/>
                <a:gd name="T11" fmla="*/ 1195 w 1195"/>
                <a:gd name="T12" fmla="*/ 694 h 694"/>
              </a:gdLst>
              <a:ahLst/>
              <a:cxnLst>
                <a:cxn ang="T6">
                  <a:pos x="T0" y="T1"/>
                </a:cxn>
                <a:cxn ang="T7">
                  <a:pos x="T2" y="T3"/>
                </a:cxn>
                <a:cxn ang="T8">
                  <a:pos x="T4" y="T5"/>
                </a:cxn>
              </a:cxnLst>
              <a:rect l="T9" t="T10" r="T11" b="T12"/>
              <a:pathLst>
                <a:path w="1195" h="694">
                  <a:moveTo>
                    <a:pt x="0" y="694"/>
                  </a:moveTo>
                  <a:lnTo>
                    <a:pt x="1195" y="694"/>
                  </a:lnTo>
                  <a:lnTo>
                    <a:pt x="1195"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9278" name="Freeform 101"/>
            <p:cNvSpPr/>
            <p:nvPr/>
          </p:nvSpPr>
          <p:spPr bwMode="auto">
            <a:xfrm>
              <a:off x="5351" y="10263"/>
              <a:ext cx="999" cy="678"/>
            </a:xfrm>
            <a:custGeom>
              <a:avLst/>
              <a:gdLst>
                <a:gd name="T0" fmla="*/ 0 w 999"/>
                <a:gd name="T1" fmla="*/ 0 h 678"/>
                <a:gd name="T2" fmla="*/ 0 w 999"/>
                <a:gd name="T3" fmla="*/ 678 h 678"/>
                <a:gd name="T4" fmla="*/ 999 w 999"/>
                <a:gd name="T5" fmla="*/ 678 h 678"/>
                <a:gd name="T6" fmla="*/ 0 60000 65536"/>
                <a:gd name="T7" fmla="*/ 0 60000 65536"/>
                <a:gd name="T8" fmla="*/ 0 60000 65536"/>
                <a:gd name="T9" fmla="*/ 0 w 999"/>
                <a:gd name="T10" fmla="*/ 0 h 678"/>
                <a:gd name="T11" fmla="*/ 999 w 999"/>
                <a:gd name="T12" fmla="*/ 678 h 678"/>
              </a:gdLst>
              <a:ahLst/>
              <a:cxnLst>
                <a:cxn ang="T6">
                  <a:pos x="T0" y="T1"/>
                </a:cxn>
                <a:cxn ang="T7">
                  <a:pos x="T2" y="T3"/>
                </a:cxn>
                <a:cxn ang="T8">
                  <a:pos x="T4" y="T5"/>
                </a:cxn>
              </a:cxnLst>
              <a:rect l="T9" t="T10" r="T11" b="T12"/>
              <a:pathLst>
                <a:path w="999" h="678">
                  <a:moveTo>
                    <a:pt x="0" y="0"/>
                  </a:moveTo>
                  <a:lnTo>
                    <a:pt x="0" y="678"/>
                  </a:lnTo>
                  <a:lnTo>
                    <a:pt x="999" y="678"/>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9279" name="Freeform 102"/>
            <p:cNvSpPr/>
            <p:nvPr/>
          </p:nvSpPr>
          <p:spPr bwMode="auto">
            <a:xfrm>
              <a:off x="3799" y="10500"/>
              <a:ext cx="1276" cy="1118"/>
            </a:xfrm>
            <a:custGeom>
              <a:avLst/>
              <a:gdLst>
                <a:gd name="T0" fmla="*/ 0 w 1276"/>
                <a:gd name="T1" fmla="*/ 1118 h 1118"/>
                <a:gd name="T2" fmla="*/ 1276 w 1276"/>
                <a:gd name="T3" fmla="*/ 1118 h 1118"/>
                <a:gd name="T4" fmla="*/ 1276 w 1276"/>
                <a:gd name="T5" fmla="*/ 0 h 1118"/>
                <a:gd name="T6" fmla="*/ 0 60000 65536"/>
                <a:gd name="T7" fmla="*/ 0 60000 65536"/>
                <a:gd name="T8" fmla="*/ 0 60000 65536"/>
                <a:gd name="T9" fmla="*/ 0 w 1276"/>
                <a:gd name="T10" fmla="*/ 0 h 1118"/>
                <a:gd name="T11" fmla="*/ 1276 w 1276"/>
                <a:gd name="T12" fmla="*/ 1118 h 1118"/>
              </a:gdLst>
              <a:ahLst/>
              <a:cxnLst>
                <a:cxn ang="T6">
                  <a:pos x="T0" y="T1"/>
                </a:cxn>
                <a:cxn ang="T7">
                  <a:pos x="T2" y="T3"/>
                </a:cxn>
                <a:cxn ang="T8">
                  <a:pos x="T4" y="T5"/>
                </a:cxn>
              </a:cxnLst>
              <a:rect l="T9" t="T10" r="T11" b="T12"/>
              <a:pathLst>
                <a:path w="1276" h="1118">
                  <a:moveTo>
                    <a:pt x="0" y="1118"/>
                  </a:moveTo>
                  <a:lnTo>
                    <a:pt x="1276" y="1118"/>
                  </a:lnTo>
                  <a:lnTo>
                    <a:pt x="1276" y="0"/>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9280" name="Freeform 103"/>
            <p:cNvSpPr/>
            <p:nvPr/>
          </p:nvSpPr>
          <p:spPr bwMode="auto">
            <a:xfrm>
              <a:off x="5185" y="10501"/>
              <a:ext cx="1400" cy="1185"/>
            </a:xfrm>
            <a:custGeom>
              <a:avLst/>
              <a:gdLst>
                <a:gd name="T0" fmla="*/ 0 w 1400"/>
                <a:gd name="T1" fmla="*/ 0 h 1185"/>
                <a:gd name="T2" fmla="*/ 0 w 1400"/>
                <a:gd name="T3" fmla="*/ 1185 h 1185"/>
                <a:gd name="T4" fmla="*/ 1400 w 1400"/>
                <a:gd name="T5" fmla="*/ 1185 h 1185"/>
                <a:gd name="T6" fmla="*/ 0 60000 65536"/>
                <a:gd name="T7" fmla="*/ 0 60000 65536"/>
                <a:gd name="T8" fmla="*/ 0 60000 65536"/>
                <a:gd name="T9" fmla="*/ 0 w 1400"/>
                <a:gd name="T10" fmla="*/ 0 h 1185"/>
                <a:gd name="T11" fmla="*/ 1400 w 1400"/>
                <a:gd name="T12" fmla="*/ 1185 h 1185"/>
              </a:gdLst>
              <a:ahLst/>
              <a:cxnLst>
                <a:cxn ang="T6">
                  <a:pos x="T0" y="T1"/>
                </a:cxn>
                <a:cxn ang="T7">
                  <a:pos x="T2" y="T3"/>
                </a:cxn>
                <a:cxn ang="T8">
                  <a:pos x="T4" y="T5"/>
                </a:cxn>
              </a:cxnLst>
              <a:rect l="T9" t="T10" r="T11" b="T12"/>
              <a:pathLst>
                <a:path w="1400" h="1185">
                  <a:moveTo>
                    <a:pt x="0" y="0"/>
                  </a:moveTo>
                  <a:lnTo>
                    <a:pt x="0" y="1185"/>
                  </a:lnTo>
                  <a:lnTo>
                    <a:pt x="1400" y="1185"/>
                  </a:lnTo>
                </a:path>
              </a:pathLst>
            </a:custGeom>
            <a:noFill/>
            <a:ln w="2857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cxnSp>
          <p:nvCxnSpPr>
            <p:cNvPr id="9281" name="AutoShape 104"/>
            <p:cNvCxnSpPr>
              <a:cxnSpLocks noChangeShapeType="1"/>
              <a:stCxn id="9237" idx="0"/>
            </p:cNvCxnSpPr>
            <p:nvPr/>
          </p:nvCxnSpPr>
          <p:spPr bwMode="auto">
            <a:xfrm flipV="1">
              <a:off x="3009" y="10995"/>
              <a:ext cx="1272" cy="798"/>
            </a:xfrm>
            <a:prstGeom prst="straightConnector1">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cxnSp>
        <p:sp>
          <p:nvSpPr>
            <p:cNvPr id="9282" name="Text Box 105"/>
            <p:cNvSpPr txBox="1">
              <a:spLocks noChangeArrowheads="1"/>
            </p:cNvSpPr>
            <p:nvPr/>
          </p:nvSpPr>
          <p:spPr bwMode="auto">
            <a:xfrm>
              <a:off x="4143" y="11765"/>
              <a:ext cx="1654" cy="23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600">
                  <a:solidFill>
                    <a:schemeClr val="tx1"/>
                  </a:solidFill>
                  <a:latin typeface="Calibri" panose="020F0502020204030204" pitchFamily="34" charset="0"/>
                </a:rPr>
                <a:t>500</a:t>
              </a:r>
              <a:r>
                <a:rPr kumimoji="0" lang="zh-CN" altLang="en-US" sz="1600">
                  <a:solidFill>
                    <a:schemeClr val="tx1"/>
                  </a:solidFill>
                  <a:latin typeface="Calibri" panose="020F0502020204030204" pitchFamily="34" charset="0"/>
                </a:rPr>
                <a:t>对双绞线电缆</a:t>
              </a:r>
              <a:endParaRPr kumimoji="0" lang="zh-CN" altLang="en-US" sz="1600">
                <a:solidFill>
                  <a:schemeClr val="tx1"/>
                </a:solidFill>
              </a:endParaRPr>
            </a:p>
          </p:txBody>
        </p:sp>
        <p:sp>
          <p:nvSpPr>
            <p:cNvPr id="9283" name="Freeform 106"/>
            <p:cNvSpPr/>
            <p:nvPr/>
          </p:nvSpPr>
          <p:spPr bwMode="auto">
            <a:xfrm>
              <a:off x="5670" y="11718"/>
              <a:ext cx="475" cy="143"/>
            </a:xfrm>
            <a:custGeom>
              <a:avLst/>
              <a:gdLst>
                <a:gd name="T0" fmla="*/ 475 w 475"/>
                <a:gd name="T1" fmla="*/ 0 h 143"/>
                <a:gd name="T2" fmla="*/ 325 w 475"/>
                <a:gd name="T3" fmla="*/ 143 h 143"/>
                <a:gd name="T4" fmla="*/ 0 w 475"/>
                <a:gd name="T5" fmla="*/ 143 h 143"/>
                <a:gd name="T6" fmla="*/ 0 60000 65536"/>
                <a:gd name="T7" fmla="*/ 0 60000 65536"/>
                <a:gd name="T8" fmla="*/ 0 60000 65536"/>
                <a:gd name="T9" fmla="*/ 0 w 475"/>
                <a:gd name="T10" fmla="*/ 0 h 143"/>
                <a:gd name="T11" fmla="*/ 475 w 475"/>
                <a:gd name="T12" fmla="*/ 143 h 143"/>
              </a:gdLst>
              <a:ahLst/>
              <a:cxnLst>
                <a:cxn ang="T6">
                  <a:pos x="T0" y="T1"/>
                </a:cxn>
                <a:cxn ang="T7">
                  <a:pos x="T2" y="T3"/>
                </a:cxn>
                <a:cxn ang="T8">
                  <a:pos x="T4" y="T5"/>
                </a:cxn>
              </a:cxnLst>
              <a:rect l="T9" t="T10" r="T11" b="T12"/>
              <a:pathLst>
                <a:path w="475" h="143">
                  <a:moveTo>
                    <a:pt x="475" y="0"/>
                  </a:moveTo>
                  <a:lnTo>
                    <a:pt x="325" y="143"/>
                  </a:lnTo>
                  <a:lnTo>
                    <a:pt x="0" y="143"/>
                  </a:lnTo>
                </a:path>
              </a:pathLst>
            </a:custGeom>
            <a:noFill/>
            <a:ln w="9525">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9284" name="AutoShape 107"/>
            <p:cNvSpPr>
              <a:spLocks noChangeArrowheads="1"/>
            </p:cNvSpPr>
            <p:nvPr/>
          </p:nvSpPr>
          <p:spPr bwMode="auto">
            <a:xfrm>
              <a:off x="4885" y="9575"/>
              <a:ext cx="550" cy="925"/>
            </a:xfrm>
            <a:prstGeom prst="roundRect">
              <a:avLst>
                <a:gd name="adj" fmla="val 16667"/>
              </a:avLst>
            </a:prstGeom>
            <a:solidFill>
              <a:srgbClr val="FFFFFF"/>
            </a:solidFill>
            <a:ln w="9525">
              <a:solidFill>
                <a:srgbClr val="000000"/>
              </a:solidFill>
              <a:round/>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9285" name="Text Box 108"/>
            <p:cNvSpPr txBox="1">
              <a:spLocks noChangeArrowheads="1"/>
            </p:cNvSpPr>
            <p:nvPr/>
          </p:nvSpPr>
          <p:spPr bwMode="auto">
            <a:xfrm>
              <a:off x="6969" y="9155"/>
              <a:ext cx="846" cy="2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lnSpc>
                  <a:spcPct val="96000"/>
                </a:lnSpc>
              </a:pPr>
              <a:r>
                <a:rPr kumimoji="0" lang="zh-CN" altLang="en-US" sz="1600">
                  <a:solidFill>
                    <a:schemeClr val="tx1"/>
                  </a:solidFill>
                  <a:latin typeface="Calibri" panose="020F0502020204030204" pitchFamily="34" charset="0"/>
                </a:rPr>
                <a:t>绞接盒</a:t>
              </a:r>
              <a:endParaRPr kumimoji="0" lang="zh-CN" altLang="en-US" sz="1600">
                <a:solidFill>
                  <a:schemeClr val="tx1"/>
                </a:solidFill>
              </a:endParaRPr>
            </a:p>
          </p:txBody>
        </p:sp>
        <p:sp>
          <p:nvSpPr>
            <p:cNvPr id="9286" name="Line 109"/>
            <p:cNvSpPr>
              <a:spLocks noChangeShapeType="1"/>
            </p:cNvSpPr>
            <p:nvPr/>
          </p:nvSpPr>
          <p:spPr bwMode="auto">
            <a:xfrm flipV="1">
              <a:off x="5435" y="9355"/>
              <a:ext cx="1670" cy="296"/>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9287" name="Text Box 110"/>
            <p:cNvSpPr txBox="1">
              <a:spLocks noChangeArrowheads="1"/>
            </p:cNvSpPr>
            <p:nvPr/>
          </p:nvSpPr>
          <p:spPr bwMode="auto">
            <a:xfrm>
              <a:off x="4722" y="8010"/>
              <a:ext cx="1029" cy="31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干线通道</a:t>
              </a:r>
              <a:endParaRPr kumimoji="0" lang="zh-CN" altLang="en-US" sz="1600">
                <a:solidFill>
                  <a:schemeClr val="tx1"/>
                </a:solidFil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6" y="1274128"/>
            <a:ext cx="44291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39"/>
          <p:cNvSpPr>
            <a:spLocks noChangeArrowheads="1"/>
          </p:cNvSpPr>
          <p:nvPr/>
        </p:nvSpPr>
        <p:spPr bwMode="auto">
          <a:xfrm>
            <a:off x="807404" y="1351916"/>
            <a:ext cx="4173537"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3. </a:t>
            </a:r>
            <a:r>
              <a:rPr lang="zh-CN" altLang="en-US" sz="2400" b="1">
                <a:solidFill>
                  <a:schemeClr val="bg1"/>
                </a:solidFill>
              </a:rPr>
              <a:t>干线子系统的接合方式</a:t>
            </a:r>
            <a:endParaRPr lang="zh-CN" altLang="en-US" sz="2200" b="1">
              <a:solidFill>
                <a:schemeClr val="bg1"/>
              </a:solidFill>
            </a:endParaRPr>
          </a:p>
        </p:txBody>
      </p:sp>
      <p:sp>
        <p:nvSpPr>
          <p:cNvPr id="10244" name="Rectangle 31"/>
          <p:cNvSpPr>
            <a:spLocks noChangeArrowheads="1"/>
          </p:cNvSpPr>
          <p:nvPr/>
        </p:nvSpPr>
        <p:spPr bwMode="auto">
          <a:xfrm>
            <a:off x="551815" y="1988820"/>
            <a:ext cx="4457065" cy="408432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5353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en-US" sz="2400"/>
              <a:t>在必要时可在目的楼层的干线分出一些电缆，把它们横向敷设到各个房间，并按系统的要求对电缆进行端接。</a:t>
            </a:r>
            <a:endParaRPr lang="zh-CN" altLang="en-US" sz="2400"/>
          </a:p>
          <a:p>
            <a:pPr eaLnBrk="1" hangingPunct="1"/>
            <a:r>
              <a:rPr lang="zh-CN" altLang="en-US" sz="2400"/>
              <a:t>如果建筑物只有一层，没有垂直的干线通道，则可以把设备间内的端点用作计算距离的起点，然后，再估计出电缆到达二级交接间必须走过的距离。</a:t>
            </a:r>
            <a:endParaRPr lang="zh-CN" altLang="en-US" sz="2400"/>
          </a:p>
          <a:p>
            <a:pPr eaLnBrk="1" hangingPunct="1"/>
            <a:r>
              <a:rPr lang="zh-CN" altLang="en-US" sz="2400"/>
              <a:t>典型的电缆直接端接如图</a:t>
            </a:r>
            <a:r>
              <a:rPr lang="en-US" altLang="zh-CN" sz="2400"/>
              <a:t>4.29</a:t>
            </a:r>
            <a:r>
              <a:rPr lang="zh-CN" altLang="en-US" sz="2400"/>
              <a:t>所示。</a:t>
            </a:r>
            <a:endParaRPr lang="zh-CN" altLang="en-US" sz="2400"/>
          </a:p>
        </p:txBody>
      </p:sp>
      <p:sp>
        <p:nvSpPr>
          <p:cNvPr id="10245" name="标题 1"/>
          <p:cNvSpPr/>
          <p:nvPr/>
        </p:nvSpPr>
        <p:spPr bwMode="auto">
          <a:xfrm>
            <a:off x="3071813" y="260351"/>
            <a:ext cx="409575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en-US" altLang="zh-CN" sz="3200" b="1"/>
              <a:t>4.2.4 </a:t>
            </a:r>
            <a:r>
              <a:rPr lang="zh-CN" altLang="en-US" sz="3200" b="1"/>
              <a:t>干线子系统设计</a:t>
            </a:r>
            <a:endParaRPr kumimoji="0" lang="zh-CN" altLang="en-US" sz="3200" b="1">
              <a:solidFill>
                <a:srgbClr val="375B79"/>
              </a:solidFill>
            </a:endParaRPr>
          </a:p>
        </p:txBody>
      </p:sp>
      <p:sp>
        <p:nvSpPr>
          <p:cNvPr id="10246" name="Rectangle 75"/>
          <p:cNvSpPr>
            <a:spLocks noChangeArrowheads="1"/>
          </p:cNvSpPr>
          <p:nvPr/>
        </p:nvSpPr>
        <p:spPr bwMode="auto">
          <a:xfrm>
            <a:off x="5266691" y="1345565"/>
            <a:ext cx="2786063" cy="4318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t>3).</a:t>
            </a:r>
            <a:r>
              <a:rPr lang="zh-CN" altLang="en-US" sz="2400" b="1"/>
              <a:t>电缆直接端接</a:t>
            </a:r>
            <a:endParaRPr lang="zh-CN" altLang="en-US" sz="2400" b="1">
              <a:latin typeface="黑体" panose="02010609060101010101" pitchFamily="49" charset="-122"/>
              <a:ea typeface="黑体" panose="02010609060101010101" pitchFamily="49" charset="-122"/>
            </a:endParaRPr>
          </a:p>
        </p:txBody>
      </p:sp>
      <p:grpSp>
        <p:nvGrpSpPr>
          <p:cNvPr id="11267" name="Group 2"/>
          <p:cNvGrpSpPr>
            <a:grpSpLocks noChangeAspect="1"/>
          </p:cNvGrpSpPr>
          <p:nvPr/>
        </p:nvGrpSpPr>
        <p:grpSpPr bwMode="auto">
          <a:xfrm>
            <a:off x="5300345" y="2047875"/>
            <a:ext cx="5400040" cy="3917315"/>
            <a:chOff x="2260" y="1464"/>
            <a:chExt cx="5961" cy="4324"/>
          </a:xfrm>
        </p:grpSpPr>
        <p:sp>
          <p:nvSpPr>
            <p:cNvPr id="11268" name="AutoShape 3"/>
            <p:cNvSpPr>
              <a:spLocks noChangeAspect="1" noChangeArrowheads="1"/>
            </p:cNvSpPr>
            <p:nvPr/>
          </p:nvSpPr>
          <p:spPr bwMode="auto">
            <a:xfrm>
              <a:off x="2260" y="1464"/>
              <a:ext cx="5961" cy="4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1269" name="Text Box 4"/>
            <p:cNvSpPr txBox="1">
              <a:spLocks noChangeArrowheads="1"/>
            </p:cNvSpPr>
            <p:nvPr/>
          </p:nvSpPr>
          <p:spPr bwMode="auto">
            <a:xfrm>
              <a:off x="4020" y="3394"/>
              <a:ext cx="632" cy="23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en-US" altLang="zh-CN" sz="1600">
                  <a:solidFill>
                    <a:schemeClr val="tx1"/>
                  </a:solidFill>
                  <a:latin typeface="Calibri" panose="020F0502020204030204" pitchFamily="34" charset="0"/>
                </a:rPr>
                <a:t>200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sp>
          <p:nvSpPr>
            <p:cNvPr id="11270" name="Line 5"/>
            <p:cNvSpPr>
              <a:spLocks noChangeShapeType="1"/>
            </p:cNvSpPr>
            <p:nvPr/>
          </p:nvSpPr>
          <p:spPr bwMode="auto">
            <a:xfrm>
              <a:off x="2276" y="2138"/>
              <a:ext cx="2206"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71" name="Line 6"/>
            <p:cNvSpPr>
              <a:spLocks noChangeShapeType="1"/>
            </p:cNvSpPr>
            <p:nvPr/>
          </p:nvSpPr>
          <p:spPr bwMode="auto">
            <a:xfrm>
              <a:off x="4482" y="1982"/>
              <a:ext cx="1"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72" name="Line 7"/>
            <p:cNvSpPr>
              <a:spLocks noChangeShapeType="1"/>
            </p:cNvSpPr>
            <p:nvPr/>
          </p:nvSpPr>
          <p:spPr bwMode="auto">
            <a:xfrm>
              <a:off x="2276" y="2918"/>
              <a:ext cx="2206"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73" name="Line 8"/>
            <p:cNvSpPr>
              <a:spLocks noChangeShapeType="1"/>
            </p:cNvSpPr>
            <p:nvPr/>
          </p:nvSpPr>
          <p:spPr bwMode="auto">
            <a:xfrm>
              <a:off x="4482" y="2762"/>
              <a:ext cx="1"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74" name="Line 9"/>
            <p:cNvSpPr>
              <a:spLocks noChangeShapeType="1"/>
            </p:cNvSpPr>
            <p:nvPr/>
          </p:nvSpPr>
          <p:spPr bwMode="auto">
            <a:xfrm>
              <a:off x="2276" y="3699"/>
              <a:ext cx="2206"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75" name="Line 10"/>
            <p:cNvSpPr>
              <a:spLocks noChangeShapeType="1"/>
            </p:cNvSpPr>
            <p:nvPr/>
          </p:nvSpPr>
          <p:spPr bwMode="auto">
            <a:xfrm>
              <a:off x="4482" y="3542"/>
              <a:ext cx="1"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76" name="Line 11"/>
            <p:cNvSpPr>
              <a:spLocks noChangeShapeType="1"/>
            </p:cNvSpPr>
            <p:nvPr/>
          </p:nvSpPr>
          <p:spPr bwMode="auto">
            <a:xfrm>
              <a:off x="2276" y="4479"/>
              <a:ext cx="2206" cy="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77" name="Line 12"/>
            <p:cNvSpPr>
              <a:spLocks noChangeShapeType="1"/>
            </p:cNvSpPr>
            <p:nvPr/>
          </p:nvSpPr>
          <p:spPr bwMode="auto">
            <a:xfrm>
              <a:off x="4482" y="4321"/>
              <a:ext cx="1" cy="312"/>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78" name="Line 13"/>
            <p:cNvSpPr>
              <a:spLocks noChangeShapeType="1"/>
            </p:cNvSpPr>
            <p:nvPr/>
          </p:nvSpPr>
          <p:spPr bwMode="auto">
            <a:xfrm>
              <a:off x="5371" y="1946"/>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79" name="Line 14"/>
            <p:cNvSpPr>
              <a:spLocks noChangeShapeType="1"/>
            </p:cNvSpPr>
            <p:nvPr/>
          </p:nvSpPr>
          <p:spPr bwMode="auto">
            <a:xfrm>
              <a:off x="5371" y="2726"/>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80" name="Line 15"/>
            <p:cNvSpPr>
              <a:spLocks noChangeShapeType="1"/>
            </p:cNvSpPr>
            <p:nvPr/>
          </p:nvSpPr>
          <p:spPr bwMode="auto">
            <a:xfrm>
              <a:off x="5371" y="3506"/>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81" name="Line 16"/>
            <p:cNvSpPr>
              <a:spLocks noChangeShapeType="1"/>
            </p:cNvSpPr>
            <p:nvPr/>
          </p:nvSpPr>
          <p:spPr bwMode="auto">
            <a:xfrm>
              <a:off x="5371" y="4286"/>
              <a:ext cx="2" cy="311"/>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82" name="Line 17"/>
            <p:cNvSpPr>
              <a:spLocks noChangeShapeType="1"/>
            </p:cNvSpPr>
            <p:nvPr/>
          </p:nvSpPr>
          <p:spPr bwMode="auto">
            <a:xfrm>
              <a:off x="5371" y="2102"/>
              <a:ext cx="2835" cy="4"/>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83" name="Line 18"/>
            <p:cNvSpPr>
              <a:spLocks noChangeShapeType="1"/>
            </p:cNvSpPr>
            <p:nvPr/>
          </p:nvSpPr>
          <p:spPr bwMode="auto">
            <a:xfrm>
              <a:off x="5371" y="2882"/>
              <a:ext cx="2835" cy="4"/>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84" name="Line 19"/>
            <p:cNvSpPr>
              <a:spLocks noChangeShapeType="1"/>
            </p:cNvSpPr>
            <p:nvPr/>
          </p:nvSpPr>
          <p:spPr bwMode="auto">
            <a:xfrm>
              <a:off x="5371" y="3662"/>
              <a:ext cx="2835" cy="4"/>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85" name="Line 20"/>
            <p:cNvSpPr>
              <a:spLocks noChangeShapeType="1"/>
            </p:cNvSpPr>
            <p:nvPr/>
          </p:nvSpPr>
          <p:spPr bwMode="auto">
            <a:xfrm>
              <a:off x="5371" y="4441"/>
              <a:ext cx="2835" cy="5"/>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86" name="Line 21"/>
            <p:cNvSpPr>
              <a:spLocks noChangeShapeType="1"/>
            </p:cNvSpPr>
            <p:nvPr/>
          </p:nvSpPr>
          <p:spPr bwMode="auto">
            <a:xfrm>
              <a:off x="3533" y="1514"/>
              <a:ext cx="1" cy="3587"/>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87" name="Text Box 22"/>
            <p:cNvSpPr txBox="1">
              <a:spLocks noChangeArrowheads="1"/>
            </p:cNvSpPr>
            <p:nvPr/>
          </p:nvSpPr>
          <p:spPr bwMode="auto">
            <a:xfrm>
              <a:off x="2276" y="4633"/>
              <a:ext cx="946"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第一层</a:t>
              </a:r>
              <a:endParaRPr kumimoji="0" lang="zh-CN" altLang="en-US" sz="1600">
                <a:solidFill>
                  <a:schemeClr val="tx1"/>
                </a:solidFill>
              </a:endParaRPr>
            </a:p>
          </p:txBody>
        </p:sp>
        <p:sp>
          <p:nvSpPr>
            <p:cNvPr id="11288" name="Text Box 23"/>
            <p:cNvSpPr txBox="1">
              <a:spLocks noChangeArrowheads="1"/>
            </p:cNvSpPr>
            <p:nvPr/>
          </p:nvSpPr>
          <p:spPr bwMode="auto">
            <a:xfrm>
              <a:off x="2276" y="3853"/>
              <a:ext cx="876"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第二层</a:t>
              </a:r>
              <a:endParaRPr kumimoji="0" lang="zh-CN" altLang="en-US" sz="1600">
                <a:solidFill>
                  <a:schemeClr val="tx1"/>
                </a:solidFill>
              </a:endParaRPr>
            </a:p>
          </p:txBody>
        </p:sp>
        <p:sp>
          <p:nvSpPr>
            <p:cNvPr id="11289" name="Text Box 24"/>
            <p:cNvSpPr txBox="1">
              <a:spLocks noChangeArrowheads="1"/>
            </p:cNvSpPr>
            <p:nvPr/>
          </p:nvSpPr>
          <p:spPr bwMode="auto">
            <a:xfrm>
              <a:off x="2276" y="3073"/>
              <a:ext cx="832"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第三层</a:t>
              </a:r>
              <a:endParaRPr kumimoji="0" lang="zh-CN" altLang="en-US" sz="1600">
                <a:solidFill>
                  <a:schemeClr val="tx1"/>
                </a:solidFill>
              </a:endParaRPr>
            </a:p>
          </p:txBody>
        </p:sp>
        <p:sp>
          <p:nvSpPr>
            <p:cNvPr id="11290" name="Text Box 25"/>
            <p:cNvSpPr txBox="1">
              <a:spLocks noChangeArrowheads="1"/>
            </p:cNvSpPr>
            <p:nvPr/>
          </p:nvSpPr>
          <p:spPr bwMode="auto">
            <a:xfrm>
              <a:off x="2276" y="2293"/>
              <a:ext cx="913"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第四层</a:t>
              </a:r>
              <a:endParaRPr kumimoji="0" lang="zh-CN" altLang="en-US" sz="1600">
                <a:solidFill>
                  <a:schemeClr val="tx1"/>
                </a:solidFill>
              </a:endParaRPr>
            </a:p>
          </p:txBody>
        </p:sp>
        <p:sp>
          <p:nvSpPr>
            <p:cNvPr id="11291" name="Text Box 26"/>
            <p:cNvSpPr txBox="1">
              <a:spLocks noChangeArrowheads="1"/>
            </p:cNvSpPr>
            <p:nvPr/>
          </p:nvSpPr>
          <p:spPr bwMode="auto">
            <a:xfrm>
              <a:off x="2276" y="1514"/>
              <a:ext cx="913" cy="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第五层</a:t>
              </a:r>
              <a:endParaRPr kumimoji="0" lang="zh-CN" altLang="en-US" sz="1600">
                <a:solidFill>
                  <a:schemeClr val="tx1"/>
                </a:solidFill>
              </a:endParaRPr>
            </a:p>
          </p:txBody>
        </p:sp>
        <p:sp>
          <p:nvSpPr>
            <p:cNvPr id="11292" name="Text Box 27"/>
            <p:cNvSpPr txBox="1">
              <a:spLocks noChangeArrowheads="1"/>
            </p:cNvSpPr>
            <p:nvPr/>
          </p:nvSpPr>
          <p:spPr bwMode="auto">
            <a:xfrm>
              <a:off x="4320" y="1478"/>
              <a:ext cx="1157" cy="3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干线通道</a:t>
              </a:r>
              <a:endParaRPr kumimoji="0" lang="zh-CN" altLang="en-US" sz="1600">
                <a:solidFill>
                  <a:schemeClr val="tx1"/>
                </a:solidFill>
              </a:endParaRPr>
            </a:p>
          </p:txBody>
        </p:sp>
        <p:sp>
          <p:nvSpPr>
            <p:cNvPr id="11293" name="Text Box 28"/>
            <p:cNvSpPr txBox="1">
              <a:spLocks noChangeArrowheads="1"/>
            </p:cNvSpPr>
            <p:nvPr/>
          </p:nvSpPr>
          <p:spPr bwMode="auto">
            <a:xfrm>
              <a:off x="6000" y="2926"/>
              <a:ext cx="1157" cy="23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至二级交接间</a:t>
              </a:r>
              <a:endParaRPr kumimoji="0" lang="zh-CN" altLang="en-US" sz="1600">
                <a:solidFill>
                  <a:schemeClr val="tx1"/>
                </a:solidFill>
              </a:endParaRPr>
            </a:p>
          </p:txBody>
        </p:sp>
        <p:sp>
          <p:nvSpPr>
            <p:cNvPr id="11294" name="Text Box 29"/>
            <p:cNvSpPr txBox="1">
              <a:spLocks noChangeArrowheads="1"/>
            </p:cNvSpPr>
            <p:nvPr/>
          </p:nvSpPr>
          <p:spPr bwMode="auto">
            <a:xfrm>
              <a:off x="3263" y="5475"/>
              <a:ext cx="3675"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图</a:t>
              </a:r>
              <a:r>
                <a:rPr kumimoji="0" lang="en-US" altLang="zh-CN" sz="1600">
                  <a:solidFill>
                    <a:schemeClr val="tx1"/>
                  </a:solidFill>
                  <a:latin typeface="Calibri" panose="020F0502020204030204" pitchFamily="34" charset="0"/>
                </a:rPr>
                <a:t>4.29 </a:t>
              </a:r>
              <a:r>
                <a:rPr kumimoji="0" lang="zh-CN" altLang="en-US" sz="1600">
                  <a:solidFill>
                    <a:schemeClr val="tx1"/>
                  </a:solidFill>
                  <a:latin typeface="Calibri" panose="020F0502020204030204" pitchFamily="34" charset="0"/>
                </a:rPr>
                <a:t>端接和连接电缆方法</a:t>
              </a:r>
              <a:endParaRPr kumimoji="0" lang="zh-CN" altLang="en-US" sz="1600">
                <a:solidFill>
                  <a:schemeClr val="tx1"/>
                </a:solidFill>
              </a:endParaRPr>
            </a:p>
          </p:txBody>
        </p:sp>
        <p:sp>
          <p:nvSpPr>
            <p:cNvPr id="11295" name="Line 30"/>
            <p:cNvSpPr>
              <a:spLocks noChangeShapeType="1"/>
            </p:cNvSpPr>
            <p:nvPr/>
          </p:nvSpPr>
          <p:spPr bwMode="auto">
            <a:xfrm>
              <a:off x="6000" y="1478"/>
              <a:ext cx="2" cy="3587"/>
            </a:xfrm>
            <a:prstGeom prst="line">
              <a:avLst/>
            </a:prstGeom>
            <a:noFill/>
            <a:ln w="19050">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96" name="Rectangle 31"/>
            <p:cNvSpPr>
              <a:spLocks noChangeArrowheads="1"/>
            </p:cNvSpPr>
            <p:nvPr/>
          </p:nvSpPr>
          <p:spPr bwMode="auto">
            <a:xfrm>
              <a:off x="7380" y="3038"/>
              <a:ext cx="80" cy="468"/>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1297" name="Rectangle 32"/>
            <p:cNvSpPr>
              <a:spLocks noChangeArrowheads="1"/>
            </p:cNvSpPr>
            <p:nvPr/>
          </p:nvSpPr>
          <p:spPr bwMode="auto">
            <a:xfrm>
              <a:off x="7800" y="3038"/>
              <a:ext cx="71" cy="468"/>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1298" name="Line 33"/>
            <p:cNvSpPr>
              <a:spLocks noChangeShapeType="1"/>
            </p:cNvSpPr>
            <p:nvPr/>
          </p:nvSpPr>
          <p:spPr bwMode="auto">
            <a:xfrm>
              <a:off x="7480" y="3265"/>
              <a:ext cx="315"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299" name="Line 34"/>
            <p:cNvSpPr>
              <a:spLocks noChangeShapeType="1"/>
            </p:cNvSpPr>
            <p:nvPr/>
          </p:nvSpPr>
          <p:spPr bwMode="auto">
            <a:xfrm>
              <a:off x="7480" y="3420"/>
              <a:ext cx="315" cy="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300" name="Line 35"/>
            <p:cNvSpPr>
              <a:spLocks noChangeShapeType="1"/>
            </p:cNvSpPr>
            <p:nvPr/>
          </p:nvSpPr>
          <p:spPr bwMode="auto">
            <a:xfrm>
              <a:off x="7480" y="3108"/>
              <a:ext cx="315" cy="1"/>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301" name="Text Box 36"/>
            <p:cNvSpPr txBox="1">
              <a:spLocks noChangeArrowheads="1"/>
            </p:cNvSpPr>
            <p:nvPr/>
          </p:nvSpPr>
          <p:spPr bwMode="auto">
            <a:xfrm>
              <a:off x="6065" y="3299"/>
              <a:ext cx="1261" cy="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algn="just" eaLnBrk="1" hangingPunct="1"/>
              <a:r>
                <a:rPr kumimoji="0" lang="zh-CN" altLang="en-US" sz="1600">
                  <a:solidFill>
                    <a:schemeClr val="tx1"/>
                  </a:solidFill>
                  <a:latin typeface="Calibri" panose="020F0502020204030204" pitchFamily="34" charset="0"/>
                </a:rPr>
                <a:t>直达电缆</a:t>
              </a:r>
              <a:r>
                <a:rPr kumimoji="0" lang="en-US" altLang="zh-CN" sz="1600">
                  <a:solidFill>
                    <a:schemeClr val="tx1"/>
                  </a:solidFill>
                  <a:latin typeface="Calibri" panose="020F0502020204030204" pitchFamily="34" charset="0"/>
                </a:rPr>
                <a:t>200</a:t>
              </a:r>
              <a:r>
                <a:rPr kumimoji="0" lang="zh-CN" altLang="en-US" sz="1600">
                  <a:solidFill>
                    <a:schemeClr val="tx1"/>
                  </a:solidFill>
                  <a:latin typeface="Calibri" panose="020F0502020204030204" pitchFamily="34" charset="0"/>
                </a:rPr>
                <a:t>对</a:t>
              </a:r>
              <a:endParaRPr kumimoji="0" lang="zh-CN" altLang="en-US" sz="1600">
                <a:solidFill>
                  <a:schemeClr val="tx1"/>
                </a:solidFill>
              </a:endParaRPr>
            </a:p>
          </p:txBody>
        </p:sp>
        <p:grpSp>
          <p:nvGrpSpPr>
            <p:cNvPr id="11302" name="Group 37"/>
            <p:cNvGrpSpPr/>
            <p:nvPr/>
          </p:nvGrpSpPr>
          <p:grpSpPr bwMode="auto">
            <a:xfrm>
              <a:off x="3647" y="3156"/>
              <a:ext cx="242" cy="311"/>
              <a:chOff x="3233" y="7983"/>
              <a:chExt cx="215" cy="280"/>
            </a:xfrm>
          </p:grpSpPr>
          <p:sp>
            <p:nvSpPr>
              <p:cNvPr id="11310" name="Rectangle 38"/>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1311" name="Rectangle 39"/>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1312" name="Line 40"/>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313" name="Line 41"/>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grpSp>
          <p:nvGrpSpPr>
            <p:cNvPr id="11303" name="Group 42"/>
            <p:cNvGrpSpPr/>
            <p:nvPr/>
          </p:nvGrpSpPr>
          <p:grpSpPr bwMode="auto">
            <a:xfrm>
              <a:off x="5565" y="4755"/>
              <a:ext cx="327" cy="623"/>
              <a:chOff x="3233" y="7983"/>
              <a:chExt cx="215" cy="280"/>
            </a:xfrm>
          </p:grpSpPr>
          <p:sp>
            <p:nvSpPr>
              <p:cNvPr id="11306" name="Rectangle 43"/>
              <p:cNvSpPr>
                <a:spLocks noChangeArrowheads="1"/>
              </p:cNvSpPr>
              <p:nvPr/>
            </p:nvSpPr>
            <p:spPr bwMode="auto">
              <a:xfrm>
                <a:off x="3233" y="7983"/>
                <a:ext cx="63"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1307" name="Rectangle 44"/>
              <p:cNvSpPr>
                <a:spLocks noChangeArrowheads="1"/>
              </p:cNvSpPr>
              <p:nvPr/>
            </p:nvSpPr>
            <p:spPr bwMode="auto">
              <a:xfrm>
                <a:off x="3384" y="7983"/>
                <a:ext cx="64" cy="280"/>
              </a:xfrm>
              <a:prstGeom prst="rect">
                <a:avLst/>
              </a:prstGeom>
              <a:solidFill>
                <a:srgbClr val="FFFFFF"/>
              </a:solidFill>
              <a:ln w="9525">
                <a:solidFill>
                  <a:srgbClr val="000000"/>
                </a:solidFill>
                <a:miter lim="800000"/>
              </a:ln>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sz="1600"/>
              </a:p>
            </p:txBody>
          </p:sp>
          <p:sp>
            <p:nvSpPr>
              <p:cNvPr id="11308" name="Line 45"/>
              <p:cNvSpPr>
                <a:spLocks noChangeShapeType="1"/>
              </p:cNvSpPr>
              <p:nvPr/>
            </p:nvSpPr>
            <p:spPr bwMode="auto">
              <a:xfrm flipH="1">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sp>
            <p:nvSpPr>
              <p:cNvPr id="11309" name="Line 46"/>
              <p:cNvSpPr>
                <a:spLocks noChangeShapeType="1"/>
              </p:cNvSpPr>
              <p:nvPr/>
            </p:nvSpPr>
            <p:spPr bwMode="auto">
              <a:xfrm>
                <a:off x="3296" y="8019"/>
                <a:ext cx="88" cy="202"/>
              </a:xfrm>
              <a:prstGeom prst="line">
                <a:avLst/>
              </a:prstGeom>
              <a:noFill/>
              <a:ln w="9525">
                <a:solidFill>
                  <a:srgbClr val="000000"/>
                </a:solidFill>
                <a:round/>
              </a:ln>
              <a:extLst>
                <a:ext uri="{909E8E84-426E-40DD-AFC4-6F175D3DCCD1}">
                  <a14:hiddenFill xmlns:a14="http://schemas.microsoft.com/office/drawing/2010/main">
                    <a:noFill/>
                  </a14:hiddenFill>
                </a:ext>
              </a:extLst>
            </p:spPr>
            <p:txBody>
              <a:bodyPr/>
              <a:lstStyle/>
              <a:p>
                <a:endParaRPr lang="zh-CN" altLang="en-US"/>
              </a:p>
            </p:txBody>
          </p:sp>
        </p:grpSp>
        <p:sp>
          <p:nvSpPr>
            <p:cNvPr id="11304" name="Freeform 47"/>
            <p:cNvSpPr/>
            <p:nvPr/>
          </p:nvSpPr>
          <p:spPr bwMode="auto">
            <a:xfrm>
              <a:off x="3889" y="3276"/>
              <a:ext cx="1676" cy="1789"/>
            </a:xfrm>
            <a:custGeom>
              <a:avLst/>
              <a:gdLst>
                <a:gd name="T0" fmla="*/ 0 w 1677"/>
                <a:gd name="T1" fmla="*/ 0 h 1789"/>
                <a:gd name="T2" fmla="*/ 868 w 1677"/>
                <a:gd name="T3" fmla="*/ 0 h 1789"/>
                <a:gd name="T4" fmla="*/ 868 w 1677"/>
                <a:gd name="T5" fmla="*/ 1789 h 1789"/>
                <a:gd name="T6" fmla="*/ 1675 w 1677"/>
                <a:gd name="T7" fmla="*/ 1789 h 1789"/>
                <a:gd name="T8" fmla="*/ 0 60000 65536"/>
                <a:gd name="T9" fmla="*/ 0 60000 65536"/>
                <a:gd name="T10" fmla="*/ 0 60000 65536"/>
                <a:gd name="T11" fmla="*/ 0 60000 65536"/>
                <a:gd name="T12" fmla="*/ 0 w 1677"/>
                <a:gd name="T13" fmla="*/ 0 h 1789"/>
                <a:gd name="T14" fmla="*/ 1677 w 1677"/>
                <a:gd name="T15" fmla="*/ 1789 h 1789"/>
              </a:gdLst>
              <a:ahLst/>
              <a:cxnLst>
                <a:cxn ang="T8">
                  <a:pos x="T0" y="T1"/>
                </a:cxn>
                <a:cxn ang="T9">
                  <a:pos x="T2" y="T3"/>
                </a:cxn>
                <a:cxn ang="T10">
                  <a:pos x="T4" y="T5"/>
                </a:cxn>
                <a:cxn ang="T11">
                  <a:pos x="T6" y="T7"/>
                </a:cxn>
              </a:cxnLst>
              <a:rect l="T12" t="T13" r="T14" b="T15"/>
              <a:pathLst>
                <a:path w="1677" h="1789">
                  <a:moveTo>
                    <a:pt x="0" y="0"/>
                  </a:moveTo>
                  <a:lnTo>
                    <a:pt x="870" y="0"/>
                  </a:lnTo>
                  <a:lnTo>
                    <a:pt x="870" y="1789"/>
                  </a:lnTo>
                  <a:lnTo>
                    <a:pt x="1677" y="1789"/>
                  </a:lnTo>
                </a:path>
              </a:pathLst>
            </a:custGeom>
            <a:noFill/>
            <a:ln w="19050">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1305" name="Freeform 48"/>
            <p:cNvSpPr/>
            <p:nvPr/>
          </p:nvSpPr>
          <p:spPr bwMode="auto">
            <a:xfrm>
              <a:off x="4955" y="3275"/>
              <a:ext cx="2410" cy="1671"/>
            </a:xfrm>
            <a:custGeom>
              <a:avLst/>
              <a:gdLst>
                <a:gd name="T0" fmla="*/ 2410 w 2410"/>
                <a:gd name="T1" fmla="*/ 0 h 1749"/>
                <a:gd name="T2" fmla="*/ 0 w 2410"/>
                <a:gd name="T3" fmla="*/ 0 h 1749"/>
                <a:gd name="T4" fmla="*/ 10 w 2410"/>
                <a:gd name="T5" fmla="*/ 1596 h 1749"/>
                <a:gd name="T6" fmla="*/ 611 w 2410"/>
                <a:gd name="T7" fmla="*/ 1596 h 1749"/>
                <a:gd name="T8" fmla="*/ 0 60000 65536"/>
                <a:gd name="T9" fmla="*/ 0 60000 65536"/>
                <a:gd name="T10" fmla="*/ 0 60000 65536"/>
                <a:gd name="T11" fmla="*/ 0 60000 65536"/>
                <a:gd name="T12" fmla="*/ 0 w 2410"/>
                <a:gd name="T13" fmla="*/ 0 h 1749"/>
                <a:gd name="T14" fmla="*/ 2410 w 2410"/>
                <a:gd name="T15" fmla="*/ 1749 h 1749"/>
              </a:gdLst>
              <a:ahLst/>
              <a:cxnLst>
                <a:cxn ang="T8">
                  <a:pos x="T0" y="T1"/>
                </a:cxn>
                <a:cxn ang="T9">
                  <a:pos x="T2" y="T3"/>
                </a:cxn>
                <a:cxn ang="T10">
                  <a:pos x="T4" y="T5"/>
                </a:cxn>
                <a:cxn ang="T11">
                  <a:pos x="T6" y="T7"/>
                </a:cxn>
              </a:cxnLst>
              <a:rect l="T12" t="T13" r="T14" b="T15"/>
              <a:pathLst>
                <a:path w="2410" h="1749">
                  <a:moveTo>
                    <a:pt x="2410" y="0"/>
                  </a:moveTo>
                  <a:lnTo>
                    <a:pt x="0" y="0"/>
                  </a:lnTo>
                  <a:lnTo>
                    <a:pt x="10" y="1749"/>
                  </a:lnTo>
                  <a:lnTo>
                    <a:pt x="611" y="1749"/>
                  </a:lnTo>
                </a:path>
              </a:pathLst>
            </a:custGeom>
            <a:noFill/>
            <a:ln w="19050">
              <a:solidFill>
                <a:srgbClr val="000000"/>
              </a:solidFill>
              <a:roun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spTree>
  </p:cSld>
  <p:clrMapOvr>
    <a:masterClrMapping/>
  </p:clrMapOvr>
</p:sld>
</file>

<file path=ppt/tags/tag1.xml><?xml version="1.0" encoding="utf-8"?>
<p:tagLst xmlns:p="http://schemas.openxmlformats.org/presentationml/2006/main">
  <p:tag name="COMMONDATA" val="eyJoZGlkIjoiOTc1MTA2MjU3ODgzMDhkMzE0ZTU0MjU4NGU4NDljNDMifQ=="/>
</p:tagLst>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folHlink">
                <a:alpha val="32001"/>
              </a:schemeClr>
            </a:gs>
            <a:gs pos="100000">
              <a:schemeClr val="folHlink">
                <a:gamma/>
                <a:shade val="0"/>
                <a:invGamma/>
                <a:alpha val="89999"/>
              </a:schemeClr>
            </a:gs>
          </a:gsLst>
          <a:lin ang="2700000" scaled="1"/>
        </a:gradFill>
        <a:ln w="38100" cap="flat" cmpd="sng" algn="ctr">
          <a:noFill/>
          <a:prstDash val="solid"/>
          <a:round/>
          <a:headEnd type="none" w="med" len="med"/>
          <a:tailEnd type="none" w="med" len="med"/>
        </a:ln>
      </a:spPr>
      <a:bodyPr vert="horz" wrap="square" lIns="91440" tIns="45720" rIns="91440" bIns="45720" numCol="1" anchor="ctr" anchorCtr="0" compatLnSpc="1">
        <a:spAutoFit/>
      </a:bodyPr>
      <a:lstStyle>
        <a:defPPr marL="0" marR="0" indent="0" algn="ctr" defTabSz="914400" rtl="0" eaLnBrk="1" fontAlgn="base" latinLnBrk="0" hangingPunct="1">
          <a:lnSpc>
            <a:spcPct val="100000"/>
          </a:lnSpc>
          <a:spcBef>
            <a:spcPct val="0"/>
          </a:spcBef>
          <a:spcAft>
            <a:spcPct val="0"/>
          </a:spcAft>
          <a:buClrTx/>
          <a:buSzTx/>
          <a:buFontTx/>
          <a:buNone/>
          <a:defRPr kumimoji="1" lang="zh-CN" altLang="en-US" sz="2000" b="0" i="0" u="none" strike="noStrike" cap="none" normalizeH="0" baseline="0" smtClean="0">
            <a:ln>
              <a:noFill/>
            </a:ln>
            <a:solidFill>
              <a:srgbClr val="02307C"/>
            </a:solidFill>
            <a:effectLst/>
            <a:latin typeface="Arial" panose="020B0604020202020204" pitchFamily="34" charset="0"/>
            <a:ea typeface="宋体" panose="02010600030101010101" pitchFamily="2" charset="-122"/>
          </a:defRPr>
        </a:defPPr>
      </a:lstStyle>
    </a:spDef>
    <a:lnDef>
      <a:spPr bwMode="auto">
        <a:gradFill rotWithShape="1">
          <a:gsLst>
            <a:gs pos="0">
              <a:schemeClr val="folHlink">
                <a:alpha val="32001"/>
              </a:schemeClr>
            </a:gs>
            <a:gs pos="100000">
              <a:schemeClr val="folHlink">
                <a:gamma/>
                <a:shade val="0"/>
                <a:invGamma/>
                <a:alpha val="89999"/>
              </a:schemeClr>
            </a:gs>
          </a:gsLst>
          <a:lin ang="2700000" scaled="1"/>
        </a:gradFill>
        <a:ln w="38100" cap="flat" cmpd="sng" algn="ctr">
          <a:solidFill>
            <a:schemeClr val="accent6">
              <a:lumMod val="20000"/>
              <a:lumOff val="80000"/>
            </a:schemeClr>
          </a:solidFill>
          <a:prstDash val="solid"/>
          <a:round/>
          <a:headEnd type="none" w="med" len="med"/>
          <a:tailEnd type="none" w="med" len="med"/>
        </a:ln>
      </a:spPr>
      <a:body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11661</Words>
  <Application>WPS 演示</Application>
  <PresentationFormat>宽屏</PresentationFormat>
  <Paragraphs>695</Paragraphs>
  <Slides>55</Slides>
  <Notes>8</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55</vt:i4>
      </vt:variant>
    </vt:vector>
  </HeadingPairs>
  <TitlesOfParts>
    <vt:vector size="69" baseType="lpstr">
      <vt:lpstr>Arial</vt:lpstr>
      <vt:lpstr>宋体</vt:lpstr>
      <vt:lpstr>Wingdings</vt:lpstr>
      <vt:lpstr>黑体</vt:lpstr>
      <vt:lpstr>Calibri</vt:lpstr>
      <vt:lpstr>微软雅黑</vt:lpstr>
      <vt:lpstr>Arial Unicode MS</vt:lpstr>
      <vt:lpstr>方正书宋简体</vt:lpstr>
      <vt:lpstr>Times New Roman</vt:lpstr>
      <vt:lpstr>Arial Unicode MS</vt:lpstr>
      <vt:lpstr>Symbol</vt:lpstr>
      <vt:lpstr>方正书宋简体</vt:lpstr>
      <vt:lpstr>Times New Roman</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xxzx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liap</dc:creator>
  <cp:lastModifiedBy>褚建立</cp:lastModifiedBy>
  <cp:revision>791</cp:revision>
  <dcterms:created xsi:type="dcterms:W3CDTF">2006-11-28T15:10:00Z</dcterms:created>
  <dcterms:modified xsi:type="dcterms:W3CDTF">2022-09-05T07:35:50Z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13A0698F77024DEEBF23C10A7085C2CB</vt:lpwstr>
  </property>
  <property fmtid="{D5CDD505-2E9C-101B-9397-08002B2CF9AE}" pid="3" name="KSOProductBuildVer">
    <vt:lpwstr>2052-11.1.0.12313</vt:lpwstr>
  </property>
</Properties>
</file>