
<file path=[Content_Types].xml><?xml version="1.0" encoding="utf-8"?>
<Types xmlns="http://schemas.openxmlformats.org/package/2006/content-types">
  <Default Extension="jpeg" ContentType="image/jpeg"/>
  <Default Extension="JPG" ContentType="image/.jpg"/>
  <Default Extension="png" ContentType="image/png"/>
  <Default Extension="emf" ContentType="image/x-emf"/>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10.xml" ContentType="application/vnd.openxmlformats-officedocument.theme+xml"/>
  <Override PartName="/ppt/theme/theme11.xml" ContentType="application/vnd.openxmlformats-officedocument.theme+xml"/>
  <Override PartName="/ppt/theme/theme12.xml" ContentType="application/vnd.openxmlformats-officedocument.theme+xml"/>
  <Override PartName="/ppt/theme/theme13.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theme/theme9.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51" r:id="rId3"/>
    <p:sldMasterId id="2147483653" r:id="rId4"/>
    <p:sldMasterId id="2147483655" r:id="rId5"/>
    <p:sldMasterId id="2147483657" r:id="rId6"/>
    <p:sldMasterId id="2147483659" r:id="rId7"/>
    <p:sldMasterId id="2147483661" r:id="rId8"/>
    <p:sldMasterId id="2147483663" r:id="rId9"/>
    <p:sldMasterId id="2147483665" r:id="rId10"/>
    <p:sldMasterId id="2147483667" r:id="rId11"/>
    <p:sldMasterId id="2147483669" r:id="rId12"/>
  </p:sldMasterIdLst>
  <p:notesMasterIdLst>
    <p:notesMasterId r:id="rId28"/>
  </p:notesMasterIdLst>
  <p:handoutMasterIdLst>
    <p:handoutMasterId r:id="rId111"/>
  </p:handoutMasterIdLst>
  <p:sldIdLst>
    <p:sldId id="454" r:id="rId13"/>
    <p:sldId id="1097" r:id="rId14"/>
    <p:sldId id="1098" r:id="rId15"/>
    <p:sldId id="1099" r:id="rId16"/>
    <p:sldId id="1100" r:id="rId17"/>
    <p:sldId id="1101" r:id="rId18"/>
    <p:sldId id="1103" r:id="rId19"/>
    <p:sldId id="1105" r:id="rId20"/>
    <p:sldId id="1197" r:id="rId21"/>
    <p:sldId id="1198" r:id="rId22"/>
    <p:sldId id="1199" r:id="rId23"/>
    <p:sldId id="1200" r:id="rId24"/>
    <p:sldId id="1201" r:id="rId25"/>
    <p:sldId id="1202" r:id="rId26"/>
    <p:sldId id="1203" r:id="rId27"/>
    <p:sldId id="1204" r:id="rId29"/>
    <p:sldId id="1205" r:id="rId30"/>
    <p:sldId id="1206" r:id="rId31"/>
    <p:sldId id="1207" r:id="rId32"/>
    <p:sldId id="1208" r:id="rId33"/>
    <p:sldId id="1209" r:id="rId34"/>
    <p:sldId id="1210" r:id="rId35"/>
    <p:sldId id="1211" r:id="rId36"/>
    <p:sldId id="1123" r:id="rId37"/>
    <p:sldId id="1124" r:id="rId38"/>
    <p:sldId id="1125" r:id="rId39"/>
    <p:sldId id="1126" r:id="rId40"/>
    <p:sldId id="1212" r:id="rId41"/>
    <p:sldId id="1128" r:id="rId42"/>
    <p:sldId id="1129" r:id="rId43"/>
    <p:sldId id="1130" r:id="rId44"/>
    <p:sldId id="1132" r:id="rId45"/>
    <p:sldId id="1133" r:id="rId46"/>
    <p:sldId id="1134" r:id="rId47"/>
    <p:sldId id="1135" r:id="rId48"/>
    <p:sldId id="1136" r:id="rId49"/>
    <p:sldId id="1137" r:id="rId50"/>
    <p:sldId id="1138" r:id="rId51"/>
    <p:sldId id="1139" r:id="rId52"/>
    <p:sldId id="1140" r:id="rId53"/>
    <p:sldId id="1141" r:id="rId54"/>
    <p:sldId id="1142" r:id="rId55"/>
    <p:sldId id="1143" r:id="rId56"/>
    <p:sldId id="1144" r:id="rId57"/>
    <p:sldId id="1145" r:id="rId58"/>
    <p:sldId id="1146" r:id="rId59"/>
    <p:sldId id="1213" r:id="rId60"/>
    <p:sldId id="1214" r:id="rId61"/>
    <p:sldId id="1149" r:id="rId62"/>
    <p:sldId id="1150" r:id="rId63"/>
    <p:sldId id="1151" r:id="rId64"/>
    <p:sldId id="1152" r:id="rId65"/>
    <p:sldId id="1153" r:id="rId66"/>
    <p:sldId id="1221" r:id="rId67"/>
    <p:sldId id="1154" r:id="rId68"/>
    <p:sldId id="1215" r:id="rId69"/>
    <p:sldId id="1216" r:id="rId70"/>
    <p:sldId id="1217" r:id="rId71"/>
    <p:sldId id="1218" r:id="rId72"/>
    <p:sldId id="1219" r:id="rId73"/>
    <p:sldId id="1220" r:id="rId74"/>
    <p:sldId id="1161" r:id="rId75"/>
    <p:sldId id="1162" r:id="rId76"/>
    <p:sldId id="1163" r:id="rId77"/>
    <p:sldId id="1164" r:id="rId78"/>
    <p:sldId id="1165" r:id="rId79"/>
    <p:sldId id="1166" r:id="rId80"/>
    <p:sldId id="1167" r:id="rId81"/>
    <p:sldId id="1168" r:id="rId82"/>
    <p:sldId id="1169" r:id="rId83"/>
    <p:sldId id="1170" r:id="rId84"/>
    <p:sldId id="1171" r:id="rId85"/>
    <p:sldId id="1172" r:id="rId86"/>
    <p:sldId id="1173" r:id="rId87"/>
    <p:sldId id="1174" r:id="rId88"/>
    <p:sldId id="1175" r:id="rId89"/>
    <p:sldId id="1176" r:id="rId90"/>
    <p:sldId id="1177" r:id="rId91"/>
    <p:sldId id="1178" r:id="rId92"/>
    <p:sldId id="1179" r:id="rId93"/>
    <p:sldId id="1180" r:id="rId94"/>
    <p:sldId id="1181" r:id="rId95"/>
    <p:sldId id="1182" r:id="rId96"/>
    <p:sldId id="1183" r:id="rId97"/>
    <p:sldId id="1184" r:id="rId98"/>
    <p:sldId id="1185" r:id="rId99"/>
    <p:sldId id="1186" r:id="rId100"/>
    <p:sldId id="1187" r:id="rId101"/>
    <p:sldId id="1188" r:id="rId102"/>
    <p:sldId id="1189" r:id="rId103"/>
    <p:sldId id="1190" r:id="rId104"/>
    <p:sldId id="1191" r:id="rId105"/>
    <p:sldId id="1192" r:id="rId106"/>
    <p:sldId id="1193" r:id="rId107"/>
    <p:sldId id="1194" r:id="rId108"/>
    <p:sldId id="1195" r:id="rId109"/>
    <p:sldId id="1196" r:id="rId110"/>
  </p:sldIdLst>
  <p:sldSz cx="12192000" cy="6858000"/>
  <p:notesSz cx="6270625" cy="9940925"/>
  <p:custDataLst>
    <p:tags r:id="rId115"/>
  </p:custDataLst>
  <p:defaultTextStyle>
    <a:defPPr>
      <a:defRPr lang="zh-CN"/>
    </a:defPPr>
    <a:lvl1pPr algn="l" rtl="0" fontAlgn="base">
      <a:spcBef>
        <a:spcPct val="0"/>
      </a:spcBef>
      <a:spcAft>
        <a:spcPct val="0"/>
      </a:spcAft>
      <a:defRPr kumimoji="1" sz="2000" kern="1200">
        <a:solidFill>
          <a:srgbClr val="02307C"/>
        </a:solidFill>
        <a:latin typeface="Arial" panose="020B0604020202020204" pitchFamily="34" charset="0"/>
        <a:ea typeface="宋体" panose="02010600030101010101" pitchFamily="2" charset="-122"/>
        <a:cs typeface="+mn-cs"/>
      </a:defRPr>
    </a:lvl1pPr>
    <a:lvl2pPr marL="457200" algn="l" rtl="0" fontAlgn="base">
      <a:spcBef>
        <a:spcPct val="0"/>
      </a:spcBef>
      <a:spcAft>
        <a:spcPct val="0"/>
      </a:spcAft>
      <a:defRPr kumimoji="1" sz="2000" kern="1200">
        <a:solidFill>
          <a:srgbClr val="02307C"/>
        </a:solidFill>
        <a:latin typeface="Arial" panose="020B0604020202020204" pitchFamily="34" charset="0"/>
        <a:ea typeface="宋体" panose="02010600030101010101" pitchFamily="2" charset="-122"/>
        <a:cs typeface="+mn-cs"/>
      </a:defRPr>
    </a:lvl2pPr>
    <a:lvl3pPr marL="914400" algn="l" rtl="0" fontAlgn="base">
      <a:spcBef>
        <a:spcPct val="0"/>
      </a:spcBef>
      <a:spcAft>
        <a:spcPct val="0"/>
      </a:spcAft>
      <a:defRPr kumimoji="1" sz="2000" kern="1200">
        <a:solidFill>
          <a:srgbClr val="02307C"/>
        </a:solidFill>
        <a:latin typeface="Arial" panose="020B0604020202020204" pitchFamily="34" charset="0"/>
        <a:ea typeface="宋体" panose="02010600030101010101" pitchFamily="2" charset="-122"/>
        <a:cs typeface="+mn-cs"/>
      </a:defRPr>
    </a:lvl3pPr>
    <a:lvl4pPr marL="1371600" algn="l" rtl="0" fontAlgn="base">
      <a:spcBef>
        <a:spcPct val="0"/>
      </a:spcBef>
      <a:spcAft>
        <a:spcPct val="0"/>
      </a:spcAft>
      <a:defRPr kumimoji="1" sz="2000" kern="1200">
        <a:solidFill>
          <a:srgbClr val="02307C"/>
        </a:solidFill>
        <a:latin typeface="Arial" panose="020B0604020202020204" pitchFamily="34" charset="0"/>
        <a:ea typeface="宋体" panose="02010600030101010101" pitchFamily="2" charset="-122"/>
        <a:cs typeface="+mn-cs"/>
      </a:defRPr>
    </a:lvl4pPr>
    <a:lvl5pPr marL="1828800" algn="l" rtl="0" fontAlgn="base">
      <a:spcBef>
        <a:spcPct val="0"/>
      </a:spcBef>
      <a:spcAft>
        <a:spcPct val="0"/>
      </a:spcAft>
      <a:defRPr kumimoji="1" sz="2000" kern="1200">
        <a:solidFill>
          <a:srgbClr val="02307C"/>
        </a:solidFill>
        <a:latin typeface="Arial" panose="020B0604020202020204" pitchFamily="34" charset="0"/>
        <a:ea typeface="宋体" panose="02010600030101010101" pitchFamily="2" charset="-122"/>
        <a:cs typeface="+mn-cs"/>
      </a:defRPr>
    </a:lvl5pPr>
    <a:lvl6pPr marL="2286000" algn="l" defTabSz="914400" rtl="0" eaLnBrk="1" latinLnBrk="0" hangingPunct="1">
      <a:defRPr kumimoji="1" sz="2000" kern="1200">
        <a:solidFill>
          <a:srgbClr val="02307C"/>
        </a:solidFill>
        <a:latin typeface="Arial" panose="020B0604020202020204" pitchFamily="34" charset="0"/>
        <a:ea typeface="宋体" panose="02010600030101010101" pitchFamily="2" charset="-122"/>
        <a:cs typeface="+mn-cs"/>
      </a:defRPr>
    </a:lvl6pPr>
    <a:lvl7pPr marL="2743200" algn="l" defTabSz="914400" rtl="0" eaLnBrk="1" latinLnBrk="0" hangingPunct="1">
      <a:defRPr kumimoji="1" sz="2000" kern="1200">
        <a:solidFill>
          <a:srgbClr val="02307C"/>
        </a:solidFill>
        <a:latin typeface="Arial" panose="020B0604020202020204" pitchFamily="34" charset="0"/>
        <a:ea typeface="宋体" panose="02010600030101010101" pitchFamily="2" charset="-122"/>
        <a:cs typeface="+mn-cs"/>
      </a:defRPr>
    </a:lvl7pPr>
    <a:lvl8pPr marL="3200400" algn="l" defTabSz="914400" rtl="0" eaLnBrk="1" latinLnBrk="0" hangingPunct="1">
      <a:defRPr kumimoji="1" sz="2000" kern="1200">
        <a:solidFill>
          <a:srgbClr val="02307C"/>
        </a:solidFill>
        <a:latin typeface="Arial" panose="020B0604020202020204" pitchFamily="34" charset="0"/>
        <a:ea typeface="宋体" panose="02010600030101010101" pitchFamily="2" charset="-122"/>
        <a:cs typeface="+mn-cs"/>
      </a:defRPr>
    </a:lvl8pPr>
    <a:lvl9pPr marL="3657600" algn="l" defTabSz="914400" rtl="0" eaLnBrk="1" latinLnBrk="0" hangingPunct="1">
      <a:defRPr kumimoji="1" sz="2000" kern="1200">
        <a:solidFill>
          <a:srgbClr val="02307C"/>
        </a:solidFill>
        <a:latin typeface="Arial" panose="020B0604020202020204" pitchFamily="34" charset="0"/>
        <a:ea typeface="宋体" panose="02010600030101010101"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B6181"/>
    <a:srgbClr val="FFFFCC"/>
    <a:srgbClr val="FFFFFF"/>
    <a:srgbClr val="375B79"/>
    <a:srgbClr val="9CED8F"/>
    <a:srgbClr val="4B76B5"/>
    <a:srgbClr val="FF3300"/>
    <a:srgbClr val="3A357B"/>
    <a:srgbClr val="DB0707"/>
    <a:srgbClr val="CC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179" autoAdjust="0"/>
    <p:restoredTop sz="94559" autoAdjust="0"/>
  </p:normalViewPr>
  <p:slideViewPr>
    <p:cSldViewPr>
      <p:cViewPr>
        <p:scale>
          <a:sx n="80" d="100"/>
          <a:sy n="80" d="100"/>
        </p:scale>
        <p:origin x="-1452" y="-96"/>
      </p:cViewPr>
      <p:guideLst>
        <p:guide orient="horz" pos="2783"/>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99" Type="http://schemas.openxmlformats.org/officeDocument/2006/relationships/slide" Target="slides/slide86.xml"/><Relationship Id="rId98" Type="http://schemas.openxmlformats.org/officeDocument/2006/relationships/slide" Target="slides/slide85.xml"/><Relationship Id="rId97" Type="http://schemas.openxmlformats.org/officeDocument/2006/relationships/slide" Target="slides/slide84.xml"/><Relationship Id="rId96" Type="http://schemas.openxmlformats.org/officeDocument/2006/relationships/slide" Target="slides/slide83.xml"/><Relationship Id="rId95" Type="http://schemas.openxmlformats.org/officeDocument/2006/relationships/slide" Target="slides/slide82.xml"/><Relationship Id="rId94" Type="http://schemas.openxmlformats.org/officeDocument/2006/relationships/slide" Target="slides/slide81.xml"/><Relationship Id="rId93" Type="http://schemas.openxmlformats.org/officeDocument/2006/relationships/slide" Target="slides/slide80.xml"/><Relationship Id="rId92" Type="http://schemas.openxmlformats.org/officeDocument/2006/relationships/slide" Target="slides/slide79.xml"/><Relationship Id="rId91" Type="http://schemas.openxmlformats.org/officeDocument/2006/relationships/slide" Target="slides/slide78.xml"/><Relationship Id="rId90" Type="http://schemas.openxmlformats.org/officeDocument/2006/relationships/slide" Target="slides/slide77.xml"/><Relationship Id="rId9" Type="http://schemas.openxmlformats.org/officeDocument/2006/relationships/slideMaster" Target="slideMasters/slideMaster8.xml"/><Relationship Id="rId89" Type="http://schemas.openxmlformats.org/officeDocument/2006/relationships/slide" Target="slides/slide76.xml"/><Relationship Id="rId88" Type="http://schemas.openxmlformats.org/officeDocument/2006/relationships/slide" Target="slides/slide75.xml"/><Relationship Id="rId87" Type="http://schemas.openxmlformats.org/officeDocument/2006/relationships/slide" Target="slides/slide74.xml"/><Relationship Id="rId86" Type="http://schemas.openxmlformats.org/officeDocument/2006/relationships/slide" Target="slides/slide73.xml"/><Relationship Id="rId85" Type="http://schemas.openxmlformats.org/officeDocument/2006/relationships/slide" Target="slides/slide72.xml"/><Relationship Id="rId84" Type="http://schemas.openxmlformats.org/officeDocument/2006/relationships/slide" Target="slides/slide71.xml"/><Relationship Id="rId83" Type="http://schemas.openxmlformats.org/officeDocument/2006/relationships/slide" Target="slides/slide70.xml"/><Relationship Id="rId82" Type="http://schemas.openxmlformats.org/officeDocument/2006/relationships/slide" Target="slides/slide69.xml"/><Relationship Id="rId81" Type="http://schemas.openxmlformats.org/officeDocument/2006/relationships/slide" Target="slides/slide68.xml"/><Relationship Id="rId80" Type="http://schemas.openxmlformats.org/officeDocument/2006/relationships/slide" Target="slides/slide67.xml"/><Relationship Id="rId8" Type="http://schemas.openxmlformats.org/officeDocument/2006/relationships/slideMaster" Target="slideMasters/slideMaster7.xml"/><Relationship Id="rId79" Type="http://schemas.openxmlformats.org/officeDocument/2006/relationships/slide" Target="slides/slide66.xml"/><Relationship Id="rId78" Type="http://schemas.openxmlformats.org/officeDocument/2006/relationships/slide" Target="slides/slide65.xml"/><Relationship Id="rId77" Type="http://schemas.openxmlformats.org/officeDocument/2006/relationships/slide" Target="slides/slide64.xml"/><Relationship Id="rId76" Type="http://schemas.openxmlformats.org/officeDocument/2006/relationships/slide" Target="slides/slide63.xml"/><Relationship Id="rId75" Type="http://schemas.openxmlformats.org/officeDocument/2006/relationships/slide" Target="slides/slide62.xml"/><Relationship Id="rId74" Type="http://schemas.openxmlformats.org/officeDocument/2006/relationships/slide" Target="slides/slide61.xml"/><Relationship Id="rId73" Type="http://schemas.openxmlformats.org/officeDocument/2006/relationships/slide" Target="slides/slide60.xml"/><Relationship Id="rId72" Type="http://schemas.openxmlformats.org/officeDocument/2006/relationships/slide" Target="slides/slide59.xml"/><Relationship Id="rId71" Type="http://schemas.openxmlformats.org/officeDocument/2006/relationships/slide" Target="slides/slide58.xml"/><Relationship Id="rId70" Type="http://schemas.openxmlformats.org/officeDocument/2006/relationships/slide" Target="slides/slide57.xml"/><Relationship Id="rId7" Type="http://schemas.openxmlformats.org/officeDocument/2006/relationships/slideMaster" Target="slideMasters/slideMaster6.xml"/><Relationship Id="rId69" Type="http://schemas.openxmlformats.org/officeDocument/2006/relationships/slide" Target="slides/slide56.xml"/><Relationship Id="rId68" Type="http://schemas.openxmlformats.org/officeDocument/2006/relationships/slide" Target="slides/slide55.xml"/><Relationship Id="rId67" Type="http://schemas.openxmlformats.org/officeDocument/2006/relationships/slide" Target="slides/slide54.xml"/><Relationship Id="rId66" Type="http://schemas.openxmlformats.org/officeDocument/2006/relationships/slide" Target="slides/slide53.xml"/><Relationship Id="rId65" Type="http://schemas.openxmlformats.org/officeDocument/2006/relationships/slide" Target="slides/slide52.xml"/><Relationship Id="rId64" Type="http://schemas.openxmlformats.org/officeDocument/2006/relationships/slide" Target="slides/slide51.xml"/><Relationship Id="rId63" Type="http://schemas.openxmlformats.org/officeDocument/2006/relationships/slide" Target="slides/slide50.xml"/><Relationship Id="rId62" Type="http://schemas.openxmlformats.org/officeDocument/2006/relationships/slide" Target="slides/slide49.xml"/><Relationship Id="rId61" Type="http://schemas.openxmlformats.org/officeDocument/2006/relationships/slide" Target="slides/slide48.xml"/><Relationship Id="rId60" Type="http://schemas.openxmlformats.org/officeDocument/2006/relationships/slide" Target="slides/slide47.xml"/><Relationship Id="rId6" Type="http://schemas.openxmlformats.org/officeDocument/2006/relationships/slideMaster" Target="slideMasters/slideMaster5.xml"/><Relationship Id="rId59" Type="http://schemas.openxmlformats.org/officeDocument/2006/relationships/slide" Target="slides/slide46.xml"/><Relationship Id="rId58" Type="http://schemas.openxmlformats.org/officeDocument/2006/relationships/slide" Target="slides/slide45.xml"/><Relationship Id="rId57" Type="http://schemas.openxmlformats.org/officeDocument/2006/relationships/slide" Target="slides/slide44.xml"/><Relationship Id="rId56" Type="http://schemas.openxmlformats.org/officeDocument/2006/relationships/slide" Target="slides/slide43.xml"/><Relationship Id="rId55" Type="http://schemas.openxmlformats.org/officeDocument/2006/relationships/slide" Target="slides/slide42.xml"/><Relationship Id="rId54" Type="http://schemas.openxmlformats.org/officeDocument/2006/relationships/slide" Target="slides/slide41.xml"/><Relationship Id="rId53" Type="http://schemas.openxmlformats.org/officeDocument/2006/relationships/slide" Target="slides/slide40.xml"/><Relationship Id="rId52" Type="http://schemas.openxmlformats.org/officeDocument/2006/relationships/slide" Target="slides/slide39.xml"/><Relationship Id="rId51" Type="http://schemas.openxmlformats.org/officeDocument/2006/relationships/slide" Target="slides/slide38.xml"/><Relationship Id="rId50" Type="http://schemas.openxmlformats.org/officeDocument/2006/relationships/slide" Target="slides/slide37.xml"/><Relationship Id="rId5" Type="http://schemas.openxmlformats.org/officeDocument/2006/relationships/slideMaster" Target="slideMasters/slideMaster4.xml"/><Relationship Id="rId49" Type="http://schemas.openxmlformats.org/officeDocument/2006/relationships/slide" Target="slides/slide36.xml"/><Relationship Id="rId48" Type="http://schemas.openxmlformats.org/officeDocument/2006/relationships/slide" Target="slides/slide35.xml"/><Relationship Id="rId47" Type="http://schemas.openxmlformats.org/officeDocument/2006/relationships/slide" Target="slides/slide34.xml"/><Relationship Id="rId46" Type="http://schemas.openxmlformats.org/officeDocument/2006/relationships/slide" Target="slides/slide33.xml"/><Relationship Id="rId45" Type="http://schemas.openxmlformats.org/officeDocument/2006/relationships/slide" Target="slides/slide32.xml"/><Relationship Id="rId44" Type="http://schemas.openxmlformats.org/officeDocument/2006/relationships/slide" Target="slides/slide31.xml"/><Relationship Id="rId43" Type="http://schemas.openxmlformats.org/officeDocument/2006/relationships/slide" Target="slides/slide30.xml"/><Relationship Id="rId42" Type="http://schemas.openxmlformats.org/officeDocument/2006/relationships/slide" Target="slides/slide29.xml"/><Relationship Id="rId41" Type="http://schemas.openxmlformats.org/officeDocument/2006/relationships/slide" Target="slides/slide28.xml"/><Relationship Id="rId40" Type="http://schemas.openxmlformats.org/officeDocument/2006/relationships/slide" Target="slides/slide27.xml"/><Relationship Id="rId4" Type="http://schemas.openxmlformats.org/officeDocument/2006/relationships/slideMaster" Target="slideMasters/slideMaster3.xml"/><Relationship Id="rId39" Type="http://schemas.openxmlformats.org/officeDocument/2006/relationships/slide" Target="slides/slide26.xml"/><Relationship Id="rId38" Type="http://schemas.openxmlformats.org/officeDocument/2006/relationships/slide" Target="slides/slide25.xml"/><Relationship Id="rId37" Type="http://schemas.openxmlformats.org/officeDocument/2006/relationships/slide" Target="slides/slide24.xml"/><Relationship Id="rId36" Type="http://schemas.openxmlformats.org/officeDocument/2006/relationships/slide" Target="slides/slide23.xml"/><Relationship Id="rId35" Type="http://schemas.openxmlformats.org/officeDocument/2006/relationships/slide" Target="slides/slide22.xml"/><Relationship Id="rId34" Type="http://schemas.openxmlformats.org/officeDocument/2006/relationships/slide" Target="slides/slide21.xml"/><Relationship Id="rId33" Type="http://schemas.openxmlformats.org/officeDocument/2006/relationships/slide" Target="slides/slide20.xml"/><Relationship Id="rId32" Type="http://schemas.openxmlformats.org/officeDocument/2006/relationships/slide" Target="slides/slide19.xml"/><Relationship Id="rId31" Type="http://schemas.openxmlformats.org/officeDocument/2006/relationships/slide" Target="slides/slide18.xml"/><Relationship Id="rId30" Type="http://schemas.openxmlformats.org/officeDocument/2006/relationships/slide" Target="slides/slide17.xml"/><Relationship Id="rId3" Type="http://schemas.openxmlformats.org/officeDocument/2006/relationships/slideMaster" Target="slideMasters/slideMaster2.xml"/><Relationship Id="rId29" Type="http://schemas.openxmlformats.org/officeDocument/2006/relationships/slide" Target="slides/slide16.xml"/><Relationship Id="rId28" Type="http://schemas.openxmlformats.org/officeDocument/2006/relationships/notesMaster" Target="notesMasters/notesMaster1.xml"/><Relationship Id="rId27" Type="http://schemas.openxmlformats.org/officeDocument/2006/relationships/slide" Target="slides/slide15.xml"/><Relationship Id="rId26" Type="http://schemas.openxmlformats.org/officeDocument/2006/relationships/slide" Target="slides/slide14.xml"/><Relationship Id="rId25" Type="http://schemas.openxmlformats.org/officeDocument/2006/relationships/slide" Target="slides/slide13.xml"/><Relationship Id="rId24" Type="http://schemas.openxmlformats.org/officeDocument/2006/relationships/slide" Target="slides/slide12.xml"/><Relationship Id="rId23" Type="http://schemas.openxmlformats.org/officeDocument/2006/relationships/slide" Target="slides/slide11.xml"/><Relationship Id="rId22" Type="http://schemas.openxmlformats.org/officeDocument/2006/relationships/slide" Target="slides/slide10.xml"/><Relationship Id="rId21" Type="http://schemas.openxmlformats.org/officeDocument/2006/relationships/slide" Target="slides/slide9.xml"/><Relationship Id="rId20" Type="http://schemas.openxmlformats.org/officeDocument/2006/relationships/slide" Target="slides/slide8.xml"/><Relationship Id="rId2" Type="http://schemas.openxmlformats.org/officeDocument/2006/relationships/theme" Target="theme/theme1.xml"/><Relationship Id="rId19" Type="http://schemas.openxmlformats.org/officeDocument/2006/relationships/slide" Target="slides/slide7.xml"/><Relationship Id="rId18" Type="http://schemas.openxmlformats.org/officeDocument/2006/relationships/slide" Target="slides/slide6.xml"/><Relationship Id="rId17" Type="http://schemas.openxmlformats.org/officeDocument/2006/relationships/slide" Target="slides/slide5.xml"/><Relationship Id="rId16" Type="http://schemas.openxmlformats.org/officeDocument/2006/relationships/slide" Target="slides/slide4.xml"/><Relationship Id="rId15" Type="http://schemas.openxmlformats.org/officeDocument/2006/relationships/slide" Target="slides/slide3.xml"/><Relationship Id="rId14" Type="http://schemas.openxmlformats.org/officeDocument/2006/relationships/slide" Target="slides/slide2.xml"/><Relationship Id="rId13" Type="http://schemas.openxmlformats.org/officeDocument/2006/relationships/slide" Target="slides/slide1.xml"/><Relationship Id="rId12" Type="http://schemas.openxmlformats.org/officeDocument/2006/relationships/slideMaster" Target="slideMasters/slideMaster11.xml"/><Relationship Id="rId115" Type="http://schemas.openxmlformats.org/officeDocument/2006/relationships/tags" Target="tags/tag17.xml"/><Relationship Id="rId114" Type="http://schemas.openxmlformats.org/officeDocument/2006/relationships/tableStyles" Target="tableStyles.xml"/><Relationship Id="rId113" Type="http://schemas.openxmlformats.org/officeDocument/2006/relationships/viewProps" Target="viewProps.xml"/><Relationship Id="rId112" Type="http://schemas.openxmlformats.org/officeDocument/2006/relationships/presProps" Target="presProps.xml"/><Relationship Id="rId111" Type="http://schemas.openxmlformats.org/officeDocument/2006/relationships/handoutMaster" Target="handoutMasters/handoutMaster1.xml"/><Relationship Id="rId110" Type="http://schemas.openxmlformats.org/officeDocument/2006/relationships/slide" Target="slides/slide97.xml"/><Relationship Id="rId11" Type="http://schemas.openxmlformats.org/officeDocument/2006/relationships/slideMaster" Target="slideMasters/slideMaster10.xml"/><Relationship Id="rId109" Type="http://schemas.openxmlformats.org/officeDocument/2006/relationships/slide" Target="slides/slide96.xml"/><Relationship Id="rId108" Type="http://schemas.openxmlformats.org/officeDocument/2006/relationships/slide" Target="slides/slide95.xml"/><Relationship Id="rId107" Type="http://schemas.openxmlformats.org/officeDocument/2006/relationships/slide" Target="slides/slide94.xml"/><Relationship Id="rId106" Type="http://schemas.openxmlformats.org/officeDocument/2006/relationships/slide" Target="slides/slide93.xml"/><Relationship Id="rId105" Type="http://schemas.openxmlformats.org/officeDocument/2006/relationships/slide" Target="slides/slide92.xml"/><Relationship Id="rId104" Type="http://schemas.openxmlformats.org/officeDocument/2006/relationships/slide" Target="slides/slide91.xml"/><Relationship Id="rId103" Type="http://schemas.openxmlformats.org/officeDocument/2006/relationships/slide" Target="slides/slide90.xml"/><Relationship Id="rId102" Type="http://schemas.openxmlformats.org/officeDocument/2006/relationships/slide" Target="slides/slide89.xml"/><Relationship Id="rId101" Type="http://schemas.openxmlformats.org/officeDocument/2006/relationships/slide" Target="slides/slide88.xml"/><Relationship Id="rId100" Type="http://schemas.openxmlformats.org/officeDocument/2006/relationships/slide" Target="slides/slide87.xml"/><Relationship Id="rId10" Type="http://schemas.openxmlformats.org/officeDocument/2006/relationships/slideMaster" Target="slideMasters/slideMaster9.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1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5714" name="Rectangle 2"/>
          <p:cNvSpPr>
            <a:spLocks noGrp="1" noChangeArrowheads="1"/>
          </p:cNvSpPr>
          <p:nvPr>
            <p:ph type="hdr" sz="quarter"/>
          </p:nvPr>
        </p:nvSpPr>
        <p:spPr bwMode="auto">
          <a:xfrm>
            <a:off x="0" y="0"/>
            <a:ext cx="2717800" cy="496888"/>
          </a:xfrm>
          <a:prstGeom prst="rect">
            <a:avLst/>
          </a:prstGeom>
          <a:noFill/>
          <a:ln w="9525">
            <a:noFill/>
            <a:miter lim="800000"/>
          </a:ln>
          <a:effectLst/>
        </p:spPr>
        <p:txBody>
          <a:bodyPr vert="horz" wrap="square" lIns="91440" tIns="45720" rIns="91440" bIns="45720" numCol="1" anchor="t" anchorCtr="0" compatLnSpc="1"/>
          <a:lstStyle>
            <a:lvl1pPr algn="l">
              <a:defRPr kumimoji="0" sz="1200">
                <a:solidFill>
                  <a:schemeClr val="tx1"/>
                </a:solidFill>
                <a:latin typeface="Arial" panose="020B0604020202020204" pitchFamily="34" charset="0"/>
                <a:ea typeface="宋体" panose="02010600030101010101" pitchFamily="2" charset="-122"/>
              </a:defRPr>
            </a:lvl1pPr>
          </a:lstStyle>
          <a:p>
            <a:pPr>
              <a:defRPr/>
            </a:pPr>
            <a:endParaRPr lang="en-US" altLang="zh-CN"/>
          </a:p>
        </p:txBody>
      </p:sp>
      <p:sp>
        <p:nvSpPr>
          <p:cNvPr id="115715" name="Rectangle 3"/>
          <p:cNvSpPr>
            <a:spLocks noGrp="1" noChangeArrowheads="1"/>
          </p:cNvSpPr>
          <p:nvPr>
            <p:ph type="dt" sz="quarter" idx="1"/>
          </p:nvPr>
        </p:nvSpPr>
        <p:spPr bwMode="auto">
          <a:xfrm>
            <a:off x="3551238" y="0"/>
            <a:ext cx="2717800" cy="496888"/>
          </a:xfrm>
          <a:prstGeom prst="rect">
            <a:avLst/>
          </a:prstGeom>
          <a:noFill/>
          <a:ln w="9525">
            <a:noFill/>
            <a:miter lim="800000"/>
          </a:ln>
          <a:effectLst/>
        </p:spPr>
        <p:txBody>
          <a:bodyPr vert="horz" wrap="square" lIns="91440" tIns="45720" rIns="91440" bIns="45720" numCol="1" anchor="t" anchorCtr="0" compatLnSpc="1"/>
          <a:lstStyle>
            <a:lvl1pPr algn="r">
              <a:defRPr kumimoji="0" sz="1200">
                <a:solidFill>
                  <a:schemeClr val="tx1"/>
                </a:solidFill>
                <a:latin typeface="Arial" panose="020B0604020202020204" pitchFamily="34" charset="0"/>
                <a:ea typeface="宋体" panose="02010600030101010101" pitchFamily="2" charset="-122"/>
              </a:defRPr>
            </a:lvl1pPr>
          </a:lstStyle>
          <a:p>
            <a:pPr>
              <a:defRPr/>
            </a:pPr>
            <a:endParaRPr lang="en-US" altLang="zh-CN"/>
          </a:p>
        </p:txBody>
      </p:sp>
      <p:sp>
        <p:nvSpPr>
          <p:cNvPr id="115716" name="Rectangle 4"/>
          <p:cNvSpPr>
            <a:spLocks noGrp="1" noChangeArrowheads="1"/>
          </p:cNvSpPr>
          <p:nvPr>
            <p:ph type="ftr" sz="quarter" idx="2"/>
          </p:nvPr>
        </p:nvSpPr>
        <p:spPr bwMode="auto">
          <a:xfrm>
            <a:off x="0" y="9442450"/>
            <a:ext cx="2717800" cy="496888"/>
          </a:xfrm>
          <a:prstGeom prst="rect">
            <a:avLst/>
          </a:prstGeom>
          <a:noFill/>
          <a:ln w="9525">
            <a:noFill/>
            <a:miter lim="800000"/>
          </a:ln>
          <a:effectLst/>
        </p:spPr>
        <p:txBody>
          <a:bodyPr vert="horz" wrap="square" lIns="91440" tIns="45720" rIns="91440" bIns="45720" numCol="1" anchor="b" anchorCtr="0" compatLnSpc="1"/>
          <a:lstStyle>
            <a:lvl1pPr algn="l">
              <a:defRPr kumimoji="0" sz="1200">
                <a:solidFill>
                  <a:schemeClr val="tx1"/>
                </a:solidFill>
                <a:latin typeface="Arial" panose="020B0604020202020204" pitchFamily="34" charset="0"/>
                <a:ea typeface="宋体" panose="02010600030101010101" pitchFamily="2" charset="-122"/>
              </a:defRPr>
            </a:lvl1pPr>
          </a:lstStyle>
          <a:p>
            <a:pPr>
              <a:defRPr/>
            </a:pPr>
            <a:endParaRPr lang="en-US" altLang="zh-CN"/>
          </a:p>
        </p:txBody>
      </p:sp>
      <p:sp>
        <p:nvSpPr>
          <p:cNvPr id="115717" name="Rectangle 5"/>
          <p:cNvSpPr>
            <a:spLocks noGrp="1" noChangeArrowheads="1"/>
          </p:cNvSpPr>
          <p:nvPr>
            <p:ph type="sldNum" sz="quarter" idx="3"/>
          </p:nvPr>
        </p:nvSpPr>
        <p:spPr bwMode="auto">
          <a:xfrm>
            <a:off x="3551238" y="9442450"/>
            <a:ext cx="2717800" cy="496888"/>
          </a:xfrm>
          <a:prstGeom prst="rect">
            <a:avLst/>
          </a:prstGeom>
          <a:noFill/>
          <a:ln w="9525">
            <a:noFill/>
            <a:miter lim="800000"/>
          </a:ln>
          <a:effectLst/>
        </p:spPr>
        <p:txBody>
          <a:bodyPr vert="horz" wrap="square" lIns="91440" tIns="45720" rIns="91440" bIns="45720" numCol="1" anchor="b" anchorCtr="0" compatLnSpc="1"/>
          <a:lstStyle>
            <a:lvl1pPr algn="r">
              <a:defRPr kumimoji="0" sz="1200">
                <a:solidFill>
                  <a:schemeClr val="tx1"/>
                </a:solidFill>
                <a:latin typeface="Arial" panose="020B0604020202020204" pitchFamily="34" charset="0"/>
                <a:ea typeface="宋体" panose="02010600030101010101" pitchFamily="2" charset="-122"/>
              </a:defRPr>
            </a:lvl1pPr>
          </a:lstStyle>
          <a:p>
            <a:pPr>
              <a:defRPr/>
            </a:pPr>
            <a:fld id="{4B058CBB-BC5C-48CD-813E-2E15EF7D942B}" type="slidenum">
              <a:rPr lang="en-US" altLang="zh-CN"/>
            </a:fld>
            <a:endParaRPr lang="en-US" altLang="zh-CN"/>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1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717800" cy="496888"/>
          </a:xfrm>
          <a:prstGeom prst="rect">
            <a:avLst/>
          </a:prstGeom>
        </p:spPr>
        <p:txBody>
          <a:bodyPr vert="horz" lIns="91440" tIns="45720" rIns="91440" bIns="45720" rtlCol="0"/>
          <a:lstStyle>
            <a:lvl1pPr algn="l">
              <a:defRPr sz="1200">
                <a:latin typeface="Arial" panose="020B0604020202020204" pitchFamily="34" charset="0"/>
                <a:ea typeface="宋体" panose="02010600030101010101" pitchFamily="2" charset="-122"/>
              </a:defRPr>
            </a:lvl1pPr>
          </a:lstStyle>
          <a:p>
            <a:pPr>
              <a:defRPr/>
            </a:pPr>
            <a:endParaRPr lang="zh-CN" altLang="en-US"/>
          </a:p>
        </p:txBody>
      </p:sp>
      <p:sp>
        <p:nvSpPr>
          <p:cNvPr id="3" name="日期占位符 2"/>
          <p:cNvSpPr>
            <a:spLocks noGrp="1"/>
          </p:cNvSpPr>
          <p:nvPr>
            <p:ph type="dt" idx="1"/>
          </p:nvPr>
        </p:nvSpPr>
        <p:spPr>
          <a:xfrm>
            <a:off x="3551238" y="0"/>
            <a:ext cx="2717800" cy="496888"/>
          </a:xfrm>
          <a:prstGeom prst="rect">
            <a:avLst/>
          </a:prstGeom>
        </p:spPr>
        <p:txBody>
          <a:bodyPr vert="horz" lIns="91440" tIns="45720" rIns="91440" bIns="45720" rtlCol="0"/>
          <a:lstStyle>
            <a:lvl1pPr algn="r">
              <a:defRPr sz="1200">
                <a:latin typeface="Arial" panose="020B0604020202020204" pitchFamily="34" charset="0"/>
                <a:ea typeface="宋体" panose="02010600030101010101" pitchFamily="2" charset="-122"/>
              </a:defRPr>
            </a:lvl1pPr>
          </a:lstStyle>
          <a:p>
            <a:pPr>
              <a:defRPr/>
            </a:pPr>
            <a:fld id="{585C3B3B-C802-44AA-BF75-E8930AA4D6D5}" type="datetimeFigureOut">
              <a:rPr lang="zh-CN" altLang="en-US"/>
            </a:fld>
            <a:endParaRPr lang="zh-CN" altLang="en-US"/>
          </a:p>
        </p:txBody>
      </p:sp>
      <p:sp>
        <p:nvSpPr>
          <p:cNvPr id="4" name="幻灯片图像占位符 3"/>
          <p:cNvSpPr>
            <a:spLocks noGrp="1" noRot="1" noChangeAspect="1"/>
          </p:cNvSpPr>
          <p:nvPr>
            <p:ph type="sldImg" idx="2"/>
          </p:nvPr>
        </p:nvSpPr>
        <p:spPr>
          <a:xfrm>
            <a:off x="-177976" y="746125"/>
            <a:ext cx="6626578" cy="3727450"/>
          </a:xfrm>
          <a:prstGeom prst="rect">
            <a:avLst/>
          </a:prstGeom>
          <a:noFill/>
          <a:ln w="12700">
            <a:solidFill>
              <a:prstClr val="black"/>
            </a:solidFill>
          </a:ln>
        </p:spPr>
        <p:txBody>
          <a:bodyPr vert="horz" lIns="91440" tIns="45720" rIns="91440" bIns="45720" rtlCol="0" anchor="ctr"/>
          <a:lstStyle/>
          <a:p>
            <a:pPr lvl="0"/>
            <a:endParaRPr lang="zh-CN" altLang="en-US" noProof="0" smtClean="0"/>
          </a:p>
        </p:txBody>
      </p:sp>
      <p:sp>
        <p:nvSpPr>
          <p:cNvPr id="5" name="备注占位符 4"/>
          <p:cNvSpPr>
            <a:spLocks noGrp="1"/>
          </p:cNvSpPr>
          <p:nvPr>
            <p:ph type="body" sz="quarter" idx="3"/>
          </p:nvPr>
        </p:nvSpPr>
        <p:spPr>
          <a:xfrm>
            <a:off x="627063" y="4721225"/>
            <a:ext cx="5016500" cy="4473575"/>
          </a:xfrm>
          <a:prstGeom prst="rect">
            <a:avLst/>
          </a:prstGeom>
        </p:spPr>
        <p:txBody>
          <a:bodyPr vert="horz" lIns="91440" tIns="45720" rIns="91440" bIns="45720" rtlCol="0">
            <a:normAutofit/>
          </a:bodyPr>
          <a:lstStyle/>
          <a:p>
            <a:pPr lvl="0"/>
            <a:r>
              <a:rPr lang="zh-CN" altLang="en-US" noProof="0" smtClean="0"/>
              <a:t>单击此处编辑母版文本样式</a:t>
            </a:r>
            <a:endParaRPr lang="zh-CN" altLang="en-US" noProof="0" smtClean="0"/>
          </a:p>
          <a:p>
            <a:pPr lvl="1"/>
            <a:r>
              <a:rPr lang="zh-CN" altLang="en-US" noProof="0" smtClean="0"/>
              <a:t>第二级</a:t>
            </a:r>
            <a:endParaRPr lang="zh-CN" altLang="en-US" noProof="0" smtClean="0"/>
          </a:p>
          <a:p>
            <a:pPr lvl="2"/>
            <a:r>
              <a:rPr lang="zh-CN" altLang="en-US" noProof="0" smtClean="0"/>
              <a:t>第三级</a:t>
            </a:r>
            <a:endParaRPr lang="zh-CN" altLang="en-US" noProof="0" smtClean="0"/>
          </a:p>
          <a:p>
            <a:pPr lvl="3"/>
            <a:r>
              <a:rPr lang="zh-CN" altLang="en-US" noProof="0" smtClean="0"/>
              <a:t>第四级</a:t>
            </a:r>
            <a:endParaRPr lang="zh-CN" altLang="en-US" noProof="0" smtClean="0"/>
          </a:p>
          <a:p>
            <a:pPr lvl="4"/>
            <a:r>
              <a:rPr lang="zh-CN" altLang="en-US" noProof="0" smtClean="0"/>
              <a:t>第五级</a:t>
            </a:r>
            <a:endParaRPr lang="zh-CN" altLang="en-US" noProof="0" smtClean="0"/>
          </a:p>
        </p:txBody>
      </p:sp>
      <p:sp>
        <p:nvSpPr>
          <p:cNvPr id="6" name="页脚占位符 5"/>
          <p:cNvSpPr>
            <a:spLocks noGrp="1"/>
          </p:cNvSpPr>
          <p:nvPr>
            <p:ph type="ftr" sz="quarter" idx="4"/>
          </p:nvPr>
        </p:nvSpPr>
        <p:spPr>
          <a:xfrm>
            <a:off x="0" y="9442450"/>
            <a:ext cx="2717800" cy="496888"/>
          </a:xfrm>
          <a:prstGeom prst="rect">
            <a:avLst/>
          </a:prstGeom>
        </p:spPr>
        <p:txBody>
          <a:bodyPr vert="horz" lIns="91440" tIns="45720" rIns="91440" bIns="45720" rtlCol="0" anchor="b"/>
          <a:lstStyle>
            <a:lvl1pPr algn="l">
              <a:defRPr sz="1200">
                <a:latin typeface="Arial" panose="020B0604020202020204" pitchFamily="34" charset="0"/>
                <a:ea typeface="宋体" panose="02010600030101010101" pitchFamily="2" charset="-122"/>
              </a:defRPr>
            </a:lvl1pPr>
          </a:lstStyle>
          <a:p>
            <a:pPr>
              <a:defRPr/>
            </a:pPr>
            <a:endParaRPr lang="zh-CN" altLang="en-US"/>
          </a:p>
        </p:txBody>
      </p:sp>
      <p:sp>
        <p:nvSpPr>
          <p:cNvPr id="7" name="灯片编号占位符 6"/>
          <p:cNvSpPr>
            <a:spLocks noGrp="1"/>
          </p:cNvSpPr>
          <p:nvPr>
            <p:ph type="sldNum" sz="quarter" idx="5"/>
          </p:nvPr>
        </p:nvSpPr>
        <p:spPr>
          <a:xfrm>
            <a:off x="3551238" y="9442450"/>
            <a:ext cx="2717800" cy="496888"/>
          </a:xfrm>
          <a:prstGeom prst="rect">
            <a:avLst/>
          </a:prstGeom>
        </p:spPr>
        <p:txBody>
          <a:bodyPr vert="horz" lIns="91440" tIns="45720" rIns="91440" bIns="45720" rtlCol="0" anchor="b"/>
          <a:lstStyle>
            <a:lvl1pPr algn="r">
              <a:defRPr sz="1200">
                <a:latin typeface="Arial" panose="020B0604020202020204" pitchFamily="34" charset="0"/>
                <a:ea typeface="宋体" panose="02010600030101010101" pitchFamily="2" charset="-122"/>
              </a:defRPr>
            </a:lvl1pPr>
          </a:lstStyle>
          <a:p>
            <a:pPr>
              <a:defRPr/>
            </a:pPr>
            <a:fld id="{49AB9645-22AA-4BBC-914D-AEFE9CF03A31}" type="slidenum">
              <a:rPr lang="zh-CN" altLang="en-US"/>
            </a:fld>
            <a:endParaRPr lang="zh-CN"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5.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幻灯片图像占位符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106499"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p>
            <a:endParaRPr lang="zh-CN" altLang="en-US" smtClean="0"/>
          </a:p>
        </p:txBody>
      </p:sp>
      <p:sp>
        <p:nvSpPr>
          <p:cNvPr id="106500"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fld id="{86B5E976-A9F8-49E1-AF90-AC88CC0DA670}" type="slidenum">
              <a:rPr lang="zh-CN" altLang="en-US" sz="1200" smtClean="0"/>
            </a:fld>
            <a:endParaRPr lang="zh-CN" altLang="en-US" sz="120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幻灯片图像占位符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107523"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p>
            <a:endParaRPr lang="zh-CN" altLang="en-US" smtClean="0"/>
          </a:p>
        </p:txBody>
      </p:sp>
      <p:sp>
        <p:nvSpPr>
          <p:cNvPr id="107524"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fld id="{3C59AFF1-9AD7-471A-B368-7C4A469C1545}" type="slidenum">
              <a:rPr lang="zh-CN" altLang="en-US" sz="1200" smtClean="0"/>
            </a:fld>
            <a:endParaRPr lang="zh-CN" altLang="en-US" sz="120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522233" y="392099"/>
            <a:ext cx="9216293" cy="563563"/>
          </a:xfrm>
        </p:spPr>
        <p:txBody>
          <a:bodyPr/>
          <a:lstStyle>
            <a:lvl1pPr>
              <a:defRPr sz="2400">
                <a:solidFill>
                  <a:schemeClr val="tx2">
                    <a:lumMod val="95000"/>
                    <a:lumOff val="5000"/>
                  </a:schemeClr>
                </a:solidFill>
              </a:defRPr>
            </a:lvl1pPr>
          </a:lstStyle>
          <a:p>
            <a:r>
              <a:rPr lang="zh-CN" altLang="en-US" dirty="0" smtClean="0"/>
              <a:t>单击此处编辑母版标题样式</a:t>
            </a:r>
            <a:endParaRPr lang="zh-CN" altLang="en-US" dirty="0"/>
          </a:p>
        </p:txBody>
      </p:sp>
      <p:sp>
        <p:nvSpPr>
          <p:cNvPr id="3" name="内容占位符 2"/>
          <p:cNvSpPr>
            <a:spLocks noGrp="1"/>
          </p:cNvSpPr>
          <p:nvPr>
            <p:ph idx="1"/>
          </p:nvPr>
        </p:nvSpPr>
        <p:spPr>
          <a:xfrm>
            <a:off x="521970" y="1314450"/>
            <a:ext cx="10794365" cy="4377690"/>
          </a:xfrm>
          <a:prstGeom prst="rect">
            <a:avLst/>
          </a:prstGeom>
        </p:spPr>
        <p:txBody>
          <a:bodyPr/>
          <a:lstStyle>
            <a:lvl1pPr>
              <a:defRPr sz="2400">
                <a:ea typeface="黑体" panose="02010609060101010101" pitchFamily="2" charset="-122"/>
              </a:defRPr>
            </a:lvl1pPr>
            <a:lvl2pPr>
              <a:defRPr>
                <a:ea typeface="黑体" panose="02010609060101010101" pitchFamily="2" charset="-122"/>
              </a:defRPr>
            </a:lvl2pPr>
            <a:lvl3pPr>
              <a:defRPr>
                <a:ea typeface="黑体" panose="02010609060101010101" pitchFamily="2" charset="-122"/>
              </a:defRPr>
            </a:lvl3pPr>
            <a:lvl4pPr>
              <a:defRPr>
                <a:ea typeface="黑体" panose="02010609060101010101" pitchFamily="2" charset="-122"/>
              </a:defRPr>
            </a:lvl4pPr>
            <a:lvl5pPr>
              <a:defRPr>
                <a:ea typeface="黑体" panose="02010609060101010101" pitchFamily="2" charset="-122"/>
              </a:defRPr>
            </a:lvl5pPr>
          </a:lstStyle>
          <a:p>
            <a:pPr lvl="0"/>
            <a:r>
              <a:rPr lang="zh-CN" altLang="en-US" dirty="0" smtClean="0"/>
              <a:t>单击此处编辑母版文本样式</a:t>
            </a:r>
            <a:endParaRPr lang="zh-CN" altLang="en-US" dirty="0" smtClean="0"/>
          </a:p>
          <a:p>
            <a:pPr lvl="1"/>
            <a:r>
              <a:rPr lang="zh-CN" altLang="en-US" dirty="0" smtClean="0"/>
              <a:t>第二级</a:t>
            </a:r>
            <a:endParaRPr lang="zh-CN" altLang="en-US" dirty="0" smtClean="0"/>
          </a:p>
          <a:p>
            <a:pPr lvl="2"/>
            <a:r>
              <a:rPr lang="zh-CN" altLang="en-US" dirty="0" smtClean="0"/>
              <a:t>第三级</a:t>
            </a:r>
            <a:endParaRPr lang="zh-CN" altLang="en-US" dirty="0" smtClean="0"/>
          </a:p>
          <a:p>
            <a:pPr lvl="3"/>
            <a:r>
              <a:rPr lang="zh-CN" altLang="en-US" dirty="0" smtClean="0"/>
              <a:t>第四级</a:t>
            </a:r>
            <a:endParaRPr lang="zh-CN" altLang="en-US" dirty="0" smtClean="0"/>
          </a:p>
          <a:p>
            <a:pPr lvl="4"/>
            <a:r>
              <a:rPr lang="zh-CN" altLang="en-US" dirty="0" smtClean="0"/>
              <a:t>第五级</a:t>
            </a:r>
            <a:endParaRPr lang="zh-CN" altLang="en-US" dirty="0"/>
          </a:p>
        </p:txBody>
      </p:sp>
      <p:sp>
        <p:nvSpPr>
          <p:cNvPr id="4" name="灯片编号占位符 3"/>
          <p:cNvSpPr>
            <a:spLocks noGrp="1"/>
          </p:cNvSpPr>
          <p:nvPr>
            <p:ph type="sldNum" sz="quarter" idx="10"/>
          </p:nvPr>
        </p:nvSpPr>
        <p:spPr/>
        <p:txBody>
          <a:bodyPr/>
          <a:p>
            <a:pPr>
              <a:defRPr/>
            </a:pPr>
            <a:fld id="{E4756410-FD98-4A27-967F-6CF0795E9BF8}" type="slidenum">
              <a:rPr lang="en-US" altLang="zh-CN"/>
            </a:fld>
            <a:endParaRPr lang="en-US" altLang="zh-CN"/>
          </a:p>
        </p:txBody>
      </p:sp>
      <p:cxnSp>
        <p:nvCxnSpPr>
          <p:cNvPr id="5" name="直接连接符 4"/>
          <p:cNvCxnSpPr/>
          <p:nvPr/>
        </p:nvCxnSpPr>
        <p:spPr>
          <a:xfrm flipH="1">
            <a:off x="0" y="1100455"/>
            <a:ext cx="12192000" cy="0"/>
          </a:xfrm>
          <a:prstGeom prst="line">
            <a:avLst/>
          </a:prstGeom>
          <a:ln w="73025">
            <a:solidFill>
              <a:srgbClr val="3A357B"/>
            </a:solidFill>
            <a:headEnd type="none" w="med" len="med"/>
            <a:tailEnd type="none" w="med" len="med"/>
          </a:ln>
        </p:spPr>
        <p:style>
          <a:lnRef idx="1">
            <a:schemeClr val="dk1"/>
          </a:lnRef>
          <a:fillRef idx="0">
            <a:schemeClr val="dk1"/>
          </a:fillRef>
          <a:effectRef idx="0">
            <a:schemeClr val="dk1"/>
          </a:effectRef>
          <a:fontRef idx="minor">
            <a:schemeClr val="tx1"/>
          </a:fontRef>
        </p:style>
      </p:cxnSp>
    </p:spTree>
  </p:cSld>
  <p:clrMapOvr>
    <a:masterClrMapping/>
  </p:clrMapOvr>
  <p:transition>
    <p:zoom/>
  </p:transition>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522233" y="392099"/>
            <a:ext cx="9216293" cy="563563"/>
          </a:xfrm>
        </p:spPr>
        <p:txBody>
          <a:bodyPr/>
          <a:lstStyle>
            <a:lvl1pPr>
              <a:defRPr sz="2400">
                <a:solidFill>
                  <a:schemeClr val="tx2">
                    <a:lumMod val="95000"/>
                    <a:lumOff val="5000"/>
                  </a:schemeClr>
                </a:solidFill>
              </a:defRPr>
            </a:lvl1pPr>
          </a:lstStyle>
          <a:p>
            <a:r>
              <a:rPr lang="zh-CN" altLang="en-US" dirty="0" smtClean="0"/>
              <a:t>单击此处编辑母版标题样式</a:t>
            </a:r>
            <a:endParaRPr lang="zh-CN" altLang="en-US" dirty="0"/>
          </a:p>
        </p:txBody>
      </p:sp>
      <p:sp>
        <p:nvSpPr>
          <p:cNvPr id="3" name="内容占位符 2"/>
          <p:cNvSpPr>
            <a:spLocks noGrp="1"/>
          </p:cNvSpPr>
          <p:nvPr>
            <p:ph idx="1"/>
          </p:nvPr>
        </p:nvSpPr>
        <p:spPr>
          <a:xfrm>
            <a:off x="521970" y="1314450"/>
            <a:ext cx="10794365" cy="4377690"/>
          </a:xfrm>
          <a:prstGeom prst="rect">
            <a:avLst/>
          </a:prstGeom>
        </p:spPr>
        <p:txBody>
          <a:bodyPr/>
          <a:lstStyle>
            <a:lvl1pPr>
              <a:defRPr sz="2400">
                <a:ea typeface="黑体" panose="02010609060101010101" pitchFamily="2" charset="-122"/>
              </a:defRPr>
            </a:lvl1pPr>
            <a:lvl2pPr>
              <a:defRPr>
                <a:ea typeface="黑体" panose="02010609060101010101" pitchFamily="2" charset="-122"/>
              </a:defRPr>
            </a:lvl2pPr>
            <a:lvl3pPr>
              <a:defRPr>
                <a:ea typeface="黑体" panose="02010609060101010101" pitchFamily="2" charset="-122"/>
              </a:defRPr>
            </a:lvl3pPr>
            <a:lvl4pPr>
              <a:defRPr>
                <a:ea typeface="黑体" panose="02010609060101010101" pitchFamily="2" charset="-122"/>
              </a:defRPr>
            </a:lvl4pPr>
            <a:lvl5pPr>
              <a:defRPr>
                <a:ea typeface="黑体" panose="02010609060101010101" pitchFamily="2" charset="-122"/>
              </a:defRPr>
            </a:lvl5pPr>
          </a:lstStyle>
          <a:p>
            <a:pPr lvl="0"/>
            <a:r>
              <a:rPr lang="zh-CN" altLang="en-US" dirty="0" smtClean="0"/>
              <a:t>单击此处编辑母版文本样式</a:t>
            </a:r>
            <a:endParaRPr lang="zh-CN" altLang="en-US" dirty="0" smtClean="0"/>
          </a:p>
          <a:p>
            <a:pPr lvl="1"/>
            <a:r>
              <a:rPr lang="zh-CN" altLang="en-US" dirty="0" smtClean="0"/>
              <a:t>第二级</a:t>
            </a:r>
            <a:endParaRPr lang="zh-CN" altLang="en-US" dirty="0" smtClean="0"/>
          </a:p>
          <a:p>
            <a:pPr lvl="2"/>
            <a:r>
              <a:rPr lang="zh-CN" altLang="en-US" dirty="0" smtClean="0"/>
              <a:t>第三级</a:t>
            </a:r>
            <a:endParaRPr lang="zh-CN" altLang="en-US" dirty="0" smtClean="0"/>
          </a:p>
          <a:p>
            <a:pPr lvl="3"/>
            <a:r>
              <a:rPr lang="zh-CN" altLang="en-US" dirty="0" smtClean="0"/>
              <a:t>第四级</a:t>
            </a:r>
            <a:endParaRPr lang="zh-CN" altLang="en-US" dirty="0" smtClean="0"/>
          </a:p>
          <a:p>
            <a:pPr lvl="4"/>
            <a:r>
              <a:rPr lang="zh-CN" altLang="en-US" dirty="0" smtClean="0"/>
              <a:t>第五级</a:t>
            </a:r>
            <a:endParaRPr lang="zh-CN" altLang="en-US" dirty="0"/>
          </a:p>
        </p:txBody>
      </p:sp>
      <p:sp>
        <p:nvSpPr>
          <p:cNvPr id="4" name="灯片编号占位符 3"/>
          <p:cNvSpPr>
            <a:spLocks noGrp="1"/>
          </p:cNvSpPr>
          <p:nvPr>
            <p:ph type="sldNum" sz="quarter" idx="10"/>
          </p:nvPr>
        </p:nvSpPr>
        <p:spPr/>
        <p:txBody>
          <a:bodyPr/>
          <a:p>
            <a:pPr>
              <a:defRPr/>
            </a:pPr>
            <a:fld id="{E4756410-FD98-4A27-967F-6CF0795E9BF8}" type="slidenum">
              <a:rPr lang="en-US" altLang="zh-CN"/>
            </a:fld>
            <a:endParaRPr lang="en-US" altLang="zh-CN"/>
          </a:p>
        </p:txBody>
      </p:sp>
      <p:cxnSp>
        <p:nvCxnSpPr>
          <p:cNvPr id="5" name="直接连接符 4"/>
          <p:cNvCxnSpPr/>
          <p:nvPr/>
        </p:nvCxnSpPr>
        <p:spPr>
          <a:xfrm flipH="1">
            <a:off x="0" y="1100455"/>
            <a:ext cx="12192000" cy="0"/>
          </a:xfrm>
          <a:prstGeom prst="line">
            <a:avLst/>
          </a:prstGeom>
          <a:ln w="73025">
            <a:solidFill>
              <a:srgbClr val="3A357B"/>
            </a:solidFill>
            <a:headEnd type="none" w="med" len="med"/>
            <a:tailEnd type="none" w="med" len="med"/>
          </a:ln>
        </p:spPr>
        <p:style>
          <a:lnRef idx="1">
            <a:schemeClr val="dk1"/>
          </a:lnRef>
          <a:fillRef idx="0">
            <a:schemeClr val="dk1"/>
          </a:fillRef>
          <a:effectRef idx="0">
            <a:schemeClr val="dk1"/>
          </a:effectRef>
          <a:fontRef idx="minor">
            <a:schemeClr val="tx1"/>
          </a:fontRef>
        </p:style>
      </p:cxnSp>
    </p:spTree>
  </p:cSld>
  <p:clrMapOvr>
    <a:masterClrMapping/>
  </p:clrMapOvr>
  <p:transition>
    <p:zoom/>
  </p:transition>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522233" y="392099"/>
            <a:ext cx="9216293" cy="563563"/>
          </a:xfrm>
        </p:spPr>
        <p:txBody>
          <a:bodyPr/>
          <a:lstStyle>
            <a:lvl1pPr>
              <a:defRPr sz="2400">
                <a:solidFill>
                  <a:schemeClr val="tx2">
                    <a:lumMod val="95000"/>
                    <a:lumOff val="5000"/>
                  </a:schemeClr>
                </a:solidFill>
              </a:defRPr>
            </a:lvl1pPr>
          </a:lstStyle>
          <a:p>
            <a:r>
              <a:rPr lang="zh-CN" altLang="en-US" dirty="0" smtClean="0"/>
              <a:t>单击此处编辑母版标题样式</a:t>
            </a:r>
            <a:endParaRPr lang="zh-CN" altLang="en-US" dirty="0"/>
          </a:p>
        </p:txBody>
      </p:sp>
      <p:sp>
        <p:nvSpPr>
          <p:cNvPr id="3" name="内容占位符 2"/>
          <p:cNvSpPr>
            <a:spLocks noGrp="1"/>
          </p:cNvSpPr>
          <p:nvPr>
            <p:ph idx="1"/>
          </p:nvPr>
        </p:nvSpPr>
        <p:spPr>
          <a:xfrm>
            <a:off x="521970" y="1314450"/>
            <a:ext cx="10794365" cy="4377690"/>
          </a:xfrm>
          <a:prstGeom prst="rect">
            <a:avLst/>
          </a:prstGeom>
        </p:spPr>
        <p:txBody>
          <a:bodyPr/>
          <a:lstStyle>
            <a:lvl1pPr>
              <a:defRPr sz="2400">
                <a:ea typeface="黑体" panose="02010609060101010101" pitchFamily="2" charset="-122"/>
              </a:defRPr>
            </a:lvl1pPr>
            <a:lvl2pPr>
              <a:defRPr>
                <a:ea typeface="黑体" panose="02010609060101010101" pitchFamily="2" charset="-122"/>
              </a:defRPr>
            </a:lvl2pPr>
            <a:lvl3pPr>
              <a:defRPr>
                <a:ea typeface="黑体" panose="02010609060101010101" pitchFamily="2" charset="-122"/>
              </a:defRPr>
            </a:lvl3pPr>
            <a:lvl4pPr>
              <a:defRPr>
                <a:ea typeface="黑体" panose="02010609060101010101" pitchFamily="2" charset="-122"/>
              </a:defRPr>
            </a:lvl4pPr>
            <a:lvl5pPr>
              <a:defRPr>
                <a:ea typeface="黑体" panose="02010609060101010101" pitchFamily="2" charset="-122"/>
              </a:defRPr>
            </a:lvl5pPr>
          </a:lstStyle>
          <a:p>
            <a:pPr lvl="0"/>
            <a:r>
              <a:rPr lang="zh-CN" altLang="en-US" dirty="0" smtClean="0"/>
              <a:t>单击此处编辑母版文本样式</a:t>
            </a:r>
            <a:endParaRPr lang="zh-CN" altLang="en-US" dirty="0" smtClean="0"/>
          </a:p>
          <a:p>
            <a:pPr lvl="1"/>
            <a:r>
              <a:rPr lang="zh-CN" altLang="en-US" dirty="0" smtClean="0"/>
              <a:t>第二级</a:t>
            </a:r>
            <a:endParaRPr lang="zh-CN" altLang="en-US" dirty="0" smtClean="0"/>
          </a:p>
          <a:p>
            <a:pPr lvl="2"/>
            <a:r>
              <a:rPr lang="zh-CN" altLang="en-US" dirty="0" smtClean="0"/>
              <a:t>第三级</a:t>
            </a:r>
            <a:endParaRPr lang="zh-CN" altLang="en-US" dirty="0" smtClean="0"/>
          </a:p>
          <a:p>
            <a:pPr lvl="3"/>
            <a:r>
              <a:rPr lang="zh-CN" altLang="en-US" dirty="0" smtClean="0"/>
              <a:t>第四级</a:t>
            </a:r>
            <a:endParaRPr lang="zh-CN" altLang="en-US" dirty="0" smtClean="0"/>
          </a:p>
          <a:p>
            <a:pPr lvl="4"/>
            <a:r>
              <a:rPr lang="zh-CN" altLang="en-US" dirty="0" smtClean="0"/>
              <a:t>第五级</a:t>
            </a:r>
            <a:endParaRPr lang="zh-CN" altLang="en-US" dirty="0"/>
          </a:p>
        </p:txBody>
      </p:sp>
      <p:sp>
        <p:nvSpPr>
          <p:cNvPr id="4" name="灯片编号占位符 3"/>
          <p:cNvSpPr>
            <a:spLocks noGrp="1"/>
          </p:cNvSpPr>
          <p:nvPr>
            <p:ph type="sldNum" sz="quarter" idx="10"/>
          </p:nvPr>
        </p:nvSpPr>
        <p:spPr/>
        <p:txBody>
          <a:bodyPr/>
          <a:p>
            <a:pPr>
              <a:defRPr/>
            </a:pPr>
            <a:fld id="{E4756410-FD98-4A27-967F-6CF0795E9BF8}" type="slidenum">
              <a:rPr lang="en-US" altLang="zh-CN"/>
            </a:fld>
            <a:endParaRPr lang="en-US" altLang="zh-CN"/>
          </a:p>
        </p:txBody>
      </p:sp>
      <p:cxnSp>
        <p:nvCxnSpPr>
          <p:cNvPr id="5" name="直接连接符 4"/>
          <p:cNvCxnSpPr/>
          <p:nvPr/>
        </p:nvCxnSpPr>
        <p:spPr>
          <a:xfrm flipH="1">
            <a:off x="0" y="1100455"/>
            <a:ext cx="12192000" cy="0"/>
          </a:xfrm>
          <a:prstGeom prst="line">
            <a:avLst/>
          </a:prstGeom>
          <a:ln w="73025">
            <a:solidFill>
              <a:srgbClr val="3A357B"/>
            </a:solidFill>
            <a:headEnd type="none" w="med" len="med"/>
            <a:tailEnd type="none" w="med" len="med"/>
          </a:ln>
        </p:spPr>
        <p:style>
          <a:lnRef idx="1">
            <a:schemeClr val="dk1"/>
          </a:lnRef>
          <a:fillRef idx="0">
            <a:schemeClr val="dk1"/>
          </a:fillRef>
          <a:effectRef idx="0">
            <a:schemeClr val="dk1"/>
          </a:effectRef>
          <a:fontRef idx="minor">
            <a:schemeClr val="tx1"/>
          </a:fontRef>
        </p:style>
      </p:cxnSp>
    </p:spTree>
  </p:cSld>
  <p:clrMapOvr>
    <a:masterClrMapping/>
  </p:clrMapOvr>
  <p:transition>
    <p:zoom/>
  </p:transition>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522233" y="392099"/>
            <a:ext cx="9216293" cy="563563"/>
          </a:xfrm>
        </p:spPr>
        <p:txBody>
          <a:bodyPr/>
          <a:lstStyle>
            <a:lvl1pPr>
              <a:defRPr sz="2400">
                <a:solidFill>
                  <a:schemeClr val="tx2">
                    <a:lumMod val="95000"/>
                    <a:lumOff val="5000"/>
                  </a:schemeClr>
                </a:solidFill>
              </a:defRPr>
            </a:lvl1pPr>
          </a:lstStyle>
          <a:p>
            <a:r>
              <a:rPr lang="zh-CN" altLang="en-US" dirty="0" smtClean="0"/>
              <a:t>单击此处编辑母版标题样式</a:t>
            </a:r>
            <a:endParaRPr lang="zh-CN" altLang="en-US" dirty="0"/>
          </a:p>
        </p:txBody>
      </p:sp>
      <p:sp>
        <p:nvSpPr>
          <p:cNvPr id="3" name="内容占位符 2"/>
          <p:cNvSpPr>
            <a:spLocks noGrp="1"/>
          </p:cNvSpPr>
          <p:nvPr>
            <p:ph idx="1"/>
          </p:nvPr>
        </p:nvSpPr>
        <p:spPr>
          <a:xfrm>
            <a:off x="521970" y="1314450"/>
            <a:ext cx="10794365" cy="4377690"/>
          </a:xfrm>
          <a:prstGeom prst="rect">
            <a:avLst/>
          </a:prstGeom>
        </p:spPr>
        <p:txBody>
          <a:bodyPr/>
          <a:lstStyle>
            <a:lvl1pPr>
              <a:defRPr sz="2400">
                <a:ea typeface="黑体" panose="02010609060101010101" pitchFamily="2" charset="-122"/>
              </a:defRPr>
            </a:lvl1pPr>
            <a:lvl2pPr>
              <a:defRPr>
                <a:ea typeface="黑体" panose="02010609060101010101" pitchFamily="2" charset="-122"/>
              </a:defRPr>
            </a:lvl2pPr>
            <a:lvl3pPr>
              <a:defRPr>
                <a:ea typeface="黑体" panose="02010609060101010101" pitchFamily="2" charset="-122"/>
              </a:defRPr>
            </a:lvl3pPr>
            <a:lvl4pPr>
              <a:defRPr>
                <a:ea typeface="黑体" panose="02010609060101010101" pitchFamily="2" charset="-122"/>
              </a:defRPr>
            </a:lvl4pPr>
            <a:lvl5pPr>
              <a:defRPr>
                <a:ea typeface="黑体" panose="02010609060101010101" pitchFamily="2" charset="-122"/>
              </a:defRPr>
            </a:lvl5pPr>
          </a:lstStyle>
          <a:p>
            <a:pPr lvl="0"/>
            <a:r>
              <a:rPr lang="zh-CN" altLang="en-US" dirty="0" smtClean="0"/>
              <a:t>单击此处编辑母版文本样式</a:t>
            </a:r>
            <a:endParaRPr lang="zh-CN" altLang="en-US" dirty="0" smtClean="0"/>
          </a:p>
          <a:p>
            <a:pPr lvl="1"/>
            <a:r>
              <a:rPr lang="zh-CN" altLang="en-US" dirty="0" smtClean="0"/>
              <a:t>第二级</a:t>
            </a:r>
            <a:endParaRPr lang="zh-CN" altLang="en-US" dirty="0" smtClean="0"/>
          </a:p>
          <a:p>
            <a:pPr lvl="2"/>
            <a:r>
              <a:rPr lang="zh-CN" altLang="en-US" dirty="0" smtClean="0"/>
              <a:t>第三级</a:t>
            </a:r>
            <a:endParaRPr lang="zh-CN" altLang="en-US" dirty="0" smtClean="0"/>
          </a:p>
          <a:p>
            <a:pPr lvl="3"/>
            <a:r>
              <a:rPr lang="zh-CN" altLang="en-US" dirty="0" smtClean="0"/>
              <a:t>第四级</a:t>
            </a:r>
            <a:endParaRPr lang="zh-CN" altLang="en-US" dirty="0" smtClean="0"/>
          </a:p>
          <a:p>
            <a:pPr lvl="4"/>
            <a:r>
              <a:rPr lang="zh-CN" altLang="en-US" dirty="0" smtClean="0"/>
              <a:t>第五级</a:t>
            </a:r>
            <a:endParaRPr lang="zh-CN" altLang="en-US" dirty="0"/>
          </a:p>
        </p:txBody>
      </p:sp>
      <p:sp>
        <p:nvSpPr>
          <p:cNvPr id="4" name="灯片编号占位符 3"/>
          <p:cNvSpPr>
            <a:spLocks noGrp="1"/>
          </p:cNvSpPr>
          <p:nvPr>
            <p:ph type="sldNum" sz="quarter" idx="10"/>
          </p:nvPr>
        </p:nvSpPr>
        <p:spPr/>
        <p:txBody>
          <a:bodyPr/>
          <a:p>
            <a:pPr>
              <a:defRPr/>
            </a:pPr>
            <a:fld id="{E4756410-FD98-4A27-967F-6CF0795E9BF8}" type="slidenum">
              <a:rPr lang="en-US" altLang="zh-CN"/>
            </a:fld>
            <a:endParaRPr lang="en-US" altLang="zh-CN"/>
          </a:p>
        </p:txBody>
      </p:sp>
      <p:cxnSp>
        <p:nvCxnSpPr>
          <p:cNvPr id="5" name="直接连接符 4"/>
          <p:cNvCxnSpPr/>
          <p:nvPr/>
        </p:nvCxnSpPr>
        <p:spPr>
          <a:xfrm flipH="1">
            <a:off x="0" y="1100455"/>
            <a:ext cx="12192000" cy="0"/>
          </a:xfrm>
          <a:prstGeom prst="line">
            <a:avLst/>
          </a:prstGeom>
          <a:ln w="73025">
            <a:solidFill>
              <a:srgbClr val="3A357B"/>
            </a:solidFill>
            <a:headEnd type="none" w="med" len="med"/>
            <a:tailEnd type="none" w="med" len="med"/>
          </a:ln>
        </p:spPr>
        <p:style>
          <a:lnRef idx="1">
            <a:schemeClr val="dk1"/>
          </a:lnRef>
          <a:fillRef idx="0">
            <a:schemeClr val="dk1"/>
          </a:fillRef>
          <a:effectRef idx="0">
            <a:schemeClr val="dk1"/>
          </a:effectRef>
          <a:fontRef idx="minor">
            <a:schemeClr val="tx1"/>
          </a:fontRef>
        </p:style>
      </p:cxnSp>
    </p:spTree>
  </p:cSld>
  <p:clrMapOvr>
    <a:masterClrMapping/>
  </p:clrMapOvr>
  <p:transition>
    <p:zoom/>
  </p:transition>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type="objOnly" preserve="1">
  <p:cSld name="内容">
    <p:spTree>
      <p:nvGrpSpPr>
        <p:cNvPr id="1" name=""/>
        <p:cNvGrpSpPr/>
        <p:nvPr/>
      </p:nvGrpSpPr>
      <p:grpSpPr>
        <a:xfrm>
          <a:off x="0" y="0"/>
          <a:ext cx="0" cy="0"/>
          <a:chOff x="0" y="0"/>
          <a:chExt cx="0" cy="0"/>
        </a:xfrm>
      </p:grpSpPr>
      <p:sp>
        <p:nvSpPr>
          <p:cNvPr id="2" name="内容占位符 1"/>
          <p:cNvSpPr>
            <a:spLocks noGrp="1"/>
          </p:cNvSpPr>
          <p:nvPr>
            <p:ph/>
          </p:nvPr>
        </p:nvSpPr>
        <p:spPr>
          <a:xfrm>
            <a:off x="609600" y="274638"/>
            <a:ext cx="10972800" cy="5851525"/>
          </a:xfrm>
          <a:prstGeom prst="rect">
            <a:avLst/>
          </a:prstGeo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3" name="Rectangle 4"/>
          <p:cNvSpPr>
            <a:spLocks noGrp="1" noChangeArrowheads="1"/>
          </p:cNvSpPr>
          <p:nvPr>
            <p:ph type="dt" sz="half" idx="10"/>
          </p:nvPr>
        </p:nvSpPr>
        <p:spPr>
          <a:xfrm>
            <a:off x="609600" y="6245225"/>
            <a:ext cx="2844800" cy="476250"/>
          </a:xfrm>
        </p:spPr>
        <p:txBody>
          <a:bodyPr/>
          <a:lstStyle>
            <a:lvl1pPr>
              <a:defRPr/>
            </a:lvl1pPr>
          </a:lstStyle>
          <a:p>
            <a:pPr>
              <a:defRPr/>
            </a:pPr>
            <a:endParaRPr lang="en-US" altLang="zh-CN"/>
          </a:p>
        </p:txBody>
      </p:sp>
      <p:sp>
        <p:nvSpPr>
          <p:cNvPr id="4" name="Rectangle 5"/>
          <p:cNvSpPr>
            <a:spLocks noGrp="1" noChangeArrowheads="1"/>
          </p:cNvSpPr>
          <p:nvPr>
            <p:ph type="ftr" sz="quarter" idx="11"/>
          </p:nvPr>
        </p:nvSpPr>
        <p:spPr>
          <a:xfrm>
            <a:off x="4165600" y="6245225"/>
            <a:ext cx="3860800" cy="476250"/>
          </a:xfrm>
        </p:spPr>
        <p:txBody>
          <a:bodyPr/>
          <a:lstStyle>
            <a:lvl1pPr>
              <a:defRPr/>
            </a:lvl1pPr>
          </a:lstStyle>
          <a:p>
            <a:pPr>
              <a:defRPr/>
            </a:pPr>
            <a:endParaRPr lang="en-US" altLang="zh-CN"/>
          </a:p>
        </p:txBody>
      </p:sp>
      <p:sp>
        <p:nvSpPr>
          <p:cNvPr id="5" name="Rectangle 6"/>
          <p:cNvSpPr>
            <a:spLocks noGrp="1" noChangeArrowheads="1"/>
          </p:cNvSpPr>
          <p:nvPr>
            <p:ph type="sldNum" sz="quarter" idx="12"/>
          </p:nvPr>
        </p:nvSpPr>
        <p:spPr/>
        <p:txBody>
          <a:bodyPr/>
          <a:lstStyle>
            <a:lvl1pPr>
              <a:defRPr/>
            </a:lvl1pPr>
          </a:lstStyle>
          <a:p>
            <a:pPr>
              <a:defRPr/>
            </a:pPr>
            <a:fld id="{7209C4C0-1296-448E-8A49-F6E50C22C9AD}" type="slidenum">
              <a:rPr lang="en-US" altLang="zh-CN"/>
            </a:fld>
            <a:endParaRPr lang="en-US" altLang="zh-CN"/>
          </a:p>
        </p:txBody>
      </p:sp>
    </p:spTree>
  </p:cSld>
  <p:clrMapOvr>
    <a:masterClrMapping/>
  </p:clrMapOvr>
  <p:transition>
    <p:zoom/>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Only" preserve="1">
  <p:cSld name="内容">
    <p:spTree>
      <p:nvGrpSpPr>
        <p:cNvPr id="1" name=""/>
        <p:cNvGrpSpPr/>
        <p:nvPr/>
      </p:nvGrpSpPr>
      <p:grpSpPr>
        <a:xfrm>
          <a:off x="0" y="0"/>
          <a:ext cx="0" cy="0"/>
          <a:chOff x="0" y="0"/>
          <a:chExt cx="0" cy="0"/>
        </a:xfrm>
      </p:grpSpPr>
      <p:sp>
        <p:nvSpPr>
          <p:cNvPr id="2" name="内容占位符 1"/>
          <p:cNvSpPr>
            <a:spLocks noGrp="1"/>
          </p:cNvSpPr>
          <p:nvPr>
            <p:ph/>
          </p:nvPr>
        </p:nvSpPr>
        <p:spPr>
          <a:xfrm>
            <a:off x="609600" y="274638"/>
            <a:ext cx="10972800" cy="5851525"/>
          </a:xfrm>
          <a:prstGeom prst="rect">
            <a:avLst/>
          </a:prstGeo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3" name="Rectangle 4"/>
          <p:cNvSpPr>
            <a:spLocks noGrp="1" noChangeArrowheads="1"/>
          </p:cNvSpPr>
          <p:nvPr>
            <p:ph type="dt" sz="half" idx="10"/>
          </p:nvPr>
        </p:nvSpPr>
        <p:spPr>
          <a:xfrm>
            <a:off x="609600" y="6245225"/>
            <a:ext cx="2844800" cy="476250"/>
          </a:xfrm>
        </p:spPr>
        <p:txBody>
          <a:bodyPr/>
          <a:lstStyle>
            <a:lvl1pPr>
              <a:defRPr/>
            </a:lvl1pPr>
          </a:lstStyle>
          <a:p>
            <a:pPr>
              <a:defRPr/>
            </a:pPr>
            <a:endParaRPr lang="en-US" altLang="zh-CN"/>
          </a:p>
        </p:txBody>
      </p:sp>
      <p:sp>
        <p:nvSpPr>
          <p:cNvPr id="4" name="Rectangle 5"/>
          <p:cNvSpPr>
            <a:spLocks noGrp="1" noChangeArrowheads="1"/>
          </p:cNvSpPr>
          <p:nvPr>
            <p:ph type="ftr" sz="quarter" idx="11"/>
          </p:nvPr>
        </p:nvSpPr>
        <p:spPr>
          <a:xfrm>
            <a:off x="4165600" y="6245225"/>
            <a:ext cx="3860800" cy="476250"/>
          </a:xfrm>
        </p:spPr>
        <p:txBody>
          <a:bodyPr/>
          <a:lstStyle>
            <a:lvl1pPr>
              <a:defRPr/>
            </a:lvl1pPr>
          </a:lstStyle>
          <a:p>
            <a:pPr>
              <a:defRPr/>
            </a:pPr>
            <a:endParaRPr lang="en-US" altLang="zh-CN"/>
          </a:p>
        </p:txBody>
      </p:sp>
      <p:sp>
        <p:nvSpPr>
          <p:cNvPr id="5" name="Rectangle 6"/>
          <p:cNvSpPr>
            <a:spLocks noGrp="1" noChangeArrowheads="1"/>
          </p:cNvSpPr>
          <p:nvPr>
            <p:ph type="sldNum" sz="quarter" idx="12"/>
          </p:nvPr>
        </p:nvSpPr>
        <p:spPr/>
        <p:txBody>
          <a:bodyPr/>
          <a:lstStyle>
            <a:lvl1pPr>
              <a:defRPr/>
            </a:lvl1pPr>
          </a:lstStyle>
          <a:p>
            <a:pPr>
              <a:defRPr/>
            </a:pPr>
            <a:fld id="{7209C4C0-1296-448E-8A49-F6E50C22C9AD}" type="slidenum">
              <a:rPr lang="en-US" altLang="zh-CN"/>
            </a:fld>
            <a:endParaRPr lang="en-US" altLang="zh-CN"/>
          </a:p>
        </p:txBody>
      </p:sp>
    </p:spTree>
  </p:cSld>
  <p:clrMapOvr>
    <a:masterClrMapping/>
  </p:clrMapOvr>
  <p:transition>
    <p:zoom/>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522233" y="392099"/>
            <a:ext cx="9216293" cy="563563"/>
          </a:xfrm>
        </p:spPr>
        <p:txBody>
          <a:bodyPr/>
          <a:lstStyle>
            <a:lvl1pPr>
              <a:defRPr sz="2400">
                <a:solidFill>
                  <a:schemeClr val="tx2">
                    <a:lumMod val="95000"/>
                    <a:lumOff val="5000"/>
                  </a:schemeClr>
                </a:solidFill>
              </a:defRPr>
            </a:lvl1pPr>
          </a:lstStyle>
          <a:p>
            <a:r>
              <a:rPr lang="zh-CN" altLang="en-US" dirty="0" smtClean="0"/>
              <a:t>单击此处编辑母版标题样式</a:t>
            </a:r>
            <a:endParaRPr lang="zh-CN" altLang="en-US" dirty="0"/>
          </a:p>
        </p:txBody>
      </p:sp>
      <p:sp>
        <p:nvSpPr>
          <p:cNvPr id="3" name="内容占位符 2"/>
          <p:cNvSpPr>
            <a:spLocks noGrp="1"/>
          </p:cNvSpPr>
          <p:nvPr>
            <p:ph idx="1"/>
          </p:nvPr>
        </p:nvSpPr>
        <p:spPr>
          <a:xfrm>
            <a:off x="521970" y="1314450"/>
            <a:ext cx="10794365" cy="4377690"/>
          </a:xfrm>
          <a:prstGeom prst="rect">
            <a:avLst/>
          </a:prstGeom>
        </p:spPr>
        <p:txBody>
          <a:bodyPr/>
          <a:lstStyle>
            <a:lvl1pPr>
              <a:defRPr sz="2400">
                <a:ea typeface="黑体" panose="02010609060101010101" pitchFamily="2" charset="-122"/>
              </a:defRPr>
            </a:lvl1pPr>
            <a:lvl2pPr>
              <a:defRPr>
                <a:ea typeface="黑体" panose="02010609060101010101" pitchFamily="2" charset="-122"/>
              </a:defRPr>
            </a:lvl2pPr>
            <a:lvl3pPr>
              <a:defRPr>
                <a:ea typeface="黑体" panose="02010609060101010101" pitchFamily="2" charset="-122"/>
              </a:defRPr>
            </a:lvl3pPr>
            <a:lvl4pPr>
              <a:defRPr>
                <a:ea typeface="黑体" panose="02010609060101010101" pitchFamily="2" charset="-122"/>
              </a:defRPr>
            </a:lvl4pPr>
            <a:lvl5pPr>
              <a:defRPr>
                <a:ea typeface="黑体" panose="02010609060101010101" pitchFamily="2" charset="-122"/>
              </a:defRPr>
            </a:lvl5pPr>
          </a:lstStyle>
          <a:p>
            <a:pPr lvl="0"/>
            <a:r>
              <a:rPr lang="zh-CN" altLang="en-US" dirty="0" smtClean="0"/>
              <a:t>单击此处编辑母版文本样式</a:t>
            </a:r>
            <a:endParaRPr lang="zh-CN" altLang="en-US" dirty="0" smtClean="0"/>
          </a:p>
          <a:p>
            <a:pPr lvl="1"/>
            <a:r>
              <a:rPr lang="zh-CN" altLang="en-US" dirty="0" smtClean="0"/>
              <a:t>第二级</a:t>
            </a:r>
            <a:endParaRPr lang="zh-CN" altLang="en-US" dirty="0" smtClean="0"/>
          </a:p>
          <a:p>
            <a:pPr lvl="2"/>
            <a:r>
              <a:rPr lang="zh-CN" altLang="en-US" dirty="0" smtClean="0"/>
              <a:t>第三级</a:t>
            </a:r>
            <a:endParaRPr lang="zh-CN" altLang="en-US" dirty="0" smtClean="0"/>
          </a:p>
          <a:p>
            <a:pPr lvl="3"/>
            <a:r>
              <a:rPr lang="zh-CN" altLang="en-US" dirty="0" smtClean="0"/>
              <a:t>第四级</a:t>
            </a:r>
            <a:endParaRPr lang="zh-CN" altLang="en-US" dirty="0" smtClean="0"/>
          </a:p>
          <a:p>
            <a:pPr lvl="4"/>
            <a:r>
              <a:rPr lang="zh-CN" altLang="en-US" dirty="0" smtClean="0"/>
              <a:t>第五级</a:t>
            </a:r>
            <a:endParaRPr lang="zh-CN" altLang="en-US" dirty="0"/>
          </a:p>
        </p:txBody>
      </p:sp>
      <p:sp>
        <p:nvSpPr>
          <p:cNvPr id="4" name="灯片编号占位符 3"/>
          <p:cNvSpPr>
            <a:spLocks noGrp="1"/>
          </p:cNvSpPr>
          <p:nvPr>
            <p:ph type="sldNum" sz="quarter" idx="10"/>
          </p:nvPr>
        </p:nvSpPr>
        <p:spPr/>
        <p:txBody>
          <a:bodyPr/>
          <a:p>
            <a:pPr>
              <a:defRPr/>
            </a:pPr>
            <a:fld id="{E4756410-FD98-4A27-967F-6CF0795E9BF8}" type="slidenum">
              <a:rPr lang="en-US" altLang="zh-CN"/>
            </a:fld>
            <a:endParaRPr lang="en-US" altLang="zh-CN"/>
          </a:p>
        </p:txBody>
      </p:sp>
      <p:cxnSp>
        <p:nvCxnSpPr>
          <p:cNvPr id="5" name="直接连接符 4"/>
          <p:cNvCxnSpPr/>
          <p:nvPr/>
        </p:nvCxnSpPr>
        <p:spPr>
          <a:xfrm flipH="1">
            <a:off x="0" y="1100455"/>
            <a:ext cx="12192000" cy="0"/>
          </a:xfrm>
          <a:prstGeom prst="line">
            <a:avLst/>
          </a:prstGeom>
          <a:ln w="73025">
            <a:solidFill>
              <a:srgbClr val="3A357B"/>
            </a:solidFill>
            <a:headEnd type="none" w="med" len="med"/>
            <a:tailEnd type="none" w="med" len="med"/>
          </a:ln>
        </p:spPr>
        <p:style>
          <a:lnRef idx="1">
            <a:schemeClr val="dk1"/>
          </a:lnRef>
          <a:fillRef idx="0">
            <a:schemeClr val="dk1"/>
          </a:fillRef>
          <a:effectRef idx="0">
            <a:schemeClr val="dk1"/>
          </a:effectRef>
          <a:fontRef idx="minor">
            <a:schemeClr val="tx1"/>
          </a:fontRef>
        </p:style>
      </p:cxnSp>
    </p:spTree>
  </p:cSld>
  <p:clrMapOvr>
    <a:masterClrMapping/>
  </p:clrMapOvr>
  <p:transition>
    <p:zoom/>
  </p:transition>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522233" y="392099"/>
            <a:ext cx="9216293" cy="563563"/>
          </a:xfrm>
        </p:spPr>
        <p:txBody>
          <a:bodyPr/>
          <a:lstStyle>
            <a:lvl1pPr>
              <a:defRPr sz="2400">
                <a:solidFill>
                  <a:schemeClr val="tx2">
                    <a:lumMod val="95000"/>
                    <a:lumOff val="5000"/>
                  </a:schemeClr>
                </a:solidFill>
              </a:defRPr>
            </a:lvl1pPr>
          </a:lstStyle>
          <a:p>
            <a:r>
              <a:rPr lang="zh-CN" altLang="en-US" dirty="0" smtClean="0"/>
              <a:t>单击此处编辑母版标题样式</a:t>
            </a:r>
            <a:endParaRPr lang="zh-CN" altLang="en-US" dirty="0"/>
          </a:p>
        </p:txBody>
      </p:sp>
      <p:sp>
        <p:nvSpPr>
          <p:cNvPr id="3" name="内容占位符 2"/>
          <p:cNvSpPr>
            <a:spLocks noGrp="1"/>
          </p:cNvSpPr>
          <p:nvPr>
            <p:ph idx="1"/>
          </p:nvPr>
        </p:nvSpPr>
        <p:spPr>
          <a:xfrm>
            <a:off x="521970" y="1314450"/>
            <a:ext cx="10794365" cy="4377690"/>
          </a:xfrm>
          <a:prstGeom prst="rect">
            <a:avLst/>
          </a:prstGeom>
        </p:spPr>
        <p:txBody>
          <a:bodyPr/>
          <a:lstStyle>
            <a:lvl1pPr>
              <a:defRPr sz="2400">
                <a:ea typeface="黑体" panose="02010609060101010101" pitchFamily="2" charset="-122"/>
              </a:defRPr>
            </a:lvl1pPr>
            <a:lvl2pPr>
              <a:defRPr>
                <a:ea typeface="黑体" panose="02010609060101010101" pitchFamily="2" charset="-122"/>
              </a:defRPr>
            </a:lvl2pPr>
            <a:lvl3pPr>
              <a:defRPr>
                <a:ea typeface="黑体" panose="02010609060101010101" pitchFamily="2" charset="-122"/>
              </a:defRPr>
            </a:lvl3pPr>
            <a:lvl4pPr>
              <a:defRPr>
                <a:ea typeface="黑体" panose="02010609060101010101" pitchFamily="2" charset="-122"/>
              </a:defRPr>
            </a:lvl4pPr>
            <a:lvl5pPr>
              <a:defRPr>
                <a:ea typeface="黑体" panose="02010609060101010101" pitchFamily="2" charset="-122"/>
              </a:defRPr>
            </a:lvl5pPr>
          </a:lstStyle>
          <a:p>
            <a:pPr lvl="0"/>
            <a:r>
              <a:rPr lang="zh-CN" altLang="en-US" dirty="0" smtClean="0"/>
              <a:t>单击此处编辑母版文本样式</a:t>
            </a:r>
            <a:endParaRPr lang="zh-CN" altLang="en-US" dirty="0" smtClean="0"/>
          </a:p>
          <a:p>
            <a:pPr lvl="1"/>
            <a:r>
              <a:rPr lang="zh-CN" altLang="en-US" dirty="0" smtClean="0"/>
              <a:t>第二级</a:t>
            </a:r>
            <a:endParaRPr lang="zh-CN" altLang="en-US" dirty="0" smtClean="0"/>
          </a:p>
          <a:p>
            <a:pPr lvl="2"/>
            <a:r>
              <a:rPr lang="zh-CN" altLang="en-US" dirty="0" smtClean="0"/>
              <a:t>第三级</a:t>
            </a:r>
            <a:endParaRPr lang="zh-CN" altLang="en-US" dirty="0" smtClean="0"/>
          </a:p>
          <a:p>
            <a:pPr lvl="3"/>
            <a:r>
              <a:rPr lang="zh-CN" altLang="en-US" dirty="0" smtClean="0"/>
              <a:t>第四级</a:t>
            </a:r>
            <a:endParaRPr lang="zh-CN" altLang="en-US" dirty="0" smtClean="0"/>
          </a:p>
          <a:p>
            <a:pPr lvl="4"/>
            <a:r>
              <a:rPr lang="zh-CN" altLang="en-US" dirty="0" smtClean="0"/>
              <a:t>第五级</a:t>
            </a:r>
            <a:endParaRPr lang="zh-CN" altLang="en-US" dirty="0"/>
          </a:p>
        </p:txBody>
      </p:sp>
      <p:sp>
        <p:nvSpPr>
          <p:cNvPr id="4" name="灯片编号占位符 3"/>
          <p:cNvSpPr>
            <a:spLocks noGrp="1"/>
          </p:cNvSpPr>
          <p:nvPr>
            <p:ph type="sldNum" sz="quarter" idx="10"/>
          </p:nvPr>
        </p:nvSpPr>
        <p:spPr/>
        <p:txBody>
          <a:bodyPr/>
          <a:p>
            <a:pPr>
              <a:defRPr/>
            </a:pPr>
            <a:fld id="{E4756410-FD98-4A27-967F-6CF0795E9BF8}" type="slidenum">
              <a:rPr lang="en-US" altLang="zh-CN"/>
            </a:fld>
            <a:endParaRPr lang="en-US" altLang="zh-CN"/>
          </a:p>
        </p:txBody>
      </p:sp>
      <p:cxnSp>
        <p:nvCxnSpPr>
          <p:cNvPr id="5" name="直接连接符 4"/>
          <p:cNvCxnSpPr/>
          <p:nvPr/>
        </p:nvCxnSpPr>
        <p:spPr>
          <a:xfrm flipH="1">
            <a:off x="0" y="1100455"/>
            <a:ext cx="12192000" cy="0"/>
          </a:xfrm>
          <a:prstGeom prst="line">
            <a:avLst/>
          </a:prstGeom>
          <a:ln w="73025">
            <a:solidFill>
              <a:srgbClr val="3A357B"/>
            </a:solidFill>
            <a:headEnd type="none" w="med" len="med"/>
            <a:tailEnd type="none" w="med" len="med"/>
          </a:ln>
        </p:spPr>
        <p:style>
          <a:lnRef idx="1">
            <a:schemeClr val="dk1"/>
          </a:lnRef>
          <a:fillRef idx="0">
            <a:schemeClr val="dk1"/>
          </a:fillRef>
          <a:effectRef idx="0">
            <a:schemeClr val="dk1"/>
          </a:effectRef>
          <a:fontRef idx="minor">
            <a:schemeClr val="tx1"/>
          </a:fontRef>
        </p:style>
      </p:cxnSp>
    </p:spTree>
  </p:cSld>
  <p:clrMapOvr>
    <a:masterClrMapping/>
  </p:clrMapOvr>
  <p:transition>
    <p:zoom/>
  </p:transition>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522233" y="392099"/>
            <a:ext cx="9216293" cy="563563"/>
          </a:xfrm>
        </p:spPr>
        <p:txBody>
          <a:bodyPr/>
          <a:lstStyle>
            <a:lvl1pPr>
              <a:defRPr sz="2400">
                <a:solidFill>
                  <a:schemeClr val="tx2">
                    <a:lumMod val="95000"/>
                    <a:lumOff val="5000"/>
                  </a:schemeClr>
                </a:solidFill>
              </a:defRPr>
            </a:lvl1pPr>
          </a:lstStyle>
          <a:p>
            <a:r>
              <a:rPr lang="zh-CN" altLang="en-US" dirty="0" smtClean="0"/>
              <a:t>单击此处编辑母版标题样式</a:t>
            </a:r>
            <a:endParaRPr lang="zh-CN" altLang="en-US" dirty="0"/>
          </a:p>
        </p:txBody>
      </p:sp>
      <p:sp>
        <p:nvSpPr>
          <p:cNvPr id="3" name="内容占位符 2"/>
          <p:cNvSpPr>
            <a:spLocks noGrp="1"/>
          </p:cNvSpPr>
          <p:nvPr>
            <p:ph idx="1"/>
          </p:nvPr>
        </p:nvSpPr>
        <p:spPr>
          <a:xfrm>
            <a:off x="521970" y="1314450"/>
            <a:ext cx="10794365" cy="4377690"/>
          </a:xfrm>
          <a:prstGeom prst="rect">
            <a:avLst/>
          </a:prstGeom>
        </p:spPr>
        <p:txBody>
          <a:bodyPr/>
          <a:lstStyle>
            <a:lvl1pPr>
              <a:defRPr sz="2400">
                <a:ea typeface="黑体" panose="02010609060101010101" pitchFamily="2" charset="-122"/>
              </a:defRPr>
            </a:lvl1pPr>
            <a:lvl2pPr>
              <a:defRPr>
                <a:ea typeface="黑体" panose="02010609060101010101" pitchFamily="2" charset="-122"/>
              </a:defRPr>
            </a:lvl2pPr>
            <a:lvl3pPr>
              <a:defRPr>
                <a:ea typeface="黑体" panose="02010609060101010101" pitchFamily="2" charset="-122"/>
              </a:defRPr>
            </a:lvl3pPr>
            <a:lvl4pPr>
              <a:defRPr>
                <a:ea typeface="黑体" panose="02010609060101010101" pitchFamily="2" charset="-122"/>
              </a:defRPr>
            </a:lvl4pPr>
            <a:lvl5pPr>
              <a:defRPr>
                <a:ea typeface="黑体" panose="02010609060101010101" pitchFamily="2" charset="-122"/>
              </a:defRPr>
            </a:lvl5pPr>
          </a:lstStyle>
          <a:p>
            <a:pPr lvl="0"/>
            <a:r>
              <a:rPr lang="zh-CN" altLang="en-US" dirty="0" smtClean="0"/>
              <a:t>单击此处编辑母版文本样式</a:t>
            </a:r>
            <a:endParaRPr lang="zh-CN" altLang="en-US" dirty="0" smtClean="0"/>
          </a:p>
          <a:p>
            <a:pPr lvl="1"/>
            <a:r>
              <a:rPr lang="zh-CN" altLang="en-US" dirty="0" smtClean="0"/>
              <a:t>第二级</a:t>
            </a:r>
            <a:endParaRPr lang="zh-CN" altLang="en-US" dirty="0" smtClean="0"/>
          </a:p>
          <a:p>
            <a:pPr lvl="2"/>
            <a:r>
              <a:rPr lang="zh-CN" altLang="en-US" dirty="0" smtClean="0"/>
              <a:t>第三级</a:t>
            </a:r>
            <a:endParaRPr lang="zh-CN" altLang="en-US" dirty="0" smtClean="0"/>
          </a:p>
          <a:p>
            <a:pPr lvl="3"/>
            <a:r>
              <a:rPr lang="zh-CN" altLang="en-US" dirty="0" smtClean="0"/>
              <a:t>第四级</a:t>
            </a:r>
            <a:endParaRPr lang="zh-CN" altLang="en-US" dirty="0" smtClean="0"/>
          </a:p>
          <a:p>
            <a:pPr lvl="4"/>
            <a:r>
              <a:rPr lang="zh-CN" altLang="en-US" dirty="0" smtClean="0"/>
              <a:t>第五级</a:t>
            </a:r>
            <a:endParaRPr lang="zh-CN" altLang="en-US" dirty="0"/>
          </a:p>
        </p:txBody>
      </p:sp>
      <p:sp>
        <p:nvSpPr>
          <p:cNvPr id="4" name="灯片编号占位符 3"/>
          <p:cNvSpPr>
            <a:spLocks noGrp="1"/>
          </p:cNvSpPr>
          <p:nvPr>
            <p:ph type="sldNum" sz="quarter" idx="10"/>
          </p:nvPr>
        </p:nvSpPr>
        <p:spPr/>
        <p:txBody>
          <a:bodyPr/>
          <a:p>
            <a:pPr>
              <a:defRPr/>
            </a:pPr>
            <a:fld id="{E4756410-FD98-4A27-967F-6CF0795E9BF8}" type="slidenum">
              <a:rPr lang="en-US" altLang="zh-CN"/>
            </a:fld>
            <a:endParaRPr lang="en-US" altLang="zh-CN"/>
          </a:p>
        </p:txBody>
      </p:sp>
      <p:cxnSp>
        <p:nvCxnSpPr>
          <p:cNvPr id="5" name="直接连接符 4"/>
          <p:cNvCxnSpPr/>
          <p:nvPr/>
        </p:nvCxnSpPr>
        <p:spPr>
          <a:xfrm flipH="1">
            <a:off x="0" y="1100455"/>
            <a:ext cx="12192000" cy="0"/>
          </a:xfrm>
          <a:prstGeom prst="line">
            <a:avLst/>
          </a:prstGeom>
          <a:ln w="73025">
            <a:solidFill>
              <a:srgbClr val="3A357B"/>
            </a:solidFill>
            <a:headEnd type="none" w="med" len="med"/>
            <a:tailEnd type="none" w="med" len="med"/>
          </a:ln>
        </p:spPr>
        <p:style>
          <a:lnRef idx="1">
            <a:schemeClr val="dk1"/>
          </a:lnRef>
          <a:fillRef idx="0">
            <a:schemeClr val="dk1"/>
          </a:fillRef>
          <a:effectRef idx="0">
            <a:schemeClr val="dk1"/>
          </a:effectRef>
          <a:fontRef idx="minor">
            <a:schemeClr val="tx1"/>
          </a:fontRef>
        </p:style>
      </p:cxnSp>
    </p:spTree>
  </p:cSld>
  <p:clrMapOvr>
    <a:masterClrMapping/>
  </p:clrMapOvr>
  <p:transition>
    <p:zoom/>
  </p:transition>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522233" y="392099"/>
            <a:ext cx="9216293" cy="563563"/>
          </a:xfrm>
        </p:spPr>
        <p:txBody>
          <a:bodyPr/>
          <a:lstStyle>
            <a:lvl1pPr>
              <a:defRPr sz="2400">
                <a:solidFill>
                  <a:schemeClr val="tx2">
                    <a:lumMod val="95000"/>
                    <a:lumOff val="5000"/>
                  </a:schemeClr>
                </a:solidFill>
              </a:defRPr>
            </a:lvl1pPr>
          </a:lstStyle>
          <a:p>
            <a:r>
              <a:rPr lang="zh-CN" altLang="en-US" dirty="0" smtClean="0"/>
              <a:t>单击此处编辑母版标题样式</a:t>
            </a:r>
            <a:endParaRPr lang="zh-CN" altLang="en-US" dirty="0"/>
          </a:p>
        </p:txBody>
      </p:sp>
      <p:sp>
        <p:nvSpPr>
          <p:cNvPr id="3" name="内容占位符 2"/>
          <p:cNvSpPr>
            <a:spLocks noGrp="1"/>
          </p:cNvSpPr>
          <p:nvPr>
            <p:ph idx="1"/>
          </p:nvPr>
        </p:nvSpPr>
        <p:spPr>
          <a:xfrm>
            <a:off x="521970" y="1314450"/>
            <a:ext cx="10794365" cy="4377690"/>
          </a:xfrm>
          <a:prstGeom prst="rect">
            <a:avLst/>
          </a:prstGeom>
        </p:spPr>
        <p:txBody>
          <a:bodyPr/>
          <a:lstStyle>
            <a:lvl1pPr>
              <a:defRPr sz="2400">
                <a:ea typeface="黑体" panose="02010609060101010101" pitchFamily="2" charset="-122"/>
              </a:defRPr>
            </a:lvl1pPr>
            <a:lvl2pPr>
              <a:defRPr>
                <a:ea typeface="黑体" panose="02010609060101010101" pitchFamily="2" charset="-122"/>
              </a:defRPr>
            </a:lvl2pPr>
            <a:lvl3pPr>
              <a:defRPr>
                <a:ea typeface="黑体" panose="02010609060101010101" pitchFamily="2" charset="-122"/>
              </a:defRPr>
            </a:lvl3pPr>
            <a:lvl4pPr>
              <a:defRPr>
                <a:ea typeface="黑体" panose="02010609060101010101" pitchFamily="2" charset="-122"/>
              </a:defRPr>
            </a:lvl4pPr>
            <a:lvl5pPr>
              <a:defRPr>
                <a:ea typeface="黑体" panose="02010609060101010101" pitchFamily="2" charset="-122"/>
              </a:defRPr>
            </a:lvl5pPr>
          </a:lstStyle>
          <a:p>
            <a:pPr lvl="0"/>
            <a:r>
              <a:rPr lang="zh-CN" altLang="en-US" dirty="0" smtClean="0"/>
              <a:t>单击此处编辑母版文本样式</a:t>
            </a:r>
            <a:endParaRPr lang="zh-CN" altLang="en-US" dirty="0" smtClean="0"/>
          </a:p>
          <a:p>
            <a:pPr lvl="1"/>
            <a:r>
              <a:rPr lang="zh-CN" altLang="en-US" dirty="0" smtClean="0"/>
              <a:t>第二级</a:t>
            </a:r>
            <a:endParaRPr lang="zh-CN" altLang="en-US" dirty="0" smtClean="0"/>
          </a:p>
          <a:p>
            <a:pPr lvl="2"/>
            <a:r>
              <a:rPr lang="zh-CN" altLang="en-US" dirty="0" smtClean="0"/>
              <a:t>第三级</a:t>
            </a:r>
            <a:endParaRPr lang="zh-CN" altLang="en-US" dirty="0" smtClean="0"/>
          </a:p>
          <a:p>
            <a:pPr lvl="3"/>
            <a:r>
              <a:rPr lang="zh-CN" altLang="en-US" dirty="0" smtClean="0"/>
              <a:t>第四级</a:t>
            </a:r>
            <a:endParaRPr lang="zh-CN" altLang="en-US" dirty="0" smtClean="0"/>
          </a:p>
          <a:p>
            <a:pPr lvl="4"/>
            <a:r>
              <a:rPr lang="zh-CN" altLang="en-US" dirty="0" smtClean="0"/>
              <a:t>第五级</a:t>
            </a:r>
            <a:endParaRPr lang="zh-CN" altLang="en-US" dirty="0"/>
          </a:p>
        </p:txBody>
      </p:sp>
      <p:sp>
        <p:nvSpPr>
          <p:cNvPr id="4" name="灯片编号占位符 3"/>
          <p:cNvSpPr>
            <a:spLocks noGrp="1"/>
          </p:cNvSpPr>
          <p:nvPr>
            <p:ph type="sldNum" sz="quarter" idx="10"/>
          </p:nvPr>
        </p:nvSpPr>
        <p:spPr/>
        <p:txBody>
          <a:bodyPr/>
          <a:p>
            <a:pPr>
              <a:defRPr/>
            </a:pPr>
            <a:fld id="{E4756410-FD98-4A27-967F-6CF0795E9BF8}" type="slidenum">
              <a:rPr lang="en-US" altLang="zh-CN"/>
            </a:fld>
            <a:endParaRPr lang="en-US" altLang="zh-CN"/>
          </a:p>
        </p:txBody>
      </p:sp>
      <p:cxnSp>
        <p:nvCxnSpPr>
          <p:cNvPr id="5" name="直接连接符 4"/>
          <p:cNvCxnSpPr/>
          <p:nvPr/>
        </p:nvCxnSpPr>
        <p:spPr>
          <a:xfrm flipH="1">
            <a:off x="0" y="1100455"/>
            <a:ext cx="12192000" cy="0"/>
          </a:xfrm>
          <a:prstGeom prst="line">
            <a:avLst/>
          </a:prstGeom>
          <a:ln w="73025">
            <a:solidFill>
              <a:srgbClr val="3A357B"/>
            </a:solidFill>
            <a:headEnd type="none" w="med" len="med"/>
            <a:tailEnd type="none" w="med" len="med"/>
          </a:ln>
        </p:spPr>
        <p:style>
          <a:lnRef idx="1">
            <a:schemeClr val="dk1"/>
          </a:lnRef>
          <a:fillRef idx="0">
            <a:schemeClr val="dk1"/>
          </a:fillRef>
          <a:effectRef idx="0">
            <a:schemeClr val="dk1"/>
          </a:effectRef>
          <a:fontRef idx="minor">
            <a:schemeClr val="tx1"/>
          </a:fontRef>
        </p:style>
      </p:cxnSp>
    </p:spTree>
  </p:cSld>
  <p:clrMapOvr>
    <a:masterClrMapping/>
  </p:clrMapOvr>
  <p:transition>
    <p:zoom/>
  </p:transition>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522233" y="392099"/>
            <a:ext cx="9216293" cy="563563"/>
          </a:xfrm>
        </p:spPr>
        <p:txBody>
          <a:bodyPr/>
          <a:lstStyle>
            <a:lvl1pPr>
              <a:defRPr sz="2400">
                <a:solidFill>
                  <a:schemeClr val="tx2">
                    <a:lumMod val="95000"/>
                    <a:lumOff val="5000"/>
                  </a:schemeClr>
                </a:solidFill>
              </a:defRPr>
            </a:lvl1pPr>
          </a:lstStyle>
          <a:p>
            <a:r>
              <a:rPr lang="zh-CN" altLang="en-US" dirty="0" smtClean="0"/>
              <a:t>单击此处编辑母版标题样式</a:t>
            </a:r>
            <a:endParaRPr lang="zh-CN" altLang="en-US" dirty="0"/>
          </a:p>
        </p:txBody>
      </p:sp>
      <p:sp>
        <p:nvSpPr>
          <p:cNvPr id="3" name="内容占位符 2"/>
          <p:cNvSpPr>
            <a:spLocks noGrp="1"/>
          </p:cNvSpPr>
          <p:nvPr>
            <p:ph idx="1"/>
          </p:nvPr>
        </p:nvSpPr>
        <p:spPr>
          <a:xfrm>
            <a:off x="521970" y="1314450"/>
            <a:ext cx="10794365" cy="4377690"/>
          </a:xfrm>
          <a:prstGeom prst="rect">
            <a:avLst/>
          </a:prstGeom>
        </p:spPr>
        <p:txBody>
          <a:bodyPr/>
          <a:lstStyle>
            <a:lvl1pPr>
              <a:defRPr sz="2400">
                <a:ea typeface="黑体" panose="02010609060101010101" pitchFamily="2" charset="-122"/>
              </a:defRPr>
            </a:lvl1pPr>
            <a:lvl2pPr>
              <a:defRPr>
                <a:ea typeface="黑体" panose="02010609060101010101" pitchFamily="2" charset="-122"/>
              </a:defRPr>
            </a:lvl2pPr>
            <a:lvl3pPr>
              <a:defRPr>
                <a:ea typeface="黑体" panose="02010609060101010101" pitchFamily="2" charset="-122"/>
              </a:defRPr>
            </a:lvl3pPr>
            <a:lvl4pPr>
              <a:defRPr>
                <a:ea typeface="黑体" panose="02010609060101010101" pitchFamily="2" charset="-122"/>
              </a:defRPr>
            </a:lvl4pPr>
            <a:lvl5pPr>
              <a:defRPr>
                <a:ea typeface="黑体" panose="02010609060101010101" pitchFamily="2" charset="-122"/>
              </a:defRPr>
            </a:lvl5pPr>
          </a:lstStyle>
          <a:p>
            <a:pPr lvl="0"/>
            <a:r>
              <a:rPr lang="zh-CN" altLang="en-US" dirty="0" smtClean="0"/>
              <a:t>单击此处编辑母版文本样式</a:t>
            </a:r>
            <a:endParaRPr lang="zh-CN" altLang="en-US" dirty="0" smtClean="0"/>
          </a:p>
          <a:p>
            <a:pPr lvl="1"/>
            <a:r>
              <a:rPr lang="zh-CN" altLang="en-US" dirty="0" smtClean="0"/>
              <a:t>第二级</a:t>
            </a:r>
            <a:endParaRPr lang="zh-CN" altLang="en-US" dirty="0" smtClean="0"/>
          </a:p>
          <a:p>
            <a:pPr lvl="2"/>
            <a:r>
              <a:rPr lang="zh-CN" altLang="en-US" dirty="0" smtClean="0"/>
              <a:t>第三级</a:t>
            </a:r>
            <a:endParaRPr lang="zh-CN" altLang="en-US" dirty="0" smtClean="0"/>
          </a:p>
          <a:p>
            <a:pPr lvl="3"/>
            <a:r>
              <a:rPr lang="zh-CN" altLang="en-US" dirty="0" smtClean="0"/>
              <a:t>第四级</a:t>
            </a:r>
            <a:endParaRPr lang="zh-CN" altLang="en-US" dirty="0" smtClean="0"/>
          </a:p>
          <a:p>
            <a:pPr lvl="4"/>
            <a:r>
              <a:rPr lang="zh-CN" altLang="en-US" dirty="0" smtClean="0"/>
              <a:t>第五级</a:t>
            </a:r>
            <a:endParaRPr lang="zh-CN" altLang="en-US" dirty="0"/>
          </a:p>
        </p:txBody>
      </p:sp>
      <p:sp>
        <p:nvSpPr>
          <p:cNvPr id="4" name="灯片编号占位符 3"/>
          <p:cNvSpPr>
            <a:spLocks noGrp="1"/>
          </p:cNvSpPr>
          <p:nvPr>
            <p:ph type="sldNum" sz="quarter" idx="10"/>
          </p:nvPr>
        </p:nvSpPr>
        <p:spPr/>
        <p:txBody>
          <a:bodyPr/>
          <a:p>
            <a:pPr>
              <a:defRPr/>
            </a:pPr>
            <a:fld id="{E4756410-FD98-4A27-967F-6CF0795E9BF8}" type="slidenum">
              <a:rPr lang="en-US" altLang="zh-CN"/>
            </a:fld>
            <a:endParaRPr lang="en-US" altLang="zh-CN"/>
          </a:p>
        </p:txBody>
      </p:sp>
      <p:cxnSp>
        <p:nvCxnSpPr>
          <p:cNvPr id="5" name="直接连接符 4"/>
          <p:cNvCxnSpPr/>
          <p:nvPr/>
        </p:nvCxnSpPr>
        <p:spPr>
          <a:xfrm flipH="1">
            <a:off x="0" y="1100455"/>
            <a:ext cx="12192000" cy="0"/>
          </a:xfrm>
          <a:prstGeom prst="line">
            <a:avLst/>
          </a:prstGeom>
          <a:ln w="73025">
            <a:solidFill>
              <a:srgbClr val="3A357B"/>
            </a:solidFill>
            <a:headEnd type="none" w="med" len="med"/>
            <a:tailEnd type="none" w="med" len="med"/>
          </a:ln>
        </p:spPr>
        <p:style>
          <a:lnRef idx="1">
            <a:schemeClr val="dk1"/>
          </a:lnRef>
          <a:fillRef idx="0">
            <a:schemeClr val="dk1"/>
          </a:fillRef>
          <a:effectRef idx="0">
            <a:schemeClr val="dk1"/>
          </a:effectRef>
          <a:fontRef idx="minor">
            <a:schemeClr val="tx1"/>
          </a:fontRef>
        </p:style>
      </p:cxnSp>
    </p:spTree>
  </p:cSld>
  <p:clrMapOvr>
    <a:masterClrMapping/>
  </p:clrMapOvr>
  <p:transition>
    <p:zoom/>
  </p:transition>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522233" y="392099"/>
            <a:ext cx="9216293" cy="563563"/>
          </a:xfrm>
        </p:spPr>
        <p:txBody>
          <a:bodyPr/>
          <a:lstStyle>
            <a:lvl1pPr>
              <a:defRPr sz="2400">
                <a:solidFill>
                  <a:schemeClr val="tx2">
                    <a:lumMod val="95000"/>
                    <a:lumOff val="5000"/>
                  </a:schemeClr>
                </a:solidFill>
              </a:defRPr>
            </a:lvl1pPr>
          </a:lstStyle>
          <a:p>
            <a:r>
              <a:rPr lang="zh-CN" altLang="en-US" dirty="0" smtClean="0"/>
              <a:t>单击此处编辑母版标题样式</a:t>
            </a:r>
            <a:endParaRPr lang="zh-CN" altLang="en-US" dirty="0"/>
          </a:p>
        </p:txBody>
      </p:sp>
      <p:sp>
        <p:nvSpPr>
          <p:cNvPr id="3" name="内容占位符 2"/>
          <p:cNvSpPr>
            <a:spLocks noGrp="1"/>
          </p:cNvSpPr>
          <p:nvPr>
            <p:ph idx="1"/>
          </p:nvPr>
        </p:nvSpPr>
        <p:spPr>
          <a:xfrm>
            <a:off x="521970" y="1314450"/>
            <a:ext cx="10794365" cy="4377690"/>
          </a:xfrm>
          <a:prstGeom prst="rect">
            <a:avLst/>
          </a:prstGeom>
        </p:spPr>
        <p:txBody>
          <a:bodyPr/>
          <a:lstStyle>
            <a:lvl1pPr>
              <a:defRPr sz="2400">
                <a:ea typeface="黑体" panose="02010609060101010101" pitchFamily="2" charset="-122"/>
              </a:defRPr>
            </a:lvl1pPr>
            <a:lvl2pPr>
              <a:defRPr>
                <a:ea typeface="黑体" panose="02010609060101010101" pitchFamily="2" charset="-122"/>
              </a:defRPr>
            </a:lvl2pPr>
            <a:lvl3pPr>
              <a:defRPr>
                <a:ea typeface="黑体" panose="02010609060101010101" pitchFamily="2" charset="-122"/>
              </a:defRPr>
            </a:lvl3pPr>
            <a:lvl4pPr>
              <a:defRPr>
                <a:ea typeface="黑体" panose="02010609060101010101" pitchFamily="2" charset="-122"/>
              </a:defRPr>
            </a:lvl4pPr>
            <a:lvl5pPr>
              <a:defRPr>
                <a:ea typeface="黑体" panose="02010609060101010101" pitchFamily="2" charset="-122"/>
              </a:defRPr>
            </a:lvl5pPr>
          </a:lstStyle>
          <a:p>
            <a:pPr lvl="0"/>
            <a:r>
              <a:rPr lang="zh-CN" altLang="en-US" dirty="0" smtClean="0"/>
              <a:t>单击此处编辑母版文本样式</a:t>
            </a:r>
            <a:endParaRPr lang="zh-CN" altLang="en-US" dirty="0" smtClean="0"/>
          </a:p>
          <a:p>
            <a:pPr lvl="1"/>
            <a:r>
              <a:rPr lang="zh-CN" altLang="en-US" dirty="0" smtClean="0"/>
              <a:t>第二级</a:t>
            </a:r>
            <a:endParaRPr lang="zh-CN" altLang="en-US" dirty="0" smtClean="0"/>
          </a:p>
          <a:p>
            <a:pPr lvl="2"/>
            <a:r>
              <a:rPr lang="zh-CN" altLang="en-US" dirty="0" smtClean="0"/>
              <a:t>第三级</a:t>
            </a:r>
            <a:endParaRPr lang="zh-CN" altLang="en-US" dirty="0" smtClean="0"/>
          </a:p>
          <a:p>
            <a:pPr lvl="3"/>
            <a:r>
              <a:rPr lang="zh-CN" altLang="en-US" dirty="0" smtClean="0"/>
              <a:t>第四级</a:t>
            </a:r>
            <a:endParaRPr lang="zh-CN" altLang="en-US" dirty="0" smtClean="0"/>
          </a:p>
          <a:p>
            <a:pPr lvl="4"/>
            <a:r>
              <a:rPr lang="zh-CN" altLang="en-US" dirty="0" smtClean="0"/>
              <a:t>第五级</a:t>
            </a:r>
            <a:endParaRPr lang="zh-CN" altLang="en-US" dirty="0"/>
          </a:p>
        </p:txBody>
      </p:sp>
      <p:sp>
        <p:nvSpPr>
          <p:cNvPr id="4" name="灯片编号占位符 3"/>
          <p:cNvSpPr>
            <a:spLocks noGrp="1"/>
          </p:cNvSpPr>
          <p:nvPr>
            <p:ph type="sldNum" sz="quarter" idx="10"/>
          </p:nvPr>
        </p:nvSpPr>
        <p:spPr/>
        <p:txBody>
          <a:bodyPr/>
          <a:p>
            <a:pPr>
              <a:defRPr/>
            </a:pPr>
            <a:fld id="{E4756410-FD98-4A27-967F-6CF0795E9BF8}" type="slidenum">
              <a:rPr lang="en-US" altLang="zh-CN"/>
            </a:fld>
            <a:endParaRPr lang="en-US" altLang="zh-CN"/>
          </a:p>
        </p:txBody>
      </p:sp>
      <p:cxnSp>
        <p:nvCxnSpPr>
          <p:cNvPr id="5" name="直接连接符 4"/>
          <p:cNvCxnSpPr/>
          <p:nvPr/>
        </p:nvCxnSpPr>
        <p:spPr>
          <a:xfrm flipH="1">
            <a:off x="0" y="1100455"/>
            <a:ext cx="12192000" cy="0"/>
          </a:xfrm>
          <a:prstGeom prst="line">
            <a:avLst/>
          </a:prstGeom>
          <a:ln w="73025">
            <a:solidFill>
              <a:srgbClr val="3A357B"/>
            </a:solidFill>
            <a:headEnd type="none" w="med" len="med"/>
            <a:tailEnd type="none" w="med" len="med"/>
          </a:ln>
        </p:spPr>
        <p:style>
          <a:lnRef idx="1">
            <a:schemeClr val="dk1"/>
          </a:lnRef>
          <a:fillRef idx="0">
            <a:schemeClr val="dk1"/>
          </a:fillRef>
          <a:effectRef idx="0">
            <a:schemeClr val="dk1"/>
          </a:effectRef>
          <a:fontRef idx="minor">
            <a:schemeClr val="tx1"/>
          </a:fontRef>
        </p:style>
      </p:cxnSp>
    </p:spTree>
  </p:cSld>
  <p:clrMapOvr>
    <a:masterClrMapping/>
  </p:clrMapOvr>
  <p:transition>
    <p:zoom/>
  </p:transition>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522233" y="392099"/>
            <a:ext cx="9216293" cy="563563"/>
          </a:xfrm>
        </p:spPr>
        <p:txBody>
          <a:bodyPr/>
          <a:lstStyle>
            <a:lvl1pPr>
              <a:defRPr sz="2400">
                <a:solidFill>
                  <a:schemeClr val="tx2">
                    <a:lumMod val="95000"/>
                    <a:lumOff val="5000"/>
                  </a:schemeClr>
                </a:solidFill>
              </a:defRPr>
            </a:lvl1pPr>
          </a:lstStyle>
          <a:p>
            <a:r>
              <a:rPr lang="zh-CN" altLang="en-US" dirty="0" smtClean="0"/>
              <a:t>单击此处编辑母版标题样式</a:t>
            </a:r>
            <a:endParaRPr lang="zh-CN" altLang="en-US" dirty="0"/>
          </a:p>
        </p:txBody>
      </p:sp>
      <p:sp>
        <p:nvSpPr>
          <p:cNvPr id="3" name="内容占位符 2"/>
          <p:cNvSpPr>
            <a:spLocks noGrp="1"/>
          </p:cNvSpPr>
          <p:nvPr>
            <p:ph idx="1"/>
          </p:nvPr>
        </p:nvSpPr>
        <p:spPr>
          <a:xfrm>
            <a:off x="521970" y="1314450"/>
            <a:ext cx="10794365" cy="4377690"/>
          </a:xfrm>
          <a:prstGeom prst="rect">
            <a:avLst/>
          </a:prstGeom>
        </p:spPr>
        <p:txBody>
          <a:bodyPr/>
          <a:lstStyle>
            <a:lvl1pPr>
              <a:defRPr sz="2400">
                <a:ea typeface="黑体" panose="02010609060101010101" pitchFamily="2" charset="-122"/>
              </a:defRPr>
            </a:lvl1pPr>
            <a:lvl2pPr>
              <a:defRPr>
                <a:ea typeface="黑体" panose="02010609060101010101" pitchFamily="2" charset="-122"/>
              </a:defRPr>
            </a:lvl2pPr>
            <a:lvl3pPr>
              <a:defRPr>
                <a:ea typeface="黑体" panose="02010609060101010101" pitchFamily="2" charset="-122"/>
              </a:defRPr>
            </a:lvl3pPr>
            <a:lvl4pPr>
              <a:defRPr>
                <a:ea typeface="黑体" panose="02010609060101010101" pitchFamily="2" charset="-122"/>
              </a:defRPr>
            </a:lvl4pPr>
            <a:lvl5pPr>
              <a:defRPr>
                <a:ea typeface="黑体" panose="02010609060101010101" pitchFamily="2" charset="-122"/>
              </a:defRPr>
            </a:lvl5pPr>
          </a:lstStyle>
          <a:p>
            <a:pPr lvl="0"/>
            <a:r>
              <a:rPr lang="zh-CN" altLang="en-US" dirty="0" smtClean="0"/>
              <a:t>单击此处编辑母版文本样式</a:t>
            </a:r>
            <a:endParaRPr lang="zh-CN" altLang="en-US" dirty="0" smtClean="0"/>
          </a:p>
          <a:p>
            <a:pPr lvl="1"/>
            <a:r>
              <a:rPr lang="zh-CN" altLang="en-US" dirty="0" smtClean="0"/>
              <a:t>第二级</a:t>
            </a:r>
            <a:endParaRPr lang="zh-CN" altLang="en-US" dirty="0" smtClean="0"/>
          </a:p>
          <a:p>
            <a:pPr lvl="2"/>
            <a:r>
              <a:rPr lang="zh-CN" altLang="en-US" dirty="0" smtClean="0"/>
              <a:t>第三级</a:t>
            </a:r>
            <a:endParaRPr lang="zh-CN" altLang="en-US" dirty="0" smtClean="0"/>
          </a:p>
          <a:p>
            <a:pPr lvl="3"/>
            <a:r>
              <a:rPr lang="zh-CN" altLang="en-US" dirty="0" smtClean="0"/>
              <a:t>第四级</a:t>
            </a:r>
            <a:endParaRPr lang="zh-CN" altLang="en-US" dirty="0" smtClean="0"/>
          </a:p>
          <a:p>
            <a:pPr lvl="4"/>
            <a:r>
              <a:rPr lang="zh-CN" altLang="en-US" dirty="0" smtClean="0"/>
              <a:t>第五级</a:t>
            </a:r>
            <a:endParaRPr lang="zh-CN" altLang="en-US" dirty="0"/>
          </a:p>
        </p:txBody>
      </p:sp>
      <p:sp>
        <p:nvSpPr>
          <p:cNvPr id="4" name="灯片编号占位符 3"/>
          <p:cNvSpPr>
            <a:spLocks noGrp="1"/>
          </p:cNvSpPr>
          <p:nvPr>
            <p:ph type="sldNum" sz="quarter" idx="10"/>
          </p:nvPr>
        </p:nvSpPr>
        <p:spPr/>
        <p:txBody>
          <a:bodyPr/>
          <a:p>
            <a:pPr>
              <a:defRPr/>
            </a:pPr>
            <a:fld id="{E4756410-FD98-4A27-967F-6CF0795E9BF8}" type="slidenum">
              <a:rPr lang="en-US" altLang="zh-CN"/>
            </a:fld>
            <a:endParaRPr lang="en-US" altLang="zh-CN"/>
          </a:p>
        </p:txBody>
      </p:sp>
      <p:cxnSp>
        <p:nvCxnSpPr>
          <p:cNvPr id="5" name="直接连接符 4"/>
          <p:cNvCxnSpPr/>
          <p:nvPr/>
        </p:nvCxnSpPr>
        <p:spPr>
          <a:xfrm flipH="1">
            <a:off x="0" y="1100455"/>
            <a:ext cx="12192000" cy="0"/>
          </a:xfrm>
          <a:prstGeom prst="line">
            <a:avLst/>
          </a:prstGeom>
          <a:ln w="73025">
            <a:solidFill>
              <a:srgbClr val="3A357B"/>
            </a:solidFill>
            <a:headEnd type="none" w="med" len="med"/>
            <a:tailEnd type="none" w="med" len="med"/>
          </a:ln>
        </p:spPr>
        <p:style>
          <a:lnRef idx="1">
            <a:schemeClr val="dk1"/>
          </a:lnRef>
          <a:fillRef idx="0">
            <a:schemeClr val="dk1"/>
          </a:fillRef>
          <a:effectRef idx="0">
            <a:schemeClr val="dk1"/>
          </a:effectRef>
          <a:fontRef idx="minor">
            <a:schemeClr val="tx1"/>
          </a:fontRef>
        </p:style>
      </p:cxnSp>
    </p:spTree>
  </p:cSld>
  <p:clrMapOvr>
    <a:masterClrMapping/>
  </p:clrMapOvr>
  <p:transition>
    <p:zoom/>
  </p:transition>
  <p:hf sldNum="0" hdr="0" ftr="0" dt="0"/>
</p:sldLayout>
</file>

<file path=ppt/slideMasters/_rels/slideMaster1.xml.rels><?xml version="1.0" encoding="UTF-8" standalone="yes"?>
<Relationships xmlns="http://schemas.openxmlformats.org/package/2006/relationships"><Relationship Id="rId4" Type="http://schemas.openxmlformats.org/officeDocument/2006/relationships/theme" Target="../theme/theme1.xml"/><Relationship Id="rId3"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_rels/slideMaster10.xml.rels><?xml version="1.0" encoding="UTF-8" standalone="yes"?>
<Relationships xmlns="http://schemas.openxmlformats.org/package/2006/relationships"><Relationship Id="rId3" Type="http://schemas.openxmlformats.org/officeDocument/2006/relationships/theme" Target="../theme/theme10.xml"/><Relationship Id="rId2" Type="http://schemas.openxmlformats.org/officeDocument/2006/relationships/image" Target="../media/image1.png"/><Relationship Id="rId1" Type="http://schemas.openxmlformats.org/officeDocument/2006/relationships/slideLayout" Target="../slideLayouts/slideLayout11.xml"/></Relationships>
</file>

<file path=ppt/slideMasters/_rels/slideMaster11.xml.rels><?xml version="1.0" encoding="UTF-8" standalone="yes"?>
<Relationships xmlns="http://schemas.openxmlformats.org/package/2006/relationships"><Relationship Id="rId4" Type="http://schemas.openxmlformats.org/officeDocument/2006/relationships/theme" Target="../theme/theme11.xml"/><Relationship Id="rId3" Type="http://schemas.openxmlformats.org/officeDocument/2006/relationships/image" Target="../media/image1.png"/><Relationship Id="rId2" Type="http://schemas.openxmlformats.org/officeDocument/2006/relationships/slideLayout" Target="../slideLayouts/slideLayout13.xml"/><Relationship Id="rId1" Type="http://schemas.openxmlformats.org/officeDocument/2006/relationships/slideLayout" Target="../slideLayouts/slideLayout12.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image" Target="../media/image1.png"/><Relationship Id="rId1" Type="http://schemas.openxmlformats.org/officeDocument/2006/relationships/slideLayout" Target="../slideLayouts/slideLayout3.xml"/></Relationships>
</file>

<file path=ppt/slideMasters/_rels/slideMaster3.xml.rels><?xml version="1.0" encoding="UTF-8" standalone="yes"?>
<Relationships xmlns="http://schemas.openxmlformats.org/package/2006/relationships"><Relationship Id="rId3" Type="http://schemas.openxmlformats.org/officeDocument/2006/relationships/theme" Target="../theme/theme3.xml"/><Relationship Id="rId2" Type="http://schemas.openxmlformats.org/officeDocument/2006/relationships/image" Target="../media/image1.png"/><Relationship Id="rId1" Type="http://schemas.openxmlformats.org/officeDocument/2006/relationships/slideLayout" Target="../slideLayouts/slideLayout4.xml"/></Relationships>
</file>

<file path=ppt/slideMasters/_rels/slideMaster4.xml.rels><?xml version="1.0" encoding="UTF-8" standalone="yes"?>
<Relationships xmlns="http://schemas.openxmlformats.org/package/2006/relationships"><Relationship Id="rId3" Type="http://schemas.openxmlformats.org/officeDocument/2006/relationships/theme" Target="../theme/theme4.xml"/><Relationship Id="rId2" Type="http://schemas.openxmlformats.org/officeDocument/2006/relationships/image" Target="../media/image1.png"/><Relationship Id="rId1" Type="http://schemas.openxmlformats.org/officeDocument/2006/relationships/slideLayout" Target="../slideLayouts/slideLayout5.xml"/></Relationships>
</file>

<file path=ppt/slideMasters/_rels/slideMaster5.xml.rels><?xml version="1.0" encoding="UTF-8" standalone="yes"?>
<Relationships xmlns="http://schemas.openxmlformats.org/package/2006/relationships"><Relationship Id="rId3" Type="http://schemas.openxmlformats.org/officeDocument/2006/relationships/theme" Target="../theme/theme5.xml"/><Relationship Id="rId2" Type="http://schemas.openxmlformats.org/officeDocument/2006/relationships/image" Target="../media/image1.png"/><Relationship Id="rId1" Type="http://schemas.openxmlformats.org/officeDocument/2006/relationships/slideLayout" Target="../slideLayouts/slideLayout6.xml"/></Relationships>
</file>

<file path=ppt/slideMasters/_rels/slideMaster6.xml.rels><?xml version="1.0" encoding="UTF-8" standalone="yes"?>
<Relationships xmlns="http://schemas.openxmlformats.org/package/2006/relationships"><Relationship Id="rId3" Type="http://schemas.openxmlformats.org/officeDocument/2006/relationships/theme" Target="../theme/theme6.xml"/><Relationship Id="rId2" Type="http://schemas.openxmlformats.org/officeDocument/2006/relationships/image" Target="../media/image1.png"/><Relationship Id="rId1" Type="http://schemas.openxmlformats.org/officeDocument/2006/relationships/slideLayout" Target="../slideLayouts/slideLayout7.xml"/></Relationships>
</file>

<file path=ppt/slideMasters/_rels/slideMaster7.xml.rels><?xml version="1.0" encoding="UTF-8" standalone="yes"?>
<Relationships xmlns="http://schemas.openxmlformats.org/package/2006/relationships"><Relationship Id="rId3" Type="http://schemas.openxmlformats.org/officeDocument/2006/relationships/theme" Target="../theme/theme7.xml"/><Relationship Id="rId2" Type="http://schemas.openxmlformats.org/officeDocument/2006/relationships/image" Target="../media/image1.png"/><Relationship Id="rId1" Type="http://schemas.openxmlformats.org/officeDocument/2006/relationships/slideLayout" Target="../slideLayouts/slideLayout8.xml"/></Relationships>
</file>

<file path=ppt/slideMasters/_rels/slideMaster8.xml.rels><?xml version="1.0" encoding="UTF-8" standalone="yes"?>
<Relationships xmlns="http://schemas.openxmlformats.org/package/2006/relationships"><Relationship Id="rId3" Type="http://schemas.openxmlformats.org/officeDocument/2006/relationships/theme" Target="../theme/theme8.xml"/><Relationship Id="rId2" Type="http://schemas.openxmlformats.org/officeDocument/2006/relationships/image" Target="../media/image1.png"/><Relationship Id="rId1" Type="http://schemas.openxmlformats.org/officeDocument/2006/relationships/slideLayout" Target="../slideLayouts/slideLayout9.xml"/></Relationships>
</file>

<file path=ppt/slideMasters/_rels/slideMaster9.xml.rels><?xml version="1.0" encoding="UTF-8" standalone="yes"?>
<Relationships xmlns="http://schemas.openxmlformats.org/package/2006/relationships"><Relationship Id="rId3" Type="http://schemas.openxmlformats.org/officeDocument/2006/relationships/theme" Target="../theme/theme9.xml"/><Relationship Id="rId2" Type="http://schemas.openxmlformats.org/officeDocument/2006/relationships/image" Target="../media/image1.png"/><Relationship Id="rId1"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p:sp>
        <p:nvSpPr>
          <p:cNvPr id="1038" name="Rectangle 14"/>
          <p:cNvSpPr>
            <a:spLocks noGrp="1" noChangeArrowheads="1"/>
          </p:cNvSpPr>
          <p:nvPr>
            <p:ph type="sldNum" sz="quarter" idx="4"/>
          </p:nvPr>
        </p:nvSpPr>
        <p:spPr bwMode="auto">
          <a:xfrm>
            <a:off x="10261600" y="6273800"/>
            <a:ext cx="1752601" cy="404813"/>
          </a:xfrm>
          <a:prstGeom prst="rect">
            <a:avLst/>
          </a:prstGeom>
          <a:noFill/>
          <a:ln w="9525">
            <a:noFill/>
            <a:miter lim="800000"/>
          </a:ln>
          <a:effectLst/>
        </p:spPr>
        <p:txBody>
          <a:bodyPr vert="horz" wrap="square" lIns="91440" tIns="45720" rIns="91440" bIns="45720" numCol="1" anchor="t" anchorCtr="0" compatLnSpc="1"/>
          <a:lstStyle>
            <a:lvl1pPr algn="r" eaLnBrk="1" hangingPunct="1">
              <a:defRPr sz="1290" b="0">
                <a:solidFill>
                  <a:srgbClr val="000000"/>
                </a:solidFill>
                <a:latin typeface="Arial" panose="020B0604020202020204" pitchFamily="34" charset="0"/>
                <a:ea typeface="黑体" panose="02010609060101010101" pitchFamily="2" charset="-122"/>
              </a:defRPr>
            </a:lvl1pPr>
          </a:lstStyle>
          <a:p>
            <a:pPr>
              <a:defRPr/>
            </a:pPr>
            <a:fld id="{75DD47E2-B690-4967-86E7-D9F2290AA5DF}" type="slidenum">
              <a:rPr lang="en-US" altLang="zh-CN"/>
            </a:fld>
            <a:endParaRPr lang="en-US" altLang="zh-CN"/>
          </a:p>
        </p:txBody>
      </p:sp>
      <p:sp>
        <p:nvSpPr>
          <p:cNvPr id="1027" name="Rectangle 16"/>
          <p:cNvSpPr>
            <a:spLocks noGrp="1"/>
          </p:cNvSpPr>
          <p:nvPr>
            <p:ph type="title"/>
          </p:nvPr>
        </p:nvSpPr>
        <p:spPr>
          <a:xfrm>
            <a:off x="336062" y="0"/>
            <a:ext cx="9216293" cy="563563"/>
          </a:xfrm>
          <a:prstGeom prst="rect">
            <a:avLst/>
          </a:prstGeom>
          <a:noFill/>
          <a:ln w="9525">
            <a:noFill/>
          </a:ln>
        </p:spPr>
        <p:txBody>
          <a:bodyPr anchor="ctr"/>
          <a:p>
            <a:pPr lvl="0"/>
            <a:r>
              <a:rPr lang="zh-CN" altLang="en-US" dirty="0"/>
              <a:t>单击此处编辑母版标题样式</a:t>
            </a:r>
            <a:endParaRPr lang="zh-CN"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ransition>
    <p:zoom/>
  </p:transition>
  <p:timing>
    <p:tnLst>
      <p:par>
        <p:cTn id="1" dur="indefinite" restart="never" nodeType="tmRoot"/>
      </p:par>
    </p:tnLst>
  </p:timing>
  <p:hf sldNum="0" hdr="0" ftr="0" dt="0"/>
  <p:txStyles>
    <p:titleStyle>
      <a:lvl1pPr algn="l" rtl="0" eaLnBrk="0" fontAlgn="base" hangingPunct="0">
        <a:spcBef>
          <a:spcPct val="0"/>
        </a:spcBef>
        <a:spcAft>
          <a:spcPct val="0"/>
        </a:spcAft>
        <a:defRPr sz="4060">
          <a:solidFill>
            <a:schemeClr val="bg1"/>
          </a:solidFill>
          <a:latin typeface="+mj-lt"/>
          <a:ea typeface="+mj-ea"/>
          <a:cs typeface="+mj-cs"/>
        </a:defRPr>
      </a:lvl1pPr>
      <a:lvl2pPr algn="l" rtl="0" eaLnBrk="0" fontAlgn="base" hangingPunct="0">
        <a:spcBef>
          <a:spcPct val="0"/>
        </a:spcBef>
        <a:spcAft>
          <a:spcPct val="0"/>
        </a:spcAft>
        <a:defRPr sz="4400">
          <a:solidFill>
            <a:schemeClr val="bg1"/>
          </a:solidFill>
          <a:latin typeface="Arial" panose="020B0604020202020204" pitchFamily="34" charset="0"/>
          <a:ea typeface="黑体" panose="02010609060101010101" pitchFamily="2" charset="-122"/>
        </a:defRPr>
      </a:lvl2pPr>
      <a:lvl3pPr algn="l" rtl="0" eaLnBrk="0" fontAlgn="base" hangingPunct="0">
        <a:spcBef>
          <a:spcPct val="0"/>
        </a:spcBef>
        <a:spcAft>
          <a:spcPct val="0"/>
        </a:spcAft>
        <a:defRPr sz="4400">
          <a:solidFill>
            <a:schemeClr val="bg1"/>
          </a:solidFill>
          <a:latin typeface="Arial" panose="020B0604020202020204" pitchFamily="34" charset="0"/>
          <a:ea typeface="黑体" panose="02010609060101010101" pitchFamily="2" charset="-122"/>
        </a:defRPr>
      </a:lvl3pPr>
      <a:lvl4pPr algn="l" rtl="0" eaLnBrk="0" fontAlgn="base" hangingPunct="0">
        <a:spcBef>
          <a:spcPct val="0"/>
        </a:spcBef>
        <a:spcAft>
          <a:spcPct val="0"/>
        </a:spcAft>
        <a:defRPr sz="4400">
          <a:solidFill>
            <a:schemeClr val="bg1"/>
          </a:solidFill>
          <a:latin typeface="Arial" panose="020B0604020202020204" pitchFamily="34" charset="0"/>
          <a:ea typeface="黑体" panose="02010609060101010101" pitchFamily="2" charset="-122"/>
        </a:defRPr>
      </a:lvl4pPr>
      <a:lvl5pPr algn="l" rtl="0" eaLnBrk="0" fontAlgn="base" hangingPunct="0">
        <a:spcBef>
          <a:spcPct val="0"/>
        </a:spcBef>
        <a:spcAft>
          <a:spcPct val="0"/>
        </a:spcAft>
        <a:defRPr sz="4400">
          <a:solidFill>
            <a:schemeClr val="bg1"/>
          </a:solidFill>
          <a:latin typeface="Arial" panose="020B0604020202020204" pitchFamily="34" charset="0"/>
          <a:ea typeface="黑体" panose="02010609060101010101" pitchFamily="2" charset="-122"/>
        </a:defRPr>
      </a:lvl5pPr>
      <a:lvl6pPr marL="457200" algn="l" rtl="0" fontAlgn="base">
        <a:spcBef>
          <a:spcPct val="0"/>
        </a:spcBef>
        <a:spcAft>
          <a:spcPct val="0"/>
        </a:spcAft>
        <a:defRPr sz="4400">
          <a:solidFill>
            <a:schemeClr val="bg1"/>
          </a:solidFill>
          <a:latin typeface="Arial" panose="020B0604020202020204" pitchFamily="34" charset="0"/>
          <a:ea typeface="黑体" panose="02010609060101010101" pitchFamily="2" charset="-122"/>
        </a:defRPr>
      </a:lvl6pPr>
      <a:lvl7pPr marL="914400" algn="l" rtl="0" fontAlgn="base">
        <a:spcBef>
          <a:spcPct val="0"/>
        </a:spcBef>
        <a:spcAft>
          <a:spcPct val="0"/>
        </a:spcAft>
        <a:defRPr sz="4400">
          <a:solidFill>
            <a:schemeClr val="bg1"/>
          </a:solidFill>
          <a:latin typeface="Arial" panose="020B0604020202020204" pitchFamily="34" charset="0"/>
          <a:ea typeface="黑体" panose="02010609060101010101" pitchFamily="2" charset="-122"/>
        </a:defRPr>
      </a:lvl7pPr>
      <a:lvl8pPr marL="1371600" algn="l" rtl="0" fontAlgn="base">
        <a:spcBef>
          <a:spcPct val="0"/>
        </a:spcBef>
        <a:spcAft>
          <a:spcPct val="0"/>
        </a:spcAft>
        <a:defRPr sz="4400">
          <a:solidFill>
            <a:schemeClr val="bg1"/>
          </a:solidFill>
          <a:latin typeface="Arial" panose="020B0604020202020204" pitchFamily="34" charset="0"/>
          <a:ea typeface="黑体" panose="02010609060101010101" pitchFamily="2" charset="-122"/>
        </a:defRPr>
      </a:lvl8pPr>
      <a:lvl9pPr marL="1828800" algn="l" rtl="0" fontAlgn="base">
        <a:spcBef>
          <a:spcPct val="0"/>
        </a:spcBef>
        <a:spcAft>
          <a:spcPct val="0"/>
        </a:spcAft>
        <a:defRPr sz="4400">
          <a:solidFill>
            <a:schemeClr val="bg1"/>
          </a:solidFill>
          <a:latin typeface="Arial" panose="020B0604020202020204" pitchFamily="34" charset="0"/>
          <a:ea typeface="黑体" panose="02010609060101010101" pitchFamily="2" charset="-122"/>
        </a:defRPr>
      </a:lvl9pPr>
    </p:titleStyle>
    <p:bodyStyle>
      <a:lvl1pPr marL="316230" indent="-316230" algn="l" rtl="0" eaLnBrk="0" fontAlgn="base" hangingPunct="0">
        <a:spcBef>
          <a:spcPts val="90"/>
        </a:spcBef>
        <a:spcAft>
          <a:spcPct val="0"/>
        </a:spcAft>
        <a:buBlip>
          <a:blip r:embed="rId3"/>
        </a:buBlip>
        <a:defRPr sz="2955">
          <a:solidFill>
            <a:schemeClr val="tx1"/>
          </a:solidFill>
          <a:latin typeface="+mn-lt"/>
          <a:ea typeface="+mn-ea"/>
          <a:cs typeface="+mn-cs"/>
        </a:defRPr>
      </a:lvl1pPr>
      <a:lvl2pPr marL="685800" indent="-263525" algn="l" rtl="0" eaLnBrk="0" fontAlgn="base" hangingPunct="0">
        <a:spcBef>
          <a:spcPts val="90"/>
        </a:spcBef>
        <a:spcAft>
          <a:spcPct val="0"/>
        </a:spcAft>
        <a:buClr>
          <a:schemeClr val="accent2"/>
        </a:buClr>
        <a:buSzPct val="70000"/>
        <a:buFont typeface="Wingdings" panose="05000000000000000000" pitchFamily="2" charset="2"/>
        <a:buChar char="p"/>
        <a:defRPr sz="2585">
          <a:solidFill>
            <a:schemeClr val="tx1"/>
          </a:solidFill>
          <a:latin typeface="+mn-lt"/>
          <a:ea typeface="+mn-ea"/>
        </a:defRPr>
      </a:lvl2pPr>
      <a:lvl3pPr marL="1055370" indent="-210820" algn="l" rtl="0" eaLnBrk="0" fontAlgn="base" hangingPunct="0">
        <a:spcBef>
          <a:spcPts val="90"/>
        </a:spcBef>
        <a:spcAft>
          <a:spcPct val="0"/>
        </a:spcAft>
        <a:buClr>
          <a:srgbClr val="3333CC"/>
        </a:buClr>
        <a:buSzPct val="70000"/>
        <a:buFont typeface="Wingdings" panose="05000000000000000000" pitchFamily="2" charset="2"/>
        <a:buChar char="l"/>
        <a:defRPr sz="2215">
          <a:solidFill>
            <a:schemeClr val="tx1"/>
          </a:solidFill>
          <a:latin typeface="+mn-lt"/>
          <a:ea typeface="+mn-ea"/>
        </a:defRPr>
      </a:lvl3pPr>
      <a:lvl4pPr marL="1477010" indent="-210820" algn="l" rtl="0" eaLnBrk="0" fontAlgn="base" hangingPunct="0">
        <a:spcBef>
          <a:spcPts val="90"/>
        </a:spcBef>
        <a:spcAft>
          <a:spcPct val="0"/>
        </a:spcAft>
        <a:buChar char="–"/>
        <a:defRPr sz="1845">
          <a:solidFill>
            <a:schemeClr val="tx1"/>
          </a:solidFill>
          <a:latin typeface="+mn-lt"/>
          <a:ea typeface="+mn-ea"/>
        </a:defRPr>
      </a:lvl4pPr>
      <a:lvl5pPr marL="1899285" indent="-210820" algn="l" rtl="0" eaLnBrk="0" fontAlgn="base" hangingPunct="0">
        <a:spcBef>
          <a:spcPts val="90"/>
        </a:spcBef>
        <a:spcAft>
          <a:spcPct val="0"/>
        </a:spcAft>
        <a:buChar char="»"/>
        <a:defRPr sz="1845">
          <a:solidFill>
            <a:schemeClr val="tx1"/>
          </a:solidFill>
          <a:latin typeface="+mn-lt"/>
          <a:ea typeface="+mn-ea"/>
        </a:defRPr>
      </a:lvl5pPr>
      <a:lvl6pPr marL="2320925" indent="-210820" algn="l" rtl="0" fontAlgn="base">
        <a:spcBef>
          <a:spcPts val="90"/>
        </a:spcBef>
        <a:spcAft>
          <a:spcPct val="0"/>
        </a:spcAft>
        <a:buChar char="»"/>
        <a:defRPr sz="1845">
          <a:solidFill>
            <a:schemeClr val="tx1"/>
          </a:solidFill>
          <a:latin typeface="+mn-lt"/>
          <a:ea typeface="+mn-ea"/>
        </a:defRPr>
      </a:lvl6pPr>
      <a:lvl7pPr marL="2743200" indent="-210820" algn="l" rtl="0" fontAlgn="base">
        <a:spcBef>
          <a:spcPts val="90"/>
        </a:spcBef>
        <a:spcAft>
          <a:spcPct val="0"/>
        </a:spcAft>
        <a:buChar char="»"/>
        <a:defRPr sz="1845">
          <a:solidFill>
            <a:schemeClr val="tx1"/>
          </a:solidFill>
          <a:latin typeface="+mn-lt"/>
          <a:ea typeface="+mn-ea"/>
        </a:defRPr>
      </a:lvl7pPr>
      <a:lvl8pPr marL="3165475" indent="-210820" algn="l" rtl="0" fontAlgn="base">
        <a:spcBef>
          <a:spcPts val="90"/>
        </a:spcBef>
        <a:spcAft>
          <a:spcPct val="0"/>
        </a:spcAft>
        <a:buChar char="»"/>
        <a:defRPr sz="1845">
          <a:solidFill>
            <a:schemeClr val="tx1"/>
          </a:solidFill>
          <a:latin typeface="+mn-lt"/>
          <a:ea typeface="+mn-ea"/>
        </a:defRPr>
      </a:lvl8pPr>
      <a:lvl9pPr marL="3587115" indent="-210820" algn="l" rtl="0" fontAlgn="base">
        <a:spcBef>
          <a:spcPts val="90"/>
        </a:spcBef>
        <a:spcAft>
          <a:spcPct val="0"/>
        </a:spcAft>
        <a:buChar char="»"/>
        <a:defRPr sz="1845">
          <a:solidFill>
            <a:schemeClr val="tx1"/>
          </a:solidFill>
          <a:latin typeface="+mn-lt"/>
          <a:ea typeface="+mn-ea"/>
        </a:defRPr>
      </a:lvl9pPr>
    </p:bodyStyle>
    <p:otherStyle>
      <a:defPPr>
        <a:defRPr lang="zh-CN"/>
      </a:defPPr>
      <a:lvl1pPr marL="0" algn="l" defTabSz="843915" rtl="0" eaLnBrk="1" latinLnBrk="0" hangingPunct="1">
        <a:defRPr sz="1660" kern="1200">
          <a:solidFill>
            <a:schemeClr val="tx1"/>
          </a:solidFill>
          <a:latin typeface="+mn-lt"/>
          <a:ea typeface="+mn-ea"/>
          <a:cs typeface="+mn-cs"/>
        </a:defRPr>
      </a:lvl1pPr>
      <a:lvl2pPr marL="422275" algn="l" defTabSz="843915" rtl="0" eaLnBrk="1" latinLnBrk="0" hangingPunct="1">
        <a:defRPr sz="1660" kern="1200">
          <a:solidFill>
            <a:schemeClr val="tx1"/>
          </a:solidFill>
          <a:latin typeface="+mn-lt"/>
          <a:ea typeface="+mn-ea"/>
          <a:cs typeface="+mn-cs"/>
        </a:defRPr>
      </a:lvl2pPr>
      <a:lvl3pPr marL="843915" algn="l" defTabSz="843915" rtl="0" eaLnBrk="1" latinLnBrk="0" hangingPunct="1">
        <a:defRPr sz="1660" kern="1200">
          <a:solidFill>
            <a:schemeClr val="tx1"/>
          </a:solidFill>
          <a:latin typeface="+mn-lt"/>
          <a:ea typeface="+mn-ea"/>
          <a:cs typeface="+mn-cs"/>
        </a:defRPr>
      </a:lvl3pPr>
      <a:lvl4pPr marL="1266190" algn="l" defTabSz="843915" rtl="0" eaLnBrk="1" latinLnBrk="0" hangingPunct="1">
        <a:defRPr sz="1660" kern="1200">
          <a:solidFill>
            <a:schemeClr val="tx1"/>
          </a:solidFill>
          <a:latin typeface="+mn-lt"/>
          <a:ea typeface="+mn-ea"/>
          <a:cs typeface="+mn-cs"/>
        </a:defRPr>
      </a:lvl4pPr>
      <a:lvl5pPr marL="1687830" algn="l" defTabSz="843915" rtl="0" eaLnBrk="1" latinLnBrk="0" hangingPunct="1">
        <a:defRPr sz="1660" kern="1200">
          <a:solidFill>
            <a:schemeClr val="tx1"/>
          </a:solidFill>
          <a:latin typeface="+mn-lt"/>
          <a:ea typeface="+mn-ea"/>
          <a:cs typeface="+mn-cs"/>
        </a:defRPr>
      </a:lvl5pPr>
      <a:lvl6pPr marL="2110105" algn="l" defTabSz="843915" rtl="0" eaLnBrk="1" latinLnBrk="0" hangingPunct="1">
        <a:defRPr sz="1660" kern="1200">
          <a:solidFill>
            <a:schemeClr val="tx1"/>
          </a:solidFill>
          <a:latin typeface="+mn-lt"/>
          <a:ea typeface="+mn-ea"/>
          <a:cs typeface="+mn-cs"/>
        </a:defRPr>
      </a:lvl6pPr>
      <a:lvl7pPr marL="2532380" algn="l" defTabSz="843915" rtl="0" eaLnBrk="1" latinLnBrk="0" hangingPunct="1">
        <a:defRPr sz="1660" kern="1200">
          <a:solidFill>
            <a:schemeClr val="tx1"/>
          </a:solidFill>
          <a:latin typeface="+mn-lt"/>
          <a:ea typeface="+mn-ea"/>
          <a:cs typeface="+mn-cs"/>
        </a:defRPr>
      </a:lvl7pPr>
      <a:lvl8pPr marL="2954020" algn="l" defTabSz="843915" rtl="0" eaLnBrk="1" latinLnBrk="0" hangingPunct="1">
        <a:defRPr sz="1660" kern="1200">
          <a:solidFill>
            <a:schemeClr val="tx1"/>
          </a:solidFill>
          <a:latin typeface="+mn-lt"/>
          <a:ea typeface="+mn-ea"/>
          <a:cs typeface="+mn-cs"/>
        </a:defRPr>
      </a:lvl8pPr>
      <a:lvl9pPr marL="3376295" algn="l" defTabSz="843915" rtl="0" eaLnBrk="1" latinLnBrk="0" hangingPunct="1">
        <a:defRPr sz="166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p:sp>
        <p:nvSpPr>
          <p:cNvPr id="1038" name="Rectangle 14"/>
          <p:cNvSpPr>
            <a:spLocks noGrp="1" noChangeArrowheads="1"/>
          </p:cNvSpPr>
          <p:nvPr>
            <p:ph type="sldNum" sz="quarter" idx="4"/>
          </p:nvPr>
        </p:nvSpPr>
        <p:spPr bwMode="auto">
          <a:xfrm>
            <a:off x="10261600" y="6273800"/>
            <a:ext cx="1752601" cy="404813"/>
          </a:xfrm>
          <a:prstGeom prst="rect">
            <a:avLst/>
          </a:prstGeom>
          <a:noFill/>
          <a:ln w="9525">
            <a:noFill/>
            <a:miter lim="800000"/>
          </a:ln>
          <a:effectLst/>
        </p:spPr>
        <p:txBody>
          <a:bodyPr vert="horz" wrap="square" lIns="91440" tIns="45720" rIns="91440" bIns="45720" numCol="1" anchor="t" anchorCtr="0" compatLnSpc="1"/>
          <a:lstStyle>
            <a:lvl1pPr algn="r" eaLnBrk="1" hangingPunct="1">
              <a:defRPr sz="1290" b="0">
                <a:solidFill>
                  <a:srgbClr val="000000"/>
                </a:solidFill>
                <a:latin typeface="Arial" panose="020B0604020202020204" pitchFamily="34" charset="0"/>
                <a:ea typeface="黑体" panose="02010609060101010101" pitchFamily="2" charset="-122"/>
              </a:defRPr>
            </a:lvl1pPr>
          </a:lstStyle>
          <a:p>
            <a:pPr>
              <a:defRPr/>
            </a:pPr>
            <a:fld id="{75DD47E2-B690-4967-86E7-D9F2290AA5DF}" type="slidenum">
              <a:rPr lang="en-US" altLang="zh-CN"/>
            </a:fld>
            <a:endParaRPr lang="en-US" altLang="zh-CN"/>
          </a:p>
        </p:txBody>
      </p:sp>
      <p:sp>
        <p:nvSpPr>
          <p:cNvPr id="1027" name="Rectangle 16"/>
          <p:cNvSpPr>
            <a:spLocks noGrp="1"/>
          </p:cNvSpPr>
          <p:nvPr>
            <p:ph type="title"/>
          </p:nvPr>
        </p:nvSpPr>
        <p:spPr>
          <a:xfrm>
            <a:off x="336062" y="0"/>
            <a:ext cx="9216293" cy="563563"/>
          </a:xfrm>
          <a:prstGeom prst="rect">
            <a:avLst/>
          </a:prstGeom>
          <a:noFill/>
          <a:ln w="9525">
            <a:noFill/>
          </a:ln>
        </p:spPr>
        <p:txBody>
          <a:bodyPr anchor="ctr"/>
          <a:p>
            <a:pPr lvl="0"/>
            <a:r>
              <a:rPr lang="zh-CN" altLang="en-US" dirty="0"/>
              <a:t>单击此处编辑母版标题样式</a:t>
            </a:r>
            <a:endParaRPr lang="zh-CN" altLang="en-US" dirty="0"/>
          </a:p>
        </p:txBody>
      </p:sp>
    </p:spTree>
  </p:cSld>
  <p:clrMap bg1="lt1" tx1="dk1" bg2="lt2" tx2="dk2" accent1="accent1" accent2="accent2" accent3="accent3" accent4="accent4" accent5="accent5" accent6="accent6" hlink="hlink" folHlink="folHlink"/>
  <p:sldLayoutIdLst>
    <p:sldLayoutId id="2147483668" r:id="rId1"/>
  </p:sldLayoutIdLst>
  <p:transition>
    <p:zoom/>
  </p:transition>
  <p:timing>
    <p:tnLst>
      <p:par>
        <p:cTn id="1" dur="indefinite" restart="never" nodeType="tmRoot"/>
      </p:par>
    </p:tnLst>
  </p:timing>
  <p:hf sldNum="0" hdr="0" ftr="0" dt="0"/>
  <p:txStyles>
    <p:titleStyle>
      <a:lvl1pPr algn="l" rtl="0" eaLnBrk="0" fontAlgn="base" hangingPunct="0">
        <a:spcBef>
          <a:spcPct val="0"/>
        </a:spcBef>
        <a:spcAft>
          <a:spcPct val="0"/>
        </a:spcAft>
        <a:defRPr sz="4060">
          <a:solidFill>
            <a:schemeClr val="bg1"/>
          </a:solidFill>
          <a:latin typeface="+mj-lt"/>
          <a:ea typeface="+mj-ea"/>
          <a:cs typeface="+mj-cs"/>
        </a:defRPr>
      </a:lvl1pPr>
      <a:lvl2pPr algn="l" rtl="0" eaLnBrk="0" fontAlgn="base" hangingPunct="0">
        <a:spcBef>
          <a:spcPct val="0"/>
        </a:spcBef>
        <a:spcAft>
          <a:spcPct val="0"/>
        </a:spcAft>
        <a:defRPr sz="4400">
          <a:solidFill>
            <a:schemeClr val="bg1"/>
          </a:solidFill>
          <a:latin typeface="Arial" panose="020B0604020202020204" pitchFamily="34" charset="0"/>
          <a:ea typeface="黑体" panose="02010609060101010101" pitchFamily="2" charset="-122"/>
        </a:defRPr>
      </a:lvl2pPr>
      <a:lvl3pPr algn="l" rtl="0" eaLnBrk="0" fontAlgn="base" hangingPunct="0">
        <a:spcBef>
          <a:spcPct val="0"/>
        </a:spcBef>
        <a:spcAft>
          <a:spcPct val="0"/>
        </a:spcAft>
        <a:defRPr sz="4400">
          <a:solidFill>
            <a:schemeClr val="bg1"/>
          </a:solidFill>
          <a:latin typeface="Arial" panose="020B0604020202020204" pitchFamily="34" charset="0"/>
          <a:ea typeface="黑体" panose="02010609060101010101" pitchFamily="2" charset="-122"/>
        </a:defRPr>
      </a:lvl3pPr>
      <a:lvl4pPr algn="l" rtl="0" eaLnBrk="0" fontAlgn="base" hangingPunct="0">
        <a:spcBef>
          <a:spcPct val="0"/>
        </a:spcBef>
        <a:spcAft>
          <a:spcPct val="0"/>
        </a:spcAft>
        <a:defRPr sz="4400">
          <a:solidFill>
            <a:schemeClr val="bg1"/>
          </a:solidFill>
          <a:latin typeface="Arial" panose="020B0604020202020204" pitchFamily="34" charset="0"/>
          <a:ea typeface="黑体" panose="02010609060101010101" pitchFamily="2" charset="-122"/>
        </a:defRPr>
      </a:lvl4pPr>
      <a:lvl5pPr algn="l" rtl="0" eaLnBrk="0" fontAlgn="base" hangingPunct="0">
        <a:spcBef>
          <a:spcPct val="0"/>
        </a:spcBef>
        <a:spcAft>
          <a:spcPct val="0"/>
        </a:spcAft>
        <a:defRPr sz="4400">
          <a:solidFill>
            <a:schemeClr val="bg1"/>
          </a:solidFill>
          <a:latin typeface="Arial" panose="020B0604020202020204" pitchFamily="34" charset="0"/>
          <a:ea typeface="黑体" panose="02010609060101010101" pitchFamily="2" charset="-122"/>
        </a:defRPr>
      </a:lvl5pPr>
      <a:lvl6pPr marL="457200" algn="l" rtl="0" fontAlgn="base">
        <a:spcBef>
          <a:spcPct val="0"/>
        </a:spcBef>
        <a:spcAft>
          <a:spcPct val="0"/>
        </a:spcAft>
        <a:defRPr sz="4400">
          <a:solidFill>
            <a:schemeClr val="bg1"/>
          </a:solidFill>
          <a:latin typeface="Arial" panose="020B0604020202020204" pitchFamily="34" charset="0"/>
          <a:ea typeface="黑体" panose="02010609060101010101" pitchFamily="2" charset="-122"/>
        </a:defRPr>
      </a:lvl6pPr>
      <a:lvl7pPr marL="914400" algn="l" rtl="0" fontAlgn="base">
        <a:spcBef>
          <a:spcPct val="0"/>
        </a:spcBef>
        <a:spcAft>
          <a:spcPct val="0"/>
        </a:spcAft>
        <a:defRPr sz="4400">
          <a:solidFill>
            <a:schemeClr val="bg1"/>
          </a:solidFill>
          <a:latin typeface="Arial" panose="020B0604020202020204" pitchFamily="34" charset="0"/>
          <a:ea typeface="黑体" panose="02010609060101010101" pitchFamily="2" charset="-122"/>
        </a:defRPr>
      </a:lvl7pPr>
      <a:lvl8pPr marL="1371600" algn="l" rtl="0" fontAlgn="base">
        <a:spcBef>
          <a:spcPct val="0"/>
        </a:spcBef>
        <a:spcAft>
          <a:spcPct val="0"/>
        </a:spcAft>
        <a:defRPr sz="4400">
          <a:solidFill>
            <a:schemeClr val="bg1"/>
          </a:solidFill>
          <a:latin typeface="Arial" panose="020B0604020202020204" pitchFamily="34" charset="0"/>
          <a:ea typeface="黑体" panose="02010609060101010101" pitchFamily="2" charset="-122"/>
        </a:defRPr>
      </a:lvl8pPr>
      <a:lvl9pPr marL="1828800" algn="l" rtl="0" fontAlgn="base">
        <a:spcBef>
          <a:spcPct val="0"/>
        </a:spcBef>
        <a:spcAft>
          <a:spcPct val="0"/>
        </a:spcAft>
        <a:defRPr sz="4400">
          <a:solidFill>
            <a:schemeClr val="bg1"/>
          </a:solidFill>
          <a:latin typeface="Arial" panose="020B0604020202020204" pitchFamily="34" charset="0"/>
          <a:ea typeface="黑体" panose="02010609060101010101" pitchFamily="2" charset="-122"/>
        </a:defRPr>
      </a:lvl9pPr>
    </p:titleStyle>
    <p:bodyStyle>
      <a:lvl1pPr marL="316230" indent="-316230" algn="l" rtl="0" eaLnBrk="0" fontAlgn="base" hangingPunct="0">
        <a:spcBef>
          <a:spcPts val="90"/>
        </a:spcBef>
        <a:spcAft>
          <a:spcPct val="0"/>
        </a:spcAft>
        <a:buBlip>
          <a:blip r:embed="rId2"/>
        </a:buBlip>
        <a:defRPr sz="2955">
          <a:solidFill>
            <a:schemeClr val="tx1"/>
          </a:solidFill>
          <a:latin typeface="+mn-lt"/>
          <a:ea typeface="+mn-ea"/>
          <a:cs typeface="+mn-cs"/>
        </a:defRPr>
      </a:lvl1pPr>
      <a:lvl2pPr marL="685800" indent="-263525" algn="l" rtl="0" eaLnBrk="0" fontAlgn="base" hangingPunct="0">
        <a:spcBef>
          <a:spcPts val="90"/>
        </a:spcBef>
        <a:spcAft>
          <a:spcPct val="0"/>
        </a:spcAft>
        <a:buClr>
          <a:schemeClr val="accent2"/>
        </a:buClr>
        <a:buSzPct val="70000"/>
        <a:buFont typeface="Wingdings" panose="05000000000000000000" pitchFamily="2" charset="2"/>
        <a:buChar char="p"/>
        <a:defRPr sz="2585">
          <a:solidFill>
            <a:schemeClr val="tx1"/>
          </a:solidFill>
          <a:latin typeface="+mn-lt"/>
          <a:ea typeface="+mn-ea"/>
        </a:defRPr>
      </a:lvl2pPr>
      <a:lvl3pPr marL="1055370" indent="-210820" algn="l" rtl="0" eaLnBrk="0" fontAlgn="base" hangingPunct="0">
        <a:spcBef>
          <a:spcPts val="90"/>
        </a:spcBef>
        <a:spcAft>
          <a:spcPct val="0"/>
        </a:spcAft>
        <a:buClr>
          <a:srgbClr val="3333CC"/>
        </a:buClr>
        <a:buSzPct val="70000"/>
        <a:buFont typeface="Wingdings" panose="05000000000000000000" pitchFamily="2" charset="2"/>
        <a:buChar char="l"/>
        <a:defRPr sz="2215">
          <a:solidFill>
            <a:schemeClr val="tx1"/>
          </a:solidFill>
          <a:latin typeface="+mn-lt"/>
          <a:ea typeface="+mn-ea"/>
        </a:defRPr>
      </a:lvl3pPr>
      <a:lvl4pPr marL="1477010" indent="-210820" algn="l" rtl="0" eaLnBrk="0" fontAlgn="base" hangingPunct="0">
        <a:spcBef>
          <a:spcPts val="90"/>
        </a:spcBef>
        <a:spcAft>
          <a:spcPct val="0"/>
        </a:spcAft>
        <a:buChar char="–"/>
        <a:defRPr sz="1845">
          <a:solidFill>
            <a:schemeClr val="tx1"/>
          </a:solidFill>
          <a:latin typeface="+mn-lt"/>
          <a:ea typeface="+mn-ea"/>
        </a:defRPr>
      </a:lvl4pPr>
      <a:lvl5pPr marL="1899285" indent="-210820" algn="l" rtl="0" eaLnBrk="0" fontAlgn="base" hangingPunct="0">
        <a:spcBef>
          <a:spcPts val="90"/>
        </a:spcBef>
        <a:spcAft>
          <a:spcPct val="0"/>
        </a:spcAft>
        <a:buChar char="»"/>
        <a:defRPr sz="1845">
          <a:solidFill>
            <a:schemeClr val="tx1"/>
          </a:solidFill>
          <a:latin typeface="+mn-lt"/>
          <a:ea typeface="+mn-ea"/>
        </a:defRPr>
      </a:lvl5pPr>
      <a:lvl6pPr marL="2320925" indent="-210820" algn="l" rtl="0" fontAlgn="base">
        <a:spcBef>
          <a:spcPts val="90"/>
        </a:spcBef>
        <a:spcAft>
          <a:spcPct val="0"/>
        </a:spcAft>
        <a:buChar char="»"/>
        <a:defRPr sz="1845">
          <a:solidFill>
            <a:schemeClr val="tx1"/>
          </a:solidFill>
          <a:latin typeface="+mn-lt"/>
          <a:ea typeface="+mn-ea"/>
        </a:defRPr>
      </a:lvl6pPr>
      <a:lvl7pPr marL="2743200" indent="-210820" algn="l" rtl="0" fontAlgn="base">
        <a:spcBef>
          <a:spcPts val="90"/>
        </a:spcBef>
        <a:spcAft>
          <a:spcPct val="0"/>
        </a:spcAft>
        <a:buChar char="»"/>
        <a:defRPr sz="1845">
          <a:solidFill>
            <a:schemeClr val="tx1"/>
          </a:solidFill>
          <a:latin typeface="+mn-lt"/>
          <a:ea typeface="+mn-ea"/>
        </a:defRPr>
      </a:lvl7pPr>
      <a:lvl8pPr marL="3165475" indent="-210820" algn="l" rtl="0" fontAlgn="base">
        <a:spcBef>
          <a:spcPts val="90"/>
        </a:spcBef>
        <a:spcAft>
          <a:spcPct val="0"/>
        </a:spcAft>
        <a:buChar char="»"/>
        <a:defRPr sz="1845">
          <a:solidFill>
            <a:schemeClr val="tx1"/>
          </a:solidFill>
          <a:latin typeface="+mn-lt"/>
          <a:ea typeface="+mn-ea"/>
        </a:defRPr>
      </a:lvl8pPr>
      <a:lvl9pPr marL="3587115" indent="-210820" algn="l" rtl="0" fontAlgn="base">
        <a:spcBef>
          <a:spcPts val="90"/>
        </a:spcBef>
        <a:spcAft>
          <a:spcPct val="0"/>
        </a:spcAft>
        <a:buChar char="»"/>
        <a:defRPr sz="1845">
          <a:solidFill>
            <a:schemeClr val="tx1"/>
          </a:solidFill>
          <a:latin typeface="+mn-lt"/>
          <a:ea typeface="+mn-ea"/>
        </a:defRPr>
      </a:lvl9pPr>
    </p:bodyStyle>
    <p:otherStyle>
      <a:defPPr>
        <a:defRPr lang="zh-CN"/>
      </a:defPPr>
      <a:lvl1pPr marL="0" algn="l" defTabSz="843915" rtl="0" eaLnBrk="1" latinLnBrk="0" hangingPunct="1">
        <a:defRPr sz="1660" kern="1200">
          <a:solidFill>
            <a:schemeClr val="tx1"/>
          </a:solidFill>
          <a:latin typeface="+mn-lt"/>
          <a:ea typeface="+mn-ea"/>
          <a:cs typeface="+mn-cs"/>
        </a:defRPr>
      </a:lvl1pPr>
      <a:lvl2pPr marL="422275" algn="l" defTabSz="843915" rtl="0" eaLnBrk="1" latinLnBrk="0" hangingPunct="1">
        <a:defRPr sz="1660" kern="1200">
          <a:solidFill>
            <a:schemeClr val="tx1"/>
          </a:solidFill>
          <a:latin typeface="+mn-lt"/>
          <a:ea typeface="+mn-ea"/>
          <a:cs typeface="+mn-cs"/>
        </a:defRPr>
      </a:lvl2pPr>
      <a:lvl3pPr marL="843915" algn="l" defTabSz="843915" rtl="0" eaLnBrk="1" latinLnBrk="0" hangingPunct="1">
        <a:defRPr sz="1660" kern="1200">
          <a:solidFill>
            <a:schemeClr val="tx1"/>
          </a:solidFill>
          <a:latin typeface="+mn-lt"/>
          <a:ea typeface="+mn-ea"/>
          <a:cs typeface="+mn-cs"/>
        </a:defRPr>
      </a:lvl3pPr>
      <a:lvl4pPr marL="1266190" algn="l" defTabSz="843915" rtl="0" eaLnBrk="1" latinLnBrk="0" hangingPunct="1">
        <a:defRPr sz="1660" kern="1200">
          <a:solidFill>
            <a:schemeClr val="tx1"/>
          </a:solidFill>
          <a:latin typeface="+mn-lt"/>
          <a:ea typeface="+mn-ea"/>
          <a:cs typeface="+mn-cs"/>
        </a:defRPr>
      </a:lvl4pPr>
      <a:lvl5pPr marL="1687830" algn="l" defTabSz="843915" rtl="0" eaLnBrk="1" latinLnBrk="0" hangingPunct="1">
        <a:defRPr sz="1660" kern="1200">
          <a:solidFill>
            <a:schemeClr val="tx1"/>
          </a:solidFill>
          <a:latin typeface="+mn-lt"/>
          <a:ea typeface="+mn-ea"/>
          <a:cs typeface="+mn-cs"/>
        </a:defRPr>
      </a:lvl5pPr>
      <a:lvl6pPr marL="2110105" algn="l" defTabSz="843915" rtl="0" eaLnBrk="1" latinLnBrk="0" hangingPunct="1">
        <a:defRPr sz="1660" kern="1200">
          <a:solidFill>
            <a:schemeClr val="tx1"/>
          </a:solidFill>
          <a:latin typeface="+mn-lt"/>
          <a:ea typeface="+mn-ea"/>
          <a:cs typeface="+mn-cs"/>
        </a:defRPr>
      </a:lvl6pPr>
      <a:lvl7pPr marL="2532380" algn="l" defTabSz="843915" rtl="0" eaLnBrk="1" latinLnBrk="0" hangingPunct="1">
        <a:defRPr sz="1660" kern="1200">
          <a:solidFill>
            <a:schemeClr val="tx1"/>
          </a:solidFill>
          <a:latin typeface="+mn-lt"/>
          <a:ea typeface="+mn-ea"/>
          <a:cs typeface="+mn-cs"/>
        </a:defRPr>
      </a:lvl7pPr>
      <a:lvl8pPr marL="2954020" algn="l" defTabSz="843915" rtl="0" eaLnBrk="1" latinLnBrk="0" hangingPunct="1">
        <a:defRPr sz="1660" kern="1200">
          <a:solidFill>
            <a:schemeClr val="tx1"/>
          </a:solidFill>
          <a:latin typeface="+mn-lt"/>
          <a:ea typeface="+mn-ea"/>
          <a:cs typeface="+mn-cs"/>
        </a:defRPr>
      </a:lvl8pPr>
      <a:lvl9pPr marL="3376295" algn="l" defTabSz="843915" rtl="0" eaLnBrk="1" latinLnBrk="0" hangingPunct="1">
        <a:defRPr sz="1660"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p:sp>
        <p:nvSpPr>
          <p:cNvPr id="1038" name="Rectangle 14"/>
          <p:cNvSpPr>
            <a:spLocks noGrp="1" noChangeArrowheads="1"/>
          </p:cNvSpPr>
          <p:nvPr>
            <p:ph type="sldNum" sz="quarter" idx="4"/>
          </p:nvPr>
        </p:nvSpPr>
        <p:spPr bwMode="auto">
          <a:xfrm>
            <a:off x="10261600" y="6273800"/>
            <a:ext cx="1752601" cy="404813"/>
          </a:xfrm>
          <a:prstGeom prst="rect">
            <a:avLst/>
          </a:prstGeom>
          <a:noFill/>
          <a:ln w="9525">
            <a:noFill/>
            <a:miter lim="800000"/>
          </a:ln>
          <a:effectLst/>
        </p:spPr>
        <p:txBody>
          <a:bodyPr vert="horz" wrap="square" lIns="91440" tIns="45720" rIns="91440" bIns="45720" numCol="1" anchor="t" anchorCtr="0" compatLnSpc="1"/>
          <a:lstStyle>
            <a:lvl1pPr algn="r" eaLnBrk="1" hangingPunct="1">
              <a:defRPr sz="1290" b="0">
                <a:solidFill>
                  <a:srgbClr val="000000"/>
                </a:solidFill>
                <a:latin typeface="Arial" panose="020B0604020202020204" pitchFamily="34" charset="0"/>
                <a:ea typeface="黑体" panose="02010609060101010101" pitchFamily="2" charset="-122"/>
              </a:defRPr>
            </a:lvl1pPr>
          </a:lstStyle>
          <a:p>
            <a:pPr>
              <a:defRPr/>
            </a:pPr>
            <a:fld id="{75DD47E2-B690-4967-86E7-D9F2290AA5DF}" type="slidenum">
              <a:rPr lang="en-US" altLang="zh-CN"/>
            </a:fld>
            <a:endParaRPr lang="en-US" altLang="zh-CN"/>
          </a:p>
        </p:txBody>
      </p:sp>
      <p:sp>
        <p:nvSpPr>
          <p:cNvPr id="1027" name="Rectangle 16"/>
          <p:cNvSpPr>
            <a:spLocks noGrp="1"/>
          </p:cNvSpPr>
          <p:nvPr>
            <p:ph type="title"/>
          </p:nvPr>
        </p:nvSpPr>
        <p:spPr>
          <a:xfrm>
            <a:off x="336062" y="0"/>
            <a:ext cx="9216293" cy="563563"/>
          </a:xfrm>
          <a:prstGeom prst="rect">
            <a:avLst/>
          </a:prstGeom>
          <a:noFill/>
          <a:ln w="9525">
            <a:noFill/>
          </a:ln>
        </p:spPr>
        <p:txBody>
          <a:bodyPr anchor="ctr"/>
          <a:p>
            <a:pPr lvl="0"/>
            <a:r>
              <a:rPr lang="zh-CN" altLang="en-US" dirty="0"/>
              <a:t>单击此处编辑母版标题样式</a:t>
            </a:r>
            <a:endParaRPr lang="zh-CN" altLang="en-US" dirty="0"/>
          </a:p>
        </p:txBody>
      </p:sp>
    </p:spTree>
  </p:cSld>
  <p:clrMap bg1="lt1" tx1="dk1" bg2="lt2" tx2="dk2" accent1="accent1" accent2="accent2" accent3="accent3" accent4="accent4" accent5="accent5" accent6="accent6" hlink="hlink" folHlink="folHlink"/>
  <p:sldLayoutIdLst>
    <p:sldLayoutId id="2147483670" r:id="rId1"/>
    <p:sldLayoutId id="2147483671" r:id="rId2"/>
  </p:sldLayoutIdLst>
  <p:transition>
    <p:zoom/>
  </p:transition>
  <p:timing>
    <p:tnLst>
      <p:par>
        <p:cTn id="1" dur="indefinite" restart="never" nodeType="tmRoot"/>
      </p:par>
    </p:tnLst>
  </p:timing>
  <p:hf sldNum="0" hdr="0" ftr="0" dt="0"/>
  <p:txStyles>
    <p:titleStyle>
      <a:lvl1pPr algn="l" rtl="0" eaLnBrk="0" fontAlgn="base" hangingPunct="0">
        <a:spcBef>
          <a:spcPct val="0"/>
        </a:spcBef>
        <a:spcAft>
          <a:spcPct val="0"/>
        </a:spcAft>
        <a:defRPr sz="4060">
          <a:solidFill>
            <a:schemeClr val="bg1"/>
          </a:solidFill>
          <a:latin typeface="+mj-lt"/>
          <a:ea typeface="+mj-ea"/>
          <a:cs typeface="+mj-cs"/>
        </a:defRPr>
      </a:lvl1pPr>
      <a:lvl2pPr algn="l" rtl="0" eaLnBrk="0" fontAlgn="base" hangingPunct="0">
        <a:spcBef>
          <a:spcPct val="0"/>
        </a:spcBef>
        <a:spcAft>
          <a:spcPct val="0"/>
        </a:spcAft>
        <a:defRPr sz="4400">
          <a:solidFill>
            <a:schemeClr val="bg1"/>
          </a:solidFill>
          <a:latin typeface="Arial" panose="020B0604020202020204" pitchFamily="34" charset="0"/>
          <a:ea typeface="黑体" panose="02010609060101010101" pitchFamily="2" charset="-122"/>
        </a:defRPr>
      </a:lvl2pPr>
      <a:lvl3pPr algn="l" rtl="0" eaLnBrk="0" fontAlgn="base" hangingPunct="0">
        <a:spcBef>
          <a:spcPct val="0"/>
        </a:spcBef>
        <a:spcAft>
          <a:spcPct val="0"/>
        </a:spcAft>
        <a:defRPr sz="4400">
          <a:solidFill>
            <a:schemeClr val="bg1"/>
          </a:solidFill>
          <a:latin typeface="Arial" panose="020B0604020202020204" pitchFamily="34" charset="0"/>
          <a:ea typeface="黑体" panose="02010609060101010101" pitchFamily="2" charset="-122"/>
        </a:defRPr>
      </a:lvl3pPr>
      <a:lvl4pPr algn="l" rtl="0" eaLnBrk="0" fontAlgn="base" hangingPunct="0">
        <a:spcBef>
          <a:spcPct val="0"/>
        </a:spcBef>
        <a:spcAft>
          <a:spcPct val="0"/>
        </a:spcAft>
        <a:defRPr sz="4400">
          <a:solidFill>
            <a:schemeClr val="bg1"/>
          </a:solidFill>
          <a:latin typeface="Arial" panose="020B0604020202020204" pitchFamily="34" charset="0"/>
          <a:ea typeface="黑体" panose="02010609060101010101" pitchFamily="2" charset="-122"/>
        </a:defRPr>
      </a:lvl4pPr>
      <a:lvl5pPr algn="l" rtl="0" eaLnBrk="0" fontAlgn="base" hangingPunct="0">
        <a:spcBef>
          <a:spcPct val="0"/>
        </a:spcBef>
        <a:spcAft>
          <a:spcPct val="0"/>
        </a:spcAft>
        <a:defRPr sz="4400">
          <a:solidFill>
            <a:schemeClr val="bg1"/>
          </a:solidFill>
          <a:latin typeface="Arial" panose="020B0604020202020204" pitchFamily="34" charset="0"/>
          <a:ea typeface="黑体" panose="02010609060101010101" pitchFamily="2" charset="-122"/>
        </a:defRPr>
      </a:lvl5pPr>
      <a:lvl6pPr marL="457200" algn="l" rtl="0" fontAlgn="base">
        <a:spcBef>
          <a:spcPct val="0"/>
        </a:spcBef>
        <a:spcAft>
          <a:spcPct val="0"/>
        </a:spcAft>
        <a:defRPr sz="4400">
          <a:solidFill>
            <a:schemeClr val="bg1"/>
          </a:solidFill>
          <a:latin typeface="Arial" panose="020B0604020202020204" pitchFamily="34" charset="0"/>
          <a:ea typeface="黑体" panose="02010609060101010101" pitchFamily="2" charset="-122"/>
        </a:defRPr>
      </a:lvl6pPr>
      <a:lvl7pPr marL="914400" algn="l" rtl="0" fontAlgn="base">
        <a:spcBef>
          <a:spcPct val="0"/>
        </a:spcBef>
        <a:spcAft>
          <a:spcPct val="0"/>
        </a:spcAft>
        <a:defRPr sz="4400">
          <a:solidFill>
            <a:schemeClr val="bg1"/>
          </a:solidFill>
          <a:latin typeface="Arial" panose="020B0604020202020204" pitchFamily="34" charset="0"/>
          <a:ea typeface="黑体" panose="02010609060101010101" pitchFamily="2" charset="-122"/>
        </a:defRPr>
      </a:lvl7pPr>
      <a:lvl8pPr marL="1371600" algn="l" rtl="0" fontAlgn="base">
        <a:spcBef>
          <a:spcPct val="0"/>
        </a:spcBef>
        <a:spcAft>
          <a:spcPct val="0"/>
        </a:spcAft>
        <a:defRPr sz="4400">
          <a:solidFill>
            <a:schemeClr val="bg1"/>
          </a:solidFill>
          <a:latin typeface="Arial" panose="020B0604020202020204" pitchFamily="34" charset="0"/>
          <a:ea typeface="黑体" panose="02010609060101010101" pitchFamily="2" charset="-122"/>
        </a:defRPr>
      </a:lvl8pPr>
      <a:lvl9pPr marL="1828800" algn="l" rtl="0" fontAlgn="base">
        <a:spcBef>
          <a:spcPct val="0"/>
        </a:spcBef>
        <a:spcAft>
          <a:spcPct val="0"/>
        </a:spcAft>
        <a:defRPr sz="4400">
          <a:solidFill>
            <a:schemeClr val="bg1"/>
          </a:solidFill>
          <a:latin typeface="Arial" panose="020B0604020202020204" pitchFamily="34" charset="0"/>
          <a:ea typeface="黑体" panose="02010609060101010101" pitchFamily="2" charset="-122"/>
        </a:defRPr>
      </a:lvl9pPr>
    </p:titleStyle>
    <p:bodyStyle>
      <a:lvl1pPr marL="316230" indent="-316230" algn="l" rtl="0" eaLnBrk="0" fontAlgn="base" hangingPunct="0">
        <a:spcBef>
          <a:spcPts val="90"/>
        </a:spcBef>
        <a:spcAft>
          <a:spcPct val="0"/>
        </a:spcAft>
        <a:buBlip>
          <a:blip r:embed="rId3"/>
        </a:buBlip>
        <a:defRPr sz="2955">
          <a:solidFill>
            <a:schemeClr val="tx1"/>
          </a:solidFill>
          <a:latin typeface="+mn-lt"/>
          <a:ea typeface="+mn-ea"/>
          <a:cs typeface="+mn-cs"/>
        </a:defRPr>
      </a:lvl1pPr>
      <a:lvl2pPr marL="685800" indent="-263525" algn="l" rtl="0" eaLnBrk="0" fontAlgn="base" hangingPunct="0">
        <a:spcBef>
          <a:spcPts val="90"/>
        </a:spcBef>
        <a:spcAft>
          <a:spcPct val="0"/>
        </a:spcAft>
        <a:buClr>
          <a:schemeClr val="accent2"/>
        </a:buClr>
        <a:buSzPct val="70000"/>
        <a:buFont typeface="Wingdings" panose="05000000000000000000" pitchFamily="2" charset="2"/>
        <a:buChar char="p"/>
        <a:defRPr sz="2585">
          <a:solidFill>
            <a:schemeClr val="tx1"/>
          </a:solidFill>
          <a:latin typeface="+mn-lt"/>
          <a:ea typeface="+mn-ea"/>
        </a:defRPr>
      </a:lvl2pPr>
      <a:lvl3pPr marL="1055370" indent="-210820" algn="l" rtl="0" eaLnBrk="0" fontAlgn="base" hangingPunct="0">
        <a:spcBef>
          <a:spcPts val="90"/>
        </a:spcBef>
        <a:spcAft>
          <a:spcPct val="0"/>
        </a:spcAft>
        <a:buClr>
          <a:srgbClr val="3333CC"/>
        </a:buClr>
        <a:buSzPct val="70000"/>
        <a:buFont typeface="Wingdings" panose="05000000000000000000" pitchFamily="2" charset="2"/>
        <a:buChar char="l"/>
        <a:defRPr sz="2215">
          <a:solidFill>
            <a:schemeClr val="tx1"/>
          </a:solidFill>
          <a:latin typeface="+mn-lt"/>
          <a:ea typeface="+mn-ea"/>
        </a:defRPr>
      </a:lvl3pPr>
      <a:lvl4pPr marL="1477010" indent="-210820" algn="l" rtl="0" eaLnBrk="0" fontAlgn="base" hangingPunct="0">
        <a:spcBef>
          <a:spcPts val="90"/>
        </a:spcBef>
        <a:spcAft>
          <a:spcPct val="0"/>
        </a:spcAft>
        <a:buChar char="–"/>
        <a:defRPr sz="1845">
          <a:solidFill>
            <a:schemeClr val="tx1"/>
          </a:solidFill>
          <a:latin typeface="+mn-lt"/>
          <a:ea typeface="+mn-ea"/>
        </a:defRPr>
      </a:lvl4pPr>
      <a:lvl5pPr marL="1899285" indent="-210820" algn="l" rtl="0" eaLnBrk="0" fontAlgn="base" hangingPunct="0">
        <a:spcBef>
          <a:spcPts val="90"/>
        </a:spcBef>
        <a:spcAft>
          <a:spcPct val="0"/>
        </a:spcAft>
        <a:buChar char="»"/>
        <a:defRPr sz="1845">
          <a:solidFill>
            <a:schemeClr val="tx1"/>
          </a:solidFill>
          <a:latin typeface="+mn-lt"/>
          <a:ea typeface="+mn-ea"/>
        </a:defRPr>
      </a:lvl5pPr>
      <a:lvl6pPr marL="2320925" indent="-210820" algn="l" rtl="0" fontAlgn="base">
        <a:spcBef>
          <a:spcPts val="90"/>
        </a:spcBef>
        <a:spcAft>
          <a:spcPct val="0"/>
        </a:spcAft>
        <a:buChar char="»"/>
        <a:defRPr sz="1845">
          <a:solidFill>
            <a:schemeClr val="tx1"/>
          </a:solidFill>
          <a:latin typeface="+mn-lt"/>
          <a:ea typeface="+mn-ea"/>
        </a:defRPr>
      </a:lvl6pPr>
      <a:lvl7pPr marL="2743200" indent="-210820" algn="l" rtl="0" fontAlgn="base">
        <a:spcBef>
          <a:spcPts val="90"/>
        </a:spcBef>
        <a:spcAft>
          <a:spcPct val="0"/>
        </a:spcAft>
        <a:buChar char="»"/>
        <a:defRPr sz="1845">
          <a:solidFill>
            <a:schemeClr val="tx1"/>
          </a:solidFill>
          <a:latin typeface="+mn-lt"/>
          <a:ea typeface="+mn-ea"/>
        </a:defRPr>
      </a:lvl7pPr>
      <a:lvl8pPr marL="3165475" indent="-210820" algn="l" rtl="0" fontAlgn="base">
        <a:spcBef>
          <a:spcPts val="90"/>
        </a:spcBef>
        <a:spcAft>
          <a:spcPct val="0"/>
        </a:spcAft>
        <a:buChar char="»"/>
        <a:defRPr sz="1845">
          <a:solidFill>
            <a:schemeClr val="tx1"/>
          </a:solidFill>
          <a:latin typeface="+mn-lt"/>
          <a:ea typeface="+mn-ea"/>
        </a:defRPr>
      </a:lvl8pPr>
      <a:lvl9pPr marL="3587115" indent="-210820" algn="l" rtl="0" fontAlgn="base">
        <a:spcBef>
          <a:spcPts val="90"/>
        </a:spcBef>
        <a:spcAft>
          <a:spcPct val="0"/>
        </a:spcAft>
        <a:buChar char="»"/>
        <a:defRPr sz="1845">
          <a:solidFill>
            <a:schemeClr val="tx1"/>
          </a:solidFill>
          <a:latin typeface="+mn-lt"/>
          <a:ea typeface="+mn-ea"/>
        </a:defRPr>
      </a:lvl9pPr>
    </p:bodyStyle>
    <p:otherStyle>
      <a:defPPr>
        <a:defRPr lang="zh-CN"/>
      </a:defPPr>
      <a:lvl1pPr marL="0" algn="l" defTabSz="843915" rtl="0" eaLnBrk="1" latinLnBrk="0" hangingPunct="1">
        <a:defRPr sz="1660" kern="1200">
          <a:solidFill>
            <a:schemeClr val="tx1"/>
          </a:solidFill>
          <a:latin typeface="+mn-lt"/>
          <a:ea typeface="+mn-ea"/>
          <a:cs typeface="+mn-cs"/>
        </a:defRPr>
      </a:lvl1pPr>
      <a:lvl2pPr marL="422275" algn="l" defTabSz="843915" rtl="0" eaLnBrk="1" latinLnBrk="0" hangingPunct="1">
        <a:defRPr sz="1660" kern="1200">
          <a:solidFill>
            <a:schemeClr val="tx1"/>
          </a:solidFill>
          <a:latin typeface="+mn-lt"/>
          <a:ea typeface="+mn-ea"/>
          <a:cs typeface="+mn-cs"/>
        </a:defRPr>
      </a:lvl2pPr>
      <a:lvl3pPr marL="843915" algn="l" defTabSz="843915" rtl="0" eaLnBrk="1" latinLnBrk="0" hangingPunct="1">
        <a:defRPr sz="1660" kern="1200">
          <a:solidFill>
            <a:schemeClr val="tx1"/>
          </a:solidFill>
          <a:latin typeface="+mn-lt"/>
          <a:ea typeface="+mn-ea"/>
          <a:cs typeface="+mn-cs"/>
        </a:defRPr>
      </a:lvl3pPr>
      <a:lvl4pPr marL="1266190" algn="l" defTabSz="843915" rtl="0" eaLnBrk="1" latinLnBrk="0" hangingPunct="1">
        <a:defRPr sz="1660" kern="1200">
          <a:solidFill>
            <a:schemeClr val="tx1"/>
          </a:solidFill>
          <a:latin typeface="+mn-lt"/>
          <a:ea typeface="+mn-ea"/>
          <a:cs typeface="+mn-cs"/>
        </a:defRPr>
      </a:lvl4pPr>
      <a:lvl5pPr marL="1687830" algn="l" defTabSz="843915" rtl="0" eaLnBrk="1" latinLnBrk="0" hangingPunct="1">
        <a:defRPr sz="1660" kern="1200">
          <a:solidFill>
            <a:schemeClr val="tx1"/>
          </a:solidFill>
          <a:latin typeface="+mn-lt"/>
          <a:ea typeface="+mn-ea"/>
          <a:cs typeface="+mn-cs"/>
        </a:defRPr>
      </a:lvl5pPr>
      <a:lvl6pPr marL="2110105" algn="l" defTabSz="843915" rtl="0" eaLnBrk="1" latinLnBrk="0" hangingPunct="1">
        <a:defRPr sz="1660" kern="1200">
          <a:solidFill>
            <a:schemeClr val="tx1"/>
          </a:solidFill>
          <a:latin typeface="+mn-lt"/>
          <a:ea typeface="+mn-ea"/>
          <a:cs typeface="+mn-cs"/>
        </a:defRPr>
      </a:lvl6pPr>
      <a:lvl7pPr marL="2532380" algn="l" defTabSz="843915" rtl="0" eaLnBrk="1" latinLnBrk="0" hangingPunct="1">
        <a:defRPr sz="1660" kern="1200">
          <a:solidFill>
            <a:schemeClr val="tx1"/>
          </a:solidFill>
          <a:latin typeface="+mn-lt"/>
          <a:ea typeface="+mn-ea"/>
          <a:cs typeface="+mn-cs"/>
        </a:defRPr>
      </a:lvl7pPr>
      <a:lvl8pPr marL="2954020" algn="l" defTabSz="843915" rtl="0" eaLnBrk="1" latinLnBrk="0" hangingPunct="1">
        <a:defRPr sz="1660" kern="1200">
          <a:solidFill>
            <a:schemeClr val="tx1"/>
          </a:solidFill>
          <a:latin typeface="+mn-lt"/>
          <a:ea typeface="+mn-ea"/>
          <a:cs typeface="+mn-cs"/>
        </a:defRPr>
      </a:lvl8pPr>
      <a:lvl9pPr marL="3376295" algn="l" defTabSz="843915" rtl="0" eaLnBrk="1" latinLnBrk="0" hangingPunct="1">
        <a:defRPr sz="166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p:sp>
        <p:nvSpPr>
          <p:cNvPr id="1038" name="Rectangle 14"/>
          <p:cNvSpPr>
            <a:spLocks noGrp="1" noChangeArrowheads="1"/>
          </p:cNvSpPr>
          <p:nvPr>
            <p:ph type="sldNum" sz="quarter" idx="4"/>
          </p:nvPr>
        </p:nvSpPr>
        <p:spPr bwMode="auto">
          <a:xfrm>
            <a:off x="10261600" y="6273800"/>
            <a:ext cx="1752601" cy="404813"/>
          </a:xfrm>
          <a:prstGeom prst="rect">
            <a:avLst/>
          </a:prstGeom>
          <a:noFill/>
          <a:ln w="9525">
            <a:noFill/>
            <a:miter lim="800000"/>
          </a:ln>
          <a:effectLst/>
        </p:spPr>
        <p:txBody>
          <a:bodyPr vert="horz" wrap="square" lIns="91440" tIns="45720" rIns="91440" bIns="45720" numCol="1" anchor="t" anchorCtr="0" compatLnSpc="1"/>
          <a:lstStyle>
            <a:lvl1pPr algn="r" eaLnBrk="1" hangingPunct="1">
              <a:defRPr sz="1290" b="0">
                <a:solidFill>
                  <a:srgbClr val="000000"/>
                </a:solidFill>
                <a:latin typeface="Arial" panose="020B0604020202020204" pitchFamily="34" charset="0"/>
                <a:ea typeface="黑体" panose="02010609060101010101" pitchFamily="2" charset="-122"/>
              </a:defRPr>
            </a:lvl1pPr>
          </a:lstStyle>
          <a:p>
            <a:pPr>
              <a:defRPr/>
            </a:pPr>
            <a:fld id="{75DD47E2-B690-4967-86E7-D9F2290AA5DF}" type="slidenum">
              <a:rPr lang="en-US" altLang="zh-CN"/>
            </a:fld>
            <a:endParaRPr lang="en-US" altLang="zh-CN"/>
          </a:p>
        </p:txBody>
      </p:sp>
      <p:sp>
        <p:nvSpPr>
          <p:cNvPr id="1027" name="Rectangle 16"/>
          <p:cNvSpPr>
            <a:spLocks noGrp="1"/>
          </p:cNvSpPr>
          <p:nvPr>
            <p:ph type="title"/>
          </p:nvPr>
        </p:nvSpPr>
        <p:spPr>
          <a:xfrm>
            <a:off x="336062" y="0"/>
            <a:ext cx="9216293" cy="563563"/>
          </a:xfrm>
          <a:prstGeom prst="rect">
            <a:avLst/>
          </a:prstGeom>
          <a:noFill/>
          <a:ln w="9525">
            <a:noFill/>
          </a:ln>
        </p:spPr>
        <p:txBody>
          <a:bodyPr anchor="ctr"/>
          <a:p>
            <a:pPr lvl="0"/>
            <a:r>
              <a:rPr lang="zh-CN" altLang="en-US" dirty="0"/>
              <a:t>单击此处编辑母版标题样式</a:t>
            </a:r>
            <a:endParaRPr lang="zh-CN" altLang="en-US" dirty="0"/>
          </a:p>
        </p:txBody>
      </p:sp>
    </p:spTree>
  </p:cSld>
  <p:clrMap bg1="lt1" tx1="dk1" bg2="lt2" tx2="dk2" accent1="accent1" accent2="accent2" accent3="accent3" accent4="accent4" accent5="accent5" accent6="accent6" hlink="hlink" folHlink="folHlink"/>
  <p:sldLayoutIdLst>
    <p:sldLayoutId id="2147483652" r:id="rId1"/>
  </p:sldLayoutIdLst>
  <p:transition>
    <p:zoom/>
  </p:transition>
  <p:timing>
    <p:tnLst>
      <p:par>
        <p:cTn id="1" dur="indefinite" restart="never" nodeType="tmRoot"/>
      </p:par>
    </p:tnLst>
  </p:timing>
  <p:hf sldNum="0" hdr="0" ftr="0" dt="0"/>
  <p:txStyles>
    <p:titleStyle>
      <a:lvl1pPr algn="l" rtl="0" eaLnBrk="0" fontAlgn="base" hangingPunct="0">
        <a:spcBef>
          <a:spcPct val="0"/>
        </a:spcBef>
        <a:spcAft>
          <a:spcPct val="0"/>
        </a:spcAft>
        <a:defRPr sz="4060">
          <a:solidFill>
            <a:schemeClr val="bg1"/>
          </a:solidFill>
          <a:latin typeface="+mj-lt"/>
          <a:ea typeface="+mj-ea"/>
          <a:cs typeface="+mj-cs"/>
        </a:defRPr>
      </a:lvl1pPr>
      <a:lvl2pPr algn="l" rtl="0" eaLnBrk="0" fontAlgn="base" hangingPunct="0">
        <a:spcBef>
          <a:spcPct val="0"/>
        </a:spcBef>
        <a:spcAft>
          <a:spcPct val="0"/>
        </a:spcAft>
        <a:defRPr sz="4400">
          <a:solidFill>
            <a:schemeClr val="bg1"/>
          </a:solidFill>
          <a:latin typeface="Arial" panose="020B0604020202020204" pitchFamily="34" charset="0"/>
          <a:ea typeface="黑体" panose="02010609060101010101" pitchFamily="2" charset="-122"/>
        </a:defRPr>
      </a:lvl2pPr>
      <a:lvl3pPr algn="l" rtl="0" eaLnBrk="0" fontAlgn="base" hangingPunct="0">
        <a:spcBef>
          <a:spcPct val="0"/>
        </a:spcBef>
        <a:spcAft>
          <a:spcPct val="0"/>
        </a:spcAft>
        <a:defRPr sz="4400">
          <a:solidFill>
            <a:schemeClr val="bg1"/>
          </a:solidFill>
          <a:latin typeface="Arial" panose="020B0604020202020204" pitchFamily="34" charset="0"/>
          <a:ea typeface="黑体" panose="02010609060101010101" pitchFamily="2" charset="-122"/>
        </a:defRPr>
      </a:lvl3pPr>
      <a:lvl4pPr algn="l" rtl="0" eaLnBrk="0" fontAlgn="base" hangingPunct="0">
        <a:spcBef>
          <a:spcPct val="0"/>
        </a:spcBef>
        <a:spcAft>
          <a:spcPct val="0"/>
        </a:spcAft>
        <a:defRPr sz="4400">
          <a:solidFill>
            <a:schemeClr val="bg1"/>
          </a:solidFill>
          <a:latin typeface="Arial" panose="020B0604020202020204" pitchFamily="34" charset="0"/>
          <a:ea typeface="黑体" panose="02010609060101010101" pitchFamily="2" charset="-122"/>
        </a:defRPr>
      </a:lvl4pPr>
      <a:lvl5pPr algn="l" rtl="0" eaLnBrk="0" fontAlgn="base" hangingPunct="0">
        <a:spcBef>
          <a:spcPct val="0"/>
        </a:spcBef>
        <a:spcAft>
          <a:spcPct val="0"/>
        </a:spcAft>
        <a:defRPr sz="4400">
          <a:solidFill>
            <a:schemeClr val="bg1"/>
          </a:solidFill>
          <a:latin typeface="Arial" panose="020B0604020202020204" pitchFamily="34" charset="0"/>
          <a:ea typeface="黑体" panose="02010609060101010101" pitchFamily="2" charset="-122"/>
        </a:defRPr>
      </a:lvl5pPr>
      <a:lvl6pPr marL="457200" algn="l" rtl="0" fontAlgn="base">
        <a:spcBef>
          <a:spcPct val="0"/>
        </a:spcBef>
        <a:spcAft>
          <a:spcPct val="0"/>
        </a:spcAft>
        <a:defRPr sz="4400">
          <a:solidFill>
            <a:schemeClr val="bg1"/>
          </a:solidFill>
          <a:latin typeface="Arial" panose="020B0604020202020204" pitchFamily="34" charset="0"/>
          <a:ea typeface="黑体" panose="02010609060101010101" pitchFamily="2" charset="-122"/>
        </a:defRPr>
      </a:lvl6pPr>
      <a:lvl7pPr marL="914400" algn="l" rtl="0" fontAlgn="base">
        <a:spcBef>
          <a:spcPct val="0"/>
        </a:spcBef>
        <a:spcAft>
          <a:spcPct val="0"/>
        </a:spcAft>
        <a:defRPr sz="4400">
          <a:solidFill>
            <a:schemeClr val="bg1"/>
          </a:solidFill>
          <a:latin typeface="Arial" panose="020B0604020202020204" pitchFamily="34" charset="0"/>
          <a:ea typeface="黑体" panose="02010609060101010101" pitchFamily="2" charset="-122"/>
        </a:defRPr>
      </a:lvl7pPr>
      <a:lvl8pPr marL="1371600" algn="l" rtl="0" fontAlgn="base">
        <a:spcBef>
          <a:spcPct val="0"/>
        </a:spcBef>
        <a:spcAft>
          <a:spcPct val="0"/>
        </a:spcAft>
        <a:defRPr sz="4400">
          <a:solidFill>
            <a:schemeClr val="bg1"/>
          </a:solidFill>
          <a:latin typeface="Arial" panose="020B0604020202020204" pitchFamily="34" charset="0"/>
          <a:ea typeface="黑体" panose="02010609060101010101" pitchFamily="2" charset="-122"/>
        </a:defRPr>
      </a:lvl8pPr>
      <a:lvl9pPr marL="1828800" algn="l" rtl="0" fontAlgn="base">
        <a:spcBef>
          <a:spcPct val="0"/>
        </a:spcBef>
        <a:spcAft>
          <a:spcPct val="0"/>
        </a:spcAft>
        <a:defRPr sz="4400">
          <a:solidFill>
            <a:schemeClr val="bg1"/>
          </a:solidFill>
          <a:latin typeface="Arial" panose="020B0604020202020204" pitchFamily="34" charset="0"/>
          <a:ea typeface="黑体" panose="02010609060101010101" pitchFamily="2" charset="-122"/>
        </a:defRPr>
      </a:lvl9pPr>
    </p:titleStyle>
    <p:bodyStyle>
      <a:lvl1pPr marL="316230" indent="-316230" algn="l" rtl="0" eaLnBrk="0" fontAlgn="base" hangingPunct="0">
        <a:spcBef>
          <a:spcPts val="90"/>
        </a:spcBef>
        <a:spcAft>
          <a:spcPct val="0"/>
        </a:spcAft>
        <a:buBlip>
          <a:blip r:embed="rId2"/>
        </a:buBlip>
        <a:defRPr sz="2955">
          <a:solidFill>
            <a:schemeClr val="tx1"/>
          </a:solidFill>
          <a:latin typeface="+mn-lt"/>
          <a:ea typeface="+mn-ea"/>
          <a:cs typeface="+mn-cs"/>
        </a:defRPr>
      </a:lvl1pPr>
      <a:lvl2pPr marL="685800" indent="-263525" algn="l" rtl="0" eaLnBrk="0" fontAlgn="base" hangingPunct="0">
        <a:spcBef>
          <a:spcPts val="90"/>
        </a:spcBef>
        <a:spcAft>
          <a:spcPct val="0"/>
        </a:spcAft>
        <a:buClr>
          <a:schemeClr val="accent2"/>
        </a:buClr>
        <a:buSzPct val="70000"/>
        <a:buFont typeface="Wingdings" panose="05000000000000000000" pitchFamily="2" charset="2"/>
        <a:buChar char="p"/>
        <a:defRPr sz="2585">
          <a:solidFill>
            <a:schemeClr val="tx1"/>
          </a:solidFill>
          <a:latin typeface="+mn-lt"/>
          <a:ea typeface="+mn-ea"/>
        </a:defRPr>
      </a:lvl2pPr>
      <a:lvl3pPr marL="1055370" indent="-210820" algn="l" rtl="0" eaLnBrk="0" fontAlgn="base" hangingPunct="0">
        <a:spcBef>
          <a:spcPts val="90"/>
        </a:spcBef>
        <a:spcAft>
          <a:spcPct val="0"/>
        </a:spcAft>
        <a:buClr>
          <a:srgbClr val="3333CC"/>
        </a:buClr>
        <a:buSzPct val="70000"/>
        <a:buFont typeface="Wingdings" panose="05000000000000000000" pitchFamily="2" charset="2"/>
        <a:buChar char="l"/>
        <a:defRPr sz="2215">
          <a:solidFill>
            <a:schemeClr val="tx1"/>
          </a:solidFill>
          <a:latin typeface="+mn-lt"/>
          <a:ea typeface="+mn-ea"/>
        </a:defRPr>
      </a:lvl3pPr>
      <a:lvl4pPr marL="1477010" indent="-210820" algn="l" rtl="0" eaLnBrk="0" fontAlgn="base" hangingPunct="0">
        <a:spcBef>
          <a:spcPts val="90"/>
        </a:spcBef>
        <a:spcAft>
          <a:spcPct val="0"/>
        </a:spcAft>
        <a:buChar char="–"/>
        <a:defRPr sz="1845">
          <a:solidFill>
            <a:schemeClr val="tx1"/>
          </a:solidFill>
          <a:latin typeface="+mn-lt"/>
          <a:ea typeface="+mn-ea"/>
        </a:defRPr>
      </a:lvl4pPr>
      <a:lvl5pPr marL="1899285" indent="-210820" algn="l" rtl="0" eaLnBrk="0" fontAlgn="base" hangingPunct="0">
        <a:spcBef>
          <a:spcPts val="90"/>
        </a:spcBef>
        <a:spcAft>
          <a:spcPct val="0"/>
        </a:spcAft>
        <a:buChar char="»"/>
        <a:defRPr sz="1845">
          <a:solidFill>
            <a:schemeClr val="tx1"/>
          </a:solidFill>
          <a:latin typeface="+mn-lt"/>
          <a:ea typeface="+mn-ea"/>
        </a:defRPr>
      </a:lvl5pPr>
      <a:lvl6pPr marL="2320925" indent="-210820" algn="l" rtl="0" fontAlgn="base">
        <a:spcBef>
          <a:spcPts val="90"/>
        </a:spcBef>
        <a:spcAft>
          <a:spcPct val="0"/>
        </a:spcAft>
        <a:buChar char="»"/>
        <a:defRPr sz="1845">
          <a:solidFill>
            <a:schemeClr val="tx1"/>
          </a:solidFill>
          <a:latin typeface="+mn-lt"/>
          <a:ea typeface="+mn-ea"/>
        </a:defRPr>
      </a:lvl6pPr>
      <a:lvl7pPr marL="2743200" indent="-210820" algn="l" rtl="0" fontAlgn="base">
        <a:spcBef>
          <a:spcPts val="90"/>
        </a:spcBef>
        <a:spcAft>
          <a:spcPct val="0"/>
        </a:spcAft>
        <a:buChar char="»"/>
        <a:defRPr sz="1845">
          <a:solidFill>
            <a:schemeClr val="tx1"/>
          </a:solidFill>
          <a:latin typeface="+mn-lt"/>
          <a:ea typeface="+mn-ea"/>
        </a:defRPr>
      </a:lvl7pPr>
      <a:lvl8pPr marL="3165475" indent="-210820" algn="l" rtl="0" fontAlgn="base">
        <a:spcBef>
          <a:spcPts val="90"/>
        </a:spcBef>
        <a:spcAft>
          <a:spcPct val="0"/>
        </a:spcAft>
        <a:buChar char="»"/>
        <a:defRPr sz="1845">
          <a:solidFill>
            <a:schemeClr val="tx1"/>
          </a:solidFill>
          <a:latin typeface="+mn-lt"/>
          <a:ea typeface="+mn-ea"/>
        </a:defRPr>
      </a:lvl8pPr>
      <a:lvl9pPr marL="3587115" indent="-210820" algn="l" rtl="0" fontAlgn="base">
        <a:spcBef>
          <a:spcPts val="90"/>
        </a:spcBef>
        <a:spcAft>
          <a:spcPct val="0"/>
        </a:spcAft>
        <a:buChar char="»"/>
        <a:defRPr sz="1845">
          <a:solidFill>
            <a:schemeClr val="tx1"/>
          </a:solidFill>
          <a:latin typeface="+mn-lt"/>
          <a:ea typeface="+mn-ea"/>
        </a:defRPr>
      </a:lvl9pPr>
    </p:bodyStyle>
    <p:otherStyle>
      <a:defPPr>
        <a:defRPr lang="zh-CN"/>
      </a:defPPr>
      <a:lvl1pPr marL="0" algn="l" defTabSz="843915" rtl="0" eaLnBrk="1" latinLnBrk="0" hangingPunct="1">
        <a:defRPr sz="1660" kern="1200">
          <a:solidFill>
            <a:schemeClr val="tx1"/>
          </a:solidFill>
          <a:latin typeface="+mn-lt"/>
          <a:ea typeface="+mn-ea"/>
          <a:cs typeface="+mn-cs"/>
        </a:defRPr>
      </a:lvl1pPr>
      <a:lvl2pPr marL="422275" algn="l" defTabSz="843915" rtl="0" eaLnBrk="1" latinLnBrk="0" hangingPunct="1">
        <a:defRPr sz="1660" kern="1200">
          <a:solidFill>
            <a:schemeClr val="tx1"/>
          </a:solidFill>
          <a:latin typeface="+mn-lt"/>
          <a:ea typeface="+mn-ea"/>
          <a:cs typeface="+mn-cs"/>
        </a:defRPr>
      </a:lvl2pPr>
      <a:lvl3pPr marL="843915" algn="l" defTabSz="843915" rtl="0" eaLnBrk="1" latinLnBrk="0" hangingPunct="1">
        <a:defRPr sz="1660" kern="1200">
          <a:solidFill>
            <a:schemeClr val="tx1"/>
          </a:solidFill>
          <a:latin typeface="+mn-lt"/>
          <a:ea typeface="+mn-ea"/>
          <a:cs typeface="+mn-cs"/>
        </a:defRPr>
      </a:lvl3pPr>
      <a:lvl4pPr marL="1266190" algn="l" defTabSz="843915" rtl="0" eaLnBrk="1" latinLnBrk="0" hangingPunct="1">
        <a:defRPr sz="1660" kern="1200">
          <a:solidFill>
            <a:schemeClr val="tx1"/>
          </a:solidFill>
          <a:latin typeface="+mn-lt"/>
          <a:ea typeface="+mn-ea"/>
          <a:cs typeface="+mn-cs"/>
        </a:defRPr>
      </a:lvl4pPr>
      <a:lvl5pPr marL="1687830" algn="l" defTabSz="843915" rtl="0" eaLnBrk="1" latinLnBrk="0" hangingPunct="1">
        <a:defRPr sz="1660" kern="1200">
          <a:solidFill>
            <a:schemeClr val="tx1"/>
          </a:solidFill>
          <a:latin typeface="+mn-lt"/>
          <a:ea typeface="+mn-ea"/>
          <a:cs typeface="+mn-cs"/>
        </a:defRPr>
      </a:lvl5pPr>
      <a:lvl6pPr marL="2110105" algn="l" defTabSz="843915" rtl="0" eaLnBrk="1" latinLnBrk="0" hangingPunct="1">
        <a:defRPr sz="1660" kern="1200">
          <a:solidFill>
            <a:schemeClr val="tx1"/>
          </a:solidFill>
          <a:latin typeface="+mn-lt"/>
          <a:ea typeface="+mn-ea"/>
          <a:cs typeface="+mn-cs"/>
        </a:defRPr>
      </a:lvl6pPr>
      <a:lvl7pPr marL="2532380" algn="l" defTabSz="843915" rtl="0" eaLnBrk="1" latinLnBrk="0" hangingPunct="1">
        <a:defRPr sz="1660" kern="1200">
          <a:solidFill>
            <a:schemeClr val="tx1"/>
          </a:solidFill>
          <a:latin typeface="+mn-lt"/>
          <a:ea typeface="+mn-ea"/>
          <a:cs typeface="+mn-cs"/>
        </a:defRPr>
      </a:lvl7pPr>
      <a:lvl8pPr marL="2954020" algn="l" defTabSz="843915" rtl="0" eaLnBrk="1" latinLnBrk="0" hangingPunct="1">
        <a:defRPr sz="1660" kern="1200">
          <a:solidFill>
            <a:schemeClr val="tx1"/>
          </a:solidFill>
          <a:latin typeface="+mn-lt"/>
          <a:ea typeface="+mn-ea"/>
          <a:cs typeface="+mn-cs"/>
        </a:defRPr>
      </a:lvl8pPr>
      <a:lvl9pPr marL="3376295" algn="l" defTabSz="843915" rtl="0" eaLnBrk="1" latinLnBrk="0" hangingPunct="1">
        <a:defRPr sz="166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p:sp>
        <p:nvSpPr>
          <p:cNvPr id="1038" name="Rectangle 14"/>
          <p:cNvSpPr>
            <a:spLocks noGrp="1" noChangeArrowheads="1"/>
          </p:cNvSpPr>
          <p:nvPr>
            <p:ph type="sldNum" sz="quarter" idx="4"/>
          </p:nvPr>
        </p:nvSpPr>
        <p:spPr bwMode="auto">
          <a:xfrm>
            <a:off x="10261600" y="6273800"/>
            <a:ext cx="1752601" cy="404813"/>
          </a:xfrm>
          <a:prstGeom prst="rect">
            <a:avLst/>
          </a:prstGeom>
          <a:noFill/>
          <a:ln w="9525">
            <a:noFill/>
            <a:miter lim="800000"/>
          </a:ln>
          <a:effectLst/>
        </p:spPr>
        <p:txBody>
          <a:bodyPr vert="horz" wrap="square" lIns="91440" tIns="45720" rIns="91440" bIns="45720" numCol="1" anchor="t" anchorCtr="0" compatLnSpc="1"/>
          <a:lstStyle>
            <a:lvl1pPr algn="r" eaLnBrk="1" hangingPunct="1">
              <a:defRPr sz="1290" b="0">
                <a:solidFill>
                  <a:srgbClr val="000000"/>
                </a:solidFill>
                <a:latin typeface="Arial" panose="020B0604020202020204" pitchFamily="34" charset="0"/>
                <a:ea typeface="黑体" panose="02010609060101010101" pitchFamily="2" charset="-122"/>
              </a:defRPr>
            </a:lvl1pPr>
          </a:lstStyle>
          <a:p>
            <a:pPr>
              <a:defRPr/>
            </a:pPr>
            <a:fld id="{75DD47E2-B690-4967-86E7-D9F2290AA5DF}" type="slidenum">
              <a:rPr lang="en-US" altLang="zh-CN"/>
            </a:fld>
            <a:endParaRPr lang="en-US" altLang="zh-CN"/>
          </a:p>
        </p:txBody>
      </p:sp>
      <p:sp>
        <p:nvSpPr>
          <p:cNvPr id="1027" name="Rectangle 16"/>
          <p:cNvSpPr>
            <a:spLocks noGrp="1"/>
          </p:cNvSpPr>
          <p:nvPr>
            <p:ph type="title"/>
          </p:nvPr>
        </p:nvSpPr>
        <p:spPr>
          <a:xfrm>
            <a:off x="336062" y="0"/>
            <a:ext cx="9216293" cy="563563"/>
          </a:xfrm>
          <a:prstGeom prst="rect">
            <a:avLst/>
          </a:prstGeom>
          <a:noFill/>
          <a:ln w="9525">
            <a:noFill/>
          </a:ln>
        </p:spPr>
        <p:txBody>
          <a:bodyPr anchor="ctr"/>
          <a:p>
            <a:pPr lvl="0"/>
            <a:r>
              <a:rPr lang="zh-CN" altLang="en-US" dirty="0"/>
              <a:t>单击此处编辑母版标题样式</a:t>
            </a:r>
            <a:endParaRPr lang="zh-CN" altLang="en-US" dirty="0"/>
          </a:p>
        </p:txBody>
      </p:sp>
    </p:spTree>
  </p:cSld>
  <p:clrMap bg1="lt1" tx1="dk1" bg2="lt2" tx2="dk2" accent1="accent1" accent2="accent2" accent3="accent3" accent4="accent4" accent5="accent5" accent6="accent6" hlink="hlink" folHlink="folHlink"/>
  <p:sldLayoutIdLst>
    <p:sldLayoutId id="2147483654" r:id="rId1"/>
  </p:sldLayoutIdLst>
  <p:transition>
    <p:zoom/>
  </p:transition>
  <p:timing>
    <p:tnLst>
      <p:par>
        <p:cTn id="1" dur="indefinite" restart="never" nodeType="tmRoot"/>
      </p:par>
    </p:tnLst>
  </p:timing>
  <p:hf sldNum="0" hdr="0" ftr="0" dt="0"/>
  <p:txStyles>
    <p:titleStyle>
      <a:lvl1pPr algn="l" rtl="0" eaLnBrk="0" fontAlgn="base" hangingPunct="0">
        <a:spcBef>
          <a:spcPct val="0"/>
        </a:spcBef>
        <a:spcAft>
          <a:spcPct val="0"/>
        </a:spcAft>
        <a:defRPr sz="4060">
          <a:solidFill>
            <a:schemeClr val="bg1"/>
          </a:solidFill>
          <a:latin typeface="+mj-lt"/>
          <a:ea typeface="+mj-ea"/>
          <a:cs typeface="+mj-cs"/>
        </a:defRPr>
      </a:lvl1pPr>
      <a:lvl2pPr algn="l" rtl="0" eaLnBrk="0" fontAlgn="base" hangingPunct="0">
        <a:spcBef>
          <a:spcPct val="0"/>
        </a:spcBef>
        <a:spcAft>
          <a:spcPct val="0"/>
        </a:spcAft>
        <a:defRPr sz="4400">
          <a:solidFill>
            <a:schemeClr val="bg1"/>
          </a:solidFill>
          <a:latin typeface="Arial" panose="020B0604020202020204" pitchFamily="34" charset="0"/>
          <a:ea typeface="黑体" panose="02010609060101010101" pitchFamily="2" charset="-122"/>
        </a:defRPr>
      </a:lvl2pPr>
      <a:lvl3pPr algn="l" rtl="0" eaLnBrk="0" fontAlgn="base" hangingPunct="0">
        <a:spcBef>
          <a:spcPct val="0"/>
        </a:spcBef>
        <a:spcAft>
          <a:spcPct val="0"/>
        </a:spcAft>
        <a:defRPr sz="4400">
          <a:solidFill>
            <a:schemeClr val="bg1"/>
          </a:solidFill>
          <a:latin typeface="Arial" panose="020B0604020202020204" pitchFamily="34" charset="0"/>
          <a:ea typeface="黑体" panose="02010609060101010101" pitchFamily="2" charset="-122"/>
        </a:defRPr>
      </a:lvl3pPr>
      <a:lvl4pPr algn="l" rtl="0" eaLnBrk="0" fontAlgn="base" hangingPunct="0">
        <a:spcBef>
          <a:spcPct val="0"/>
        </a:spcBef>
        <a:spcAft>
          <a:spcPct val="0"/>
        </a:spcAft>
        <a:defRPr sz="4400">
          <a:solidFill>
            <a:schemeClr val="bg1"/>
          </a:solidFill>
          <a:latin typeface="Arial" panose="020B0604020202020204" pitchFamily="34" charset="0"/>
          <a:ea typeface="黑体" panose="02010609060101010101" pitchFamily="2" charset="-122"/>
        </a:defRPr>
      </a:lvl4pPr>
      <a:lvl5pPr algn="l" rtl="0" eaLnBrk="0" fontAlgn="base" hangingPunct="0">
        <a:spcBef>
          <a:spcPct val="0"/>
        </a:spcBef>
        <a:spcAft>
          <a:spcPct val="0"/>
        </a:spcAft>
        <a:defRPr sz="4400">
          <a:solidFill>
            <a:schemeClr val="bg1"/>
          </a:solidFill>
          <a:latin typeface="Arial" panose="020B0604020202020204" pitchFamily="34" charset="0"/>
          <a:ea typeface="黑体" panose="02010609060101010101" pitchFamily="2" charset="-122"/>
        </a:defRPr>
      </a:lvl5pPr>
      <a:lvl6pPr marL="457200" algn="l" rtl="0" fontAlgn="base">
        <a:spcBef>
          <a:spcPct val="0"/>
        </a:spcBef>
        <a:spcAft>
          <a:spcPct val="0"/>
        </a:spcAft>
        <a:defRPr sz="4400">
          <a:solidFill>
            <a:schemeClr val="bg1"/>
          </a:solidFill>
          <a:latin typeface="Arial" panose="020B0604020202020204" pitchFamily="34" charset="0"/>
          <a:ea typeface="黑体" panose="02010609060101010101" pitchFamily="2" charset="-122"/>
        </a:defRPr>
      </a:lvl6pPr>
      <a:lvl7pPr marL="914400" algn="l" rtl="0" fontAlgn="base">
        <a:spcBef>
          <a:spcPct val="0"/>
        </a:spcBef>
        <a:spcAft>
          <a:spcPct val="0"/>
        </a:spcAft>
        <a:defRPr sz="4400">
          <a:solidFill>
            <a:schemeClr val="bg1"/>
          </a:solidFill>
          <a:latin typeface="Arial" panose="020B0604020202020204" pitchFamily="34" charset="0"/>
          <a:ea typeface="黑体" panose="02010609060101010101" pitchFamily="2" charset="-122"/>
        </a:defRPr>
      </a:lvl7pPr>
      <a:lvl8pPr marL="1371600" algn="l" rtl="0" fontAlgn="base">
        <a:spcBef>
          <a:spcPct val="0"/>
        </a:spcBef>
        <a:spcAft>
          <a:spcPct val="0"/>
        </a:spcAft>
        <a:defRPr sz="4400">
          <a:solidFill>
            <a:schemeClr val="bg1"/>
          </a:solidFill>
          <a:latin typeface="Arial" panose="020B0604020202020204" pitchFamily="34" charset="0"/>
          <a:ea typeface="黑体" panose="02010609060101010101" pitchFamily="2" charset="-122"/>
        </a:defRPr>
      </a:lvl8pPr>
      <a:lvl9pPr marL="1828800" algn="l" rtl="0" fontAlgn="base">
        <a:spcBef>
          <a:spcPct val="0"/>
        </a:spcBef>
        <a:spcAft>
          <a:spcPct val="0"/>
        </a:spcAft>
        <a:defRPr sz="4400">
          <a:solidFill>
            <a:schemeClr val="bg1"/>
          </a:solidFill>
          <a:latin typeface="Arial" panose="020B0604020202020204" pitchFamily="34" charset="0"/>
          <a:ea typeface="黑体" panose="02010609060101010101" pitchFamily="2" charset="-122"/>
        </a:defRPr>
      </a:lvl9pPr>
    </p:titleStyle>
    <p:bodyStyle>
      <a:lvl1pPr marL="316230" indent="-316230" algn="l" rtl="0" eaLnBrk="0" fontAlgn="base" hangingPunct="0">
        <a:spcBef>
          <a:spcPts val="90"/>
        </a:spcBef>
        <a:spcAft>
          <a:spcPct val="0"/>
        </a:spcAft>
        <a:buBlip>
          <a:blip r:embed="rId2"/>
        </a:buBlip>
        <a:defRPr sz="2955">
          <a:solidFill>
            <a:schemeClr val="tx1"/>
          </a:solidFill>
          <a:latin typeface="+mn-lt"/>
          <a:ea typeface="+mn-ea"/>
          <a:cs typeface="+mn-cs"/>
        </a:defRPr>
      </a:lvl1pPr>
      <a:lvl2pPr marL="685800" indent="-263525" algn="l" rtl="0" eaLnBrk="0" fontAlgn="base" hangingPunct="0">
        <a:spcBef>
          <a:spcPts val="90"/>
        </a:spcBef>
        <a:spcAft>
          <a:spcPct val="0"/>
        </a:spcAft>
        <a:buClr>
          <a:schemeClr val="accent2"/>
        </a:buClr>
        <a:buSzPct val="70000"/>
        <a:buFont typeface="Wingdings" panose="05000000000000000000" pitchFamily="2" charset="2"/>
        <a:buChar char="p"/>
        <a:defRPr sz="2585">
          <a:solidFill>
            <a:schemeClr val="tx1"/>
          </a:solidFill>
          <a:latin typeface="+mn-lt"/>
          <a:ea typeface="+mn-ea"/>
        </a:defRPr>
      </a:lvl2pPr>
      <a:lvl3pPr marL="1055370" indent="-210820" algn="l" rtl="0" eaLnBrk="0" fontAlgn="base" hangingPunct="0">
        <a:spcBef>
          <a:spcPts val="90"/>
        </a:spcBef>
        <a:spcAft>
          <a:spcPct val="0"/>
        </a:spcAft>
        <a:buClr>
          <a:srgbClr val="3333CC"/>
        </a:buClr>
        <a:buSzPct val="70000"/>
        <a:buFont typeface="Wingdings" panose="05000000000000000000" pitchFamily="2" charset="2"/>
        <a:buChar char="l"/>
        <a:defRPr sz="2215">
          <a:solidFill>
            <a:schemeClr val="tx1"/>
          </a:solidFill>
          <a:latin typeface="+mn-lt"/>
          <a:ea typeface="+mn-ea"/>
        </a:defRPr>
      </a:lvl3pPr>
      <a:lvl4pPr marL="1477010" indent="-210820" algn="l" rtl="0" eaLnBrk="0" fontAlgn="base" hangingPunct="0">
        <a:spcBef>
          <a:spcPts val="90"/>
        </a:spcBef>
        <a:spcAft>
          <a:spcPct val="0"/>
        </a:spcAft>
        <a:buChar char="–"/>
        <a:defRPr sz="1845">
          <a:solidFill>
            <a:schemeClr val="tx1"/>
          </a:solidFill>
          <a:latin typeface="+mn-lt"/>
          <a:ea typeface="+mn-ea"/>
        </a:defRPr>
      </a:lvl4pPr>
      <a:lvl5pPr marL="1899285" indent="-210820" algn="l" rtl="0" eaLnBrk="0" fontAlgn="base" hangingPunct="0">
        <a:spcBef>
          <a:spcPts val="90"/>
        </a:spcBef>
        <a:spcAft>
          <a:spcPct val="0"/>
        </a:spcAft>
        <a:buChar char="»"/>
        <a:defRPr sz="1845">
          <a:solidFill>
            <a:schemeClr val="tx1"/>
          </a:solidFill>
          <a:latin typeface="+mn-lt"/>
          <a:ea typeface="+mn-ea"/>
        </a:defRPr>
      </a:lvl5pPr>
      <a:lvl6pPr marL="2320925" indent="-210820" algn="l" rtl="0" fontAlgn="base">
        <a:spcBef>
          <a:spcPts val="90"/>
        </a:spcBef>
        <a:spcAft>
          <a:spcPct val="0"/>
        </a:spcAft>
        <a:buChar char="»"/>
        <a:defRPr sz="1845">
          <a:solidFill>
            <a:schemeClr val="tx1"/>
          </a:solidFill>
          <a:latin typeface="+mn-lt"/>
          <a:ea typeface="+mn-ea"/>
        </a:defRPr>
      </a:lvl6pPr>
      <a:lvl7pPr marL="2743200" indent="-210820" algn="l" rtl="0" fontAlgn="base">
        <a:spcBef>
          <a:spcPts val="90"/>
        </a:spcBef>
        <a:spcAft>
          <a:spcPct val="0"/>
        </a:spcAft>
        <a:buChar char="»"/>
        <a:defRPr sz="1845">
          <a:solidFill>
            <a:schemeClr val="tx1"/>
          </a:solidFill>
          <a:latin typeface="+mn-lt"/>
          <a:ea typeface="+mn-ea"/>
        </a:defRPr>
      </a:lvl7pPr>
      <a:lvl8pPr marL="3165475" indent="-210820" algn="l" rtl="0" fontAlgn="base">
        <a:spcBef>
          <a:spcPts val="90"/>
        </a:spcBef>
        <a:spcAft>
          <a:spcPct val="0"/>
        </a:spcAft>
        <a:buChar char="»"/>
        <a:defRPr sz="1845">
          <a:solidFill>
            <a:schemeClr val="tx1"/>
          </a:solidFill>
          <a:latin typeface="+mn-lt"/>
          <a:ea typeface="+mn-ea"/>
        </a:defRPr>
      </a:lvl8pPr>
      <a:lvl9pPr marL="3587115" indent="-210820" algn="l" rtl="0" fontAlgn="base">
        <a:spcBef>
          <a:spcPts val="90"/>
        </a:spcBef>
        <a:spcAft>
          <a:spcPct val="0"/>
        </a:spcAft>
        <a:buChar char="»"/>
        <a:defRPr sz="1845">
          <a:solidFill>
            <a:schemeClr val="tx1"/>
          </a:solidFill>
          <a:latin typeface="+mn-lt"/>
          <a:ea typeface="+mn-ea"/>
        </a:defRPr>
      </a:lvl9pPr>
    </p:bodyStyle>
    <p:otherStyle>
      <a:defPPr>
        <a:defRPr lang="zh-CN"/>
      </a:defPPr>
      <a:lvl1pPr marL="0" algn="l" defTabSz="843915" rtl="0" eaLnBrk="1" latinLnBrk="0" hangingPunct="1">
        <a:defRPr sz="1660" kern="1200">
          <a:solidFill>
            <a:schemeClr val="tx1"/>
          </a:solidFill>
          <a:latin typeface="+mn-lt"/>
          <a:ea typeface="+mn-ea"/>
          <a:cs typeface="+mn-cs"/>
        </a:defRPr>
      </a:lvl1pPr>
      <a:lvl2pPr marL="422275" algn="l" defTabSz="843915" rtl="0" eaLnBrk="1" latinLnBrk="0" hangingPunct="1">
        <a:defRPr sz="1660" kern="1200">
          <a:solidFill>
            <a:schemeClr val="tx1"/>
          </a:solidFill>
          <a:latin typeface="+mn-lt"/>
          <a:ea typeface="+mn-ea"/>
          <a:cs typeface="+mn-cs"/>
        </a:defRPr>
      </a:lvl2pPr>
      <a:lvl3pPr marL="843915" algn="l" defTabSz="843915" rtl="0" eaLnBrk="1" latinLnBrk="0" hangingPunct="1">
        <a:defRPr sz="1660" kern="1200">
          <a:solidFill>
            <a:schemeClr val="tx1"/>
          </a:solidFill>
          <a:latin typeface="+mn-lt"/>
          <a:ea typeface="+mn-ea"/>
          <a:cs typeface="+mn-cs"/>
        </a:defRPr>
      </a:lvl3pPr>
      <a:lvl4pPr marL="1266190" algn="l" defTabSz="843915" rtl="0" eaLnBrk="1" latinLnBrk="0" hangingPunct="1">
        <a:defRPr sz="1660" kern="1200">
          <a:solidFill>
            <a:schemeClr val="tx1"/>
          </a:solidFill>
          <a:latin typeface="+mn-lt"/>
          <a:ea typeface="+mn-ea"/>
          <a:cs typeface="+mn-cs"/>
        </a:defRPr>
      </a:lvl4pPr>
      <a:lvl5pPr marL="1687830" algn="l" defTabSz="843915" rtl="0" eaLnBrk="1" latinLnBrk="0" hangingPunct="1">
        <a:defRPr sz="1660" kern="1200">
          <a:solidFill>
            <a:schemeClr val="tx1"/>
          </a:solidFill>
          <a:latin typeface="+mn-lt"/>
          <a:ea typeface="+mn-ea"/>
          <a:cs typeface="+mn-cs"/>
        </a:defRPr>
      </a:lvl5pPr>
      <a:lvl6pPr marL="2110105" algn="l" defTabSz="843915" rtl="0" eaLnBrk="1" latinLnBrk="0" hangingPunct="1">
        <a:defRPr sz="1660" kern="1200">
          <a:solidFill>
            <a:schemeClr val="tx1"/>
          </a:solidFill>
          <a:latin typeface="+mn-lt"/>
          <a:ea typeface="+mn-ea"/>
          <a:cs typeface="+mn-cs"/>
        </a:defRPr>
      </a:lvl6pPr>
      <a:lvl7pPr marL="2532380" algn="l" defTabSz="843915" rtl="0" eaLnBrk="1" latinLnBrk="0" hangingPunct="1">
        <a:defRPr sz="1660" kern="1200">
          <a:solidFill>
            <a:schemeClr val="tx1"/>
          </a:solidFill>
          <a:latin typeface="+mn-lt"/>
          <a:ea typeface="+mn-ea"/>
          <a:cs typeface="+mn-cs"/>
        </a:defRPr>
      </a:lvl7pPr>
      <a:lvl8pPr marL="2954020" algn="l" defTabSz="843915" rtl="0" eaLnBrk="1" latinLnBrk="0" hangingPunct="1">
        <a:defRPr sz="1660" kern="1200">
          <a:solidFill>
            <a:schemeClr val="tx1"/>
          </a:solidFill>
          <a:latin typeface="+mn-lt"/>
          <a:ea typeface="+mn-ea"/>
          <a:cs typeface="+mn-cs"/>
        </a:defRPr>
      </a:lvl8pPr>
      <a:lvl9pPr marL="3376295" algn="l" defTabSz="843915" rtl="0" eaLnBrk="1" latinLnBrk="0" hangingPunct="1">
        <a:defRPr sz="166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p:sp>
        <p:nvSpPr>
          <p:cNvPr id="1038" name="Rectangle 14"/>
          <p:cNvSpPr>
            <a:spLocks noGrp="1" noChangeArrowheads="1"/>
          </p:cNvSpPr>
          <p:nvPr>
            <p:ph type="sldNum" sz="quarter" idx="4"/>
          </p:nvPr>
        </p:nvSpPr>
        <p:spPr bwMode="auto">
          <a:xfrm>
            <a:off x="10261600" y="6273800"/>
            <a:ext cx="1752601" cy="404813"/>
          </a:xfrm>
          <a:prstGeom prst="rect">
            <a:avLst/>
          </a:prstGeom>
          <a:noFill/>
          <a:ln w="9525">
            <a:noFill/>
            <a:miter lim="800000"/>
          </a:ln>
          <a:effectLst/>
        </p:spPr>
        <p:txBody>
          <a:bodyPr vert="horz" wrap="square" lIns="91440" tIns="45720" rIns="91440" bIns="45720" numCol="1" anchor="t" anchorCtr="0" compatLnSpc="1"/>
          <a:lstStyle>
            <a:lvl1pPr algn="r" eaLnBrk="1" hangingPunct="1">
              <a:defRPr sz="1290" b="0">
                <a:solidFill>
                  <a:srgbClr val="000000"/>
                </a:solidFill>
                <a:latin typeface="Arial" panose="020B0604020202020204" pitchFamily="34" charset="0"/>
                <a:ea typeface="黑体" panose="02010609060101010101" pitchFamily="2" charset="-122"/>
              </a:defRPr>
            </a:lvl1pPr>
          </a:lstStyle>
          <a:p>
            <a:pPr>
              <a:defRPr/>
            </a:pPr>
            <a:fld id="{75DD47E2-B690-4967-86E7-D9F2290AA5DF}" type="slidenum">
              <a:rPr lang="en-US" altLang="zh-CN"/>
            </a:fld>
            <a:endParaRPr lang="en-US" altLang="zh-CN"/>
          </a:p>
        </p:txBody>
      </p:sp>
      <p:sp>
        <p:nvSpPr>
          <p:cNvPr id="1027" name="Rectangle 16"/>
          <p:cNvSpPr>
            <a:spLocks noGrp="1"/>
          </p:cNvSpPr>
          <p:nvPr>
            <p:ph type="title"/>
          </p:nvPr>
        </p:nvSpPr>
        <p:spPr>
          <a:xfrm>
            <a:off x="336062" y="0"/>
            <a:ext cx="9216293" cy="563563"/>
          </a:xfrm>
          <a:prstGeom prst="rect">
            <a:avLst/>
          </a:prstGeom>
          <a:noFill/>
          <a:ln w="9525">
            <a:noFill/>
          </a:ln>
        </p:spPr>
        <p:txBody>
          <a:bodyPr anchor="ctr"/>
          <a:p>
            <a:pPr lvl="0"/>
            <a:r>
              <a:rPr lang="zh-CN" altLang="en-US" dirty="0"/>
              <a:t>单击此处编辑母版标题样式</a:t>
            </a:r>
            <a:endParaRPr lang="zh-CN" altLang="en-US" dirty="0"/>
          </a:p>
        </p:txBody>
      </p:sp>
    </p:spTree>
  </p:cSld>
  <p:clrMap bg1="lt1" tx1="dk1" bg2="lt2" tx2="dk2" accent1="accent1" accent2="accent2" accent3="accent3" accent4="accent4" accent5="accent5" accent6="accent6" hlink="hlink" folHlink="folHlink"/>
  <p:sldLayoutIdLst>
    <p:sldLayoutId id="2147483656" r:id="rId1"/>
  </p:sldLayoutIdLst>
  <p:transition>
    <p:zoom/>
  </p:transition>
  <p:timing>
    <p:tnLst>
      <p:par>
        <p:cTn id="1" dur="indefinite" restart="never" nodeType="tmRoot"/>
      </p:par>
    </p:tnLst>
  </p:timing>
  <p:hf sldNum="0" hdr="0" ftr="0" dt="0"/>
  <p:txStyles>
    <p:titleStyle>
      <a:lvl1pPr algn="l" rtl="0" eaLnBrk="0" fontAlgn="base" hangingPunct="0">
        <a:spcBef>
          <a:spcPct val="0"/>
        </a:spcBef>
        <a:spcAft>
          <a:spcPct val="0"/>
        </a:spcAft>
        <a:defRPr sz="4060">
          <a:solidFill>
            <a:schemeClr val="bg1"/>
          </a:solidFill>
          <a:latin typeface="+mj-lt"/>
          <a:ea typeface="+mj-ea"/>
          <a:cs typeface="+mj-cs"/>
        </a:defRPr>
      </a:lvl1pPr>
      <a:lvl2pPr algn="l" rtl="0" eaLnBrk="0" fontAlgn="base" hangingPunct="0">
        <a:spcBef>
          <a:spcPct val="0"/>
        </a:spcBef>
        <a:spcAft>
          <a:spcPct val="0"/>
        </a:spcAft>
        <a:defRPr sz="4400">
          <a:solidFill>
            <a:schemeClr val="bg1"/>
          </a:solidFill>
          <a:latin typeface="Arial" panose="020B0604020202020204" pitchFamily="34" charset="0"/>
          <a:ea typeface="黑体" panose="02010609060101010101" pitchFamily="2" charset="-122"/>
        </a:defRPr>
      </a:lvl2pPr>
      <a:lvl3pPr algn="l" rtl="0" eaLnBrk="0" fontAlgn="base" hangingPunct="0">
        <a:spcBef>
          <a:spcPct val="0"/>
        </a:spcBef>
        <a:spcAft>
          <a:spcPct val="0"/>
        </a:spcAft>
        <a:defRPr sz="4400">
          <a:solidFill>
            <a:schemeClr val="bg1"/>
          </a:solidFill>
          <a:latin typeface="Arial" panose="020B0604020202020204" pitchFamily="34" charset="0"/>
          <a:ea typeface="黑体" panose="02010609060101010101" pitchFamily="2" charset="-122"/>
        </a:defRPr>
      </a:lvl3pPr>
      <a:lvl4pPr algn="l" rtl="0" eaLnBrk="0" fontAlgn="base" hangingPunct="0">
        <a:spcBef>
          <a:spcPct val="0"/>
        </a:spcBef>
        <a:spcAft>
          <a:spcPct val="0"/>
        </a:spcAft>
        <a:defRPr sz="4400">
          <a:solidFill>
            <a:schemeClr val="bg1"/>
          </a:solidFill>
          <a:latin typeface="Arial" panose="020B0604020202020204" pitchFamily="34" charset="0"/>
          <a:ea typeface="黑体" panose="02010609060101010101" pitchFamily="2" charset="-122"/>
        </a:defRPr>
      </a:lvl4pPr>
      <a:lvl5pPr algn="l" rtl="0" eaLnBrk="0" fontAlgn="base" hangingPunct="0">
        <a:spcBef>
          <a:spcPct val="0"/>
        </a:spcBef>
        <a:spcAft>
          <a:spcPct val="0"/>
        </a:spcAft>
        <a:defRPr sz="4400">
          <a:solidFill>
            <a:schemeClr val="bg1"/>
          </a:solidFill>
          <a:latin typeface="Arial" panose="020B0604020202020204" pitchFamily="34" charset="0"/>
          <a:ea typeface="黑体" panose="02010609060101010101" pitchFamily="2" charset="-122"/>
        </a:defRPr>
      </a:lvl5pPr>
      <a:lvl6pPr marL="457200" algn="l" rtl="0" fontAlgn="base">
        <a:spcBef>
          <a:spcPct val="0"/>
        </a:spcBef>
        <a:spcAft>
          <a:spcPct val="0"/>
        </a:spcAft>
        <a:defRPr sz="4400">
          <a:solidFill>
            <a:schemeClr val="bg1"/>
          </a:solidFill>
          <a:latin typeface="Arial" panose="020B0604020202020204" pitchFamily="34" charset="0"/>
          <a:ea typeface="黑体" panose="02010609060101010101" pitchFamily="2" charset="-122"/>
        </a:defRPr>
      </a:lvl6pPr>
      <a:lvl7pPr marL="914400" algn="l" rtl="0" fontAlgn="base">
        <a:spcBef>
          <a:spcPct val="0"/>
        </a:spcBef>
        <a:spcAft>
          <a:spcPct val="0"/>
        </a:spcAft>
        <a:defRPr sz="4400">
          <a:solidFill>
            <a:schemeClr val="bg1"/>
          </a:solidFill>
          <a:latin typeface="Arial" panose="020B0604020202020204" pitchFamily="34" charset="0"/>
          <a:ea typeface="黑体" panose="02010609060101010101" pitchFamily="2" charset="-122"/>
        </a:defRPr>
      </a:lvl7pPr>
      <a:lvl8pPr marL="1371600" algn="l" rtl="0" fontAlgn="base">
        <a:spcBef>
          <a:spcPct val="0"/>
        </a:spcBef>
        <a:spcAft>
          <a:spcPct val="0"/>
        </a:spcAft>
        <a:defRPr sz="4400">
          <a:solidFill>
            <a:schemeClr val="bg1"/>
          </a:solidFill>
          <a:latin typeface="Arial" panose="020B0604020202020204" pitchFamily="34" charset="0"/>
          <a:ea typeface="黑体" panose="02010609060101010101" pitchFamily="2" charset="-122"/>
        </a:defRPr>
      </a:lvl8pPr>
      <a:lvl9pPr marL="1828800" algn="l" rtl="0" fontAlgn="base">
        <a:spcBef>
          <a:spcPct val="0"/>
        </a:spcBef>
        <a:spcAft>
          <a:spcPct val="0"/>
        </a:spcAft>
        <a:defRPr sz="4400">
          <a:solidFill>
            <a:schemeClr val="bg1"/>
          </a:solidFill>
          <a:latin typeface="Arial" panose="020B0604020202020204" pitchFamily="34" charset="0"/>
          <a:ea typeface="黑体" panose="02010609060101010101" pitchFamily="2" charset="-122"/>
        </a:defRPr>
      </a:lvl9pPr>
    </p:titleStyle>
    <p:bodyStyle>
      <a:lvl1pPr marL="316230" indent="-316230" algn="l" rtl="0" eaLnBrk="0" fontAlgn="base" hangingPunct="0">
        <a:spcBef>
          <a:spcPts val="90"/>
        </a:spcBef>
        <a:spcAft>
          <a:spcPct val="0"/>
        </a:spcAft>
        <a:buBlip>
          <a:blip r:embed="rId2"/>
        </a:buBlip>
        <a:defRPr sz="2955">
          <a:solidFill>
            <a:schemeClr val="tx1"/>
          </a:solidFill>
          <a:latin typeface="+mn-lt"/>
          <a:ea typeface="+mn-ea"/>
          <a:cs typeface="+mn-cs"/>
        </a:defRPr>
      </a:lvl1pPr>
      <a:lvl2pPr marL="685800" indent="-263525" algn="l" rtl="0" eaLnBrk="0" fontAlgn="base" hangingPunct="0">
        <a:spcBef>
          <a:spcPts val="90"/>
        </a:spcBef>
        <a:spcAft>
          <a:spcPct val="0"/>
        </a:spcAft>
        <a:buClr>
          <a:schemeClr val="accent2"/>
        </a:buClr>
        <a:buSzPct val="70000"/>
        <a:buFont typeface="Wingdings" panose="05000000000000000000" pitchFamily="2" charset="2"/>
        <a:buChar char="p"/>
        <a:defRPr sz="2585">
          <a:solidFill>
            <a:schemeClr val="tx1"/>
          </a:solidFill>
          <a:latin typeface="+mn-lt"/>
          <a:ea typeface="+mn-ea"/>
        </a:defRPr>
      </a:lvl2pPr>
      <a:lvl3pPr marL="1055370" indent="-210820" algn="l" rtl="0" eaLnBrk="0" fontAlgn="base" hangingPunct="0">
        <a:spcBef>
          <a:spcPts val="90"/>
        </a:spcBef>
        <a:spcAft>
          <a:spcPct val="0"/>
        </a:spcAft>
        <a:buClr>
          <a:srgbClr val="3333CC"/>
        </a:buClr>
        <a:buSzPct val="70000"/>
        <a:buFont typeface="Wingdings" panose="05000000000000000000" pitchFamily="2" charset="2"/>
        <a:buChar char="l"/>
        <a:defRPr sz="2215">
          <a:solidFill>
            <a:schemeClr val="tx1"/>
          </a:solidFill>
          <a:latin typeface="+mn-lt"/>
          <a:ea typeface="+mn-ea"/>
        </a:defRPr>
      </a:lvl3pPr>
      <a:lvl4pPr marL="1477010" indent="-210820" algn="l" rtl="0" eaLnBrk="0" fontAlgn="base" hangingPunct="0">
        <a:spcBef>
          <a:spcPts val="90"/>
        </a:spcBef>
        <a:spcAft>
          <a:spcPct val="0"/>
        </a:spcAft>
        <a:buChar char="–"/>
        <a:defRPr sz="1845">
          <a:solidFill>
            <a:schemeClr val="tx1"/>
          </a:solidFill>
          <a:latin typeface="+mn-lt"/>
          <a:ea typeface="+mn-ea"/>
        </a:defRPr>
      </a:lvl4pPr>
      <a:lvl5pPr marL="1899285" indent="-210820" algn="l" rtl="0" eaLnBrk="0" fontAlgn="base" hangingPunct="0">
        <a:spcBef>
          <a:spcPts val="90"/>
        </a:spcBef>
        <a:spcAft>
          <a:spcPct val="0"/>
        </a:spcAft>
        <a:buChar char="»"/>
        <a:defRPr sz="1845">
          <a:solidFill>
            <a:schemeClr val="tx1"/>
          </a:solidFill>
          <a:latin typeface="+mn-lt"/>
          <a:ea typeface="+mn-ea"/>
        </a:defRPr>
      </a:lvl5pPr>
      <a:lvl6pPr marL="2320925" indent="-210820" algn="l" rtl="0" fontAlgn="base">
        <a:spcBef>
          <a:spcPts val="90"/>
        </a:spcBef>
        <a:spcAft>
          <a:spcPct val="0"/>
        </a:spcAft>
        <a:buChar char="»"/>
        <a:defRPr sz="1845">
          <a:solidFill>
            <a:schemeClr val="tx1"/>
          </a:solidFill>
          <a:latin typeface="+mn-lt"/>
          <a:ea typeface="+mn-ea"/>
        </a:defRPr>
      </a:lvl6pPr>
      <a:lvl7pPr marL="2743200" indent="-210820" algn="l" rtl="0" fontAlgn="base">
        <a:spcBef>
          <a:spcPts val="90"/>
        </a:spcBef>
        <a:spcAft>
          <a:spcPct val="0"/>
        </a:spcAft>
        <a:buChar char="»"/>
        <a:defRPr sz="1845">
          <a:solidFill>
            <a:schemeClr val="tx1"/>
          </a:solidFill>
          <a:latin typeface="+mn-lt"/>
          <a:ea typeface="+mn-ea"/>
        </a:defRPr>
      </a:lvl7pPr>
      <a:lvl8pPr marL="3165475" indent="-210820" algn="l" rtl="0" fontAlgn="base">
        <a:spcBef>
          <a:spcPts val="90"/>
        </a:spcBef>
        <a:spcAft>
          <a:spcPct val="0"/>
        </a:spcAft>
        <a:buChar char="»"/>
        <a:defRPr sz="1845">
          <a:solidFill>
            <a:schemeClr val="tx1"/>
          </a:solidFill>
          <a:latin typeface="+mn-lt"/>
          <a:ea typeface="+mn-ea"/>
        </a:defRPr>
      </a:lvl8pPr>
      <a:lvl9pPr marL="3587115" indent="-210820" algn="l" rtl="0" fontAlgn="base">
        <a:spcBef>
          <a:spcPts val="90"/>
        </a:spcBef>
        <a:spcAft>
          <a:spcPct val="0"/>
        </a:spcAft>
        <a:buChar char="»"/>
        <a:defRPr sz="1845">
          <a:solidFill>
            <a:schemeClr val="tx1"/>
          </a:solidFill>
          <a:latin typeface="+mn-lt"/>
          <a:ea typeface="+mn-ea"/>
        </a:defRPr>
      </a:lvl9pPr>
    </p:bodyStyle>
    <p:otherStyle>
      <a:defPPr>
        <a:defRPr lang="zh-CN"/>
      </a:defPPr>
      <a:lvl1pPr marL="0" algn="l" defTabSz="843915" rtl="0" eaLnBrk="1" latinLnBrk="0" hangingPunct="1">
        <a:defRPr sz="1660" kern="1200">
          <a:solidFill>
            <a:schemeClr val="tx1"/>
          </a:solidFill>
          <a:latin typeface="+mn-lt"/>
          <a:ea typeface="+mn-ea"/>
          <a:cs typeface="+mn-cs"/>
        </a:defRPr>
      </a:lvl1pPr>
      <a:lvl2pPr marL="422275" algn="l" defTabSz="843915" rtl="0" eaLnBrk="1" latinLnBrk="0" hangingPunct="1">
        <a:defRPr sz="1660" kern="1200">
          <a:solidFill>
            <a:schemeClr val="tx1"/>
          </a:solidFill>
          <a:latin typeface="+mn-lt"/>
          <a:ea typeface="+mn-ea"/>
          <a:cs typeface="+mn-cs"/>
        </a:defRPr>
      </a:lvl2pPr>
      <a:lvl3pPr marL="843915" algn="l" defTabSz="843915" rtl="0" eaLnBrk="1" latinLnBrk="0" hangingPunct="1">
        <a:defRPr sz="1660" kern="1200">
          <a:solidFill>
            <a:schemeClr val="tx1"/>
          </a:solidFill>
          <a:latin typeface="+mn-lt"/>
          <a:ea typeface="+mn-ea"/>
          <a:cs typeface="+mn-cs"/>
        </a:defRPr>
      </a:lvl3pPr>
      <a:lvl4pPr marL="1266190" algn="l" defTabSz="843915" rtl="0" eaLnBrk="1" latinLnBrk="0" hangingPunct="1">
        <a:defRPr sz="1660" kern="1200">
          <a:solidFill>
            <a:schemeClr val="tx1"/>
          </a:solidFill>
          <a:latin typeface="+mn-lt"/>
          <a:ea typeface="+mn-ea"/>
          <a:cs typeface="+mn-cs"/>
        </a:defRPr>
      </a:lvl4pPr>
      <a:lvl5pPr marL="1687830" algn="l" defTabSz="843915" rtl="0" eaLnBrk="1" latinLnBrk="0" hangingPunct="1">
        <a:defRPr sz="1660" kern="1200">
          <a:solidFill>
            <a:schemeClr val="tx1"/>
          </a:solidFill>
          <a:latin typeface="+mn-lt"/>
          <a:ea typeface="+mn-ea"/>
          <a:cs typeface="+mn-cs"/>
        </a:defRPr>
      </a:lvl5pPr>
      <a:lvl6pPr marL="2110105" algn="l" defTabSz="843915" rtl="0" eaLnBrk="1" latinLnBrk="0" hangingPunct="1">
        <a:defRPr sz="1660" kern="1200">
          <a:solidFill>
            <a:schemeClr val="tx1"/>
          </a:solidFill>
          <a:latin typeface="+mn-lt"/>
          <a:ea typeface="+mn-ea"/>
          <a:cs typeface="+mn-cs"/>
        </a:defRPr>
      </a:lvl6pPr>
      <a:lvl7pPr marL="2532380" algn="l" defTabSz="843915" rtl="0" eaLnBrk="1" latinLnBrk="0" hangingPunct="1">
        <a:defRPr sz="1660" kern="1200">
          <a:solidFill>
            <a:schemeClr val="tx1"/>
          </a:solidFill>
          <a:latin typeface="+mn-lt"/>
          <a:ea typeface="+mn-ea"/>
          <a:cs typeface="+mn-cs"/>
        </a:defRPr>
      </a:lvl7pPr>
      <a:lvl8pPr marL="2954020" algn="l" defTabSz="843915" rtl="0" eaLnBrk="1" latinLnBrk="0" hangingPunct="1">
        <a:defRPr sz="1660" kern="1200">
          <a:solidFill>
            <a:schemeClr val="tx1"/>
          </a:solidFill>
          <a:latin typeface="+mn-lt"/>
          <a:ea typeface="+mn-ea"/>
          <a:cs typeface="+mn-cs"/>
        </a:defRPr>
      </a:lvl8pPr>
      <a:lvl9pPr marL="3376295" algn="l" defTabSz="843915" rtl="0" eaLnBrk="1" latinLnBrk="0" hangingPunct="1">
        <a:defRPr sz="166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p:sp>
        <p:nvSpPr>
          <p:cNvPr id="1038" name="Rectangle 14"/>
          <p:cNvSpPr>
            <a:spLocks noGrp="1" noChangeArrowheads="1"/>
          </p:cNvSpPr>
          <p:nvPr>
            <p:ph type="sldNum" sz="quarter" idx="4"/>
          </p:nvPr>
        </p:nvSpPr>
        <p:spPr bwMode="auto">
          <a:xfrm>
            <a:off x="10261600" y="6273800"/>
            <a:ext cx="1752601" cy="404813"/>
          </a:xfrm>
          <a:prstGeom prst="rect">
            <a:avLst/>
          </a:prstGeom>
          <a:noFill/>
          <a:ln w="9525">
            <a:noFill/>
            <a:miter lim="800000"/>
          </a:ln>
          <a:effectLst/>
        </p:spPr>
        <p:txBody>
          <a:bodyPr vert="horz" wrap="square" lIns="91440" tIns="45720" rIns="91440" bIns="45720" numCol="1" anchor="t" anchorCtr="0" compatLnSpc="1"/>
          <a:lstStyle>
            <a:lvl1pPr algn="r" eaLnBrk="1" hangingPunct="1">
              <a:defRPr sz="1290" b="0">
                <a:solidFill>
                  <a:srgbClr val="000000"/>
                </a:solidFill>
                <a:latin typeface="Arial" panose="020B0604020202020204" pitchFamily="34" charset="0"/>
                <a:ea typeface="黑体" panose="02010609060101010101" pitchFamily="2" charset="-122"/>
              </a:defRPr>
            </a:lvl1pPr>
          </a:lstStyle>
          <a:p>
            <a:pPr>
              <a:defRPr/>
            </a:pPr>
            <a:fld id="{75DD47E2-B690-4967-86E7-D9F2290AA5DF}" type="slidenum">
              <a:rPr lang="en-US" altLang="zh-CN"/>
            </a:fld>
            <a:endParaRPr lang="en-US" altLang="zh-CN"/>
          </a:p>
        </p:txBody>
      </p:sp>
      <p:sp>
        <p:nvSpPr>
          <p:cNvPr id="1027" name="Rectangle 16"/>
          <p:cNvSpPr>
            <a:spLocks noGrp="1"/>
          </p:cNvSpPr>
          <p:nvPr>
            <p:ph type="title"/>
          </p:nvPr>
        </p:nvSpPr>
        <p:spPr>
          <a:xfrm>
            <a:off x="336062" y="0"/>
            <a:ext cx="9216293" cy="563563"/>
          </a:xfrm>
          <a:prstGeom prst="rect">
            <a:avLst/>
          </a:prstGeom>
          <a:noFill/>
          <a:ln w="9525">
            <a:noFill/>
          </a:ln>
        </p:spPr>
        <p:txBody>
          <a:bodyPr anchor="ctr"/>
          <a:p>
            <a:pPr lvl="0"/>
            <a:r>
              <a:rPr lang="zh-CN" altLang="en-US" dirty="0"/>
              <a:t>单击此处编辑母版标题样式</a:t>
            </a:r>
            <a:endParaRPr lang="zh-CN" altLang="en-US" dirty="0"/>
          </a:p>
        </p:txBody>
      </p:sp>
    </p:spTree>
  </p:cSld>
  <p:clrMap bg1="lt1" tx1="dk1" bg2="lt2" tx2="dk2" accent1="accent1" accent2="accent2" accent3="accent3" accent4="accent4" accent5="accent5" accent6="accent6" hlink="hlink" folHlink="folHlink"/>
  <p:sldLayoutIdLst>
    <p:sldLayoutId id="2147483658" r:id="rId1"/>
  </p:sldLayoutIdLst>
  <p:transition>
    <p:zoom/>
  </p:transition>
  <p:timing>
    <p:tnLst>
      <p:par>
        <p:cTn id="1" dur="indefinite" restart="never" nodeType="tmRoot"/>
      </p:par>
    </p:tnLst>
  </p:timing>
  <p:hf sldNum="0" hdr="0" ftr="0" dt="0"/>
  <p:txStyles>
    <p:titleStyle>
      <a:lvl1pPr algn="l" rtl="0" eaLnBrk="0" fontAlgn="base" hangingPunct="0">
        <a:spcBef>
          <a:spcPct val="0"/>
        </a:spcBef>
        <a:spcAft>
          <a:spcPct val="0"/>
        </a:spcAft>
        <a:defRPr sz="4060">
          <a:solidFill>
            <a:schemeClr val="bg1"/>
          </a:solidFill>
          <a:latin typeface="+mj-lt"/>
          <a:ea typeface="+mj-ea"/>
          <a:cs typeface="+mj-cs"/>
        </a:defRPr>
      </a:lvl1pPr>
      <a:lvl2pPr algn="l" rtl="0" eaLnBrk="0" fontAlgn="base" hangingPunct="0">
        <a:spcBef>
          <a:spcPct val="0"/>
        </a:spcBef>
        <a:spcAft>
          <a:spcPct val="0"/>
        </a:spcAft>
        <a:defRPr sz="4400">
          <a:solidFill>
            <a:schemeClr val="bg1"/>
          </a:solidFill>
          <a:latin typeface="Arial" panose="020B0604020202020204" pitchFamily="34" charset="0"/>
          <a:ea typeface="黑体" panose="02010609060101010101" pitchFamily="2" charset="-122"/>
        </a:defRPr>
      </a:lvl2pPr>
      <a:lvl3pPr algn="l" rtl="0" eaLnBrk="0" fontAlgn="base" hangingPunct="0">
        <a:spcBef>
          <a:spcPct val="0"/>
        </a:spcBef>
        <a:spcAft>
          <a:spcPct val="0"/>
        </a:spcAft>
        <a:defRPr sz="4400">
          <a:solidFill>
            <a:schemeClr val="bg1"/>
          </a:solidFill>
          <a:latin typeface="Arial" panose="020B0604020202020204" pitchFamily="34" charset="0"/>
          <a:ea typeface="黑体" panose="02010609060101010101" pitchFamily="2" charset="-122"/>
        </a:defRPr>
      </a:lvl3pPr>
      <a:lvl4pPr algn="l" rtl="0" eaLnBrk="0" fontAlgn="base" hangingPunct="0">
        <a:spcBef>
          <a:spcPct val="0"/>
        </a:spcBef>
        <a:spcAft>
          <a:spcPct val="0"/>
        </a:spcAft>
        <a:defRPr sz="4400">
          <a:solidFill>
            <a:schemeClr val="bg1"/>
          </a:solidFill>
          <a:latin typeface="Arial" panose="020B0604020202020204" pitchFamily="34" charset="0"/>
          <a:ea typeface="黑体" panose="02010609060101010101" pitchFamily="2" charset="-122"/>
        </a:defRPr>
      </a:lvl4pPr>
      <a:lvl5pPr algn="l" rtl="0" eaLnBrk="0" fontAlgn="base" hangingPunct="0">
        <a:spcBef>
          <a:spcPct val="0"/>
        </a:spcBef>
        <a:spcAft>
          <a:spcPct val="0"/>
        </a:spcAft>
        <a:defRPr sz="4400">
          <a:solidFill>
            <a:schemeClr val="bg1"/>
          </a:solidFill>
          <a:latin typeface="Arial" panose="020B0604020202020204" pitchFamily="34" charset="0"/>
          <a:ea typeface="黑体" panose="02010609060101010101" pitchFamily="2" charset="-122"/>
        </a:defRPr>
      </a:lvl5pPr>
      <a:lvl6pPr marL="457200" algn="l" rtl="0" fontAlgn="base">
        <a:spcBef>
          <a:spcPct val="0"/>
        </a:spcBef>
        <a:spcAft>
          <a:spcPct val="0"/>
        </a:spcAft>
        <a:defRPr sz="4400">
          <a:solidFill>
            <a:schemeClr val="bg1"/>
          </a:solidFill>
          <a:latin typeface="Arial" panose="020B0604020202020204" pitchFamily="34" charset="0"/>
          <a:ea typeface="黑体" panose="02010609060101010101" pitchFamily="2" charset="-122"/>
        </a:defRPr>
      </a:lvl6pPr>
      <a:lvl7pPr marL="914400" algn="l" rtl="0" fontAlgn="base">
        <a:spcBef>
          <a:spcPct val="0"/>
        </a:spcBef>
        <a:spcAft>
          <a:spcPct val="0"/>
        </a:spcAft>
        <a:defRPr sz="4400">
          <a:solidFill>
            <a:schemeClr val="bg1"/>
          </a:solidFill>
          <a:latin typeface="Arial" panose="020B0604020202020204" pitchFamily="34" charset="0"/>
          <a:ea typeface="黑体" panose="02010609060101010101" pitchFamily="2" charset="-122"/>
        </a:defRPr>
      </a:lvl7pPr>
      <a:lvl8pPr marL="1371600" algn="l" rtl="0" fontAlgn="base">
        <a:spcBef>
          <a:spcPct val="0"/>
        </a:spcBef>
        <a:spcAft>
          <a:spcPct val="0"/>
        </a:spcAft>
        <a:defRPr sz="4400">
          <a:solidFill>
            <a:schemeClr val="bg1"/>
          </a:solidFill>
          <a:latin typeface="Arial" panose="020B0604020202020204" pitchFamily="34" charset="0"/>
          <a:ea typeface="黑体" panose="02010609060101010101" pitchFamily="2" charset="-122"/>
        </a:defRPr>
      </a:lvl8pPr>
      <a:lvl9pPr marL="1828800" algn="l" rtl="0" fontAlgn="base">
        <a:spcBef>
          <a:spcPct val="0"/>
        </a:spcBef>
        <a:spcAft>
          <a:spcPct val="0"/>
        </a:spcAft>
        <a:defRPr sz="4400">
          <a:solidFill>
            <a:schemeClr val="bg1"/>
          </a:solidFill>
          <a:latin typeface="Arial" panose="020B0604020202020204" pitchFamily="34" charset="0"/>
          <a:ea typeface="黑体" panose="02010609060101010101" pitchFamily="2" charset="-122"/>
        </a:defRPr>
      </a:lvl9pPr>
    </p:titleStyle>
    <p:bodyStyle>
      <a:lvl1pPr marL="316230" indent="-316230" algn="l" rtl="0" eaLnBrk="0" fontAlgn="base" hangingPunct="0">
        <a:spcBef>
          <a:spcPts val="90"/>
        </a:spcBef>
        <a:spcAft>
          <a:spcPct val="0"/>
        </a:spcAft>
        <a:buBlip>
          <a:blip r:embed="rId2"/>
        </a:buBlip>
        <a:defRPr sz="2955">
          <a:solidFill>
            <a:schemeClr val="tx1"/>
          </a:solidFill>
          <a:latin typeface="+mn-lt"/>
          <a:ea typeface="+mn-ea"/>
          <a:cs typeface="+mn-cs"/>
        </a:defRPr>
      </a:lvl1pPr>
      <a:lvl2pPr marL="685800" indent="-263525" algn="l" rtl="0" eaLnBrk="0" fontAlgn="base" hangingPunct="0">
        <a:spcBef>
          <a:spcPts val="90"/>
        </a:spcBef>
        <a:spcAft>
          <a:spcPct val="0"/>
        </a:spcAft>
        <a:buClr>
          <a:schemeClr val="accent2"/>
        </a:buClr>
        <a:buSzPct val="70000"/>
        <a:buFont typeface="Wingdings" panose="05000000000000000000" pitchFamily="2" charset="2"/>
        <a:buChar char="p"/>
        <a:defRPr sz="2585">
          <a:solidFill>
            <a:schemeClr val="tx1"/>
          </a:solidFill>
          <a:latin typeface="+mn-lt"/>
          <a:ea typeface="+mn-ea"/>
        </a:defRPr>
      </a:lvl2pPr>
      <a:lvl3pPr marL="1055370" indent="-210820" algn="l" rtl="0" eaLnBrk="0" fontAlgn="base" hangingPunct="0">
        <a:spcBef>
          <a:spcPts val="90"/>
        </a:spcBef>
        <a:spcAft>
          <a:spcPct val="0"/>
        </a:spcAft>
        <a:buClr>
          <a:srgbClr val="3333CC"/>
        </a:buClr>
        <a:buSzPct val="70000"/>
        <a:buFont typeface="Wingdings" panose="05000000000000000000" pitchFamily="2" charset="2"/>
        <a:buChar char="l"/>
        <a:defRPr sz="2215">
          <a:solidFill>
            <a:schemeClr val="tx1"/>
          </a:solidFill>
          <a:latin typeface="+mn-lt"/>
          <a:ea typeface="+mn-ea"/>
        </a:defRPr>
      </a:lvl3pPr>
      <a:lvl4pPr marL="1477010" indent="-210820" algn="l" rtl="0" eaLnBrk="0" fontAlgn="base" hangingPunct="0">
        <a:spcBef>
          <a:spcPts val="90"/>
        </a:spcBef>
        <a:spcAft>
          <a:spcPct val="0"/>
        </a:spcAft>
        <a:buChar char="–"/>
        <a:defRPr sz="1845">
          <a:solidFill>
            <a:schemeClr val="tx1"/>
          </a:solidFill>
          <a:latin typeface="+mn-lt"/>
          <a:ea typeface="+mn-ea"/>
        </a:defRPr>
      </a:lvl4pPr>
      <a:lvl5pPr marL="1899285" indent="-210820" algn="l" rtl="0" eaLnBrk="0" fontAlgn="base" hangingPunct="0">
        <a:spcBef>
          <a:spcPts val="90"/>
        </a:spcBef>
        <a:spcAft>
          <a:spcPct val="0"/>
        </a:spcAft>
        <a:buChar char="»"/>
        <a:defRPr sz="1845">
          <a:solidFill>
            <a:schemeClr val="tx1"/>
          </a:solidFill>
          <a:latin typeface="+mn-lt"/>
          <a:ea typeface="+mn-ea"/>
        </a:defRPr>
      </a:lvl5pPr>
      <a:lvl6pPr marL="2320925" indent="-210820" algn="l" rtl="0" fontAlgn="base">
        <a:spcBef>
          <a:spcPts val="90"/>
        </a:spcBef>
        <a:spcAft>
          <a:spcPct val="0"/>
        </a:spcAft>
        <a:buChar char="»"/>
        <a:defRPr sz="1845">
          <a:solidFill>
            <a:schemeClr val="tx1"/>
          </a:solidFill>
          <a:latin typeface="+mn-lt"/>
          <a:ea typeface="+mn-ea"/>
        </a:defRPr>
      </a:lvl6pPr>
      <a:lvl7pPr marL="2743200" indent="-210820" algn="l" rtl="0" fontAlgn="base">
        <a:spcBef>
          <a:spcPts val="90"/>
        </a:spcBef>
        <a:spcAft>
          <a:spcPct val="0"/>
        </a:spcAft>
        <a:buChar char="»"/>
        <a:defRPr sz="1845">
          <a:solidFill>
            <a:schemeClr val="tx1"/>
          </a:solidFill>
          <a:latin typeface="+mn-lt"/>
          <a:ea typeface="+mn-ea"/>
        </a:defRPr>
      </a:lvl7pPr>
      <a:lvl8pPr marL="3165475" indent="-210820" algn="l" rtl="0" fontAlgn="base">
        <a:spcBef>
          <a:spcPts val="90"/>
        </a:spcBef>
        <a:spcAft>
          <a:spcPct val="0"/>
        </a:spcAft>
        <a:buChar char="»"/>
        <a:defRPr sz="1845">
          <a:solidFill>
            <a:schemeClr val="tx1"/>
          </a:solidFill>
          <a:latin typeface="+mn-lt"/>
          <a:ea typeface="+mn-ea"/>
        </a:defRPr>
      </a:lvl8pPr>
      <a:lvl9pPr marL="3587115" indent="-210820" algn="l" rtl="0" fontAlgn="base">
        <a:spcBef>
          <a:spcPts val="90"/>
        </a:spcBef>
        <a:spcAft>
          <a:spcPct val="0"/>
        </a:spcAft>
        <a:buChar char="»"/>
        <a:defRPr sz="1845">
          <a:solidFill>
            <a:schemeClr val="tx1"/>
          </a:solidFill>
          <a:latin typeface="+mn-lt"/>
          <a:ea typeface="+mn-ea"/>
        </a:defRPr>
      </a:lvl9pPr>
    </p:bodyStyle>
    <p:otherStyle>
      <a:defPPr>
        <a:defRPr lang="zh-CN"/>
      </a:defPPr>
      <a:lvl1pPr marL="0" algn="l" defTabSz="843915" rtl="0" eaLnBrk="1" latinLnBrk="0" hangingPunct="1">
        <a:defRPr sz="1660" kern="1200">
          <a:solidFill>
            <a:schemeClr val="tx1"/>
          </a:solidFill>
          <a:latin typeface="+mn-lt"/>
          <a:ea typeface="+mn-ea"/>
          <a:cs typeface="+mn-cs"/>
        </a:defRPr>
      </a:lvl1pPr>
      <a:lvl2pPr marL="422275" algn="l" defTabSz="843915" rtl="0" eaLnBrk="1" latinLnBrk="0" hangingPunct="1">
        <a:defRPr sz="1660" kern="1200">
          <a:solidFill>
            <a:schemeClr val="tx1"/>
          </a:solidFill>
          <a:latin typeface="+mn-lt"/>
          <a:ea typeface="+mn-ea"/>
          <a:cs typeface="+mn-cs"/>
        </a:defRPr>
      </a:lvl2pPr>
      <a:lvl3pPr marL="843915" algn="l" defTabSz="843915" rtl="0" eaLnBrk="1" latinLnBrk="0" hangingPunct="1">
        <a:defRPr sz="1660" kern="1200">
          <a:solidFill>
            <a:schemeClr val="tx1"/>
          </a:solidFill>
          <a:latin typeface="+mn-lt"/>
          <a:ea typeface="+mn-ea"/>
          <a:cs typeface="+mn-cs"/>
        </a:defRPr>
      </a:lvl3pPr>
      <a:lvl4pPr marL="1266190" algn="l" defTabSz="843915" rtl="0" eaLnBrk="1" latinLnBrk="0" hangingPunct="1">
        <a:defRPr sz="1660" kern="1200">
          <a:solidFill>
            <a:schemeClr val="tx1"/>
          </a:solidFill>
          <a:latin typeface="+mn-lt"/>
          <a:ea typeface="+mn-ea"/>
          <a:cs typeface="+mn-cs"/>
        </a:defRPr>
      </a:lvl4pPr>
      <a:lvl5pPr marL="1687830" algn="l" defTabSz="843915" rtl="0" eaLnBrk="1" latinLnBrk="0" hangingPunct="1">
        <a:defRPr sz="1660" kern="1200">
          <a:solidFill>
            <a:schemeClr val="tx1"/>
          </a:solidFill>
          <a:latin typeface="+mn-lt"/>
          <a:ea typeface="+mn-ea"/>
          <a:cs typeface="+mn-cs"/>
        </a:defRPr>
      </a:lvl5pPr>
      <a:lvl6pPr marL="2110105" algn="l" defTabSz="843915" rtl="0" eaLnBrk="1" latinLnBrk="0" hangingPunct="1">
        <a:defRPr sz="1660" kern="1200">
          <a:solidFill>
            <a:schemeClr val="tx1"/>
          </a:solidFill>
          <a:latin typeface="+mn-lt"/>
          <a:ea typeface="+mn-ea"/>
          <a:cs typeface="+mn-cs"/>
        </a:defRPr>
      </a:lvl6pPr>
      <a:lvl7pPr marL="2532380" algn="l" defTabSz="843915" rtl="0" eaLnBrk="1" latinLnBrk="0" hangingPunct="1">
        <a:defRPr sz="1660" kern="1200">
          <a:solidFill>
            <a:schemeClr val="tx1"/>
          </a:solidFill>
          <a:latin typeface="+mn-lt"/>
          <a:ea typeface="+mn-ea"/>
          <a:cs typeface="+mn-cs"/>
        </a:defRPr>
      </a:lvl7pPr>
      <a:lvl8pPr marL="2954020" algn="l" defTabSz="843915" rtl="0" eaLnBrk="1" latinLnBrk="0" hangingPunct="1">
        <a:defRPr sz="1660" kern="1200">
          <a:solidFill>
            <a:schemeClr val="tx1"/>
          </a:solidFill>
          <a:latin typeface="+mn-lt"/>
          <a:ea typeface="+mn-ea"/>
          <a:cs typeface="+mn-cs"/>
        </a:defRPr>
      </a:lvl8pPr>
      <a:lvl9pPr marL="3376295" algn="l" defTabSz="843915" rtl="0" eaLnBrk="1" latinLnBrk="0" hangingPunct="1">
        <a:defRPr sz="166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p:sp>
        <p:nvSpPr>
          <p:cNvPr id="1038" name="Rectangle 14"/>
          <p:cNvSpPr>
            <a:spLocks noGrp="1" noChangeArrowheads="1"/>
          </p:cNvSpPr>
          <p:nvPr>
            <p:ph type="sldNum" sz="quarter" idx="4"/>
          </p:nvPr>
        </p:nvSpPr>
        <p:spPr bwMode="auto">
          <a:xfrm>
            <a:off x="10261600" y="6273800"/>
            <a:ext cx="1752601" cy="404813"/>
          </a:xfrm>
          <a:prstGeom prst="rect">
            <a:avLst/>
          </a:prstGeom>
          <a:noFill/>
          <a:ln w="9525">
            <a:noFill/>
            <a:miter lim="800000"/>
          </a:ln>
          <a:effectLst/>
        </p:spPr>
        <p:txBody>
          <a:bodyPr vert="horz" wrap="square" lIns="91440" tIns="45720" rIns="91440" bIns="45720" numCol="1" anchor="t" anchorCtr="0" compatLnSpc="1"/>
          <a:lstStyle>
            <a:lvl1pPr algn="r" eaLnBrk="1" hangingPunct="1">
              <a:defRPr sz="1290" b="0">
                <a:solidFill>
                  <a:srgbClr val="000000"/>
                </a:solidFill>
                <a:latin typeface="Arial" panose="020B0604020202020204" pitchFamily="34" charset="0"/>
                <a:ea typeface="黑体" panose="02010609060101010101" pitchFamily="2" charset="-122"/>
              </a:defRPr>
            </a:lvl1pPr>
          </a:lstStyle>
          <a:p>
            <a:pPr>
              <a:defRPr/>
            </a:pPr>
            <a:fld id="{75DD47E2-B690-4967-86E7-D9F2290AA5DF}" type="slidenum">
              <a:rPr lang="en-US" altLang="zh-CN"/>
            </a:fld>
            <a:endParaRPr lang="en-US" altLang="zh-CN"/>
          </a:p>
        </p:txBody>
      </p:sp>
      <p:sp>
        <p:nvSpPr>
          <p:cNvPr id="1027" name="Rectangle 16"/>
          <p:cNvSpPr>
            <a:spLocks noGrp="1"/>
          </p:cNvSpPr>
          <p:nvPr>
            <p:ph type="title"/>
          </p:nvPr>
        </p:nvSpPr>
        <p:spPr>
          <a:xfrm>
            <a:off x="336062" y="0"/>
            <a:ext cx="9216293" cy="563563"/>
          </a:xfrm>
          <a:prstGeom prst="rect">
            <a:avLst/>
          </a:prstGeom>
          <a:noFill/>
          <a:ln w="9525">
            <a:noFill/>
          </a:ln>
        </p:spPr>
        <p:txBody>
          <a:bodyPr anchor="ctr"/>
          <a:p>
            <a:pPr lvl="0"/>
            <a:r>
              <a:rPr lang="zh-CN" altLang="en-US" dirty="0"/>
              <a:t>单击此处编辑母版标题样式</a:t>
            </a:r>
            <a:endParaRPr lang="zh-CN" altLang="en-US" dirty="0"/>
          </a:p>
        </p:txBody>
      </p:sp>
    </p:spTree>
  </p:cSld>
  <p:clrMap bg1="lt1" tx1="dk1" bg2="lt2" tx2="dk2" accent1="accent1" accent2="accent2" accent3="accent3" accent4="accent4" accent5="accent5" accent6="accent6" hlink="hlink" folHlink="folHlink"/>
  <p:sldLayoutIdLst>
    <p:sldLayoutId id="2147483660" r:id="rId1"/>
  </p:sldLayoutIdLst>
  <p:transition>
    <p:zoom/>
  </p:transition>
  <p:timing>
    <p:tnLst>
      <p:par>
        <p:cTn id="1" dur="indefinite" restart="never" nodeType="tmRoot"/>
      </p:par>
    </p:tnLst>
  </p:timing>
  <p:hf sldNum="0" hdr="0" ftr="0" dt="0"/>
  <p:txStyles>
    <p:titleStyle>
      <a:lvl1pPr algn="l" rtl="0" eaLnBrk="0" fontAlgn="base" hangingPunct="0">
        <a:spcBef>
          <a:spcPct val="0"/>
        </a:spcBef>
        <a:spcAft>
          <a:spcPct val="0"/>
        </a:spcAft>
        <a:defRPr sz="4060">
          <a:solidFill>
            <a:schemeClr val="bg1"/>
          </a:solidFill>
          <a:latin typeface="+mj-lt"/>
          <a:ea typeface="+mj-ea"/>
          <a:cs typeface="+mj-cs"/>
        </a:defRPr>
      </a:lvl1pPr>
      <a:lvl2pPr algn="l" rtl="0" eaLnBrk="0" fontAlgn="base" hangingPunct="0">
        <a:spcBef>
          <a:spcPct val="0"/>
        </a:spcBef>
        <a:spcAft>
          <a:spcPct val="0"/>
        </a:spcAft>
        <a:defRPr sz="4400">
          <a:solidFill>
            <a:schemeClr val="bg1"/>
          </a:solidFill>
          <a:latin typeface="Arial" panose="020B0604020202020204" pitchFamily="34" charset="0"/>
          <a:ea typeface="黑体" panose="02010609060101010101" pitchFamily="2" charset="-122"/>
        </a:defRPr>
      </a:lvl2pPr>
      <a:lvl3pPr algn="l" rtl="0" eaLnBrk="0" fontAlgn="base" hangingPunct="0">
        <a:spcBef>
          <a:spcPct val="0"/>
        </a:spcBef>
        <a:spcAft>
          <a:spcPct val="0"/>
        </a:spcAft>
        <a:defRPr sz="4400">
          <a:solidFill>
            <a:schemeClr val="bg1"/>
          </a:solidFill>
          <a:latin typeface="Arial" panose="020B0604020202020204" pitchFamily="34" charset="0"/>
          <a:ea typeface="黑体" panose="02010609060101010101" pitchFamily="2" charset="-122"/>
        </a:defRPr>
      </a:lvl3pPr>
      <a:lvl4pPr algn="l" rtl="0" eaLnBrk="0" fontAlgn="base" hangingPunct="0">
        <a:spcBef>
          <a:spcPct val="0"/>
        </a:spcBef>
        <a:spcAft>
          <a:spcPct val="0"/>
        </a:spcAft>
        <a:defRPr sz="4400">
          <a:solidFill>
            <a:schemeClr val="bg1"/>
          </a:solidFill>
          <a:latin typeface="Arial" panose="020B0604020202020204" pitchFamily="34" charset="0"/>
          <a:ea typeface="黑体" panose="02010609060101010101" pitchFamily="2" charset="-122"/>
        </a:defRPr>
      </a:lvl4pPr>
      <a:lvl5pPr algn="l" rtl="0" eaLnBrk="0" fontAlgn="base" hangingPunct="0">
        <a:spcBef>
          <a:spcPct val="0"/>
        </a:spcBef>
        <a:spcAft>
          <a:spcPct val="0"/>
        </a:spcAft>
        <a:defRPr sz="4400">
          <a:solidFill>
            <a:schemeClr val="bg1"/>
          </a:solidFill>
          <a:latin typeface="Arial" panose="020B0604020202020204" pitchFamily="34" charset="0"/>
          <a:ea typeface="黑体" panose="02010609060101010101" pitchFamily="2" charset="-122"/>
        </a:defRPr>
      </a:lvl5pPr>
      <a:lvl6pPr marL="457200" algn="l" rtl="0" fontAlgn="base">
        <a:spcBef>
          <a:spcPct val="0"/>
        </a:spcBef>
        <a:spcAft>
          <a:spcPct val="0"/>
        </a:spcAft>
        <a:defRPr sz="4400">
          <a:solidFill>
            <a:schemeClr val="bg1"/>
          </a:solidFill>
          <a:latin typeface="Arial" panose="020B0604020202020204" pitchFamily="34" charset="0"/>
          <a:ea typeface="黑体" panose="02010609060101010101" pitchFamily="2" charset="-122"/>
        </a:defRPr>
      </a:lvl6pPr>
      <a:lvl7pPr marL="914400" algn="l" rtl="0" fontAlgn="base">
        <a:spcBef>
          <a:spcPct val="0"/>
        </a:spcBef>
        <a:spcAft>
          <a:spcPct val="0"/>
        </a:spcAft>
        <a:defRPr sz="4400">
          <a:solidFill>
            <a:schemeClr val="bg1"/>
          </a:solidFill>
          <a:latin typeface="Arial" panose="020B0604020202020204" pitchFamily="34" charset="0"/>
          <a:ea typeface="黑体" panose="02010609060101010101" pitchFamily="2" charset="-122"/>
        </a:defRPr>
      </a:lvl7pPr>
      <a:lvl8pPr marL="1371600" algn="l" rtl="0" fontAlgn="base">
        <a:spcBef>
          <a:spcPct val="0"/>
        </a:spcBef>
        <a:spcAft>
          <a:spcPct val="0"/>
        </a:spcAft>
        <a:defRPr sz="4400">
          <a:solidFill>
            <a:schemeClr val="bg1"/>
          </a:solidFill>
          <a:latin typeface="Arial" panose="020B0604020202020204" pitchFamily="34" charset="0"/>
          <a:ea typeface="黑体" panose="02010609060101010101" pitchFamily="2" charset="-122"/>
        </a:defRPr>
      </a:lvl8pPr>
      <a:lvl9pPr marL="1828800" algn="l" rtl="0" fontAlgn="base">
        <a:spcBef>
          <a:spcPct val="0"/>
        </a:spcBef>
        <a:spcAft>
          <a:spcPct val="0"/>
        </a:spcAft>
        <a:defRPr sz="4400">
          <a:solidFill>
            <a:schemeClr val="bg1"/>
          </a:solidFill>
          <a:latin typeface="Arial" panose="020B0604020202020204" pitchFamily="34" charset="0"/>
          <a:ea typeface="黑体" panose="02010609060101010101" pitchFamily="2" charset="-122"/>
        </a:defRPr>
      </a:lvl9pPr>
    </p:titleStyle>
    <p:bodyStyle>
      <a:lvl1pPr marL="316230" indent="-316230" algn="l" rtl="0" eaLnBrk="0" fontAlgn="base" hangingPunct="0">
        <a:spcBef>
          <a:spcPts val="90"/>
        </a:spcBef>
        <a:spcAft>
          <a:spcPct val="0"/>
        </a:spcAft>
        <a:buBlip>
          <a:blip r:embed="rId2"/>
        </a:buBlip>
        <a:defRPr sz="2955">
          <a:solidFill>
            <a:schemeClr val="tx1"/>
          </a:solidFill>
          <a:latin typeface="+mn-lt"/>
          <a:ea typeface="+mn-ea"/>
          <a:cs typeface="+mn-cs"/>
        </a:defRPr>
      </a:lvl1pPr>
      <a:lvl2pPr marL="685800" indent="-263525" algn="l" rtl="0" eaLnBrk="0" fontAlgn="base" hangingPunct="0">
        <a:spcBef>
          <a:spcPts val="90"/>
        </a:spcBef>
        <a:spcAft>
          <a:spcPct val="0"/>
        </a:spcAft>
        <a:buClr>
          <a:schemeClr val="accent2"/>
        </a:buClr>
        <a:buSzPct val="70000"/>
        <a:buFont typeface="Wingdings" panose="05000000000000000000" pitchFamily="2" charset="2"/>
        <a:buChar char="p"/>
        <a:defRPr sz="2585">
          <a:solidFill>
            <a:schemeClr val="tx1"/>
          </a:solidFill>
          <a:latin typeface="+mn-lt"/>
          <a:ea typeface="+mn-ea"/>
        </a:defRPr>
      </a:lvl2pPr>
      <a:lvl3pPr marL="1055370" indent="-210820" algn="l" rtl="0" eaLnBrk="0" fontAlgn="base" hangingPunct="0">
        <a:spcBef>
          <a:spcPts val="90"/>
        </a:spcBef>
        <a:spcAft>
          <a:spcPct val="0"/>
        </a:spcAft>
        <a:buClr>
          <a:srgbClr val="3333CC"/>
        </a:buClr>
        <a:buSzPct val="70000"/>
        <a:buFont typeface="Wingdings" panose="05000000000000000000" pitchFamily="2" charset="2"/>
        <a:buChar char="l"/>
        <a:defRPr sz="2215">
          <a:solidFill>
            <a:schemeClr val="tx1"/>
          </a:solidFill>
          <a:latin typeface="+mn-lt"/>
          <a:ea typeface="+mn-ea"/>
        </a:defRPr>
      </a:lvl3pPr>
      <a:lvl4pPr marL="1477010" indent="-210820" algn="l" rtl="0" eaLnBrk="0" fontAlgn="base" hangingPunct="0">
        <a:spcBef>
          <a:spcPts val="90"/>
        </a:spcBef>
        <a:spcAft>
          <a:spcPct val="0"/>
        </a:spcAft>
        <a:buChar char="–"/>
        <a:defRPr sz="1845">
          <a:solidFill>
            <a:schemeClr val="tx1"/>
          </a:solidFill>
          <a:latin typeface="+mn-lt"/>
          <a:ea typeface="+mn-ea"/>
        </a:defRPr>
      </a:lvl4pPr>
      <a:lvl5pPr marL="1899285" indent="-210820" algn="l" rtl="0" eaLnBrk="0" fontAlgn="base" hangingPunct="0">
        <a:spcBef>
          <a:spcPts val="90"/>
        </a:spcBef>
        <a:spcAft>
          <a:spcPct val="0"/>
        </a:spcAft>
        <a:buChar char="»"/>
        <a:defRPr sz="1845">
          <a:solidFill>
            <a:schemeClr val="tx1"/>
          </a:solidFill>
          <a:latin typeface="+mn-lt"/>
          <a:ea typeface="+mn-ea"/>
        </a:defRPr>
      </a:lvl5pPr>
      <a:lvl6pPr marL="2320925" indent="-210820" algn="l" rtl="0" fontAlgn="base">
        <a:spcBef>
          <a:spcPts val="90"/>
        </a:spcBef>
        <a:spcAft>
          <a:spcPct val="0"/>
        </a:spcAft>
        <a:buChar char="»"/>
        <a:defRPr sz="1845">
          <a:solidFill>
            <a:schemeClr val="tx1"/>
          </a:solidFill>
          <a:latin typeface="+mn-lt"/>
          <a:ea typeface="+mn-ea"/>
        </a:defRPr>
      </a:lvl6pPr>
      <a:lvl7pPr marL="2743200" indent="-210820" algn="l" rtl="0" fontAlgn="base">
        <a:spcBef>
          <a:spcPts val="90"/>
        </a:spcBef>
        <a:spcAft>
          <a:spcPct val="0"/>
        </a:spcAft>
        <a:buChar char="»"/>
        <a:defRPr sz="1845">
          <a:solidFill>
            <a:schemeClr val="tx1"/>
          </a:solidFill>
          <a:latin typeface="+mn-lt"/>
          <a:ea typeface="+mn-ea"/>
        </a:defRPr>
      </a:lvl7pPr>
      <a:lvl8pPr marL="3165475" indent="-210820" algn="l" rtl="0" fontAlgn="base">
        <a:spcBef>
          <a:spcPts val="90"/>
        </a:spcBef>
        <a:spcAft>
          <a:spcPct val="0"/>
        </a:spcAft>
        <a:buChar char="»"/>
        <a:defRPr sz="1845">
          <a:solidFill>
            <a:schemeClr val="tx1"/>
          </a:solidFill>
          <a:latin typeface="+mn-lt"/>
          <a:ea typeface="+mn-ea"/>
        </a:defRPr>
      </a:lvl8pPr>
      <a:lvl9pPr marL="3587115" indent="-210820" algn="l" rtl="0" fontAlgn="base">
        <a:spcBef>
          <a:spcPts val="90"/>
        </a:spcBef>
        <a:spcAft>
          <a:spcPct val="0"/>
        </a:spcAft>
        <a:buChar char="»"/>
        <a:defRPr sz="1845">
          <a:solidFill>
            <a:schemeClr val="tx1"/>
          </a:solidFill>
          <a:latin typeface="+mn-lt"/>
          <a:ea typeface="+mn-ea"/>
        </a:defRPr>
      </a:lvl9pPr>
    </p:bodyStyle>
    <p:otherStyle>
      <a:defPPr>
        <a:defRPr lang="zh-CN"/>
      </a:defPPr>
      <a:lvl1pPr marL="0" algn="l" defTabSz="843915" rtl="0" eaLnBrk="1" latinLnBrk="0" hangingPunct="1">
        <a:defRPr sz="1660" kern="1200">
          <a:solidFill>
            <a:schemeClr val="tx1"/>
          </a:solidFill>
          <a:latin typeface="+mn-lt"/>
          <a:ea typeface="+mn-ea"/>
          <a:cs typeface="+mn-cs"/>
        </a:defRPr>
      </a:lvl1pPr>
      <a:lvl2pPr marL="422275" algn="l" defTabSz="843915" rtl="0" eaLnBrk="1" latinLnBrk="0" hangingPunct="1">
        <a:defRPr sz="1660" kern="1200">
          <a:solidFill>
            <a:schemeClr val="tx1"/>
          </a:solidFill>
          <a:latin typeface="+mn-lt"/>
          <a:ea typeface="+mn-ea"/>
          <a:cs typeface="+mn-cs"/>
        </a:defRPr>
      </a:lvl2pPr>
      <a:lvl3pPr marL="843915" algn="l" defTabSz="843915" rtl="0" eaLnBrk="1" latinLnBrk="0" hangingPunct="1">
        <a:defRPr sz="1660" kern="1200">
          <a:solidFill>
            <a:schemeClr val="tx1"/>
          </a:solidFill>
          <a:latin typeface="+mn-lt"/>
          <a:ea typeface="+mn-ea"/>
          <a:cs typeface="+mn-cs"/>
        </a:defRPr>
      </a:lvl3pPr>
      <a:lvl4pPr marL="1266190" algn="l" defTabSz="843915" rtl="0" eaLnBrk="1" latinLnBrk="0" hangingPunct="1">
        <a:defRPr sz="1660" kern="1200">
          <a:solidFill>
            <a:schemeClr val="tx1"/>
          </a:solidFill>
          <a:latin typeface="+mn-lt"/>
          <a:ea typeface="+mn-ea"/>
          <a:cs typeface="+mn-cs"/>
        </a:defRPr>
      </a:lvl4pPr>
      <a:lvl5pPr marL="1687830" algn="l" defTabSz="843915" rtl="0" eaLnBrk="1" latinLnBrk="0" hangingPunct="1">
        <a:defRPr sz="1660" kern="1200">
          <a:solidFill>
            <a:schemeClr val="tx1"/>
          </a:solidFill>
          <a:latin typeface="+mn-lt"/>
          <a:ea typeface="+mn-ea"/>
          <a:cs typeface="+mn-cs"/>
        </a:defRPr>
      </a:lvl5pPr>
      <a:lvl6pPr marL="2110105" algn="l" defTabSz="843915" rtl="0" eaLnBrk="1" latinLnBrk="0" hangingPunct="1">
        <a:defRPr sz="1660" kern="1200">
          <a:solidFill>
            <a:schemeClr val="tx1"/>
          </a:solidFill>
          <a:latin typeface="+mn-lt"/>
          <a:ea typeface="+mn-ea"/>
          <a:cs typeface="+mn-cs"/>
        </a:defRPr>
      </a:lvl6pPr>
      <a:lvl7pPr marL="2532380" algn="l" defTabSz="843915" rtl="0" eaLnBrk="1" latinLnBrk="0" hangingPunct="1">
        <a:defRPr sz="1660" kern="1200">
          <a:solidFill>
            <a:schemeClr val="tx1"/>
          </a:solidFill>
          <a:latin typeface="+mn-lt"/>
          <a:ea typeface="+mn-ea"/>
          <a:cs typeface="+mn-cs"/>
        </a:defRPr>
      </a:lvl7pPr>
      <a:lvl8pPr marL="2954020" algn="l" defTabSz="843915" rtl="0" eaLnBrk="1" latinLnBrk="0" hangingPunct="1">
        <a:defRPr sz="1660" kern="1200">
          <a:solidFill>
            <a:schemeClr val="tx1"/>
          </a:solidFill>
          <a:latin typeface="+mn-lt"/>
          <a:ea typeface="+mn-ea"/>
          <a:cs typeface="+mn-cs"/>
        </a:defRPr>
      </a:lvl8pPr>
      <a:lvl9pPr marL="3376295" algn="l" defTabSz="843915" rtl="0" eaLnBrk="1" latinLnBrk="0" hangingPunct="1">
        <a:defRPr sz="166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p:sp>
        <p:nvSpPr>
          <p:cNvPr id="1038" name="Rectangle 14"/>
          <p:cNvSpPr>
            <a:spLocks noGrp="1" noChangeArrowheads="1"/>
          </p:cNvSpPr>
          <p:nvPr>
            <p:ph type="sldNum" sz="quarter" idx="4"/>
          </p:nvPr>
        </p:nvSpPr>
        <p:spPr bwMode="auto">
          <a:xfrm>
            <a:off x="10261600" y="6273800"/>
            <a:ext cx="1752601" cy="404813"/>
          </a:xfrm>
          <a:prstGeom prst="rect">
            <a:avLst/>
          </a:prstGeom>
          <a:noFill/>
          <a:ln w="9525">
            <a:noFill/>
            <a:miter lim="800000"/>
          </a:ln>
          <a:effectLst/>
        </p:spPr>
        <p:txBody>
          <a:bodyPr vert="horz" wrap="square" lIns="91440" tIns="45720" rIns="91440" bIns="45720" numCol="1" anchor="t" anchorCtr="0" compatLnSpc="1"/>
          <a:lstStyle>
            <a:lvl1pPr algn="r" eaLnBrk="1" hangingPunct="1">
              <a:defRPr sz="1290" b="0">
                <a:solidFill>
                  <a:srgbClr val="000000"/>
                </a:solidFill>
                <a:latin typeface="Arial" panose="020B0604020202020204" pitchFamily="34" charset="0"/>
                <a:ea typeface="黑体" panose="02010609060101010101" pitchFamily="2" charset="-122"/>
              </a:defRPr>
            </a:lvl1pPr>
          </a:lstStyle>
          <a:p>
            <a:pPr>
              <a:defRPr/>
            </a:pPr>
            <a:fld id="{75DD47E2-B690-4967-86E7-D9F2290AA5DF}" type="slidenum">
              <a:rPr lang="en-US" altLang="zh-CN"/>
            </a:fld>
            <a:endParaRPr lang="en-US" altLang="zh-CN"/>
          </a:p>
        </p:txBody>
      </p:sp>
      <p:sp>
        <p:nvSpPr>
          <p:cNvPr id="1027" name="Rectangle 16"/>
          <p:cNvSpPr>
            <a:spLocks noGrp="1"/>
          </p:cNvSpPr>
          <p:nvPr>
            <p:ph type="title"/>
          </p:nvPr>
        </p:nvSpPr>
        <p:spPr>
          <a:xfrm>
            <a:off x="336062" y="0"/>
            <a:ext cx="9216293" cy="563563"/>
          </a:xfrm>
          <a:prstGeom prst="rect">
            <a:avLst/>
          </a:prstGeom>
          <a:noFill/>
          <a:ln w="9525">
            <a:noFill/>
          </a:ln>
        </p:spPr>
        <p:txBody>
          <a:bodyPr anchor="ctr"/>
          <a:p>
            <a:pPr lvl="0"/>
            <a:r>
              <a:rPr lang="zh-CN" altLang="en-US" dirty="0"/>
              <a:t>单击此处编辑母版标题样式</a:t>
            </a:r>
            <a:endParaRPr lang="zh-CN" altLang="en-US" dirty="0"/>
          </a:p>
        </p:txBody>
      </p:sp>
    </p:spTree>
  </p:cSld>
  <p:clrMap bg1="lt1" tx1="dk1" bg2="lt2" tx2="dk2" accent1="accent1" accent2="accent2" accent3="accent3" accent4="accent4" accent5="accent5" accent6="accent6" hlink="hlink" folHlink="folHlink"/>
  <p:sldLayoutIdLst>
    <p:sldLayoutId id="2147483662" r:id="rId1"/>
  </p:sldLayoutIdLst>
  <p:transition>
    <p:zoom/>
  </p:transition>
  <p:timing>
    <p:tnLst>
      <p:par>
        <p:cTn id="1" dur="indefinite" restart="never" nodeType="tmRoot"/>
      </p:par>
    </p:tnLst>
  </p:timing>
  <p:hf sldNum="0" hdr="0" ftr="0" dt="0"/>
  <p:txStyles>
    <p:titleStyle>
      <a:lvl1pPr algn="l" rtl="0" eaLnBrk="0" fontAlgn="base" hangingPunct="0">
        <a:spcBef>
          <a:spcPct val="0"/>
        </a:spcBef>
        <a:spcAft>
          <a:spcPct val="0"/>
        </a:spcAft>
        <a:defRPr sz="4060">
          <a:solidFill>
            <a:schemeClr val="bg1"/>
          </a:solidFill>
          <a:latin typeface="+mj-lt"/>
          <a:ea typeface="+mj-ea"/>
          <a:cs typeface="+mj-cs"/>
        </a:defRPr>
      </a:lvl1pPr>
      <a:lvl2pPr algn="l" rtl="0" eaLnBrk="0" fontAlgn="base" hangingPunct="0">
        <a:spcBef>
          <a:spcPct val="0"/>
        </a:spcBef>
        <a:spcAft>
          <a:spcPct val="0"/>
        </a:spcAft>
        <a:defRPr sz="4400">
          <a:solidFill>
            <a:schemeClr val="bg1"/>
          </a:solidFill>
          <a:latin typeface="Arial" panose="020B0604020202020204" pitchFamily="34" charset="0"/>
          <a:ea typeface="黑体" panose="02010609060101010101" pitchFamily="2" charset="-122"/>
        </a:defRPr>
      </a:lvl2pPr>
      <a:lvl3pPr algn="l" rtl="0" eaLnBrk="0" fontAlgn="base" hangingPunct="0">
        <a:spcBef>
          <a:spcPct val="0"/>
        </a:spcBef>
        <a:spcAft>
          <a:spcPct val="0"/>
        </a:spcAft>
        <a:defRPr sz="4400">
          <a:solidFill>
            <a:schemeClr val="bg1"/>
          </a:solidFill>
          <a:latin typeface="Arial" panose="020B0604020202020204" pitchFamily="34" charset="0"/>
          <a:ea typeface="黑体" panose="02010609060101010101" pitchFamily="2" charset="-122"/>
        </a:defRPr>
      </a:lvl3pPr>
      <a:lvl4pPr algn="l" rtl="0" eaLnBrk="0" fontAlgn="base" hangingPunct="0">
        <a:spcBef>
          <a:spcPct val="0"/>
        </a:spcBef>
        <a:spcAft>
          <a:spcPct val="0"/>
        </a:spcAft>
        <a:defRPr sz="4400">
          <a:solidFill>
            <a:schemeClr val="bg1"/>
          </a:solidFill>
          <a:latin typeface="Arial" panose="020B0604020202020204" pitchFamily="34" charset="0"/>
          <a:ea typeface="黑体" panose="02010609060101010101" pitchFamily="2" charset="-122"/>
        </a:defRPr>
      </a:lvl4pPr>
      <a:lvl5pPr algn="l" rtl="0" eaLnBrk="0" fontAlgn="base" hangingPunct="0">
        <a:spcBef>
          <a:spcPct val="0"/>
        </a:spcBef>
        <a:spcAft>
          <a:spcPct val="0"/>
        </a:spcAft>
        <a:defRPr sz="4400">
          <a:solidFill>
            <a:schemeClr val="bg1"/>
          </a:solidFill>
          <a:latin typeface="Arial" panose="020B0604020202020204" pitchFamily="34" charset="0"/>
          <a:ea typeface="黑体" panose="02010609060101010101" pitchFamily="2" charset="-122"/>
        </a:defRPr>
      </a:lvl5pPr>
      <a:lvl6pPr marL="457200" algn="l" rtl="0" fontAlgn="base">
        <a:spcBef>
          <a:spcPct val="0"/>
        </a:spcBef>
        <a:spcAft>
          <a:spcPct val="0"/>
        </a:spcAft>
        <a:defRPr sz="4400">
          <a:solidFill>
            <a:schemeClr val="bg1"/>
          </a:solidFill>
          <a:latin typeface="Arial" panose="020B0604020202020204" pitchFamily="34" charset="0"/>
          <a:ea typeface="黑体" panose="02010609060101010101" pitchFamily="2" charset="-122"/>
        </a:defRPr>
      </a:lvl6pPr>
      <a:lvl7pPr marL="914400" algn="l" rtl="0" fontAlgn="base">
        <a:spcBef>
          <a:spcPct val="0"/>
        </a:spcBef>
        <a:spcAft>
          <a:spcPct val="0"/>
        </a:spcAft>
        <a:defRPr sz="4400">
          <a:solidFill>
            <a:schemeClr val="bg1"/>
          </a:solidFill>
          <a:latin typeface="Arial" panose="020B0604020202020204" pitchFamily="34" charset="0"/>
          <a:ea typeface="黑体" panose="02010609060101010101" pitchFamily="2" charset="-122"/>
        </a:defRPr>
      </a:lvl7pPr>
      <a:lvl8pPr marL="1371600" algn="l" rtl="0" fontAlgn="base">
        <a:spcBef>
          <a:spcPct val="0"/>
        </a:spcBef>
        <a:spcAft>
          <a:spcPct val="0"/>
        </a:spcAft>
        <a:defRPr sz="4400">
          <a:solidFill>
            <a:schemeClr val="bg1"/>
          </a:solidFill>
          <a:latin typeface="Arial" panose="020B0604020202020204" pitchFamily="34" charset="0"/>
          <a:ea typeface="黑体" panose="02010609060101010101" pitchFamily="2" charset="-122"/>
        </a:defRPr>
      </a:lvl8pPr>
      <a:lvl9pPr marL="1828800" algn="l" rtl="0" fontAlgn="base">
        <a:spcBef>
          <a:spcPct val="0"/>
        </a:spcBef>
        <a:spcAft>
          <a:spcPct val="0"/>
        </a:spcAft>
        <a:defRPr sz="4400">
          <a:solidFill>
            <a:schemeClr val="bg1"/>
          </a:solidFill>
          <a:latin typeface="Arial" panose="020B0604020202020204" pitchFamily="34" charset="0"/>
          <a:ea typeface="黑体" panose="02010609060101010101" pitchFamily="2" charset="-122"/>
        </a:defRPr>
      </a:lvl9pPr>
    </p:titleStyle>
    <p:bodyStyle>
      <a:lvl1pPr marL="316230" indent="-316230" algn="l" rtl="0" eaLnBrk="0" fontAlgn="base" hangingPunct="0">
        <a:spcBef>
          <a:spcPts val="90"/>
        </a:spcBef>
        <a:spcAft>
          <a:spcPct val="0"/>
        </a:spcAft>
        <a:buBlip>
          <a:blip r:embed="rId2"/>
        </a:buBlip>
        <a:defRPr sz="2955">
          <a:solidFill>
            <a:schemeClr val="tx1"/>
          </a:solidFill>
          <a:latin typeface="+mn-lt"/>
          <a:ea typeface="+mn-ea"/>
          <a:cs typeface="+mn-cs"/>
        </a:defRPr>
      </a:lvl1pPr>
      <a:lvl2pPr marL="685800" indent="-263525" algn="l" rtl="0" eaLnBrk="0" fontAlgn="base" hangingPunct="0">
        <a:spcBef>
          <a:spcPts val="90"/>
        </a:spcBef>
        <a:spcAft>
          <a:spcPct val="0"/>
        </a:spcAft>
        <a:buClr>
          <a:schemeClr val="accent2"/>
        </a:buClr>
        <a:buSzPct val="70000"/>
        <a:buFont typeface="Wingdings" panose="05000000000000000000" pitchFamily="2" charset="2"/>
        <a:buChar char="p"/>
        <a:defRPr sz="2585">
          <a:solidFill>
            <a:schemeClr val="tx1"/>
          </a:solidFill>
          <a:latin typeface="+mn-lt"/>
          <a:ea typeface="+mn-ea"/>
        </a:defRPr>
      </a:lvl2pPr>
      <a:lvl3pPr marL="1055370" indent="-210820" algn="l" rtl="0" eaLnBrk="0" fontAlgn="base" hangingPunct="0">
        <a:spcBef>
          <a:spcPts val="90"/>
        </a:spcBef>
        <a:spcAft>
          <a:spcPct val="0"/>
        </a:spcAft>
        <a:buClr>
          <a:srgbClr val="3333CC"/>
        </a:buClr>
        <a:buSzPct val="70000"/>
        <a:buFont typeface="Wingdings" panose="05000000000000000000" pitchFamily="2" charset="2"/>
        <a:buChar char="l"/>
        <a:defRPr sz="2215">
          <a:solidFill>
            <a:schemeClr val="tx1"/>
          </a:solidFill>
          <a:latin typeface="+mn-lt"/>
          <a:ea typeface="+mn-ea"/>
        </a:defRPr>
      </a:lvl3pPr>
      <a:lvl4pPr marL="1477010" indent="-210820" algn="l" rtl="0" eaLnBrk="0" fontAlgn="base" hangingPunct="0">
        <a:spcBef>
          <a:spcPts val="90"/>
        </a:spcBef>
        <a:spcAft>
          <a:spcPct val="0"/>
        </a:spcAft>
        <a:buChar char="–"/>
        <a:defRPr sz="1845">
          <a:solidFill>
            <a:schemeClr val="tx1"/>
          </a:solidFill>
          <a:latin typeface="+mn-lt"/>
          <a:ea typeface="+mn-ea"/>
        </a:defRPr>
      </a:lvl4pPr>
      <a:lvl5pPr marL="1899285" indent="-210820" algn="l" rtl="0" eaLnBrk="0" fontAlgn="base" hangingPunct="0">
        <a:spcBef>
          <a:spcPts val="90"/>
        </a:spcBef>
        <a:spcAft>
          <a:spcPct val="0"/>
        </a:spcAft>
        <a:buChar char="»"/>
        <a:defRPr sz="1845">
          <a:solidFill>
            <a:schemeClr val="tx1"/>
          </a:solidFill>
          <a:latin typeface="+mn-lt"/>
          <a:ea typeface="+mn-ea"/>
        </a:defRPr>
      </a:lvl5pPr>
      <a:lvl6pPr marL="2320925" indent="-210820" algn="l" rtl="0" fontAlgn="base">
        <a:spcBef>
          <a:spcPts val="90"/>
        </a:spcBef>
        <a:spcAft>
          <a:spcPct val="0"/>
        </a:spcAft>
        <a:buChar char="»"/>
        <a:defRPr sz="1845">
          <a:solidFill>
            <a:schemeClr val="tx1"/>
          </a:solidFill>
          <a:latin typeface="+mn-lt"/>
          <a:ea typeface="+mn-ea"/>
        </a:defRPr>
      </a:lvl6pPr>
      <a:lvl7pPr marL="2743200" indent="-210820" algn="l" rtl="0" fontAlgn="base">
        <a:spcBef>
          <a:spcPts val="90"/>
        </a:spcBef>
        <a:spcAft>
          <a:spcPct val="0"/>
        </a:spcAft>
        <a:buChar char="»"/>
        <a:defRPr sz="1845">
          <a:solidFill>
            <a:schemeClr val="tx1"/>
          </a:solidFill>
          <a:latin typeface="+mn-lt"/>
          <a:ea typeface="+mn-ea"/>
        </a:defRPr>
      </a:lvl7pPr>
      <a:lvl8pPr marL="3165475" indent="-210820" algn="l" rtl="0" fontAlgn="base">
        <a:spcBef>
          <a:spcPts val="90"/>
        </a:spcBef>
        <a:spcAft>
          <a:spcPct val="0"/>
        </a:spcAft>
        <a:buChar char="»"/>
        <a:defRPr sz="1845">
          <a:solidFill>
            <a:schemeClr val="tx1"/>
          </a:solidFill>
          <a:latin typeface="+mn-lt"/>
          <a:ea typeface="+mn-ea"/>
        </a:defRPr>
      </a:lvl8pPr>
      <a:lvl9pPr marL="3587115" indent="-210820" algn="l" rtl="0" fontAlgn="base">
        <a:spcBef>
          <a:spcPts val="90"/>
        </a:spcBef>
        <a:spcAft>
          <a:spcPct val="0"/>
        </a:spcAft>
        <a:buChar char="»"/>
        <a:defRPr sz="1845">
          <a:solidFill>
            <a:schemeClr val="tx1"/>
          </a:solidFill>
          <a:latin typeface="+mn-lt"/>
          <a:ea typeface="+mn-ea"/>
        </a:defRPr>
      </a:lvl9pPr>
    </p:bodyStyle>
    <p:otherStyle>
      <a:defPPr>
        <a:defRPr lang="zh-CN"/>
      </a:defPPr>
      <a:lvl1pPr marL="0" algn="l" defTabSz="843915" rtl="0" eaLnBrk="1" latinLnBrk="0" hangingPunct="1">
        <a:defRPr sz="1660" kern="1200">
          <a:solidFill>
            <a:schemeClr val="tx1"/>
          </a:solidFill>
          <a:latin typeface="+mn-lt"/>
          <a:ea typeface="+mn-ea"/>
          <a:cs typeface="+mn-cs"/>
        </a:defRPr>
      </a:lvl1pPr>
      <a:lvl2pPr marL="422275" algn="l" defTabSz="843915" rtl="0" eaLnBrk="1" latinLnBrk="0" hangingPunct="1">
        <a:defRPr sz="1660" kern="1200">
          <a:solidFill>
            <a:schemeClr val="tx1"/>
          </a:solidFill>
          <a:latin typeface="+mn-lt"/>
          <a:ea typeface="+mn-ea"/>
          <a:cs typeface="+mn-cs"/>
        </a:defRPr>
      </a:lvl2pPr>
      <a:lvl3pPr marL="843915" algn="l" defTabSz="843915" rtl="0" eaLnBrk="1" latinLnBrk="0" hangingPunct="1">
        <a:defRPr sz="1660" kern="1200">
          <a:solidFill>
            <a:schemeClr val="tx1"/>
          </a:solidFill>
          <a:latin typeface="+mn-lt"/>
          <a:ea typeface="+mn-ea"/>
          <a:cs typeface="+mn-cs"/>
        </a:defRPr>
      </a:lvl3pPr>
      <a:lvl4pPr marL="1266190" algn="l" defTabSz="843915" rtl="0" eaLnBrk="1" latinLnBrk="0" hangingPunct="1">
        <a:defRPr sz="1660" kern="1200">
          <a:solidFill>
            <a:schemeClr val="tx1"/>
          </a:solidFill>
          <a:latin typeface="+mn-lt"/>
          <a:ea typeface="+mn-ea"/>
          <a:cs typeface="+mn-cs"/>
        </a:defRPr>
      </a:lvl4pPr>
      <a:lvl5pPr marL="1687830" algn="l" defTabSz="843915" rtl="0" eaLnBrk="1" latinLnBrk="0" hangingPunct="1">
        <a:defRPr sz="1660" kern="1200">
          <a:solidFill>
            <a:schemeClr val="tx1"/>
          </a:solidFill>
          <a:latin typeface="+mn-lt"/>
          <a:ea typeface="+mn-ea"/>
          <a:cs typeface="+mn-cs"/>
        </a:defRPr>
      </a:lvl5pPr>
      <a:lvl6pPr marL="2110105" algn="l" defTabSz="843915" rtl="0" eaLnBrk="1" latinLnBrk="0" hangingPunct="1">
        <a:defRPr sz="1660" kern="1200">
          <a:solidFill>
            <a:schemeClr val="tx1"/>
          </a:solidFill>
          <a:latin typeface="+mn-lt"/>
          <a:ea typeface="+mn-ea"/>
          <a:cs typeface="+mn-cs"/>
        </a:defRPr>
      </a:lvl6pPr>
      <a:lvl7pPr marL="2532380" algn="l" defTabSz="843915" rtl="0" eaLnBrk="1" latinLnBrk="0" hangingPunct="1">
        <a:defRPr sz="1660" kern="1200">
          <a:solidFill>
            <a:schemeClr val="tx1"/>
          </a:solidFill>
          <a:latin typeface="+mn-lt"/>
          <a:ea typeface="+mn-ea"/>
          <a:cs typeface="+mn-cs"/>
        </a:defRPr>
      </a:lvl7pPr>
      <a:lvl8pPr marL="2954020" algn="l" defTabSz="843915" rtl="0" eaLnBrk="1" latinLnBrk="0" hangingPunct="1">
        <a:defRPr sz="1660" kern="1200">
          <a:solidFill>
            <a:schemeClr val="tx1"/>
          </a:solidFill>
          <a:latin typeface="+mn-lt"/>
          <a:ea typeface="+mn-ea"/>
          <a:cs typeface="+mn-cs"/>
        </a:defRPr>
      </a:lvl8pPr>
      <a:lvl9pPr marL="3376295" algn="l" defTabSz="843915" rtl="0" eaLnBrk="1" latinLnBrk="0" hangingPunct="1">
        <a:defRPr sz="166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p:sp>
        <p:nvSpPr>
          <p:cNvPr id="1038" name="Rectangle 14"/>
          <p:cNvSpPr>
            <a:spLocks noGrp="1" noChangeArrowheads="1"/>
          </p:cNvSpPr>
          <p:nvPr>
            <p:ph type="sldNum" sz="quarter" idx="4"/>
          </p:nvPr>
        </p:nvSpPr>
        <p:spPr bwMode="auto">
          <a:xfrm>
            <a:off x="10261600" y="6273800"/>
            <a:ext cx="1752601" cy="404813"/>
          </a:xfrm>
          <a:prstGeom prst="rect">
            <a:avLst/>
          </a:prstGeom>
          <a:noFill/>
          <a:ln w="9525">
            <a:noFill/>
            <a:miter lim="800000"/>
          </a:ln>
          <a:effectLst/>
        </p:spPr>
        <p:txBody>
          <a:bodyPr vert="horz" wrap="square" lIns="91440" tIns="45720" rIns="91440" bIns="45720" numCol="1" anchor="t" anchorCtr="0" compatLnSpc="1"/>
          <a:lstStyle>
            <a:lvl1pPr algn="r" eaLnBrk="1" hangingPunct="1">
              <a:defRPr sz="1290" b="0">
                <a:solidFill>
                  <a:srgbClr val="000000"/>
                </a:solidFill>
                <a:latin typeface="Arial" panose="020B0604020202020204" pitchFamily="34" charset="0"/>
                <a:ea typeface="黑体" panose="02010609060101010101" pitchFamily="2" charset="-122"/>
              </a:defRPr>
            </a:lvl1pPr>
          </a:lstStyle>
          <a:p>
            <a:pPr>
              <a:defRPr/>
            </a:pPr>
            <a:fld id="{75DD47E2-B690-4967-86E7-D9F2290AA5DF}" type="slidenum">
              <a:rPr lang="en-US" altLang="zh-CN"/>
            </a:fld>
            <a:endParaRPr lang="en-US" altLang="zh-CN"/>
          </a:p>
        </p:txBody>
      </p:sp>
      <p:sp>
        <p:nvSpPr>
          <p:cNvPr id="1027" name="Rectangle 16"/>
          <p:cNvSpPr>
            <a:spLocks noGrp="1"/>
          </p:cNvSpPr>
          <p:nvPr>
            <p:ph type="title"/>
          </p:nvPr>
        </p:nvSpPr>
        <p:spPr>
          <a:xfrm>
            <a:off x="336062" y="0"/>
            <a:ext cx="9216293" cy="563563"/>
          </a:xfrm>
          <a:prstGeom prst="rect">
            <a:avLst/>
          </a:prstGeom>
          <a:noFill/>
          <a:ln w="9525">
            <a:noFill/>
          </a:ln>
        </p:spPr>
        <p:txBody>
          <a:bodyPr anchor="ctr"/>
          <a:p>
            <a:pPr lvl="0"/>
            <a:r>
              <a:rPr lang="zh-CN" altLang="en-US" dirty="0"/>
              <a:t>单击此处编辑母版标题样式</a:t>
            </a:r>
            <a:endParaRPr lang="zh-CN" altLang="en-US" dirty="0"/>
          </a:p>
        </p:txBody>
      </p:sp>
    </p:spTree>
  </p:cSld>
  <p:clrMap bg1="lt1" tx1="dk1" bg2="lt2" tx2="dk2" accent1="accent1" accent2="accent2" accent3="accent3" accent4="accent4" accent5="accent5" accent6="accent6" hlink="hlink" folHlink="folHlink"/>
  <p:sldLayoutIdLst>
    <p:sldLayoutId id="2147483664" r:id="rId1"/>
  </p:sldLayoutIdLst>
  <p:transition>
    <p:zoom/>
  </p:transition>
  <p:timing>
    <p:tnLst>
      <p:par>
        <p:cTn id="1" dur="indefinite" restart="never" nodeType="tmRoot"/>
      </p:par>
    </p:tnLst>
  </p:timing>
  <p:hf sldNum="0" hdr="0" ftr="0" dt="0"/>
  <p:txStyles>
    <p:titleStyle>
      <a:lvl1pPr algn="l" rtl="0" eaLnBrk="0" fontAlgn="base" hangingPunct="0">
        <a:spcBef>
          <a:spcPct val="0"/>
        </a:spcBef>
        <a:spcAft>
          <a:spcPct val="0"/>
        </a:spcAft>
        <a:defRPr sz="4060">
          <a:solidFill>
            <a:schemeClr val="bg1"/>
          </a:solidFill>
          <a:latin typeface="+mj-lt"/>
          <a:ea typeface="+mj-ea"/>
          <a:cs typeface="+mj-cs"/>
        </a:defRPr>
      </a:lvl1pPr>
      <a:lvl2pPr algn="l" rtl="0" eaLnBrk="0" fontAlgn="base" hangingPunct="0">
        <a:spcBef>
          <a:spcPct val="0"/>
        </a:spcBef>
        <a:spcAft>
          <a:spcPct val="0"/>
        </a:spcAft>
        <a:defRPr sz="4400">
          <a:solidFill>
            <a:schemeClr val="bg1"/>
          </a:solidFill>
          <a:latin typeface="Arial" panose="020B0604020202020204" pitchFamily="34" charset="0"/>
          <a:ea typeface="黑体" panose="02010609060101010101" pitchFamily="2" charset="-122"/>
        </a:defRPr>
      </a:lvl2pPr>
      <a:lvl3pPr algn="l" rtl="0" eaLnBrk="0" fontAlgn="base" hangingPunct="0">
        <a:spcBef>
          <a:spcPct val="0"/>
        </a:spcBef>
        <a:spcAft>
          <a:spcPct val="0"/>
        </a:spcAft>
        <a:defRPr sz="4400">
          <a:solidFill>
            <a:schemeClr val="bg1"/>
          </a:solidFill>
          <a:latin typeface="Arial" panose="020B0604020202020204" pitchFamily="34" charset="0"/>
          <a:ea typeface="黑体" panose="02010609060101010101" pitchFamily="2" charset="-122"/>
        </a:defRPr>
      </a:lvl3pPr>
      <a:lvl4pPr algn="l" rtl="0" eaLnBrk="0" fontAlgn="base" hangingPunct="0">
        <a:spcBef>
          <a:spcPct val="0"/>
        </a:spcBef>
        <a:spcAft>
          <a:spcPct val="0"/>
        </a:spcAft>
        <a:defRPr sz="4400">
          <a:solidFill>
            <a:schemeClr val="bg1"/>
          </a:solidFill>
          <a:latin typeface="Arial" panose="020B0604020202020204" pitchFamily="34" charset="0"/>
          <a:ea typeface="黑体" panose="02010609060101010101" pitchFamily="2" charset="-122"/>
        </a:defRPr>
      </a:lvl4pPr>
      <a:lvl5pPr algn="l" rtl="0" eaLnBrk="0" fontAlgn="base" hangingPunct="0">
        <a:spcBef>
          <a:spcPct val="0"/>
        </a:spcBef>
        <a:spcAft>
          <a:spcPct val="0"/>
        </a:spcAft>
        <a:defRPr sz="4400">
          <a:solidFill>
            <a:schemeClr val="bg1"/>
          </a:solidFill>
          <a:latin typeface="Arial" panose="020B0604020202020204" pitchFamily="34" charset="0"/>
          <a:ea typeface="黑体" panose="02010609060101010101" pitchFamily="2" charset="-122"/>
        </a:defRPr>
      </a:lvl5pPr>
      <a:lvl6pPr marL="457200" algn="l" rtl="0" fontAlgn="base">
        <a:spcBef>
          <a:spcPct val="0"/>
        </a:spcBef>
        <a:spcAft>
          <a:spcPct val="0"/>
        </a:spcAft>
        <a:defRPr sz="4400">
          <a:solidFill>
            <a:schemeClr val="bg1"/>
          </a:solidFill>
          <a:latin typeface="Arial" panose="020B0604020202020204" pitchFamily="34" charset="0"/>
          <a:ea typeface="黑体" panose="02010609060101010101" pitchFamily="2" charset="-122"/>
        </a:defRPr>
      </a:lvl6pPr>
      <a:lvl7pPr marL="914400" algn="l" rtl="0" fontAlgn="base">
        <a:spcBef>
          <a:spcPct val="0"/>
        </a:spcBef>
        <a:spcAft>
          <a:spcPct val="0"/>
        </a:spcAft>
        <a:defRPr sz="4400">
          <a:solidFill>
            <a:schemeClr val="bg1"/>
          </a:solidFill>
          <a:latin typeface="Arial" panose="020B0604020202020204" pitchFamily="34" charset="0"/>
          <a:ea typeface="黑体" panose="02010609060101010101" pitchFamily="2" charset="-122"/>
        </a:defRPr>
      </a:lvl7pPr>
      <a:lvl8pPr marL="1371600" algn="l" rtl="0" fontAlgn="base">
        <a:spcBef>
          <a:spcPct val="0"/>
        </a:spcBef>
        <a:spcAft>
          <a:spcPct val="0"/>
        </a:spcAft>
        <a:defRPr sz="4400">
          <a:solidFill>
            <a:schemeClr val="bg1"/>
          </a:solidFill>
          <a:latin typeface="Arial" panose="020B0604020202020204" pitchFamily="34" charset="0"/>
          <a:ea typeface="黑体" panose="02010609060101010101" pitchFamily="2" charset="-122"/>
        </a:defRPr>
      </a:lvl8pPr>
      <a:lvl9pPr marL="1828800" algn="l" rtl="0" fontAlgn="base">
        <a:spcBef>
          <a:spcPct val="0"/>
        </a:spcBef>
        <a:spcAft>
          <a:spcPct val="0"/>
        </a:spcAft>
        <a:defRPr sz="4400">
          <a:solidFill>
            <a:schemeClr val="bg1"/>
          </a:solidFill>
          <a:latin typeface="Arial" panose="020B0604020202020204" pitchFamily="34" charset="0"/>
          <a:ea typeface="黑体" panose="02010609060101010101" pitchFamily="2" charset="-122"/>
        </a:defRPr>
      </a:lvl9pPr>
    </p:titleStyle>
    <p:bodyStyle>
      <a:lvl1pPr marL="316230" indent="-316230" algn="l" rtl="0" eaLnBrk="0" fontAlgn="base" hangingPunct="0">
        <a:spcBef>
          <a:spcPts val="90"/>
        </a:spcBef>
        <a:spcAft>
          <a:spcPct val="0"/>
        </a:spcAft>
        <a:buBlip>
          <a:blip r:embed="rId2"/>
        </a:buBlip>
        <a:defRPr sz="2955">
          <a:solidFill>
            <a:schemeClr val="tx1"/>
          </a:solidFill>
          <a:latin typeface="+mn-lt"/>
          <a:ea typeface="+mn-ea"/>
          <a:cs typeface="+mn-cs"/>
        </a:defRPr>
      </a:lvl1pPr>
      <a:lvl2pPr marL="685800" indent="-263525" algn="l" rtl="0" eaLnBrk="0" fontAlgn="base" hangingPunct="0">
        <a:spcBef>
          <a:spcPts val="90"/>
        </a:spcBef>
        <a:spcAft>
          <a:spcPct val="0"/>
        </a:spcAft>
        <a:buClr>
          <a:schemeClr val="accent2"/>
        </a:buClr>
        <a:buSzPct val="70000"/>
        <a:buFont typeface="Wingdings" panose="05000000000000000000" pitchFamily="2" charset="2"/>
        <a:buChar char="p"/>
        <a:defRPr sz="2585">
          <a:solidFill>
            <a:schemeClr val="tx1"/>
          </a:solidFill>
          <a:latin typeface="+mn-lt"/>
          <a:ea typeface="+mn-ea"/>
        </a:defRPr>
      </a:lvl2pPr>
      <a:lvl3pPr marL="1055370" indent="-210820" algn="l" rtl="0" eaLnBrk="0" fontAlgn="base" hangingPunct="0">
        <a:spcBef>
          <a:spcPts val="90"/>
        </a:spcBef>
        <a:spcAft>
          <a:spcPct val="0"/>
        </a:spcAft>
        <a:buClr>
          <a:srgbClr val="3333CC"/>
        </a:buClr>
        <a:buSzPct val="70000"/>
        <a:buFont typeface="Wingdings" panose="05000000000000000000" pitchFamily="2" charset="2"/>
        <a:buChar char="l"/>
        <a:defRPr sz="2215">
          <a:solidFill>
            <a:schemeClr val="tx1"/>
          </a:solidFill>
          <a:latin typeface="+mn-lt"/>
          <a:ea typeface="+mn-ea"/>
        </a:defRPr>
      </a:lvl3pPr>
      <a:lvl4pPr marL="1477010" indent="-210820" algn="l" rtl="0" eaLnBrk="0" fontAlgn="base" hangingPunct="0">
        <a:spcBef>
          <a:spcPts val="90"/>
        </a:spcBef>
        <a:spcAft>
          <a:spcPct val="0"/>
        </a:spcAft>
        <a:buChar char="–"/>
        <a:defRPr sz="1845">
          <a:solidFill>
            <a:schemeClr val="tx1"/>
          </a:solidFill>
          <a:latin typeface="+mn-lt"/>
          <a:ea typeface="+mn-ea"/>
        </a:defRPr>
      </a:lvl4pPr>
      <a:lvl5pPr marL="1899285" indent="-210820" algn="l" rtl="0" eaLnBrk="0" fontAlgn="base" hangingPunct="0">
        <a:spcBef>
          <a:spcPts val="90"/>
        </a:spcBef>
        <a:spcAft>
          <a:spcPct val="0"/>
        </a:spcAft>
        <a:buChar char="»"/>
        <a:defRPr sz="1845">
          <a:solidFill>
            <a:schemeClr val="tx1"/>
          </a:solidFill>
          <a:latin typeface="+mn-lt"/>
          <a:ea typeface="+mn-ea"/>
        </a:defRPr>
      </a:lvl5pPr>
      <a:lvl6pPr marL="2320925" indent="-210820" algn="l" rtl="0" fontAlgn="base">
        <a:spcBef>
          <a:spcPts val="90"/>
        </a:spcBef>
        <a:spcAft>
          <a:spcPct val="0"/>
        </a:spcAft>
        <a:buChar char="»"/>
        <a:defRPr sz="1845">
          <a:solidFill>
            <a:schemeClr val="tx1"/>
          </a:solidFill>
          <a:latin typeface="+mn-lt"/>
          <a:ea typeface="+mn-ea"/>
        </a:defRPr>
      </a:lvl6pPr>
      <a:lvl7pPr marL="2743200" indent="-210820" algn="l" rtl="0" fontAlgn="base">
        <a:spcBef>
          <a:spcPts val="90"/>
        </a:spcBef>
        <a:spcAft>
          <a:spcPct val="0"/>
        </a:spcAft>
        <a:buChar char="»"/>
        <a:defRPr sz="1845">
          <a:solidFill>
            <a:schemeClr val="tx1"/>
          </a:solidFill>
          <a:latin typeface="+mn-lt"/>
          <a:ea typeface="+mn-ea"/>
        </a:defRPr>
      </a:lvl7pPr>
      <a:lvl8pPr marL="3165475" indent="-210820" algn="l" rtl="0" fontAlgn="base">
        <a:spcBef>
          <a:spcPts val="90"/>
        </a:spcBef>
        <a:spcAft>
          <a:spcPct val="0"/>
        </a:spcAft>
        <a:buChar char="»"/>
        <a:defRPr sz="1845">
          <a:solidFill>
            <a:schemeClr val="tx1"/>
          </a:solidFill>
          <a:latin typeface="+mn-lt"/>
          <a:ea typeface="+mn-ea"/>
        </a:defRPr>
      </a:lvl8pPr>
      <a:lvl9pPr marL="3587115" indent="-210820" algn="l" rtl="0" fontAlgn="base">
        <a:spcBef>
          <a:spcPts val="90"/>
        </a:spcBef>
        <a:spcAft>
          <a:spcPct val="0"/>
        </a:spcAft>
        <a:buChar char="»"/>
        <a:defRPr sz="1845">
          <a:solidFill>
            <a:schemeClr val="tx1"/>
          </a:solidFill>
          <a:latin typeface="+mn-lt"/>
          <a:ea typeface="+mn-ea"/>
        </a:defRPr>
      </a:lvl9pPr>
    </p:bodyStyle>
    <p:otherStyle>
      <a:defPPr>
        <a:defRPr lang="zh-CN"/>
      </a:defPPr>
      <a:lvl1pPr marL="0" algn="l" defTabSz="843915" rtl="0" eaLnBrk="1" latinLnBrk="0" hangingPunct="1">
        <a:defRPr sz="1660" kern="1200">
          <a:solidFill>
            <a:schemeClr val="tx1"/>
          </a:solidFill>
          <a:latin typeface="+mn-lt"/>
          <a:ea typeface="+mn-ea"/>
          <a:cs typeface="+mn-cs"/>
        </a:defRPr>
      </a:lvl1pPr>
      <a:lvl2pPr marL="422275" algn="l" defTabSz="843915" rtl="0" eaLnBrk="1" latinLnBrk="0" hangingPunct="1">
        <a:defRPr sz="1660" kern="1200">
          <a:solidFill>
            <a:schemeClr val="tx1"/>
          </a:solidFill>
          <a:latin typeface="+mn-lt"/>
          <a:ea typeface="+mn-ea"/>
          <a:cs typeface="+mn-cs"/>
        </a:defRPr>
      </a:lvl2pPr>
      <a:lvl3pPr marL="843915" algn="l" defTabSz="843915" rtl="0" eaLnBrk="1" latinLnBrk="0" hangingPunct="1">
        <a:defRPr sz="1660" kern="1200">
          <a:solidFill>
            <a:schemeClr val="tx1"/>
          </a:solidFill>
          <a:latin typeface="+mn-lt"/>
          <a:ea typeface="+mn-ea"/>
          <a:cs typeface="+mn-cs"/>
        </a:defRPr>
      </a:lvl3pPr>
      <a:lvl4pPr marL="1266190" algn="l" defTabSz="843915" rtl="0" eaLnBrk="1" latinLnBrk="0" hangingPunct="1">
        <a:defRPr sz="1660" kern="1200">
          <a:solidFill>
            <a:schemeClr val="tx1"/>
          </a:solidFill>
          <a:latin typeface="+mn-lt"/>
          <a:ea typeface="+mn-ea"/>
          <a:cs typeface="+mn-cs"/>
        </a:defRPr>
      </a:lvl4pPr>
      <a:lvl5pPr marL="1687830" algn="l" defTabSz="843915" rtl="0" eaLnBrk="1" latinLnBrk="0" hangingPunct="1">
        <a:defRPr sz="1660" kern="1200">
          <a:solidFill>
            <a:schemeClr val="tx1"/>
          </a:solidFill>
          <a:latin typeface="+mn-lt"/>
          <a:ea typeface="+mn-ea"/>
          <a:cs typeface="+mn-cs"/>
        </a:defRPr>
      </a:lvl5pPr>
      <a:lvl6pPr marL="2110105" algn="l" defTabSz="843915" rtl="0" eaLnBrk="1" latinLnBrk="0" hangingPunct="1">
        <a:defRPr sz="1660" kern="1200">
          <a:solidFill>
            <a:schemeClr val="tx1"/>
          </a:solidFill>
          <a:latin typeface="+mn-lt"/>
          <a:ea typeface="+mn-ea"/>
          <a:cs typeface="+mn-cs"/>
        </a:defRPr>
      </a:lvl6pPr>
      <a:lvl7pPr marL="2532380" algn="l" defTabSz="843915" rtl="0" eaLnBrk="1" latinLnBrk="0" hangingPunct="1">
        <a:defRPr sz="1660" kern="1200">
          <a:solidFill>
            <a:schemeClr val="tx1"/>
          </a:solidFill>
          <a:latin typeface="+mn-lt"/>
          <a:ea typeface="+mn-ea"/>
          <a:cs typeface="+mn-cs"/>
        </a:defRPr>
      </a:lvl7pPr>
      <a:lvl8pPr marL="2954020" algn="l" defTabSz="843915" rtl="0" eaLnBrk="1" latinLnBrk="0" hangingPunct="1">
        <a:defRPr sz="1660" kern="1200">
          <a:solidFill>
            <a:schemeClr val="tx1"/>
          </a:solidFill>
          <a:latin typeface="+mn-lt"/>
          <a:ea typeface="+mn-ea"/>
          <a:cs typeface="+mn-cs"/>
        </a:defRPr>
      </a:lvl8pPr>
      <a:lvl9pPr marL="3376295" algn="l" defTabSz="843915" rtl="0" eaLnBrk="1" latinLnBrk="0" hangingPunct="1">
        <a:defRPr sz="166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p:sp>
        <p:nvSpPr>
          <p:cNvPr id="1038" name="Rectangle 14"/>
          <p:cNvSpPr>
            <a:spLocks noGrp="1" noChangeArrowheads="1"/>
          </p:cNvSpPr>
          <p:nvPr>
            <p:ph type="sldNum" sz="quarter" idx="4"/>
          </p:nvPr>
        </p:nvSpPr>
        <p:spPr bwMode="auto">
          <a:xfrm>
            <a:off x="10261600" y="6273800"/>
            <a:ext cx="1752601" cy="404813"/>
          </a:xfrm>
          <a:prstGeom prst="rect">
            <a:avLst/>
          </a:prstGeom>
          <a:noFill/>
          <a:ln w="9525">
            <a:noFill/>
            <a:miter lim="800000"/>
          </a:ln>
          <a:effectLst/>
        </p:spPr>
        <p:txBody>
          <a:bodyPr vert="horz" wrap="square" lIns="91440" tIns="45720" rIns="91440" bIns="45720" numCol="1" anchor="t" anchorCtr="0" compatLnSpc="1"/>
          <a:lstStyle>
            <a:lvl1pPr algn="r" eaLnBrk="1" hangingPunct="1">
              <a:defRPr sz="1290" b="0">
                <a:solidFill>
                  <a:srgbClr val="000000"/>
                </a:solidFill>
                <a:latin typeface="Arial" panose="020B0604020202020204" pitchFamily="34" charset="0"/>
                <a:ea typeface="黑体" panose="02010609060101010101" pitchFamily="2" charset="-122"/>
              </a:defRPr>
            </a:lvl1pPr>
          </a:lstStyle>
          <a:p>
            <a:pPr>
              <a:defRPr/>
            </a:pPr>
            <a:fld id="{75DD47E2-B690-4967-86E7-D9F2290AA5DF}" type="slidenum">
              <a:rPr lang="en-US" altLang="zh-CN"/>
            </a:fld>
            <a:endParaRPr lang="en-US" altLang="zh-CN"/>
          </a:p>
        </p:txBody>
      </p:sp>
      <p:sp>
        <p:nvSpPr>
          <p:cNvPr id="1027" name="Rectangle 16"/>
          <p:cNvSpPr>
            <a:spLocks noGrp="1"/>
          </p:cNvSpPr>
          <p:nvPr>
            <p:ph type="title"/>
          </p:nvPr>
        </p:nvSpPr>
        <p:spPr>
          <a:xfrm>
            <a:off x="336062" y="0"/>
            <a:ext cx="9216293" cy="563563"/>
          </a:xfrm>
          <a:prstGeom prst="rect">
            <a:avLst/>
          </a:prstGeom>
          <a:noFill/>
          <a:ln w="9525">
            <a:noFill/>
          </a:ln>
        </p:spPr>
        <p:txBody>
          <a:bodyPr anchor="ctr"/>
          <a:p>
            <a:pPr lvl="0"/>
            <a:r>
              <a:rPr lang="zh-CN" altLang="en-US" dirty="0"/>
              <a:t>单击此处编辑母版标题样式</a:t>
            </a:r>
            <a:endParaRPr lang="zh-CN" altLang="en-US" dirty="0"/>
          </a:p>
        </p:txBody>
      </p:sp>
    </p:spTree>
  </p:cSld>
  <p:clrMap bg1="lt1" tx1="dk1" bg2="lt2" tx2="dk2" accent1="accent1" accent2="accent2" accent3="accent3" accent4="accent4" accent5="accent5" accent6="accent6" hlink="hlink" folHlink="folHlink"/>
  <p:sldLayoutIdLst>
    <p:sldLayoutId id="2147483666" r:id="rId1"/>
  </p:sldLayoutIdLst>
  <p:transition>
    <p:zoom/>
  </p:transition>
  <p:timing>
    <p:tnLst>
      <p:par>
        <p:cTn id="1" dur="indefinite" restart="never" nodeType="tmRoot"/>
      </p:par>
    </p:tnLst>
  </p:timing>
  <p:hf sldNum="0" hdr="0" ftr="0" dt="0"/>
  <p:txStyles>
    <p:titleStyle>
      <a:lvl1pPr algn="l" rtl="0" eaLnBrk="0" fontAlgn="base" hangingPunct="0">
        <a:spcBef>
          <a:spcPct val="0"/>
        </a:spcBef>
        <a:spcAft>
          <a:spcPct val="0"/>
        </a:spcAft>
        <a:defRPr sz="4060">
          <a:solidFill>
            <a:schemeClr val="bg1"/>
          </a:solidFill>
          <a:latin typeface="+mj-lt"/>
          <a:ea typeface="+mj-ea"/>
          <a:cs typeface="+mj-cs"/>
        </a:defRPr>
      </a:lvl1pPr>
      <a:lvl2pPr algn="l" rtl="0" eaLnBrk="0" fontAlgn="base" hangingPunct="0">
        <a:spcBef>
          <a:spcPct val="0"/>
        </a:spcBef>
        <a:spcAft>
          <a:spcPct val="0"/>
        </a:spcAft>
        <a:defRPr sz="4400">
          <a:solidFill>
            <a:schemeClr val="bg1"/>
          </a:solidFill>
          <a:latin typeface="Arial" panose="020B0604020202020204" pitchFamily="34" charset="0"/>
          <a:ea typeface="黑体" panose="02010609060101010101" pitchFamily="2" charset="-122"/>
        </a:defRPr>
      </a:lvl2pPr>
      <a:lvl3pPr algn="l" rtl="0" eaLnBrk="0" fontAlgn="base" hangingPunct="0">
        <a:spcBef>
          <a:spcPct val="0"/>
        </a:spcBef>
        <a:spcAft>
          <a:spcPct val="0"/>
        </a:spcAft>
        <a:defRPr sz="4400">
          <a:solidFill>
            <a:schemeClr val="bg1"/>
          </a:solidFill>
          <a:latin typeface="Arial" panose="020B0604020202020204" pitchFamily="34" charset="0"/>
          <a:ea typeface="黑体" panose="02010609060101010101" pitchFamily="2" charset="-122"/>
        </a:defRPr>
      </a:lvl3pPr>
      <a:lvl4pPr algn="l" rtl="0" eaLnBrk="0" fontAlgn="base" hangingPunct="0">
        <a:spcBef>
          <a:spcPct val="0"/>
        </a:spcBef>
        <a:spcAft>
          <a:spcPct val="0"/>
        </a:spcAft>
        <a:defRPr sz="4400">
          <a:solidFill>
            <a:schemeClr val="bg1"/>
          </a:solidFill>
          <a:latin typeface="Arial" panose="020B0604020202020204" pitchFamily="34" charset="0"/>
          <a:ea typeface="黑体" panose="02010609060101010101" pitchFamily="2" charset="-122"/>
        </a:defRPr>
      </a:lvl4pPr>
      <a:lvl5pPr algn="l" rtl="0" eaLnBrk="0" fontAlgn="base" hangingPunct="0">
        <a:spcBef>
          <a:spcPct val="0"/>
        </a:spcBef>
        <a:spcAft>
          <a:spcPct val="0"/>
        </a:spcAft>
        <a:defRPr sz="4400">
          <a:solidFill>
            <a:schemeClr val="bg1"/>
          </a:solidFill>
          <a:latin typeface="Arial" panose="020B0604020202020204" pitchFamily="34" charset="0"/>
          <a:ea typeface="黑体" panose="02010609060101010101" pitchFamily="2" charset="-122"/>
        </a:defRPr>
      </a:lvl5pPr>
      <a:lvl6pPr marL="457200" algn="l" rtl="0" fontAlgn="base">
        <a:spcBef>
          <a:spcPct val="0"/>
        </a:spcBef>
        <a:spcAft>
          <a:spcPct val="0"/>
        </a:spcAft>
        <a:defRPr sz="4400">
          <a:solidFill>
            <a:schemeClr val="bg1"/>
          </a:solidFill>
          <a:latin typeface="Arial" panose="020B0604020202020204" pitchFamily="34" charset="0"/>
          <a:ea typeface="黑体" panose="02010609060101010101" pitchFamily="2" charset="-122"/>
        </a:defRPr>
      </a:lvl6pPr>
      <a:lvl7pPr marL="914400" algn="l" rtl="0" fontAlgn="base">
        <a:spcBef>
          <a:spcPct val="0"/>
        </a:spcBef>
        <a:spcAft>
          <a:spcPct val="0"/>
        </a:spcAft>
        <a:defRPr sz="4400">
          <a:solidFill>
            <a:schemeClr val="bg1"/>
          </a:solidFill>
          <a:latin typeface="Arial" panose="020B0604020202020204" pitchFamily="34" charset="0"/>
          <a:ea typeface="黑体" panose="02010609060101010101" pitchFamily="2" charset="-122"/>
        </a:defRPr>
      </a:lvl7pPr>
      <a:lvl8pPr marL="1371600" algn="l" rtl="0" fontAlgn="base">
        <a:spcBef>
          <a:spcPct val="0"/>
        </a:spcBef>
        <a:spcAft>
          <a:spcPct val="0"/>
        </a:spcAft>
        <a:defRPr sz="4400">
          <a:solidFill>
            <a:schemeClr val="bg1"/>
          </a:solidFill>
          <a:latin typeface="Arial" panose="020B0604020202020204" pitchFamily="34" charset="0"/>
          <a:ea typeface="黑体" panose="02010609060101010101" pitchFamily="2" charset="-122"/>
        </a:defRPr>
      </a:lvl8pPr>
      <a:lvl9pPr marL="1828800" algn="l" rtl="0" fontAlgn="base">
        <a:spcBef>
          <a:spcPct val="0"/>
        </a:spcBef>
        <a:spcAft>
          <a:spcPct val="0"/>
        </a:spcAft>
        <a:defRPr sz="4400">
          <a:solidFill>
            <a:schemeClr val="bg1"/>
          </a:solidFill>
          <a:latin typeface="Arial" panose="020B0604020202020204" pitchFamily="34" charset="0"/>
          <a:ea typeface="黑体" panose="02010609060101010101" pitchFamily="2" charset="-122"/>
        </a:defRPr>
      </a:lvl9pPr>
    </p:titleStyle>
    <p:bodyStyle>
      <a:lvl1pPr marL="316230" indent="-316230" algn="l" rtl="0" eaLnBrk="0" fontAlgn="base" hangingPunct="0">
        <a:spcBef>
          <a:spcPts val="90"/>
        </a:spcBef>
        <a:spcAft>
          <a:spcPct val="0"/>
        </a:spcAft>
        <a:buBlip>
          <a:blip r:embed="rId2"/>
        </a:buBlip>
        <a:defRPr sz="2955">
          <a:solidFill>
            <a:schemeClr val="tx1"/>
          </a:solidFill>
          <a:latin typeface="+mn-lt"/>
          <a:ea typeface="+mn-ea"/>
          <a:cs typeface="+mn-cs"/>
        </a:defRPr>
      </a:lvl1pPr>
      <a:lvl2pPr marL="685800" indent="-263525" algn="l" rtl="0" eaLnBrk="0" fontAlgn="base" hangingPunct="0">
        <a:spcBef>
          <a:spcPts val="90"/>
        </a:spcBef>
        <a:spcAft>
          <a:spcPct val="0"/>
        </a:spcAft>
        <a:buClr>
          <a:schemeClr val="accent2"/>
        </a:buClr>
        <a:buSzPct val="70000"/>
        <a:buFont typeface="Wingdings" panose="05000000000000000000" pitchFamily="2" charset="2"/>
        <a:buChar char="p"/>
        <a:defRPr sz="2585">
          <a:solidFill>
            <a:schemeClr val="tx1"/>
          </a:solidFill>
          <a:latin typeface="+mn-lt"/>
          <a:ea typeface="+mn-ea"/>
        </a:defRPr>
      </a:lvl2pPr>
      <a:lvl3pPr marL="1055370" indent="-210820" algn="l" rtl="0" eaLnBrk="0" fontAlgn="base" hangingPunct="0">
        <a:spcBef>
          <a:spcPts val="90"/>
        </a:spcBef>
        <a:spcAft>
          <a:spcPct val="0"/>
        </a:spcAft>
        <a:buClr>
          <a:srgbClr val="3333CC"/>
        </a:buClr>
        <a:buSzPct val="70000"/>
        <a:buFont typeface="Wingdings" panose="05000000000000000000" pitchFamily="2" charset="2"/>
        <a:buChar char="l"/>
        <a:defRPr sz="2215">
          <a:solidFill>
            <a:schemeClr val="tx1"/>
          </a:solidFill>
          <a:latin typeface="+mn-lt"/>
          <a:ea typeface="+mn-ea"/>
        </a:defRPr>
      </a:lvl3pPr>
      <a:lvl4pPr marL="1477010" indent="-210820" algn="l" rtl="0" eaLnBrk="0" fontAlgn="base" hangingPunct="0">
        <a:spcBef>
          <a:spcPts val="90"/>
        </a:spcBef>
        <a:spcAft>
          <a:spcPct val="0"/>
        </a:spcAft>
        <a:buChar char="–"/>
        <a:defRPr sz="1845">
          <a:solidFill>
            <a:schemeClr val="tx1"/>
          </a:solidFill>
          <a:latin typeface="+mn-lt"/>
          <a:ea typeface="+mn-ea"/>
        </a:defRPr>
      </a:lvl4pPr>
      <a:lvl5pPr marL="1899285" indent="-210820" algn="l" rtl="0" eaLnBrk="0" fontAlgn="base" hangingPunct="0">
        <a:spcBef>
          <a:spcPts val="90"/>
        </a:spcBef>
        <a:spcAft>
          <a:spcPct val="0"/>
        </a:spcAft>
        <a:buChar char="»"/>
        <a:defRPr sz="1845">
          <a:solidFill>
            <a:schemeClr val="tx1"/>
          </a:solidFill>
          <a:latin typeface="+mn-lt"/>
          <a:ea typeface="+mn-ea"/>
        </a:defRPr>
      </a:lvl5pPr>
      <a:lvl6pPr marL="2320925" indent="-210820" algn="l" rtl="0" fontAlgn="base">
        <a:spcBef>
          <a:spcPts val="90"/>
        </a:spcBef>
        <a:spcAft>
          <a:spcPct val="0"/>
        </a:spcAft>
        <a:buChar char="»"/>
        <a:defRPr sz="1845">
          <a:solidFill>
            <a:schemeClr val="tx1"/>
          </a:solidFill>
          <a:latin typeface="+mn-lt"/>
          <a:ea typeface="+mn-ea"/>
        </a:defRPr>
      </a:lvl6pPr>
      <a:lvl7pPr marL="2743200" indent="-210820" algn="l" rtl="0" fontAlgn="base">
        <a:spcBef>
          <a:spcPts val="90"/>
        </a:spcBef>
        <a:spcAft>
          <a:spcPct val="0"/>
        </a:spcAft>
        <a:buChar char="»"/>
        <a:defRPr sz="1845">
          <a:solidFill>
            <a:schemeClr val="tx1"/>
          </a:solidFill>
          <a:latin typeface="+mn-lt"/>
          <a:ea typeface="+mn-ea"/>
        </a:defRPr>
      </a:lvl7pPr>
      <a:lvl8pPr marL="3165475" indent="-210820" algn="l" rtl="0" fontAlgn="base">
        <a:spcBef>
          <a:spcPts val="90"/>
        </a:spcBef>
        <a:spcAft>
          <a:spcPct val="0"/>
        </a:spcAft>
        <a:buChar char="»"/>
        <a:defRPr sz="1845">
          <a:solidFill>
            <a:schemeClr val="tx1"/>
          </a:solidFill>
          <a:latin typeface="+mn-lt"/>
          <a:ea typeface="+mn-ea"/>
        </a:defRPr>
      </a:lvl8pPr>
      <a:lvl9pPr marL="3587115" indent="-210820" algn="l" rtl="0" fontAlgn="base">
        <a:spcBef>
          <a:spcPts val="90"/>
        </a:spcBef>
        <a:spcAft>
          <a:spcPct val="0"/>
        </a:spcAft>
        <a:buChar char="»"/>
        <a:defRPr sz="1845">
          <a:solidFill>
            <a:schemeClr val="tx1"/>
          </a:solidFill>
          <a:latin typeface="+mn-lt"/>
          <a:ea typeface="+mn-ea"/>
        </a:defRPr>
      </a:lvl9pPr>
    </p:bodyStyle>
    <p:otherStyle>
      <a:defPPr>
        <a:defRPr lang="zh-CN"/>
      </a:defPPr>
      <a:lvl1pPr marL="0" algn="l" defTabSz="843915" rtl="0" eaLnBrk="1" latinLnBrk="0" hangingPunct="1">
        <a:defRPr sz="1660" kern="1200">
          <a:solidFill>
            <a:schemeClr val="tx1"/>
          </a:solidFill>
          <a:latin typeface="+mn-lt"/>
          <a:ea typeface="+mn-ea"/>
          <a:cs typeface="+mn-cs"/>
        </a:defRPr>
      </a:lvl1pPr>
      <a:lvl2pPr marL="422275" algn="l" defTabSz="843915" rtl="0" eaLnBrk="1" latinLnBrk="0" hangingPunct="1">
        <a:defRPr sz="1660" kern="1200">
          <a:solidFill>
            <a:schemeClr val="tx1"/>
          </a:solidFill>
          <a:latin typeface="+mn-lt"/>
          <a:ea typeface="+mn-ea"/>
          <a:cs typeface="+mn-cs"/>
        </a:defRPr>
      </a:lvl2pPr>
      <a:lvl3pPr marL="843915" algn="l" defTabSz="843915" rtl="0" eaLnBrk="1" latinLnBrk="0" hangingPunct="1">
        <a:defRPr sz="1660" kern="1200">
          <a:solidFill>
            <a:schemeClr val="tx1"/>
          </a:solidFill>
          <a:latin typeface="+mn-lt"/>
          <a:ea typeface="+mn-ea"/>
          <a:cs typeface="+mn-cs"/>
        </a:defRPr>
      </a:lvl3pPr>
      <a:lvl4pPr marL="1266190" algn="l" defTabSz="843915" rtl="0" eaLnBrk="1" latinLnBrk="0" hangingPunct="1">
        <a:defRPr sz="1660" kern="1200">
          <a:solidFill>
            <a:schemeClr val="tx1"/>
          </a:solidFill>
          <a:latin typeface="+mn-lt"/>
          <a:ea typeface="+mn-ea"/>
          <a:cs typeface="+mn-cs"/>
        </a:defRPr>
      </a:lvl4pPr>
      <a:lvl5pPr marL="1687830" algn="l" defTabSz="843915" rtl="0" eaLnBrk="1" latinLnBrk="0" hangingPunct="1">
        <a:defRPr sz="1660" kern="1200">
          <a:solidFill>
            <a:schemeClr val="tx1"/>
          </a:solidFill>
          <a:latin typeface="+mn-lt"/>
          <a:ea typeface="+mn-ea"/>
          <a:cs typeface="+mn-cs"/>
        </a:defRPr>
      </a:lvl5pPr>
      <a:lvl6pPr marL="2110105" algn="l" defTabSz="843915" rtl="0" eaLnBrk="1" latinLnBrk="0" hangingPunct="1">
        <a:defRPr sz="1660" kern="1200">
          <a:solidFill>
            <a:schemeClr val="tx1"/>
          </a:solidFill>
          <a:latin typeface="+mn-lt"/>
          <a:ea typeface="+mn-ea"/>
          <a:cs typeface="+mn-cs"/>
        </a:defRPr>
      </a:lvl6pPr>
      <a:lvl7pPr marL="2532380" algn="l" defTabSz="843915" rtl="0" eaLnBrk="1" latinLnBrk="0" hangingPunct="1">
        <a:defRPr sz="1660" kern="1200">
          <a:solidFill>
            <a:schemeClr val="tx1"/>
          </a:solidFill>
          <a:latin typeface="+mn-lt"/>
          <a:ea typeface="+mn-ea"/>
          <a:cs typeface="+mn-cs"/>
        </a:defRPr>
      </a:lvl7pPr>
      <a:lvl8pPr marL="2954020" algn="l" defTabSz="843915" rtl="0" eaLnBrk="1" latinLnBrk="0" hangingPunct="1">
        <a:defRPr sz="1660" kern="1200">
          <a:solidFill>
            <a:schemeClr val="tx1"/>
          </a:solidFill>
          <a:latin typeface="+mn-lt"/>
          <a:ea typeface="+mn-ea"/>
          <a:cs typeface="+mn-cs"/>
        </a:defRPr>
      </a:lvl8pPr>
      <a:lvl9pPr marL="3376295" algn="l" defTabSz="843915" rtl="0" eaLnBrk="1" latinLnBrk="0" hangingPunct="1">
        <a:defRPr sz="166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2.jpe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2.jpeg"/></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3.emf"/></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2.jpeg"/></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image" Target="../media/image4.emf"/></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2.jpeg"/></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5.emf"/></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2.jpeg"/></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6.png"/></Relationships>
</file>

<file path=ppt/slides/_rels/slide2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2.jpeg"/></Relationships>
</file>

<file path=ppt/slides/_rels/slide22.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7.emf"/></Relationships>
</file>

<file path=ppt/slides/_rels/slide23.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8.png"/></Relationships>
</file>

<file path=ppt/slides/_rels/slide24.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2.jpeg"/></Relationships>
</file>

<file path=ppt/slides/_rels/slide25.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2.jpe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2.jpeg"/></Relationships>
</file>

<file path=ppt/slides/_rels/slide28.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1.xml"/><Relationship Id="rId1" Type="http://schemas.openxmlformats.org/officeDocument/2006/relationships/image" Target="../media/image2.jpeg"/></Relationships>
</file>

<file path=ppt/slides/_rels/slide29.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2.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2.jpeg"/></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2.jpeg"/></Relationships>
</file>

<file path=ppt/slides/_rels/slide33.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2.jpeg"/></Relationships>
</file>

<file path=ppt/slides/_rels/slide34.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2.jpeg"/></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2.jpeg"/></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2.jpeg"/></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2.jpeg"/></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3.xml"/></Relationships>
</file>

<file path=ppt/slides/_rels/slide48.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4.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9.png"/></Relationships>
</file>

<file path=ppt/slides/_rels/slide5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2.jpeg"/></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5.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2.jpeg"/></Relationships>
</file>

<file path=ppt/slides/_rels/slide56.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2.jpeg"/></Relationships>
</file>

<file path=ppt/slides/_rels/slide57.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5.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2.jpeg"/></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6.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2.jpeg"/></Relationships>
</file>

<file path=ppt/slides/_rels/slide64.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2.jpeg"/></Relationships>
</file>

<file path=ppt/slides/_rels/slide65.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2.jpeg"/></Relationships>
</file>

<file path=ppt/slides/_rels/slide66.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2.jpeg"/></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7.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2.jpeg"/></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8.xml"/></Relationships>
</file>

<file path=ppt/slides/_rels/slide72.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9.xml"/></Relationships>
</file>

<file path=ppt/slides/_rels/slide73.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10.xml"/></Relationships>
</file>

<file path=ppt/slides/_rels/slide74.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11.xml"/></Relationships>
</file>

<file path=ppt/slides/_rels/slide75.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12.xml"/></Relationships>
</file>

<file path=ppt/slides/_rels/slide76.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2.jpeg"/></Relationships>
</file>

<file path=ppt/slides/_rels/slide77.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2.jpeg"/></Relationships>
</file>

<file path=ppt/slides/_rels/slide78.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0.emf"/></Relationships>
</file>

<file path=ppt/slides/_rels/slide79.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1.emf"/></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0.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2.jpeg"/></Relationships>
</file>

<file path=ppt/slides/_rels/slide8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2.jpeg"/></Relationships>
</file>

<file path=ppt/slides/_rels/slide82.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13.xml"/></Relationships>
</file>

<file path=ppt/slides/_rels/slide83.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14.xml"/></Relationships>
</file>

<file path=ppt/slides/_rels/slide84.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15.xml"/></Relationships>
</file>

<file path=ppt/slides/_rels/slide85.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16.xml"/></Relationships>
</file>

<file path=ppt/slides/_rels/slide86.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2.jpeg"/></Relationships>
</file>

<file path=ppt/slides/_rels/slide87.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2.jpeg"/></Relationships>
</file>

<file path=ppt/slides/_rels/slide88.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2.jpeg"/></Relationships>
</file>

<file path=ppt/slides/_rels/slide89.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2.jpeg"/></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2.jpeg"/></Relationships>
</file>

<file path=ppt/slides/_rels/slide90.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2.jpeg"/></Relationships>
</file>

<file path=ppt/slides/_rels/slide9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2.png"/></Relationships>
</file>

<file path=ppt/slides/_rels/slide92.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2.jpeg"/></Relationships>
</file>

<file path=ppt/slides/_rels/slide93.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2.jpeg"/></Relationships>
</file>

<file path=ppt/slides/_rels/slide94.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2.jpeg"/></Relationships>
</file>

<file path=ppt/slides/_rels/slide95.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2.jpeg"/></Relationships>
</file>

<file path=ppt/slides/_rels/slide96.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2.jpeg"/></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p>
            <a:r>
              <a:rPr lang="zh-CN" altLang="zh-CN" b="1">
                <a:sym typeface="+mn-ea"/>
              </a:rPr>
              <a:t>模块二、综合布线系统工程设计</a:t>
            </a:r>
            <a:endParaRPr lang="zh-CN" altLang="en-US"/>
          </a:p>
        </p:txBody>
      </p:sp>
      <p:sp>
        <p:nvSpPr>
          <p:cNvPr id="3" name="内容占位符 2"/>
          <p:cNvSpPr>
            <a:spLocks noGrp="1"/>
          </p:cNvSpPr>
          <p:nvPr>
            <p:ph idx="1"/>
          </p:nvPr>
        </p:nvSpPr>
        <p:spPr>
          <a:xfrm>
            <a:off x="479425" y="1340485"/>
            <a:ext cx="10713720" cy="1909445"/>
          </a:xfrm>
          <a:ln>
            <a:solidFill>
              <a:schemeClr val="accent1"/>
            </a:solidFill>
          </a:ln>
        </p:spPr>
        <p:txBody>
          <a:bodyPr/>
          <a:p>
            <a:pPr lvl="0" latinLnBrk="0">
              <a:lnSpc>
                <a:spcPct val="100000"/>
              </a:lnSpc>
              <a:spcBef>
                <a:spcPts val="0"/>
              </a:spcBef>
            </a:pPr>
            <a:r>
              <a:rPr lang="zh-CN" altLang="zh-CN" sz="2800" dirty="0">
                <a:sym typeface="+mn-ea"/>
              </a:rPr>
              <a:t>综合布线系统应能支持电话、数据、图文、图像等多媒体业务的需要。综合布线系统应根据《综合布线系统设计规范》（GB50311-2016）规范，按照工作区、配线子系统、干线子系统、建筑群子系统、设备间、进线间和管理的七部分进行设计。</a:t>
            </a:r>
            <a:endParaRPr lang="zh-CN" altLang="zh-CN" sz="2800" dirty="0">
              <a:sym typeface="+mn-ea"/>
            </a:endParaRPr>
          </a:p>
        </p:txBody>
      </p:sp>
      <p:sp>
        <p:nvSpPr>
          <p:cNvPr id="2051" name="Rectangle 3"/>
          <p:cNvSpPr>
            <a:spLocks noChangeArrowheads="1"/>
          </p:cNvSpPr>
          <p:nvPr/>
        </p:nvSpPr>
        <p:spPr bwMode="auto">
          <a:xfrm>
            <a:off x="3063875" y="3357563"/>
            <a:ext cx="6435725" cy="498475"/>
          </a:xfrm>
          <a:prstGeom prst="rect">
            <a:avLst/>
          </a:prstGeom>
          <a:solidFill>
            <a:srgbClr val="FFFFFF"/>
          </a:solidFill>
          <a:ln w="9525">
            <a:solidFill>
              <a:srgbClr val="008080"/>
            </a:solidFill>
            <a:miter lim="800000"/>
          </a:ln>
          <a:effectLst>
            <a:outerShdw dist="35921" dir="2700000" algn="ctr" rotWithShape="0">
              <a:schemeClr val="bg2">
                <a:alpha val="50000"/>
              </a:schemeClr>
            </a:outerShdw>
          </a:effectLst>
        </p:spPr>
        <p:txBody>
          <a:bodyPr lIns="54000" tIns="10800" rIns="54000" bIns="10800" anchor="ct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r>
              <a:rPr lang="zh-CN" altLang="zh-CN" sz="2800"/>
              <a:t>任务</a:t>
            </a:r>
            <a:r>
              <a:rPr lang="en-US" altLang="zh-CN" sz="2800"/>
              <a:t>3:</a:t>
            </a:r>
            <a:r>
              <a:rPr lang="zh-CN" altLang="zh-CN" sz="2800"/>
              <a:t>综合布线工程网络方案设计</a:t>
            </a:r>
            <a:endParaRPr lang="zh-CN" altLang="zh-CN" sz="2800"/>
          </a:p>
        </p:txBody>
      </p:sp>
      <p:sp>
        <p:nvSpPr>
          <p:cNvPr id="2052" name="Rectangle 4"/>
          <p:cNvSpPr>
            <a:spLocks noChangeArrowheads="1"/>
          </p:cNvSpPr>
          <p:nvPr/>
        </p:nvSpPr>
        <p:spPr bwMode="auto">
          <a:xfrm>
            <a:off x="3063875" y="4051300"/>
            <a:ext cx="6429375" cy="530225"/>
          </a:xfrm>
          <a:prstGeom prst="rect">
            <a:avLst/>
          </a:prstGeom>
          <a:solidFill>
            <a:srgbClr val="FFFFFF"/>
          </a:solidFill>
          <a:ln w="9525">
            <a:solidFill>
              <a:srgbClr val="008080"/>
            </a:solidFill>
            <a:miter lim="800000"/>
          </a:ln>
          <a:effectLst>
            <a:outerShdw dist="35921" dir="2700000" algn="ctr" rotWithShape="0">
              <a:schemeClr val="bg2">
                <a:alpha val="50000"/>
              </a:schemeClr>
            </a:outerShdw>
          </a:effectLst>
        </p:spPr>
        <p:txBody>
          <a:bodyPr lIns="54000" tIns="10800" rIns="54000" bIns="10800" anchor="ct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r>
              <a:rPr lang="zh-CN" altLang="zh-CN" sz="2800"/>
              <a:t>任务</a:t>
            </a:r>
            <a:r>
              <a:rPr lang="en-US" altLang="zh-CN" sz="2800"/>
              <a:t>4</a:t>
            </a:r>
            <a:r>
              <a:rPr lang="zh-CN" altLang="zh-CN" sz="2800"/>
              <a:t>：综合布线系统设计</a:t>
            </a:r>
            <a:endParaRPr lang="zh-CN" altLang="zh-CN" sz="2800"/>
          </a:p>
        </p:txBody>
      </p:sp>
      <p:sp>
        <p:nvSpPr>
          <p:cNvPr id="2054" name="Rectangle 4"/>
          <p:cNvSpPr>
            <a:spLocks noChangeArrowheads="1"/>
          </p:cNvSpPr>
          <p:nvPr/>
        </p:nvSpPr>
        <p:spPr bwMode="auto">
          <a:xfrm>
            <a:off x="3071813" y="4870450"/>
            <a:ext cx="6427787" cy="530225"/>
          </a:xfrm>
          <a:prstGeom prst="rect">
            <a:avLst/>
          </a:prstGeom>
          <a:solidFill>
            <a:srgbClr val="FFFFFF"/>
          </a:solidFill>
          <a:ln w="9525">
            <a:solidFill>
              <a:srgbClr val="008080"/>
            </a:solidFill>
            <a:miter lim="800000"/>
          </a:ln>
          <a:effectLst>
            <a:outerShdw dist="35921" dir="2700000" algn="ctr" rotWithShape="0">
              <a:schemeClr val="bg2">
                <a:alpha val="50000"/>
              </a:schemeClr>
            </a:outerShdw>
          </a:effectLst>
        </p:spPr>
        <p:txBody>
          <a:bodyPr lIns="54000" tIns="10800" rIns="54000" bIns="10800" anchor="ct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r>
              <a:rPr lang="zh-CN" altLang="zh-CN" sz="2800"/>
              <a:t>任务</a:t>
            </a:r>
            <a:r>
              <a:rPr lang="en-US" altLang="zh-CN" sz="2800"/>
              <a:t>5:</a:t>
            </a:r>
            <a:r>
              <a:rPr lang="zh-CN" altLang="zh-CN" sz="2800"/>
              <a:t>综合布线工程施工图绘制</a:t>
            </a:r>
            <a:endParaRPr lang="zh-CN" altLang="zh-CN" sz="2800"/>
          </a:p>
        </p:txBody>
      </p:sp>
    </p:spTree>
  </p:cSld>
  <p:clrMapOvr>
    <a:masterClrMapping/>
  </p:clrMapOvr>
  <p:transition>
    <p:zoom/>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38" descr="3"/>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767080" y="1285558"/>
            <a:ext cx="5143500"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339" name="Rectangle 39"/>
          <p:cNvSpPr>
            <a:spLocks noChangeArrowheads="1"/>
          </p:cNvSpPr>
          <p:nvPr/>
        </p:nvSpPr>
        <p:spPr bwMode="auto">
          <a:xfrm>
            <a:off x="1022668" y="1363345"/>
            <a:ext cx="4959350" cy="501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a:lnSpc>
                <a:spcPts val="3200"/>
              </a:lnSpc>
            </a:pPr>
            <a:r>
              <a:rPr lang="en-US" altLang="zh-CN" sz="2400" b="1">
                <a:solidFill>
                  <a:schemeClr val="bg1"/>
                </a:solidFill>
              </a:rPr>
              <a:t>2. </a:t>
            </a:r>
            <a:r>
              <a:rPr lang="zh-CN" altLang="en-US" sz="2400" b="1">
                <a:solidFill>
                  <a:schemeClr val="bg1"/>
                </a:solidFill>
              </a:rPr>
              <a:t>建筑物</a:t>
            </a:r>
            <a:r>
              <a:rPr lang="en-US" altLang="zh-CN" sz="2400" b="1">
                <a:solidFill>
                  <a:schemeClr val="bg1"/>
                </a:solidFill>
              </a:rPr>
              <a:t>FD</a:t>
            </a:r>
            <a:r>
              <a:rPr lang="zh-CN" altLang="en-US" sz="2400" b="1">
                <a:solidFill>
                  <a:schemeClr val="bg1"/>
                </a:solidFill>
              </a:rPr>
              <a:t>／</a:t>
            </a:r>
            <a:r>
              <a:rPr lang="en-US" altLang="zh-CN" sz="2400" b="1">
                <a:solidFill>
                  <a:schemeClr val="bg1"/>
                </a:solidFill>
              </a:rPr>
              <a:t>BD</a:t>
            </a:r>
            <a:r>
              <a:rPr lang="zh-CN" altLang="en-US" sz="2400" b="1">
                <a:solidFill>
                  <a:schemeClr val="bg1"/>
                </a:solidFill>
              </a:rPr>
              <a:t>结构</a:t>
            </a:r>
            <a:endParaRPr lang="zh-CN" altLang="en-US" sz="2400" b="1">
              <a:solidFill>
                <a:schemeClr val="bg1"/>
              </a:solidFill>
            </a:endParaRPr>
          </a:p>
        </p:txBody>
      </p:sp>
      <p:sp>
        <p:nvSpPr>
          <p:cNvPr id="3073" name="Rectangle 1"/>
          <p:cNvSpPr>
            <a:spLocks noChangeArrowheads="1"/>
          </p:cNvSpPr>
          <p:nvPr/>
        </p:nvSpPr>
        <p:spPr bwMode="auto">
          <a:xfrm>
            <a:off x="767080" y="2193925"/>
            <a:ext cx="5143500" cy="3374390"/>
          </a:xfrm>
          <a:prstGeom prst="rect">
            <a:avLst/>
          </a:prstGeom>
          <a:solidFill>
            <a:srgbClr val="FFFFFF"/>
          </a:solidFill>
          <a:ln w="9525">
            <a:solidFill>
              <a:schemeClr val="accent1">
                <a:lumMod val="50000"/>
              </a:schemeClr>
            </a:solidFill>
            <a:miter lim="800000"/>
          </a:ln>
          <a:effectLst/>
        </p:spPr>
        <p:txBody>
          <a:bodyPr wrap="square" anchor="ctr">
            <a:spAutoFit/>
          </a:bodyPr>
          <a:lstStyle/>
          <a:p>
            <a:pPr indent="628650">
              <a:lnSpc>
                <a:spcPts val="3200"/>
              </a:lnSpc>
              <a:defRPr/>
            </a:pPr>
            <a:r>
              <a:rPr lang="zh-CN" altLang="en-US" sz="2400" b="1" dirty="0"/>
              <a:t>建筑物</a:t>
            </a:r>
            <a:r>
              <a:rPr lang="en-US" sz="2400" b="1" dirty="0"/>
              <a:t>FD</a:t>
            </a:r>
            <a:r>
              <a:rPr lang="zh-CN" altLang="en-US" sz="2400" b="1" dirty="0"/>
              <a:t>／</a:t>
            </a:r>
            <a:r>
              <a:rPr lang="en-US" sz="2400" b="1" dirty="0"/>
              <a:t>BD</a:t>
            </a:r>
            <a:r>
              <a:rPr lang="zh-CN" altLang="en-US" sz="2400" b="1" dirty="0"/>
              <a:t>结构是一次配线点设备配置方案，这种结构是大楼没有楼层配线间，只配置建筑物配线架（</a:t>
            </a:r>
            <a:r>
              <a:rPr lang="en-US" sz="2400" b="1" dirty="0"/>
              <a:t>BD</a:t>
            </a:r>
            <a:r>
              <a:rPr lang="zh-CN" altLang="en-US" sz="2400" b="1" dirty="0"/>
              <a:t>），将建筑物子系统和配线子系统合二为一，缆线从</a:t>
            </a:r>
            <a:r>
              <a:rPr lang="en-US" sz="2400" b="1" dirty="0"/>
              <a:t>BD</a:t>
            </a:r>
            <a:r>
              <a:rPr lang="zh-CN" altLang="en-US" sz="2400" b="1" dirty="0"/>
              <a:t>直接连接到信息点（</a:t>
            </a:r>
            <a:r>
              <a:rPr lang="en-US" sz="2400" b="1" dirty="0"/>
              <a:t>TO</a:t>
            </a:r>
            <a:r>
              <a:rPr lang="zh-CN" altLang="en-US" sz="2400" b="1" dirty="0"/>
              <a:t>）。如图</a:t>
            </a:r>
            <a:r>
              <a:rPr lang="en-US" altLang="zh-CN" sz="2400" b="1" dirty="0"/>
              <a:t>3</a:t>
            </a:r>
            <a:r>
              <a:rPr lang="en-US" sz="2400" b="1" dirty="0"/>
              <a:t>.</a:t>
            </a:r>
            <a:r>
              <a:rPr lang="en-US" altLang="zh-CN" sz="2400" b="1" dirty="0"/>
              <a:t>4</a:t>
            </a:r>
            <a:r>
              <a:rPr lang="zh-CN" altLang="en-US" sz="2400" b="1" dirty="0"/>
              <a:t>所示。它主要适用于以下场合：</a:t>
            </a:r>
            <a:endParaRPr lang="en-US" altLang="zh-CN" sz="2400" b="1" dirty="0"/>
          </a:p>
          <a:p>
            <a:pPr indent="628650">
              <a:lnSpc>
                <a:spcPts val="3200"/>
              </a:lnSpc>
              <a:defRPr/>
            </a:pPr>
            <a:endParaRPr lang="zh-CN" altLang="en-US" sz="2400" b="1" dirty="0"/>
          </a:p>
        </p:txBody>
      </p:sp>
      <p:sp>
        <p:nvSpPr>
          <p:cNvPr id="6" name="标题 1"/>
          <p:cNvSpPr/>
          <p:nvPr/>
        </p:nvSpPr>
        <p:spPr bwMode="auto">
          <a:xfrm>
            <a:off x="3071813" y="260350"/>
            <a:ext cx="6337300" cy="576263"/>
          </a:xfrm>
          <a:prstGeom prst="rect">
            <a:avLst/>
          </a:prstGeom>
          <a:noFill/>
          <a:ln w="9525">
            <a:noFill/>
            <a:miter lim="800000"/>
          </a:ln>
        </p:spPr>
        <p:txBody>
          <a:bodyPr/>
          <a:lstStyle/>
          <a:p>
            <a:pPr>
              <a:defRPr/>
            </a:pPr>
            <a:r>
              <a:rPr lang="en-US" altLang="zh-CN" sz="3200" b="1" dirty="0">
                <a:solidFill>
                  <a:schemeClr val="accent2">
                    <a:lumMod val="50000"/>
                  </a:schemeClr>
                </a:solidFill>
              </a:rPr>
              <a:t>3.2.2 </a:t>
            </a:r>
            <a:r>
              <a:rPr lang="zh-CN" altLang="en-US" sz="3200" b="1" dirty="0">
                <a:solidFill>
                  <a:schemeClr val="accent2">
                    <a:lumMod val="50000"/>
                  </a:schemeClr>
                </a:solidFill>
              </a:rPr>
              <a:t>综合布线系统实际工程</a:t>
            </a:r>
            <a:endParaRPr lang="zh-CN" altLang="en-US" sz="3200" b="1" dirty="0">
              <a:latin typeface="+mn-ea"/>
              <a:ea typeface="+mn-ea"/>
            </a:endParaRPr>
          </a:p>
        </p:txBody>
      </p:sp>
      <p:grpSp>
        <p:nvGrpSpPr>
          <p:cNvPr id="16386" name="Group 2"/>
          <p:cNvGrpSpPr>
            <a:grpSpLocks noChangeAspect="1"/>
          </p:cNvGrpSpPr>
          <p:nvPr/>
        </p:nvGrpSpPr>
        <p:grpSpPr bwMode="auto">
          <a:xfrm>
            <a:off x="6582410" y="1266825"/>
            <a:ext cx="4748530" cy="5461635"/>
            <a:chOff x="5585" y="4228"/>
            <a:chExt cx="3725" cy="4283"/>
          </a:xfrm>
        </p:grpSpPr>
        <p:sp>
          <p:nvSpPr>
            <p:cNvPr id="16388" name="AutoShape 3"/>
            <p:cNvSpPr>
              <a:spLocks noChangeAspect="1" noChangeArrowheads="1"/>
            </p:cNvSpPr>
            <p:nvPr/>
          </p:nvSpPr>
          <p:spPr bwMode="auto">
            <a:xfrm>
              <a:off x="5585" y="4228"/>
              <a:ext cx="3725" cy="42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endParaRPr lang="zh-CN" altLang="en-US" sz="1800"/>
            </a:p>
          </p:txBody>
        </p:sp>
        <p:sp>
          <p:nvSpPr>
            <p:cNvPr id="16389" name="Rectangle 4"/>
            <p:cNvSpPr>
              <a:spLocks noChangeArrowheads="1"/>
            </p:cNvSpPr>
            <p:nvPr/>
          </p:nvSpPr>
          <p:spPr bwMode="auto">
            <a:xfrm>
              <a:off x="6101" y="8131"/>
              <a:ext cx="2828" cy="31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10584" rIns="0" bIns="0" anchor="ct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algn="ctr" eaLnBrk="1" hangingPunct="1"/>
              <a:r>
                <a:rPr kumimoji="0" lang="zh-CN" altLang="en-US" sz="1800" b="1">
                  <a:solidFill>
                    <a:schemeClr val="tx1"/>
                  </a:solidFill>
                  <a:latin typeface="宋体" panose="02010600030101010101" pitchFamily="2" charset="-122"/>
                </a:rPr>
                <a:t>图</a:t>
              </a:r>
              <a:r>
                <a:rPr kumimoji="0" lang="en-US" altLang="zh-CN" sz="1800" b="1">
                  <a:solidFill>
                    <a:schemeClr val="tx1"/>
                  </a:solidFill>
                  <a:latin typeface="宋体" panose="02010600030101010101" pitchFamily="2" charset="-122"/>
                </a:rPr>
                <a:t>3.4</a:t>
              </a:r>
              <a:r>
                <a:rPr kumimoji="0" lang="zh-CN" altLang="en-US" b="1">
                  <a:solidFill>
                    <a:schemeClr val="tx1"/>
                  </a:solidFill>
                  <a:latin typeface="宋体" panose="02010600030101010101" pitchFamily="2" charset="-122"/>
                </a:rPr>
                <a:t>建筑物</a:t>
              </a:r>
              <a:r>
                <a:rPr kumimoji="0" lang="en-US" altLang="zh-CN" sz="1800" b="1">
                  <a:solidFill>
                    <a:schemeClr val="tx1"/>
                  </a:solidFill>
                  <a:latin typeface="宋体" panose="02010600030101010101" pitchFamily="2" charset="-122"/>
                </a:rPr>
                <a:t>FD</a:t>
              </a:r>
              <a:r>
                <a:rPr kumimoji="0" lang="zh-CN" altLang="en-US" sz="1800" b="1">
                  <a:solidFill>
                    <a:schemeClr val="tx1"/>
                  </a:solidFill>
                  <a:latin typeface="宋体" panose="02010600030101010101" pitchFamily="2" charset="-122"/>
                </a:rPr>
                <a:t>／</a:t>
              </a:r>
              <a:r>
                <a:rPr kumimoji="0" lang="en-US" altLang="zh-CN" sz="1800" b="1">
                  <a:solidFill>
                    <a:schemeClr val="tx1"/>
                  </a:solidFill>
                  <a:latin typeface="宋体" panose="02010600030101010101" pitchFamily="2" charset="-122"/>
                </a:rPr>
                <a:t>BD</a:t>
              </a:r>
              <a:r>
                <a:rPr kumimoji="0" lang="zh-CN" altLang="en-US" sz="1800" b="1">
                  <a:solidFill>
                    <a:schemeClr val="tx1"/>
                  </a:solidFill>
                  <a:latin typeface="宋体" panose="02010600030101010101" pitchFamily="2" charset="-122"/>
                </a:rPr>
                <a:t>结构</a:t>
              </a:r>
              <a:endParaRPr kumimoji="0" lang="zh-CN" altLang="zh-CN" sz="1800" b="1">
                <a:solidFill>
                  <a:schemeClr val="tx1"/>
                </a:solidFill>
              </a:endParaRPr>
            </a:p>
          </p:txBody>
        </p:sp>
        <p:sp>
          <p:nvSpPr>
            <p:cNvPr id="16390" name="Rectangle 5"/>
            <p:cNvSpPr>
              <a:spLocks noChangeArrowheads="1"/>
            </p:cNvSpPr>
            <p:nvPr/>
          </p:nvSpPr>
          <p:spPr bwMode="auto">
            <a:xfrm>
              <a:off x="5754" y="5962"/>
              <a:ext cx="482" cy="37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algn="ctr" eaLnBrk="1" hangingPunct="1"/>
              <a:r>
                <a:rPr kumimoji="0" lang="zh-CN" altLang="en-US" sz="1800">
                  <a:solidFill>
                    <a:schemeClr val="tx1"/>
                  </a:solidFill>
                  <a:latin typeface="Calibri" panose="020F0502020204030204" pitchFamily="34" charset="0"/>
                </a:rPr>
                <a:t>水平电缆</a:t>
              </a:r>
              <a:endParaRPr kumimoji="0" lang="zh-CN" altLang="zh-CN" sz="1800">
                <a:solidFill>
                  <a:schemeClr val="tx1"/>
                </a:solidFill>
              </a:endParaRPr>
            </a:p>
          </p:txBody>
        </p:sp>
        <p:sp>
          <p:nvSpPr>
            <p:cNvPr id="16391" name="Rectangle 6"/>
            <p:cNvSpPr>
              <a:spLocks noChangeArrowheads="1"/>
            </p:cNvSpPr>
            <p:nvPr/>
          </p:nvSpPr>
          <p:spPr bwMode="auto">
            <a:xfrm>
              <a:off x="6338" y="4625"/>
              <a:ext cx="2429" cy="3472"/>
            </a:xfrm>
            <a:prstGeom prst="rect">
              <a:avLst/>
            </a:prstGeom>
            <a:noFill/>
            <a:ln w="9525">
              <a:solidFill>
                <a:srgbClr val="000000"/>
              </a:solidFill>
              <a:miter lim="800000"/>
            </a:ln>
            <a:extLst>
              <a:ext uri="{909E8E84-426E-40DD-AFC4-6F175D3DCCD1}">
                <a14:hiddenFill xmlns:a14="http://schemas.microsoft.com/office/drawing/2010/main">
                  <a:solidFill>
                    <a:srgbClr val="FFFFFF"/>
                  </a:solidFill>
                </a14:hiddenFill>
              </a:ext>
            </a:extLst>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endParaRPr lang="zh-CN" altLang="en-US" sz="1800"/>
            </a:p>
          </p:txBody>
        </p:sp>
        <p:sp>
          <p:nvSpPr>
            <p:cNvPr id="16392" name="Rectangle 7"/>
            <p:cNvSpPr>
              <a:spLocks noChangeArrowheads="1"/>
            </p:cNvSpPr>
            <p:nvPr/>
          </p:nvSpPr>
          <p:spPr bwMode="auto">
            <a:xfrm>
              <a:off x="6390" y="4681"/>
              <a:ext cx="2308" cy="833"/>
            </a:xfrm>
            <a:prstGeom prst="rect">
              <a:avLst/>
            </a:prstGeom>
            <a:noFill/>
            <a:ln w="9525">
              <a:solidFill>
                <a:srgbClr val="000000"/>
              </a:solidFill>
              <a:miter lim="800000"/>
            </a:ln>
            <a:extLst>
              <a:ext uri="{909E8E84-426E-40DD-AFC4-6F175D3DCCD1}">
                <a14:hiddenFill xmlns:a14="http://schemas.microsoft.com/office/drawing/2010/main">
                  <a:solidFill>
                    <a:srgbClr val="FFFFFF"/>
                  </a:solidFill>
                </a14:hiddenFill>
              </a:ext>
            </a:extLst>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endParaRPr lang="zh-CN" altLang="en-US" sz="1800"/>
            </a:p>
          </p:txBody>
        </p:sp>
        <p:sp>
          <p:nvSpPr>
            <p:cNvPr id="16393" name="Rectangle 8"/>
            <p:cNvSpPr>
              <a:spLocks noChangeArrowheads="1"/>
            </p:cNvSpPr>
            <p:nvPr/>
          </p:nvSpPr>
          <p:spPr bwMode="auto">
            <a:xfrm>
              <a:off x="6391" y="5569"/>
              <a:ext cx="2307" cy="765"/>
            </a:xfrm>
            <a:prstGeom prst="rect">
              <a:avLst/>
            </a:prstGeom>
            <a:noFill/>
            <a:ln w="9525">
              <a:solidFill>
                <a:srgbClr val="000000"/>
              </a:solidFill>
              <a:miter lim="800000"/>
            </a:ln>
            <a:extLst>
              <a:ext uri="{909E8E84-426E-40DD-AFC4-6F175D3DCCD1}">
                <a14:hiddenFill xmlns:a14="http://schemas.microsoft.com/office/drawing/2010/main">
                  <a:solidFill>
                    <a:srgbClr val="FFFFFF"/>
                  </a:solidFill>
                </a14:hiddenFill>
              </a:ext>
            </a:extLst>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endParaRPr lang="zh-CN" altLang="en-US" sz="1800"/>
            </a:p>
          </p:txBody>
        </p:sp>
        <p:sp>
          <p:nvSpPr>
            <p:cNvPr id="16394" name="Rectangle 9"/>
            <p:cNvSpPr>
              <a:spLocks noChangeArrowheads="1"/>
            </p:cNvSpPr>
            <p:nvPr/>
          </p:nvSpPr>
          <p:spPr bwMode="auto">
            <a:xfrm>
              <a:off x="6391" y="6402"/>
              <a:ext cx="2307" cy="733"/>
            </a:xfrm>
            <a:prstGeom prst="rect">
              <a:avLst/>
            </a:prstGeom>
            <a:noFill/>
            <a:ln w="9525">
              <a:solidFill>
                <a:srgbClr val="000000"/>
              </a:solidFill>
              <a:miter lim="800000"/>
            </a:ln>
            <a:extLst>
              <a:ext uri="{909E8E84-426E-40DD-AFC4-6F175D3DCCD1}">
                <a14:hiddenFill xmlns:a14="http://schemas.microsoft.com/office/drawing/2010/main">
                  <a:solidFill>
                    <a:srgbClr val="FFFFFF"/>
                  </a:solidFill>
                </a14:hiddenFill>
              </a:ext>
            </a:extLst>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endParaRPr lang="zh-CN" altLang="en-US" sz="1800"/>
            </a:p>
          </p:txBody>
        </p:sp>
        <p:sp>
          <p:nvSpPr>
            <p:cNvPr id="16395" name="Rectangle 10"/>
            <p:cNvSpPr>
              <a:spLocks noChangeArrowheads="1"/>
            </p:cNvSpPr>
            <p:nvPr/>
          </p:nvSpPr>
          <p:spPr bwMode="auto">
            <a:xfrm>
              <a:off x="6390" y="7256"/>
              <a:ext cx="2308" cy="740"/>
            </a:xfrm>
            <a:prstGeom prst="rect">
              <a:avLst/>
            </a:prstGeom>
            <a:noFill/>
            <a:ln w="9525">
              <a:solidFill>
                <a:srgbClr val="000000"/>
              </a:solidFill>
              <a:miter lim="800000"/>
            </a:ln>
            <a:extLst>
              <a:ext uri="{909E8E84-426E-40DD-AFC4-6F175D3DCCD1}">
                <a14:hiddenFill xmlns:a14="http://schemas.microsoft.com/office/drawing/2010/main">
                  <a:solidFill>
                    <a:srgbClr val="FFFFFF"/>
                  </a:solidFill>
                </a14:hiddenFill>
              </a:ext>
            </a:extLst>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endParaRPr lang="zh-CN" altLang="en-US" sz="1800"/>
            </a:p>
          </p:txBody>
        </p:sp>
        <p:cxnSp>
          <p:nvCxnSpPr>
            <p:cNvPr id="16396" name="AutoShape 11"/>
            <p:cNvCxnSpPr>
              <a:cxnSpLocks noChangeShapeType="1"/>
            </p:cNvCxnSpPr>
            <p:nvPr/>
          </p:nvCxnSpPr>
          <p:spPr bwMode="auto">
            <a:xfrm>
              <a:off x="6292" y="7662"/>
              <a:ext cx="1" cy="1"/>
            </a:xfrm>
            <a:prstGeom prst="straightConnector1">
              <a:avLst/>
            </a:prstGeom>
            <a:noFill/>
            <a:ln w="9525">
              <a:solidFill>
                <a:srgbClr val="000000"/>
              </a:solidFill>
              <a:round/>
            </a:ln>
            <a:extLst>
              <a:ext uri="{909E8E84-426E-40DD-AFC4-6F175D3DCCD1}">
                <a14:hiddenFill xmlns:a14="http://schemas.microsoft.com/office/drawing/2010/main">
                  <a:noFill/>
                </a14:hiddenFill>
              </a:ext>
            </a:extLst>
          </p:spPr>
        </p:cxnSp>
        <p:cxnSp>
          <p:nvCxnSpPr>
            <p:cNvPr id="16397" name="AutoShape 12"/>
            <p:cNvCxnSpPr>
              <a:cxnSpLocks noChangeShapeType="1"/>
            </p:cNvCxnSpPr>
            <p:nvPr/>
          </p:nvCxnSpPr>
          <p:spPr bwMode="auto">
            <a:xfrm>
              <a:off x="6292" y="7662"/>
              <a:ext cx="1" cy="1"/>
            </a:xfrm>
            <a:prstGeom prst="straightConnector1">
              <a:avLst/>
            </a:prstGeom>
            <a:noFill/>
            <a:ln w="9525">
              <a:solidFill>
                <a:srgbClr val="000000"/>
              </a:solidFill>
              <a:round/>
            </a:ln>
            <a:extLst>
              <a:ext uri="{909E8E84-426E-40DD-AFC4-6F175D3DCCD1}">
                <a14:hiddenFill xmlns:a14="http://schemas.microsoft.com/office/drawing/2010/main">
                  <a:noFill/>
                </a14:hiddenFill>
              </a:ext>
            </a:extLst>
          </p:spPr>
        </p:cxnSp>
        <p:cxnSp>
          <p:nvCxnSpPr>
            <p:cNvPr id="16398" name="AutoShape 13"/>
            <p:cNvCxnSpPr>
              <a:cxnSpLocks noChangeShapeType="1"/>
            </p:cNvCxnSpPr>
            <p:nvPr/>
          </p:nvCxnSpPr>
          <p:spPr bwMode="auto">
            <a:xfrm>
              <a:off x="6610" y="7391"/>
              <a:ext cx="1" cy="362"/>
            </a:xfrm>
            <a:prstGeom prst="straightConnector1">
              <a:avLst/>
            </a:prstGeom>
            <a:noFill/>
            <a:ln w="12700">
              <a:solidFill>
                <a:srgbClr val="000000"/>
              </a:solidFill>
              <a:round/>
            </a:ln>
            <a:extLst>
              <a:ext uri="{909E8E84-426E-40DD-AFC4-6F175D3DCCD1}">
                <a14:hiddenFill xmlns:a14="http://schemas.microsoft.com/office/drawing/2010/main">
                  <a:noFill/>
                </a14:hiddenFill>
              </a:ext>
            </a:extLst>
          </p:spPr>
        </p:cxnSp>
        <p:cxnSp>
          <p:nvCxnSpPr>
            <p:cNvPr id="16399" name="AutoShape 14"/>
            <p:cNvCxnSpPr>
              <a:cxnSpLocks noChangeShapeType="1"/>
            </p:cNvCxnSpPr>
            <p:nvPr/>
          </p:nvCxnSpPr>
          <p:spPr bwMode="auto">
            <a:xfrm>
              <a:off x="6792" y="7391"/>
              <a:ext cx="1" cy="362"/>
            </a:xfrm>
            <a:prstGeom prst="straightConnector1">
              <a:avLst/>
            </a:prstGeom>
            <a:noFill/>
            <a:ln w="12700">
              <a:solidFill>
                <a:srgbClr val="000000"/>
              </a:solidFill>
              <a:round/>
            </a:ln>
            <a:extLst>
              <a:ext uri="{909E8E84-426E-40DD-AFC4-6F175D3DCCD1}">
                <a14:hiddenFill xmlns:a14="http://schemas.microsoft.com/office/drawing/2010/main">
                  <a:noFill/>
                </a14:hiddenFill>
              </a:ext>
            </a:extLst>
          </p:spPr>
        </p:cxnSp>
        <p:cxnSp>
          <p:nvCxnSpPr>
            <p:cNvPr id="16400" name="AutoShape 15"/>
            <p:cNvCxnSpPr>
              <a:cxnSpLocks noChangeShapeType="1"/>
            </p:cNvCxnSpPr>
            <p:nvPr/>
          </p:nvCxnSpPr>
          <p:spPr bwMode="auto">
            <a:xfrm flipH="1">
              <a:off x="6610" y="7391"/>
              <a:ext cx="182" cy="362"/>
            </a:xfrm>
            <a:prstGeom prst="straightConnector1">
              <a:avLst/>
            </a:prstGeom>
            <a:noFill/>
            <a:ln w="9525">
              <a:solidFill>
                <a:srgbClr val="000000"/>
              </a:solidFill>
              <a:round/>
            </a:ln>
            <a:extLst>
              <a:ext uri="{909E8E84-426E-40DD-AFC4-6F175D3DCCD1}">
                <a14:hiddenFill xmlns:a14="http://schemas.microsoft.com/office/drawing/2010/main">
                  <a:noFill/>
                </a14:hiddenFill>
              </a:ext>
            </a:extLst>
          </p:spPr>
        </p:cxnSp>
        <p:cxnSp>
          <p:nvCxnSpPr>
            <p:cNvPr id="16401" name="AutoShape 16"/>
            <p:cNvCxnSpPr>
              <a:cxnSpLocks noChangeShapeType="1"/>
            </p:cNvCxnSpPr>
            <p:nvPr/>
          </p:nvCxnSpPr>
          <p:spPr bwMode="auto">
            <a:xfrm>
              <a:off x="6610" y="7391"/>
              <a:ext cx="182" cy="362"/>
            </a:xfrm>
            <a:prstGeom prst="straightConnector1">
              <a:avLst/>
            </a:prstGeom>
            <a:noFill/>
            <a:ln w="9525">
              <a:solidFill>
                <a:srgbClr val="000000"/>
              </a:solidFill>
              <a:round/>
            </a:ln>
            <a:extLst>
              <a:ext uri="{909E8E84-426E-40DD-AFC4-6F175D3DCCD1}">
                <a14:hiddenFill xmlns:a14="http://schemas.microsoft.com/office/drawing/2010/main">
                  <a:noFill/>
                </a14:hiddenFill>
              </a:ext>
            </a:extLst>
          </p:spPr>
        </p:cxnSp>
        <p:sp>
          <p:nvSpPr>
            <p:cNvPr id="16402" name="Line 17"/>
            <p:cNvSpPr>
              <a:spLocks noChangeShapeType="1"/>
            </p:cNvSpPr>
            <p:nvPr/>
          </p:nvSpPr>
          <p:spPr bwMode="auto">
            <a:xfrm>
              <a:off x="6793" y="7551"/>
              <a:ext cx="281" cy="1"/>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a:lstStyle/>
            <a:p>
              <a:endParaRPr lang="zh-CN" altLang="en-US"/>
            </a:p>
          </p:txBody>
        </p:sp>
        <p:sp>
          <p:nvSpPr>
            <p:cNvPr id="16403" name="Rectangle 18"/>
            <p:cNvSpPr>
              <a:spLocks noChangeArrowheads="1"/>
            </p:cNvSpPr>
            <p:nvPr/>
          </p:nvSpPr>
          <p:spPr bwMode="auto">
            <a:xfrm>
              <a:off x="8317" y="4977"/>
              <a:ext cx="156" cy="140"/>
            </a:xfrm>
            <a:prstGeom prst="rect">
              <a:avLst/>
            </a:prstGeom>
            <a:solidFill>
              <a:srgbClr val="FFFFFF"/>
            </a:solidFill>
            <a:ln w="9525">
              <a:solidFill>
                <a:srgbClr val="000000"/>
              </a:solidFill>
              <a:miter lim="800000"/>
            </a:ln>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endParaRPr lang="zh-CN" altLang="en-US" sz="1800"/>
            </a:p>
          </p:txBody>
        </p:sp>
        <p:sp>
          <p:nvSpPr>
            <p:cNvPr id="16404" name="Rectangle 19"/>
            <p:cNvSpPr>
              <a:spLocks noChangeArrowheads="1"/>
            </p:cNvSpPr>
            <p:nvPr/>
          </p:nvSpPr>
          <p:spPr bwMode="auto">
            <a:xfrm>
              <a:off x="8317" y="5146"/>
              <a:ext cx="156" cy="140"/>
            </a:xfrm>
            <a:prstGeom prst="rect">
              <a:avLst/>
            </a:prstGeom>
            <a:solidFill>
              <a:srgbClr val="FFFFFF"/>
            </a:solidFill>
            <a:ln w="9525">
              <a:solidFill>
                <a:srgbClr val="000000"/>
              </a:solidFill>
              <a:miter lim="800000"/>
            </a:ln>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endParaRPr lang="zh-CN" altLang="en-US" sz="1800"/>
            </a:p>
          </p:txBody>
        </p:sp>
        <p:sp>
          <p:nvSpPr>
            <p:cNvPr id="16405" name="Rectangle 20"/>
            <p:cNvSpPr>
              <a:spLocks noChangeArrowheads="1"/>
            </p:cNvSpPr>
            <p:nvPr/>
          </p:nvSpPr>
          <p:spPr bwMode="auto">
            <a:xfrm>
              <a:off x="8318" y="5724"/>
              <a:ext cx="156" cy="140"/>
            </a:xfrm>
            <a:prstGeom prst="rect">
              <a:avLst/>
            </a:prstGeom>
            <a:solidFill>
              <a:srgbClr val="FFFFFF"/>
            </a:solidFill>
            <a:ln w="9525">
              <a:solidFill>
                <a:srgbClr val="000000"/>
              </a:solidFill>
              <a:miter lim="800000"/>
            </a:ln>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endParaRPr lang="zh-CN" altLang="en-US" sz="1800"/>
            </a:p>
          </p:txBody>
        </p:sp>
        <p:sp>
          <p:nvSpPr>
            <p:cNvPr id="16406" name="Rectangle 21"/>
            <p:cNvSpPr>
              <a:spLocks noChangeArrowheads="1"/>
            </p:cNvSpPr>
            <p:nvPr/>
          </p:nvSpPr>
          <p:spPr bwMode="auto">
            <a:xfrm>
              <a:off x="8318" y="5894"/>
              <a:ext cx="156" cy="140"/>
            </a:xfrm>
            <a:prstGeom prst="rect">
              <a:avLst/>
            </a:prstGeom>
            <a:solidFill>
              <a:srgbClr val="FFFFFF"/>
            </a:solidFill>
            <a:ln w="9525">
              <a:solidFill>
                <a:srgbClr val="000000"/>
              </a:solidFill>
              <a:miter lim="800000"/>
            </a:ln>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endParaRPr lang="zh-CN" altLang="en-US" sz="1800"/>
            </a:p>
          </p:txBody>
        </p:sp>
        <p:sp>
          <p:nvSpPr>
            <p:cNvPr id="16407" name="Rectangle 22"/>
            <p:cNvSpPr>
              <a:spLocks noChangeArrowheads="1"/>
            </p:cNvSpPr>
            <p:nvPr/>
          </p:nvSpPr>
          <p:spPr bwMode="auto">
            <a:xfrm>
              <a:off x="8318" y="6609"/>
              <a:ext cx="156" cy="140"/>
            </a:xfrm>
            <a:prstGeom prst="rect">
              <a:avLst/>
            </a:prstGeom>
            <a:solidFill>
              <a:srgbClr val="FFFFFF"/>
            </a:solidFill>
            <a:ln w="9525">
              <a:solidFill>
                <a:srgbClr val="000000"/>
              </a:solidFill>
              <a:miter lim="800000"/>
            </a:ln>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endParaRPr lang="zh-CN" altLang="en-US" sz="1800"/>
            </a:p>
          </p:txBody>
        </p:sp>
        <p:sp>
          <p:nvSpPr>
            <p:cNvPr id="16408" name="Rectangle 23"/>
            <p:cNvSpPr>
              <a:spLocks noChangeArrowheads="1"/>
            </p:cNvSpPr>
            <p:nvPr/>
          </p:nvSpPr>
          <p:spPr bwMode="auto">
            <a:xfrm>
              <a:off x="8318" y="6778"/>
              <a:ext cx="156" cy="140"/>
            </a:xfrm>
            <a:prstGeom prst="rect">
              <a:avLst/>
            </a:prstGeom>
            <a:solidFill>
              <a:srgbClr val="FFFFFF"/>
            </a:solidFill>
            <a:ln w="9525">
              <a:solidFill>
                <a:srgbClr val="000000"/>
              </a:solidFill>
              <a:miter lim="800000"/>
            </a:ln>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endParaRPr lang="zh-CN" altLang="en-US" sz="1800"/>
            </a:p>
          </p:txBody>
        </p:sp>
        <p:sp>
          <p:nvSpPr>
            <p:cNvPr id="16409" name="Rectangle 24"/>
            <p:cNvSpPr>
              <a:spLocks noChangeArrowheads="1"/>
            </p:cNvSpPr>
            <p:nvPr/>
          </p:nvSpPr>
          <p:spPr bwMode="auto">
            <a:xfrm>
              <a:off x="8317" y="7412"/>
              <a:ext cx="156" cy="140"/>
            </a:xfrm>
            <a:prstGeom prst="rect">
              <a:avLst/>
            </a:prstGeom>
            <a:solidFill>
              <a:srgbClr val="FFFFFF"/>
            </a:solidFill>
            <a:ln w="9525">
              <a:solidFill>
                <a:srgbClr val="000000"/>
              </a:solidFill>
              <a:miter lim="800000"/>
            </a:ln>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endParaRPr lang="zh-CN" altLang="en-US" sz="1800"/>
            </a:p>
          </p:txBody>
        </p:sp>
        <p:sp>
          <p:nvSpPr>
            <p:cNvPr id="16410" name="Rectangle 25"/>
            <p:cNvSpPr>
              <a:spLocks noChangeArrowheads="1"/>
            </p:cNvSpPr>
            <p:nvPr/>
          </p:nvSpPr>
          <p:spPr bwMode="auto">
            <a:xfrm>
              <a:off x="8317" y="7582"/>
              <a:ext cx="156" cy="139"/>
            </a:xfrm>
            <a:prstGeom prst="rect">
              <a:avLst/>
            </a:prstGeom>
            <a:solidFill>
              <a:srgbClr val="FFFFFF"/>
            </a:solidFill>
            <a:ln w="9525">
              <a:solidFill>
                <a:srgbClr val="000000"/>
              </a:solidFill>
              <a:miter lim="800000"/>
            </a:ln>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endParaRPr lang="zh-CN" altLang="en-US" sz="1800"/>
            </a:p>
          </p:txBody>
        </p:sp>
        <p:sp>
          <p:nvSpPr>
            <p:cNvPr id="16411" name="Rectangle 26"/>
            <p:cNvSpPr>
              <a:spLocks noChangeArrowheads="1"/>
            </p:cNvSpPr>
            <p:nvPr/>
          </p:nvSpPr>
          <p:spPr bwMode="auto">
            <a:xfrm>
              <a:off x="8829" y="4924"/>
              <a:ext cx="367" cy="491"/>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algn="ctr" eaLnBrk="1" hangingPunct="1"/>
              <a:r>
                <a:rPr kumimoji="0" lang="en-US" altLang="zh-CN" sz="1800">
                  <a:solidFill>
                    <a:schemeClr val="tx1"/>
                  </a:solidFill>
                  <a:latin typeface="Calibri" panose="020F0502020204030204" pitchFamily="34" charset="0"/>
                </a:rPr>
                <a:t>4</a:t>
              </a:r>
              <a:r>
                <a:rPr kumimoji="0" lang="zh-CN" altLang="en-US" sz="1800">
                  <a:solidFill>
                    <a:schemeClr val="tx1"/>
                  </a:solidFill>
                  <a:latin typeface="Calibri" panose="020F0502020204030204" pitchFamily="34" charset="0"/>
                </a:rPr>
                <a:t>层</a:t>
              </a:r>
              <a:endParaRPr kumimoji="0" lang="zh-CN" altLang="zh-CN" sz="1800">
                <a:solidFill>
                  <a:schemeClr val="tx1"/>
                </a:solidFill>
              </a:endParaRPr>
            </a:p>
          </p:txBody>
        </p:sp>
        <p:sp>
          <p:nvSpPr>
            <p:cNvPr id="16412" name="Rectangle 27"/>
            <p:cNvSpPr>
              <a:spLocks noChangeArrowheads="1"/>
            </p:cNvSpPr>
            <p:nvPr/>
          </p:nvSpPr>
          <p:spPr bwMode="auto">
            <a:xfrm>
              <a:off x="8829" y="5705"/>
              <a:ext cx="367" cy="436"/>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algn="ctr" eaLnBrk="1" hangingPunct="1"/>
              <a:r>
                <a:rPr kumimoji="0" lang="en-US" altLang="zh-CN" sz="1800">
                  <a:solidFill>
                    <a:schemeClr val="tx1"/>
                  </a:solidFill>
                  <a:latin typeface="Calibri" panose="020F0502020204030204" pitchFamily="34" charset="0"/>
                </a:rPr>
                <a:t>3</a:t>
              </a:r>
              <a:r>
                <a:rPr kumimoji="0" lang="zh-CN" altLang="en-US" sz="1800">
                  <a:solidFill>
                    <a:schemeClr val="tx1"/>
                  </a:solidFill>
                  <a:latin typeface="Calibri" panose="020F0502020204030204" pitchFamily="34" charset="0"/>
                </a:rPr>
                <a:t>层</a:t>
              </a:r>
              <a:endParaRPr kumimoji="0" lang="zh-CN" altLang="zh-CN" sz="1800">
                <a:solidFill>
                  <a:schemeClr val="tx1"/>
                </a:solidFill>
              </a:endParaRPr>
            </a:p>
          </p:txBody>
        </p:sp>
        <p:sp>
          <p:nvSpPr>
            <p:cNvPr id="16413" name="Rectangle 28"/>
            <p:cNvSpPr>
              <a:spLocks noChangeArrowheads="1"/>
            </p:cNvSpPr>
            <p:nvPr/>
          </p:nvSpPr>
          <p:spPr bwMode="auto">
            <a:xfrm>
              <a:off x="8829" y="6477"/>
              <a:ext cx="367" cy="491"/>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algn="ctr" eaLnBrk="1" hangingPunct="1"/>
              <a:r>
                <a:rPr kumimoji="0" lang="en-US" altLang="zh-CN" sz="1800">
                  <a:solidFill>
                    <a:schemeClr val="tx1"/>
                  </a:solidFill>
                  <a:latin typeface="Calibri" panose="020F0502020204030204" pitchFamily="34" charset="0"/>
                </a:rPr>
                <a:t>2</a:t>
              </a:r>
              <a:r>
                <a:rPr kumimoji="0" lang="zh-CN" altLang="en-US" sz="1800">
                  <a:solidFill>
                    <a:schemeClr val="tx1"/>
                  </a:solidFill>
                  <a:latin typeface="Calibri" panose="020F0502020204030204" pitchFamily="34" charset="0"/>
                </a:rPr>
                <a:t>层</a:t>
              </a:r>
              <a:endParaRPr kumimoji="0" lang="zh-CN" altLang="zh-CN" sz="1800">
                <a:solidFill>
                  <a:schemeClr val="tx1"/>
                </a:solidFill>
              </a:endParaRPr>
            </a:p>
          </p:txBody>
        </p:sp>
        <p:sp>
          <p:nvSpPr>
            <p:cNvPr id="16414" name="Rectangle 29"/>
            <p:cNvSpPr>
              <a:spLocks noChangeArrowheads="1"/>
            </p:cNvSpPr>
            <p:nvPr/>
          </p:nvSpPr>
          <p:spPr bwMode="auto">
            <a:xfrm>
              <a:off x="8829" y="7322"/>
              <a:ext cx="367" cy="491"/>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algn="ctr" eaLnBrk="1" hangingPunct="1"/>
              <a:r>
                <a:rPr kumimoji="0" lang="en-US" altLang="zh-CN" sz="1800">
                  <a:solidFill>
                    <a:schemeClr val="tx1"/>
                  </a:solidFill>
                  <a:latin typeface="Calibri" panose="020F0502020204030204" pitchFamily="34" charset="0"/>
                </a:rPr>
                <a:t>1</a:t>
              </a:r>
              <a:r>
                <a:rPr kumimoji="0" lang="zh-CN" altLang="en-US" sz="1800">
                  <a:solidFill>
                    <a:schemeClr val="tx1"/>
                  </a:solidFill>
                  <a:latin typeface="Calibri" panose="020F0502020204030204" pitchFamily="34" charset="0"/>
                </a:rPr>
                <a:t>层</a:t>
              </a:r>
              <a:endParaRPr kumimoji="0" lang="zh-CN" altLang="zh-CN" sz="1800">
                <a:solidFill>
                  <a:schemeClr val="tx1"/>
                </a:solidFill>
              </a:endParaRPr>
            </a:p>
          </p:txBody>
        </p:sp>
        <p:cxnSp>
          <p:nvCxnSpPr>
            <p:cNvPr id="16415" name="AutoShape 30"/>
            <p:cNvCxnSpPr>
              <a:cxnSpLocks noChangeShapeType="1"/>
            </p:cNvCxnSpPr>
            <p:nvPr/>
          </p:nvCxnSpPr>
          <p:spPr bwMode="auto">
            <a:xfrm>
              <a:off x="5754" y="7544"/>
              <a:ext cx="856" cy="1"/>
            </a:xfrm>
            <a:prstGeom prst="straightConnector1">
              <a:avLst/>
            </a:prstGeom>
            <a:noFill/>
            <a:ln w="12700">
              <a:solidFill>
                <a:srgbClr val="000000"/>
              </a:solidFill>
              <a:round/>
            </a:ln>
            <a:extLst>
              <a:ext uri="{909E8E84-426E-40DD-AFC4-6F175D3DCCD1}">
                <a14:hiddenFill xmlns:a14="http://schemas.microsoft.com/office/drawing/2010/main">
                  <a:noFill/>
                </a14:hiddenFill>
              </a:ext>
            </a:extLst>
          </p:spPr>
        </p:cxnSp>
        <p:sp>
          <p:nvSpPr>
            <p:cNvPr id="16416" name="Rectangle 31"/>
            <p:cNvSpPr>
              <a:spLocks noChangeArrowheads="1"/>
            </p:cNvSpPr>
            <p:nvPr/>
          </p:nvSpPr>
          <p:spPr bwMode="auto">
            <a:xfrm>
              <a:off x="6521" y="7774"/>
              <a:ext cx="366" cy="206"/>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algn="ctr" eaLnBrk="1" hangingPunct="1"/>
              <a:r>
                <a:rPr kumimoji="0" lang="en-US" altLang="zh-CN" sz="1800">
                  <a:solidFill>
                    <a:schemeClr val="tx1"/>
                  </a:solidFill>
                  <a:latin typeface="Calibri" panose="020F0502020204030204" pitchFamily="34" charset="0"/>
                </a:rPr>
                <a:t>BD</a:t>
              </a:r>
              <a:endParaRPr kumimoji="0" lang="zh-CN" altLang="zh-CN" sz="1800">
                <a:solidFill>
                  <a:schemeClr val="tx1"/>
                </a:solidFill>
              </a:endParaRPr>
            </a:p>
          </p:txBody>
        </p:sp>
        <p:sp>
          <p:nvSpPr>
            <p:cNvPr id="16417" name="Rectangle 32"/>
            <p:cNvSpPr>
              <a:spLocks noChangeArrowheads="1"/>
            </p:cNvSpPr>
            <p:nvPr/>
          </p:nvSpPr>
          <p:spPr bwMode="auto">
            <a:xfrm>
              <a:off x="7166" y="7721"/>
              <a:ext cx="255" cy="16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algn="ctr" eaLnBrk="1" hangingPunct="1"/>
              <a:r>
                <a:rPr kumimoji="0" lang="en-US" altLang="zh-CN" sz="1800">
                  <a:solidFill>
                    <a:schemeClr val="tx1"/>
                  </a:solidFill>
                  <a:latin typeface="Calibri" panose="020F0502020204030204" pitchFamily="34" charset="0"/>
                </a:rPr>
                <a:t>BD</a:t>
              </a:r>
              <a:endParaRPr kumimoji="0" lang="zh-CN" altLang="zh-CN" sz="1800">
                <a:solidFill>
                  <a:schemeClr val="tx1"/>
                </a:solidFill>
              </a:endParaRPr>
            </a:p>
          </p:txBody>
        </p:sp>
        <p:sp>
          <p:nvSpPr>
            <p:cNvPr id="16418" name="Rectangle 33"/>
            <p:cNvSpPr>
              <a:spLocks noChangeArrowheads="1"/>
            </p:cNvSpPr>
            <p:nvPr/>
          </p:nvSpPr>
          <p:spPr bwMode="auto">
            <a:xfrm>
              <a:off x="5621" y="7607"/>
              <a:ext cx="612" cy="381"/>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algn="ctr" eaLnBrk="1" hangingPunct="1"/>
              <a:r>
                <a:rPr kumimoji="0" lang="zh-CN" altLang="en-US" sz="1800">
                  <a:solidFill>
                    <a:schemeClr val="tx1"/>
                  </a:solidFill>
                  <a:latin typeface="Calibri" panose="020F0502020204030204" pitchFamily="34" charset="0"/>
                </a:rPr>
                <a:t>公用通信网</a:t>
              </a:r>
              <a:endParaRPr kumimoji="0" lang="zh-CN" altLang="zh-CN" sz="1800">
                <a:solidFill>
                  <a:schemeClr val="tx1"/>
                </a:solidFill>
              </a:endParaRPr>
            </a:p>
          </p:txBody>
        </p:sp>
        <p:cxnSp>
          <p:nvCxnSpPr>
            <p:cNvPr id="16419" name="AutoShape 34"/>
            <p:cNvCxnSpPr>
              <a:cxnSpLocks noChangeShapeType="1"/>
              <a:stCxn id="16390" idx="3"/>
            </p:cNvCxnSpPr>
            <p:nvPr/>
          </p:nvCxnSpPr>
          <p:spPr bwMode="auto">
            <a:xfrm>
              <a:off x="6236" y="6148"/>
              <a:ext cx="1997" cy="557"/>
            </a:xfrm>
            <a:prstGeom prst="straightConnector1">
              <a:avLst/>
            </a:prstGeom>
            <a:noFill/>
            <a:ln w="9525">
              <a:solidFill>
                <a:srgbClr val="000000"/>
              </a:solidFill>
              <a:round/>
              <a:tailEnd type="triangle" w="med" len="med"/>
            </a:ln>
            <a:extLst>
              <a:ext uri="{909E8E84-426E-40DD-AFC4-6F175D3DCCD1}">
                <a14:hiddenFill xmlns:a14="http://schemas.microsoft.com/office/drawing/2010/main">
                  <a:noFill/>
                </a14:hiddenFill>
              </a:ext>
            </a:extLst>
          </p:spPr>
        </p:cxnSp>
        <p:cxnSp>
          <p:nvCxnSpPr>
            <p:cNvPr id="16420" name="AutoShape 35"/>
            <p:cNvCxnSpPr>
              <a:cxnSpLocks noChangeShapeType="1"/>
              <a:endCxn id="16416" idx="3"/>
            </p:cNvCxnSpPr>
            <p:nvPr/>
          </p:nvCxnSpPr>
          <p:spPr bwMode="auto">
            <a:xfrm>
              <a:off x="6886" y="4517"/>
              <a:ext cx="1" cy="3360"/>
            </a:xfrm>
            <a:prstGeom prst="straightConnector1">
              <a:avLst/>
            </a:prstGeom>
            <a:noFill/>
            <a:ln w="9525">
              <a:solidFill>
                <a:srgbClr val="000000"/>
              </a:solidFill>
              <a:prstDash val="dash"/>
              <a:round/>
            </a:ln>
            <a:extLst>
              <a:ext uri="{909E8E84-426E-40DD-AFC4-6F175D3DCCD1}">
                <a14:hiddenFill xmlns:a14="http://schemas.microsoft.com/office/drawing/2010/main">
                  <a:noFill/>
                </a14:hiddenFill>
              </a:ext>
            </a:extLst>
          </p:spPr>
        </p:cxnSp>
        <p:cxnSp>
          <p:nvCxnSpPr>
            <p:cNvPr id="16421" name="AutoShape 36"/>
            <p:cNvCxnSpPr>
              <a:cxnSpLocks noChangeShapeType="1"/>
            </p:cNvCxnSpPr>
            <p:nvPr/>
          </p:nvCxnSpPr>
          <p:spPr bwMode="auto">
            <a:xfrm>
              <a:off x="8148" y="4487"/>
              <a:ext cx="1" cy="3451"/>
            </a:xfrm>
            <a:prstGeom prst="straightConnector1">
              <a:avLst/>
            </a:prstGeom>
            <a:noFill/>
            <a:ln w="9525">
              <a:solidFill>
                <a:srgbClr val="000000"/>
              </a:solidFill>
              <a:prstDash val="dash"/>
              <a:round/>
            </a:ln>
            <a:extLst>
              <a:ext uri="{909E8E84-426E-40DD-AFC4-6F175D3DCCD1}">
                <a14:hiddenFill xmlns:a14="http://schemas.microsoft.com/office/drawing/2010/main">
                  <a:noFill/>
                </a14:hiddenFill>
              </a:ext>
            </a:extLst>
          </p:spPr>
        </p:cxnSp>
        <p:sp>
          <p:nvSpPr>
            <p:cNvPr id="16422" name="Rectangle 37"/>
            <p:cNvSpPr>
              <a:spLocks noChangeArrowheads="1"/>
            </p:cNvSpPr>
            <p:nvPr/>
          </p:nvSpPr>
          <p:spPr bwMode="auto">
            <a:xfrm>
              <a:off x="7003" y="4228"/>
              <a:ext cx="863" cy="311"/>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algn="just" eaLnBrk="1" hangingPunct="1"/>
              <a:r>
                <a:rPr kumimoji="0" lang="zh-CN" altLang="en-US" sz="1800">
                  <a:solidFill>
                    <a:schemeClr val="tx1"/>
                  </a:solidFill>
                  <a:latin typeface="Calibri" panose="020F0502020204030204" pitchFamily="34" charset="0"/>
                </a:rPr>
                <a:t>电缆竖井</a:t>
              </a:r>
              <a:endParaRPr kumimoji="0" lang="zh-CN" altLang="zh-CN" sz="1800">
                <a:solidFill>
                  <a:schemeClr val="tx1"/>
                </a:solidFill>
              </a:endParaRPr>
            </a:p>
          </p:txBody>
        </p:sp>
        <p:sp>
          <p:nvSpPr>
            <p:cNvPr id="16423" name="Rectangle 38"/>
            <p:cNvSpPr>
              <a:spLocks noChangeArrowheads="1"/>
            </p:cNvSpPr>
            <p:nvPr/>
          </p:nvSpPr>
          <p:spPr bwMode="auto">
            <a:xfrm>
              <a:off x="8214" y="5286"/>
              <a:ext cx="367" cy="16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algn="ctr" eaLnBrk="1" hangingPunct="1"/>
              <a:r>
                <a:rPr kumimoji="0" lang="en-US" altLang="zh-CN" sz="1800">
                  <a:solidFill>
                    <a:schemeClr val="tx1"/>
                  </a:solidFill>
                  <a:latin typeface="Calibri" panose="020F0502020204030204" pitchFamily="34" charset="0"/>
                </a:rPr>
                <a:t>TO</a:t>
              </a:r>
              <a:endParaRPr kumimoji="0" lang="zh-CN" altLang="zh-CN" sz="1800">
                <a:solidFill>
                  <a:schemeClr val="tx1"/>
                </a:solidFill>
              </a:endParaRPr>
            </a:p>
          </p:txBody>
        </p:sp>
        <p:sp>
          <p:nvSpPr>
            <p:cNvPr id="16424" name="Rectangle 39"/>
            <p:cNvSpPr>
              <a:spLocks noChangeArrowheads="1"/>
            </p:cNvSpPr>
            <p:nvPr/>
          </p:nvSpPr>
          <p:spPr bwMode="auto">
            <a:xfrm>
              <a:off x="8214" y="6034"/>
              <a:ext cx="367" cy="16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algn="ctr" eaLnBrk="1" hangingPunct="1"/>
              <a:r>
                <a:rPr kumimoji="0" lang="en-US" altLang="zh-CN" sz="1800">
                  <a:solidFill>
                    <a:schemeClr val="tx1"/>
                  </a:solidFill>
                  <a:latin typeface="Calibri" panose="020F0502020204030204" pitchFamily="34" charset="0"/>
                </a:rPr>
                <a:t>TO</a:t>
              </a:r>
              <a:endParaRPr kumimoji="0" lang="zh-CN" altLang="zh-CN" sz="1800">
                <a:solidFill>
                  <a:schemeClr val="tx1"/>
                </a:solidFill>
              </a:endParaRPr>
            </a:p>
          </p:txBody>
        </p:sp>
        <p:sp>
          <p:nvSpPr>
            <p:cNvPr id="16425" name="Rectangle 40"/>
            <p:cNvSpPr>
              <a:spLocks noChangeArrowheads="1"/>
            </p:cNvSpPr>
            <p:nvPr/>
          </p:nvSpPr>
          <p:spPr bwMode="auto">
            <a:xfrm>
              <a:off x="8214" y="6918"/>
              <a:ext cx="367" cy="16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algn="ctr" eaLnBrk="1" hangingPunct="1"/>
              <a:r>
                <a:rPr kumimoji="0" lang="en-US" altLang="zh-CN" sz="1800">
                  <a:solidFill>
                    <a:schemeClr val="tx1"/>
                  </a:solidFill>
                  <a:latin typeface="Calibri" panose="020F0502020204030204" pitchFamily="34" charset="0"/>
                </a:rPr>
                <a:t>TO</a:t>
              </a:r>
              <a:endParaRPr kumimoji="0" lang="zh-CN" altLang="zh-CN" sz="1800">
                <a:solidFill>
                  <a:schemeClr val="tx1"/>
                </a:solidFill>
              </a:endParaRPr>
            </a:p>
          </p:txBody>
        </p:sp>
        <p:sp>
          <p:nvSpPr>
            <p:cNvPr id="16426" name="Rectangle 41"/>
            <p:cNvSpPr>
              <a:spLocks noChangeArrowheads="1"/>
            </p:cNvSpPr>
            <p:nvPr/>
          </p:nvSpPr>
          <p:spPr bwMode="auto">
            <a:xfrm>
              <a:off x="8214" y="7721"/>
              <a:ext cx="367" cy="16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algn="ctr" eaLnBrk="1" hangingPunct="1"/>
              <a:r>
                <a:rPr kumimoji="0" lang="en-US" altLang="zh-CN" sz="1800">
                  <a:solidFill>
                    <a:schemeClr val="tx1"/>
                  </a:solidFill>
                  <a:latin typeface="Calibri" panose="020F0502020204030204" pitchFamily="34" charset="0"/>
                </a:rPr>
                <a:t>TO</a:t>
              </a:r>
              <a:endParaRPr kumimoji="0" lang="zh-CN" altLang="zh-CN" sz="1800">
                <a:solidFill>
                  <a:schemeClr val="tx1"/>
                </a:solidFill>
              </a:endParaRPr>
            </a:p>
          </p:txBody>
        </p:sp>
        <p:cxnSp>
          <p:nvCxnSpPr>
            <p:cNvPr id="16427" name="AutoShape 42"/>
            <p:cNvCxnSpPr>
              <a:cxnSpLocks noChangeShapeType="1"/>
            </p:cNvCxnSpPr>
            <p:nvPr/>
          </p:nvCxnSpPr>
          <p:spPr bwMode="auto">
            <a:xfrm>
              <a:off x="6002" y="7120"/>
              <a:ext cx="660" cy="236"/>
            </a:xfrm>
            <a:prstGeom prst="straightConnector1">
              <a:avLst/>
            </a:prstGeom>
            <a:noFill/>
            <a:ln w="9525">
              <a:solidFill>
                <a:srgbClr val="000000"/>
              </a:solidFill>
              <a:round/>
              <a:tailEnd type="triangle" w="med" len="med"/>
            </a:ln>
            <a:extLst>
              <a:ext uri="{909E8E84-426E-40DD-AFC4-6F175D3DCCD1}">
                <a14:hiddenFill xmlns:a14="http://schemas.microsoft.com/office/drawing/2010/main">
                  <a:noFill/>
                </a14:hiddenFill>
              </a:ext>
            </a:extLst>
          </p:spPr>
        </p:cxnSp>
        <p:grpSp>
          <p:nvGrpSpPr>
            <p:cNvPr id="16428" name="Group 43"/>
            <p:cNvGrpSpPr/>
            <p:nvPr/>
          </p:nvGrpSpPr>
          <p:grpSpPr bwMode="auto">
            <a:xfrm>
              <a:off x="7072" y="7491"/>
              <a:ext cx="92" cy="132"/>
              <a:chOff x="10107" y="5060"/>
              <a:chExt cx="187" cy="370"/>
            </a:xfrm>
          </p:grpSpPr>
          <p:cxnSp>
            <p:nvCxnSpPr>
              <p:cNvPr id="16457" name="AutoShape 44"/>
              <p:cNvCxnSpPr>
                <a:cxnSpLocks noChangeShapeType="1"/>
              </p:cNvCxnSpPr>
              <p:nvPr/>
            </p:nvCxnSpPr>
            <p:spPr bwMode="auto">
              <a:xfrm>
                <a:off x="10107" y="5060"/>
                <a:ext cx="1" cy="370"/>
              </a:xfrm>
              <a:prstGeom prst="straightConnector1">
                <a:avLst/>
              </a:prstGeom>
              <a:noFill/>
              <a:ln w="12700">
                <a:solidFill>
                  <a:srgbClr val="000000"/>
                </a:solidFill>
                <a:round/>
              </a:ln>
              <a:extLst>
                <a:ext uri="{909E8E84-426E-40DD-AFC4-6F175D3DCCD1}">
                  <a14:hiddenFill xmlns:a14="http://schemas.microsoft.com/office/drawing/2010/main">
                    <a:noFill/>
                  </a14:hiddenFill>
                </a:ext>
              </a:extLst>
            </p:spPr>
          </p:cxnSp>
          <p:cxnSp>
            <p:nvCxnSpPr>
              <p:cNvPr id="16458" name="AutoShape 45"/>
              <p:cNvCxnSpPr>
                <a:cxnSpLocks noChangeShapeType="1"/>
              </p:cNvCxnSpPr>
              <p:nvPr/>
            </p:nvCxnSpPr>
            <p:spPr bwMode="auto">
              <a:xfrm>
                <a:off x="10293" y="5060"/>
                <a:ext cx="1" cy="370"/>
              </a:xfrm>
              <a:prstGeom prst="straightConnector1">
                <a:avLst/>
              </a:prstGeom>
              <a:noFill/>
              <a:ln w="12700">
                <a:solidFill>
                  <a:srgbClr val="000000"/>
                </a:solidFill>
                <a:round/>
              </a:ln>
              <a:extLst>
                <a:ext uri="{909E8E84-426E-40DD-AFC4-6F175D3DCCD1}">
                  <a14:hiddenFill xmlns:a14="http://schemas.microsoft.com/office/drawing/2010/main">
                    <a:noFill/>
                  </a14:hiddenFill>
                </a:ext>
              </a:extLst>
            </p:spPr>
          </p:cxnSp>
          <p:cxnSp>
            <p:nvCxnSpPr>
              <p:cNvPr id="16459" name="AutoShape 46"/>
              <p:cNvCxnSpPr>
                <a:cxnSpLocks noChangeShapeType="1"/>
              </p:cNvCxnSpPr>
              <p:nvPr/>
            </p:nvCxnSpPr>
            <p:spPr bwMode="auto">
              <a:xfrm flipH="1">
                <a:off x="10107" y="5060"/>
                <a:ext cx="186" cy="370"/>
              </a:xfrm>
              <a:prstGeom prst="straightConnector1">
                <a:avLst/>
              </a:prstGeom>
              <a:noFill/>
              <a:ln w="9525">
                <a:solidFill>
                  <a:srgbClr val="000000"/>
                </a:solidFill>
                <a:round/>
              </a:ln>
              <a:extLst>
                <a:ext uri="{909E8E84-426E-40DD-AFC4-6F175D3DCCD1}">
                  <a14:hiddenFill xmlns:a14="http://schemas.microsoft.com/office/drawing/2010/main">
                    <a:noFill/>
                  </a14:hiddenFill>
                </a:ext>
              </a:extLst>
            </p:spPr>
          </p:cxnSp>
          <p:cxnSp>
            <p:nvCxnSpPr>
              <p:cNvPr id="16460" name="AutoShape 47"/>
              <p:cNvCxnSpPr>
                <a:cxnSpLocks noChangeShapeType="1"/>
              </p:cNvCxnSpPr>
              <p:nvPr/>
            </p:nvCxnSpPr>
            <p:spPr bwMode="auto">
              <a:xfrm>
                <a:off x="10107" y="5060"/>
                <a:ext cx="186" cy="370"/>
              </a:xfrm>
              <a:prstGeom prst="straightConnector1">
                <a:avLst/>
              </a:prstGeom>
              <a:noFill/>
              <a:ln w="9525">
                <a:solidFill>
                  <a:srgbClr val="000000"/>
                </a:solidFill>
                <a:round/>
              </a:ln>
              <a:extLst>
                <a:ext uri="{909E8E84-426E-40DD-AFC4-6F175D3DCCD1}">
                  <a14:hiddenFill xmlns:a14="http://schemas.microsoft.com/office/drawing/2010/main">
                    <a:noFill/>
                  </a14:hiddenFill>
                </a:ext>
              </a:extLst>
            </p:spPr>
          </p:cxnSp>
        </p:grpSp>
        <p:grpSp>
          <p:nvGrpSpPr>
            <p:cNvPr id="16429" name="Group 48"/>
            <p:cNvGrpSpPr/>
            <p:nvPr/>
          </p:nvGrpSpPr>
          <p:grpSpPr bwMode="auto">
            <a:xfrm>
              <a:off x="7072" y="7660"/>
              <a:ext cx="93" cy="114"/>
              <a:chOff x="10107" y="5060"/>
              <a:chExt cx="187" cy="370"/>
            </a:xfrm>
          </p:grpSpPr>
          <p:cxnSp>
            <p:nvCxnSpPr>
              <p:cNvPr id="16453" name="AutoShape 49"/>
              <p:cNvCxnSpPr>
                <a:cxnSpLocks noChangeShapeType="1"/>
              </p:cNvCxnSpPr>
              <p:nvPr/>
            </p:nvCxnSpPr>
            <p:spPr bwMode="auto">
              <a:xfrm>
                <a:off x="10107" y="5060"/>
                <a:ext cx="1" cy="370"/>
              </a:xfrm>
              <a:prstGeom prst="straightConnector1">
                <a:avLst/>
              </a:prstGeom>
              <a:noFill/>
              <a:ln w="12700">
                <a:solidFill>
                  <a:srgbClr val="000000"/>
                </a:solidFill>
                <a:round/>
              </a:ln>
              <a:extLst>
                <a:ext uri="{909E8E84-426E-40DD-AFC4-6F175D3DCCD1}">
                  <a14:hiddenFill xmlns:a14="http://schemas.microsoft.com/office/drawing/2010/main">
                    <a:noFill/>
                  </a14:hiddenFill>
                </a:ext>
              </a:extLst>
            </p:spPr>
          </p:cxnSp>
          <p:cxnSp>
            <p:nvCxnSpPr>
              <p:cNvPr id="16454" name="AutoShape 50"/>
              <p:cNvCxnSpPr>
                <a:cxnSpLocks noChangeShapeType="1"/>
              </p:cNvCxnSpPr>
              <p:nvPr/>
            </p:nvCxnSpPr>
            <p:spPr bwMode="auto">
              <a:xfrm>
                <a:off x="10293" y="5060"/>
                <a:ext cx="1" cy="370"/>
              </a:xfrm>
              <a:prstGeom prst="straightConnector1">
                <a:avLst/>
              </a:prstGeom>
              <a:noFill/>
              <a:ln w="12700">
                <a:solidFill>
                  <a:srgbClr val="000000"/>
                </a:solidFill>
                <a:round/>
              </a:ln>
              <a:extLst>
                <a:ext uri="{909E8E84-426E-40DD-AFC4-6F175D3DCCD1}">
                  <a14:hiddenFill xmlns:a14="http://schemas.microsoft.com/office/drawing/2010/main">
                    <a:noFill/>
                  </a14:hiddenFill>
                </a:ext>
              </a:extLst>
            </p:spPr>
          </p:cxnSp>
          <p:cxnSp>
            <p:nvCxnSpPr>
              <p:cNvPr id="16455" name="AutoShape 51"/>
              <p:cNvCxnSpPr>
                <a:cxnSpLocks noChangeShapeType="1"/>
              </p:cNvCxnSpPr>
              <p:nvPr/>
            </p:nvCxnSpPr>
            <p:spPr bwMode="auto">
              <a:xfrm flipH="1">
                <a:off x="10107" y="5060"/>
                <a:ext cx="186" cy="370"/>
              </a:xfrm>
              <a:prstGeom prst="straightConnector1">
                <a:avLst/>
              </a:prstGeom>
              <a:noFill/>
              <a:ln w="9525">
                <a:solidFill>
                  <a:srgbClr val="000000"/>
                </a:solidFill>
                <a:round/>
              </a:ln>
              <a:extLst>
                <a:ext uri="{909E8E84-426E-40DD-AFC4-6F175D3DCCD1}">
                  <a14:hiddenFill xmlns:a14="http://schemas.microsoft.com/office/drawing/2010/main">
                    <a:noFill/>
                  </a14:hiddenFill>
                </a:ext>
              </a:extLst>
            </p:spPr>
          </p:cxnSp>
          <p:cxnSp>
            <p:nvCxnSpPr>
              <p:cNvPr id="16456" name="AutoShape 52"/>
              <p:cNvCxnSpPr>
                <a:cxnSpLocks noChangeShapeType="1"/>
              </p:cNvCxnSpPr>
              <p:nvPr/>
            </p:nvCxnSpPr>
            <p:spPr bwMode="auto">
              <a:xfrm>
                <a:off x="10107" y="5060"/>
                <a:ext cx="186" cy="370"/>
              </a:xfrm>
              <a:prstGeom prst="straightConnector1">
                <a:avLst/>
              </a:prstGeom>
              <a:noFill/>
              <a:ln w="9525">
                <a:solidFill>
                  <a:srgbClr val="000000"/>
                </a:solidFill>
                <a:round/>
              </a:ln>
              <a:extLst>
                <a:ext uri="{909E8E84-426E-40DD-AFC4-6F175D3DCCD1}">
                  <a14:hiddenFill xmlns:a14="http://schemas.microsoft.com/office/drawing/2010/main">
                    <a:noFill/>
                  </a14:hiddenFill>
                </a:ext>
              </a:extLst>
            </p:spPr>
          </p:cxnSp>
        </p:grpSp>
        <p:grpSp>
          <p:nvGrpSpPr>
            <p:cNvPr id="16430" name="Group 53"/>
            <p:cNvGrpSpPr/>
            <p:nvPr/>
          </p:nvGrpSpPr>
          <p:grpSpPr bwMode="auto">
            <a:xfrm>
              <a:off x="7073" y="7813"/>
              <a:ext cx="93" cy="155"/>
              <a:chOff x="10107" y="5060"/>
              <a:chExt cx="187" cy="370"/>
            </a:xfrm>
          </p:grpSpPr>
          <p:cxnSp>
            <p:nvCxnSpPr>
              <p:cNvPr id="16449" name="AutoShape 54"/>
              <p:cNvCxnSpPr>
                <a:cxnSpLocks noChangeShapeType="1"/>
              </p:cNvCxnSpPr>
              <p:nvPr/>
            </p:nvCxnSpPr>
            <p:spPr bwMode="auto">
              <a:xfrm>
                <a:off x="10107" y="5060"/>
                <a:ext cx="1" cy="370"/>
              </a:xfrm>
              <a:prstGeom prst="straightConnector1">
                <a:avLst/>
              </a:prstGeom>
              <a:noFill/>
              <a:ln w="12700">
                <a:solidFill>
                  <a:srgbClr val="000000"/>
                </a:solidFill>
                <a:round/>
              </a:ln>
              <a:extLst>
                <a:ext uri="{909E8E84-426E-40DD-AFC4-6F175D3DCCD1}">
                  <a14:hiddenFill xmlns:a14="http://schemas.microsoft.com/office/drawing/2010/main">
                    <a:noFill/>
                  </a14:hiddenFill>
                </a:ext>
              </a:extLst>
            </p:spPr>
          </p:cxnSp>
          <p:cxnSp>
            <p:nvCxnSpPr>
              <p:cNvPr id="16450" name="AutoShape 55"/>
              <p:cNvCxnSpPr>
                <a:cxnSpLocks noChangeShapeType="1"/>
              </p:cNvCxnSpPr>
              <p:nvPr/>
            </p:nvCxnSpPr>
            <p:spPr bwMode="auto">
              <a:xfrm>
                <a:off x="10293" y="5060"/>
                <a:ext cx="1" cy="370"/>
              </a:xfrm>
              <a:prstGeom prst="straightConnector1">
                <a:avLst/>
              </a:prstGeom>
              <a:noFill/>
              <a:ln w="12700">
                <a:solidFill>
                  <a:srgbClr val="000000"/>
                </a:solidFill>
                <a:round/>
              </a:ln>
              <a:extLst>
                <a:ext uri="{909E8E84-426E-40DD-AFC4-6F175D3DCCD1}">
                  <a14:hiddenFill xmlns:a14="http://schemas.microsoft.com/office/drawing/2010/main">
                    <a:noFill/>
                  </a14:hiddenFill>
                </a:ext>
              </a:extLst>
            </p:spPr>
          </p:cxnSp>
          <p:cxnSp>
            <p:nvCxnSpPr>
              <p:cNvPr id="16451" name="AutoShape 56"/>
              <p:cNvCxnSpPr>
                <a:cxnSpLocks noChangeShapeType="1"/>
              </p:cNvCxnSpPr>
              <p:nvPr/>
            </p:nvCxnSpPr>
            <p:spPr bwMode="auto">
              <a:xfrm flipH="1">
                <a:off x="10107" y="5060"/>
                <a:ext cx="186" cy="370"/>
              </a:xfrm>
              <a:prstGeom prst="straightConnector1">
                <a:avLst/>
              </a:prstGeom>
              <a:noFill/>
              <a:ln w="9525">
                <a:solidFill>
                  <a:srgbClr val="000000"/>
                </a:solidFill>
                <a:round/>
              </a:ln>
              <a:extLst>
                <a:ext uri="{909E8E84-426E-40DD-AFC4-6F175D3DCCD1}">
                  <a14:hiddenFill xmlns:a14="http://schemas.microsoft.com/office/drawing/2010/main">
                    <a:noFill/>
                  </a14:hiddenFill>
                </a:ext>
              </a:extLst>
            </p:spPr>
          </p:cxnSp>
          <p:cxnSp>
            <p:nvCxnSpPr>
              <p:cNvPr id="16452" name="AutoShape 57"/>
              <p:cNvCxnSpPr>
                <a:cxnSpLocks noChangeShapeType="1"/>
              </p:cNvCxnSpPr>
              <p:nvPr/>
            </p:nvCxnSpPr>
            <p:spPr bwMode="auto">
              <a:xfrm>
                <a:off x="10107" y="5060"/>
                <a:ext cx="186" cy="370"/>
              </a:xfrm>
              <a:prstGeom prst="straightConnector1">
                <a:avLst/>
              </a:prstGeom>
              <a:noFill/>
              <a:ln w="9525">
                <a:solidFill>
                  <a:srgbClr val="000000"/>
                </a:solidFill>
                <a:round/>
              </a:ln>
              <a:extLst>
                <a:ext uri="{909E8E84-426E-40DD-AFC4-6F175D3DCCD1}">
                  <a14:hiddenFill xmlns:a14="http://schemas.microsoft.com/office/drawing/2010/main">
                    <a:noFill/>
                  </a14:hiddenFill>
                </a:ext>
              </a:extLst>
            </p:spPr>
          </p:cxnSp>
        </p:grpSp>
        <p:grpSp>
          <p:nvGrpSpPr>
            <p:cNvPr id="16431" name="Group 58"/>
            <p:cNvGrpSpPr/>
            <p:nvPr/>
          </p:nvGrpSpPr>
          <p:grpSpPr bwMode="auto">
            <a:xfrm>
              <a:off x="7070" y="7296"/>
              <a:ext cx="92" cy="132"/>
              <a:chOff x="10107" y="5060"/>
              <a:chExt cx="187" cy="370"/>
            </a:xfrm>
          </p:grpSpPr>
          <p:cxnSp>
            <p:nvCxnSpPr>
              <p:cNvPr id="16445" name="AutoShape 59"/>
              <p:cNvCxnSpPr>
                <a:cxnSpLocks noChangeShapeType="1"/>
              </p:cNvCxnSpPr>
              <p:nvPr/>
            </p:nvCxnSpPr>
            <p:spPr bwMode="auto">
              <a:xfrm>
                <a:off x="10107" y="5060"/>
                <a:ext cx="1" cy="370"/>
              </a:xfrm>
              <a:prstGeom prst="straightConnector1">
                <a:avLst/>
              </a:prstGeom>
              <a:noFill/>
              <a:ln w="12700">
                <a:solidFill>
                  <a:srgbClr val="000000"/>
                </a:solidFill>
                <a:round/>
              </a:ln>
              <a:extLst>
                <a:ext uri="{909E8E84-426E-40DD-AFC4-6F175D3DCCD1}">
                  <a14:hiddenFill xmlns:a14="http://schemas.microsoft.com/office/drawing/2010/main">
                    <a:noFill/>
                  </a14:hiddenFill>
                </a:ext>
              </a:extLst>
            </p:spPr>
          </p:cxnSp>
          <p:cxnSp>
            <p:nvCxnSpPr>
              <p:cNvPr id="16446" name="AutoShape 60"/>
              <p:cNvCxnSpPr>
                <a:cxnSpLocks noChangeShapeType="1"/>
              </p:cNvCxnSpPr>
              <p:nvPr/>
            </p:nvCxnSpPr>
            <p:spPr bwMode="auto">
              <a:xfrm>
                <a:off x="10293" y="5060"/>
                <a:ext cx="1" cy="370"/>
              </a:xfrm>
              <a:prstGeom prst="straightConnector1">
                <a:avLst/>
              </a:prstGeom>
              <a:noFill/>
              <a:ln w="12700">
                <a:solidFill>
                  <a:srgbClr val="000000"/>
                </a:solidFill>
                <a:round/>
              </a:ln>
              <a:extLst>
                <a:ext uri="{909E8E84-426E-40DD-AFC4-6F175D3DCCD1}">
                  <a14:hiddenFill xmlns:a14="http://schemas.microsoft.com/office/drawing/2010/main">
                    <a:noFill/>
                  </a14:hiddenFill>
                </a:ext>
              </a:extLst>
            </p:spPr>
          </p:cxnSp>
          <p:cxnSp>
            <p:nvCxnSpPr>
              <p:cNvPr id="16447" name="AutoShape 61"/>
              <p:cNvCxnSpPr>
                <a:cxnSpLocks noChangeShapeType="1"/>
              </p:cNvCxnSpPr>
              <p:nvPr/>
            </p:nvCxnSpPr>
            <p:spPr bwMode="auto">
              <a:xfrm flipH="1">
                <a:off x="10107" y="5060"/>
                <a:ext cx="186" cy="370"/>
              </a:xfrm>
              <a:prstGeom prst="straightConnector1">
                <a:avLst/>
              </a:prstGeom>
              <a:noFill/>
              <a:ln w="9525">
                <a:solidFill>
                  <a:srgbClr val="000000"/>
                </a:solidFill>
                <a:round/>
              </a:ln>
              <a:extLst>
                <a:ext uri="{909E8E84-426E-40DD-AFC4-6F175D3DCCD1}">
                  <a14:hiddenFill xmlns:a14="http://schemas.microsoft.com/office/drawing/2010/main">
                    <a:noFill/>
                  </a14:hiddenFill>
                </a:ext>
              </a:extLst>
            </p:spPr>
          </p:cxnSp>
          <p:cxnSp>
            <p:nvCxnSpPr>
              <p:cNvPr id="16448" name="AutoShape 62"/>
              <p:cNvCxnSpPr>
                <a:cxnSpLocks noChangeShapeType="1"/>
              </p:cNvCxnSpPr>
              <p:nvPr/>
            </p:nvCxnSpPr>
            <p:spPr bwMode="auto">
              <a:xfrm>
                <a:off x="10107" y="5060"/>
                <a:ext cx="186" cy="370"/>
              </a:xfrm>
              <a:prstGeom prst="straightConnector1">
                <a:avLst/>
              </a:prstGeom>
              <a:noFill/>
              <a:ln w="9525">
                <a:solidFill>
                  <a:srgbClr val="000000"/>
                </a:solidFill>
                <a:round/>
              </a:ln>
              <a:extLst>
                <a:ext uri="{909E8E84-426E-40DD-AFC4-6F175D3DCCD1}">
                  <a14:hiddenFill xmlns:a14="http://schemas.microsoft.com/office/drawing/2010/main">
                    <a:noFill/>
                  </a14:hiddenFill>
                </a:ext>
              </a:extLst>
            </p:spPr>
          </p:cxnSp>
        </p:grpSp>
        <p:sp>
          <p:nvSpPr>
            <p:cNvPr id="16432" name="Freeform 63"/>
            <p:cNvSpPr/>
            <p:nvPr/>
          </p:nvSpPr>
          <p:spPr bwMode="auto">
            <a:xfrm>
              <a:off x="6793" y="7352"/>
              <a:ext cx="277" cy="139"/>
            </a:xfrm>
            <a:custGeom>
              <a:avLst/>
              <a:gdLst>
                <a:gd name="T0" fmla="*/ 0 w 284"/>
                <a:gd name="T1" fmla="*/ 139 h 142"/>
                <a:gd name="T2" fmla="*/ 180 w 284"/>
                <a:gd name="T3" fmla="*/ 139 h 142"/>
                <a:gd name="T4" fmla="*/ 180 w 284"/>
                <a:gd name="T5" fmla="*/ 0 h 142"/>
                <a:gd name="T6" fmla="*/ 277 w 284"/>
                <a:gd name="T7" fmla="*/ 0 h 14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84" h="142">
                  <a:moveTo>
                    <a:pt x="0" y="142"/>
                  </a:moveTo>
                  <a:lnTo>
                    <a:pt x="185" y="142"/>
                  </a:lnTo>
                  <a:lnTo>
                    <a:pt x="185" y="0"/>
                  </a:lnTo>
                  <a:lnTo>
                    <a:pt x="284" y="0"/>
                  </a:lnTo>
                </a:path>
              </a:pathLst>
            </a:custGeom>
            <a:noFill/>
            <a:ln w="9525">
              <a:solidFill>
                <a:srgbClr val="000000"/>
              </a:solidFill>
              <a:round/>
            </a:ln>
            <a:extLst>
              <a:ext uri="{909E8E84-426E-40DD-AFC4-6F175D3DCCD1}">
                <a14:hiddenFill xmlns:a14="http://schemas.microsoft.com/office/drawing/2010/main">
                  <a:solidFill>
                    <a:srgbClr val="FFFFFF"/>
                  </a:solidFill>
                </a14:hiddenFill>
              </a:ext>
            </a:extLst>
          </p:spPr>
          <p:txBody>
            <a:bodyPr/>
            <a:lstStyle/>
            <a:p>
              <a:endParaRPr lang="zh-CN" altLang="en-US"/>
            </a:p>
          </p:txBody>
        </p:sp>
        <p:sp>
          <p:nvSpPr>
            <p:cNvPr id="16433" name="Freeform 64"/>
            <p:cNvSpPr/>
            <p:nvPr/>
          </p:nvSpPr>
          <p:spPr bwMode="auto">
            <a:xfrm>
              <a:off x="6793" y="7623"/>
              <a:ext cx="281" cy="98"/>
            </a:xfrm>
            <a:custGeom>
              <a:avLst/>
              <a:gdLst>
                <a:gd name="T0" fmla="*/ 0 w 288"/>
                <a:gd name="T1" fmla="*/ 0 h 101"/>
                <a:gd name="T2" fmla="*/ 195 w 288"/>
                <a:gd name="T3" fmla="*/ 0 h 101"/>
                <a:gd name="T4" fmla="*/ 195 w 288"/>
                <a:gd name="T5" fmla="*/ 98 h 101"/>
                <a:gd name="T6" fmla="*/ 281 w 288"/>
                <a:gd name="T7" fmla="*/ 98 h 10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88" h="101">
                  <a:moveTo>
                    <a:pt x="0" y="0"/>
                  </a:moveTo>
                  <a:lnTo>
                    <a:pt x="200" y="0"/>
                  </a:lnTo>
                  <a:lnTo>
                    <a:pt x="200" y="101"/>
                  </a:lnTo>
                  <a:lnTo>
                    <a:pt x="288" y="101"/>
                  </a:lnTo>
                </a:path>
              </a:pathLst>
            </a:custGeom>
            <a:noFill/>
            <a:ln w="9525">
              <a:solidFill>
                <a:srgbClr val="000000"/>
              </a:solidFill>
              <a:round/>
            </a:ln>
            <a:extLst>
              <a:ext uri="{909E8E84-426E-40DD-AFC4-6F175D3DCCD1}">
                <a14:hiddenFill xmlns:a14="http://schemas.microsoft.com/office/drawing/2010/main">
                  <a:solidFill>
                    <a:srgbClr val="FFFFFF"/>
                  </a:solidFill>
                </a14:hiddenFill>
              </a:ext>
            </a:extLst>
          </p:spPr>
          <p:txBody>
            <a:bodyPr/>
            <a:lstStyle/>
            <a:p>
              <a:endParaRPr lang="zh-CN" altLang="en-US"/>
            </a:p>
          </p:txBody>
        </p:sp>
        <p:sp>
          <p:nvSpPr>
            <p:cNvPr id="16434" name="Freeform 65"/>
            <p:cNvSpPr/>
            <p:nvPr/>
          </p:nvSpPr>
          <p:spPr bwMode="auto">
            <a:xfrm>
              <a:off x="6792" y="7721"/>
              <a:ext cx="278" cy="160"/>
            </a:xfrm>
            <a:custGeom>
              <a:avLst/>
              <a:gdLst>
                <a:gd name="T0" fmla="*/ 0 w 285"/>
                <a:gd name="T1" fmla="*/ 0 h 163"/>
                <a:gd name="T2" fmla="*/ 152 w 285"/>
                <a:gd name="T3" fmla="*/ 0 h 163"/>
                <a:gd name="T4" fmla="*/ 152 w 285"/>
                <a:gd name="T5" fmla="*/ 160 h 163"/>
                <a:gd name="T6" fmla="*/ 278 w 285"/>
                <a:gd name="T7" fmla="*/ 160 h 163"/>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85" h="163">
                  <a:moveTo>
                    <a:pt x="0" y="0"/>
                  </a:moveTo>
                  <a:lnTo>
                    <a:pt x="156" y="0"/>
                  </a:lnTo>
                  <a:lnTo>
                    <a:pt x="156" y="163"/>
                  </a:lnTo>
                  <a:lnTo>
                    <a:pt x="285" y="163"/>
                  </a:lnTo>
                </a:path>
              </a:pathLst>
            </a:custGeom>
            <a:noFill/>
            <a:ln w="9525">
              <a:solidFill>
                <a:srgbClr val="000000"/>
              </a:solidFill>
              <a:round/>
            </a:ln>
            <a:extLst>
              <a:ext uri="{909E8E84-426E-40DD-AFC4-6F175D3DCCD1}">
                <a14:hiddenFill xmlns:a14="http://schemas.microsoft.com/office/drawing/2010/main">
                  <a:solidFill>
                    <a:srgbClr val="FFFFFF"/>
                  </a:solidFill>
                </a14:hiddenFill>
              </a:ext>
            </a:extLst>
          </p:spPr>
          <p:txBody>
            <a:bodyPr/>
            <a:lstStyle/>
            <a:p>
              <a:endParaRPr lang="zh-CN" altLang="en-US"/>
            </a:p>
          </p:txBody>
        </p:sp>
        <p:sp>
          <p:nvSpPr>
            <p:cNvPr id="16435" name="Freeform 66"/>
            <p:cNvSpPr/>
            <p:nvPr/>
          </p:nvSpPr>
          <p:spPr bwMode="auto">
            <a:xfrm>
              <a:off x="7164" y="5033"/>
              <a:ext cx="1153" cy="2289"/>
            </a:xfrm>
            <a:custGeom>
              <a:avLst/>
              <a:gdLst>
                <a:gd name="T0" fmla="*/ 0 w 1178"/>
                <a:gd name="T1" fmla="*/ 2289 h 2340"/>
                <a:gd name="T2" fmla="*/ 138 w 1178"/>
                <a:gd name="T3" fmla="*/ 2289 h 2340"/>
                <a:gd name="T4" fmla="*/ 138 w 1178"/>
                <a:gd name="T5" fmla="*/ 0 h 2340"/>
                <a:gd name="T6" fmla="*/ 1153 w 1178"/>
                <a:gd name="T7" fmla="*/ 0 h 234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178" h="2340">
                  <a:moveTo>
                    <a:pt x="0" y="2340"/>
                  </a:moveTo>
                  <a:lnTo>
                    <a:pt x="141" y="2340"/>
                  </a:lnTo>
                  <a:lnTo>
                    <a:pt x="141" y="0"/>
                  </a:lnTo>
                  <a:lnTo>
                    <a:pt x="1178" y="0"/>
                  </a:lnTo>
                </a:path>
              </a:pathLst>
            </a:custGeom>
            <a:noFill/>
            <a:ln w="9525">
              <a:solidFill>
                <a:srgbClr val="000000"/>
              </a:solidFill>
              <a:round/>
            </a:ln>
            <a:extLst>
              <a:ext uri="{909E8E84-426E-40DD-AFC4-6F175D3DCCD1}">
                <a14:hiddenFill xmlns:a14="http://schemas.microsoft.com/office/drawing/2010/main">
                  <a:solidFill>
                    <a:srgbClr val="FFFFFF"/>
                  </a:solidFill>
                </a14:hiddenFill>
              </a:ext>
            </a:extLst>
          </p:spPr>
          <p:txBody>
            <a:bodyPr/>
            <a:lstStyle/>
            <a:p>
              <a:endParaRPr lang="zh-CN" altLang="en-US"/>
            </a:p>
          </p:txBody>
        </p:sp>
        <p:sp>
          <p:nvSpPr>
            <p:cNvPr id="16436" name="Freeform 67"/>
            <p:cNvSpPr/>
            <p:nvPr/>
          </p:nvSpPr>
          <p:spPr bwMode="auto">
            <a:xfrm>
              <a:off x="7161" y="5247"/>
              <a:ext cx="1156" cy="2114"/>
            </a:xfrm>
            <a:custGeom>
              <a:avLst/>
              <a:gdLst>
                <a:gd name="T0" fmla="*/ 0 w 1181"/>
                <a:gd name="T1" fmla="*/ 2114 h 2048"/>
                <a:gd name="T2" fmla="*/ 141 w 1181"/>
                <a:gd name="T3" fmla="*/ 2114 h 2048"/>
                <a:gd name="T4" fmla="*/ 230 w 1181"/>
                <a:gd name="T5" fmla="*/ 2114 h 2048"/>
                <a:gd name="T6" fmla="*/ 230 w 1181"/>
                <a:gd name="T7" fmla="*/ 0 h 2048"/>
                <a:gd name="T8" fmla="*/ 1156 w 1181"/>
                <a:gd name="T9" fmla="*/ 0 h 204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181" h="2048">
                  <a:moveTo>
                    <a:pt x="0" y="2048"/>
                  </a:moveTo>
                  <a:lnTo>
                    <a:pt x="144" y="2048"/>
                  </a:lnTo>
                  <a:lnTo>
                    <a:pt x="235" y="2048"/>
                  </a:lnTo>
                  <a:lnTo>
                    <a:pt x="235" y="0"/>
                  </a:lnTo>
                  <a:lnTo>
                    <a:pt x="1181" y="0"/>
                  </a:lnTo>
                </a:path>
              </a:pathLst>
            </a:custGeom>
            <a:noFill/>
            <a:ln w="9525">
              <a:solidFill>
                <a:srgbClr val="000000"/>
              </a:solidFill>
              <a:round/>
            </a:ln>
            <a:extLst>
              <a:ext uri="{909E8E84-426E-40DD-AFC4-6F175D3DCCD1}">
                <a14:hiddenFill xmlns:a14="http://schemas.microsoft.com/office/drawing/2010/main">
                  <a:solidFill>
                    <a:srgbClr val="FFFFFF"/>
                  </a:solidFill>
                </a14:hiddenFill>
              </a:ext>
            </a:extLst>
          </p:spPr>
          <p:txBody>
            <a:bodyPr/>
            <a:lstStyle/>
            <a:p>
              <a:endParaRPr lang="zh-CN" altLang="en-US"/>
            </a:p>
          </p:txBody>
        </p:sp>
        <p:sp>
          <p:nvSpPr>
            <p:cNvPr id="16437" name="Freeform 68"/>
            <p:cNvSpPr/>
            <p:nvPr/>
          </p:nvSpPr>
          <p:spPr bwMode="auto">
            <a:xfrm>
              <a:off x="7164" y="5803"/>
              <a:ext cx="1153" cy="1711"/>
            </a:xfrm>
            <a:custGeom>
              <a:avLst/>
              <a:gdLst>
                <a:gd name="T0" fmla="*/ 0 w 1178"/>
                <a:gd name="T1" fmla="*/ 1711 h 1750"/>
                <a:gd name="T2" fmla="*/ 286 w 1178"/>
                <a:gd name="T3" fmla="*/ 1711 h 1750"/>
                <a:gd name="T4" fmla="*/ 338 w 1178"/>
                <a:gd name="T5" fmla="*/ 1711 h 1750"/>
                <a:gd name="T6" fmla="*/ 338 w 1178"/>
                <a:gd name="T7" fmla="*/ 62 h 1750"/>
                <a:gd name="T8" fmla="*/ 338 w 1178"/>
                <a:gd name="T9" fmla="*/ 0 h 1750"/>
                <a:gd name="T10" fmla="*/ 1153 w 1178"/>
                <a:gd name="T11" fmla="*/ 0 h 175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178" h="1750">
                  <a:moveTo>
                    <a:pt x="0" y="1750"/>
                  </a:moveTo>
                  <a:lnTo>
                    <a:pt x="292" y="1750"/>
                  </a:lnTo>
                  <a:lnTo>
                    <a:pt x="345" y="1750"/>
                  </a:lnTo>
                  <a:lnTo>
                    <a:pt x="345" y="63"/>
                  </a:lnTo>
                  <a:lnTo>
                    <a:pt x="345" y="0"/>
                  </a:lnTo>
                  <a:lnTo>
                    <a:pt x="1178" y="0"/>
                  </a:lnTo>
                </a:path>
              </a:pathLst>
            </a:custGeom>
            <a:noFill/>
            <a:ln w="9525">
              <a:solidFill>
                <a:srgbClr val="000000"/>
              </a:solidFill>
              <a:round/>
            </a:ln>
            <a:extLst>
              <a:ext uri="{909E8E84-426E-40DD-AFC4-6F175D3DCCD1}">
                <a14:hiddenFill xmlns:a14="http://schemas.microsoft.com/office/drawing/2010/main">
                  <a:solidFill>
                    <a:srgbClr val="FFFFFF"/>
                  </a:solidFill>
                </a14:hiddenFill>
              </a:ext>
            </a:extLst>
          </p:spPr>
          <p:txBody>
            <a:bodyPr/>
            <a:lstStyle/>
            <a:p>
              <a:endParaRPr lang="zh-CN" altLang="en-US"/>
            </a:p>
          </p:txBody>
        </p:sp>
        <p:sp>
          <p:nvSpPr>
            <p:cNvPr id="16438" name="Freeform 69"/>
            <p:cNvSpPr/>
            <p:nvPr/>
          </p:nvSpPr>
          <p:spPr bwMode="auto">
            <a:xfrm>
              <a:off x="7161" y="5962"/>
              <a:ext cx="1156" cy="1590"/>
            </a:xfrm>
            <a:custGeom>
              <a:avLst/>
              <a:gdLst>
                <a:gd name="T0" fmla="*/ 0 w 1181"/>
                <a:gd name="T1" fmla="*/ 1590 h 1625"/>
                <a:gd name="T2" fmla="*/ 392 w 1181"/>
                <a:gd name="T3" fmla="*/ 1590 h 1625"/>
                <a:gd name="T4" fmla="*/ 451 w 1181"/>
                <a:gd name="T5" fmla="*/ 1590 h 1625"/>
                <a:gd name="T6" fmla="*/ 451 w 1181"/>
                <a:gd name="T7" fmla="*/ 0 h 1625"/>
                <a:gd name="T8" fmla="*/ 1156 w 1181"/>
                <a:gd name="T9" fmla="*/ 0 h 162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181" h="1625">
                  <a:moveTo>
                    <a:pt x="0" y="1625"/>
                  </a:moveTo>
                  <a:lnTo>
                    <a:pt x="400" y="1625"/>
                  </a:lnTo>
                  <a:lnTo>
                    <a:pt x="461" y="1625"/>
                  </a:lnTo>
                  <a:lnTo>
                    <a:pt x="461" y="0"/>
                  </a:lnTo>
                  <a:lnTo>
                    <a:pt x="1181" y="0"/>
                  </a:lnTo>
                </a:path>
              </a:pathLst>
            </a:custGeom>
            <a:noFill/>
            <a:ln w="9525">
              <a:solidFill>
                <a:srgbClr val="000000"/>
              </a:solidFill>
              <a:round/>
            </a:ln>
            <a:extLst>
              <a:ext uri="{909E8E84-426E-40DD-AFC4-6F175D3DCCD1}">
                <a14:hiddenFill xmlns:a14="http://schemas.microsoft.com/office/drawing/2010/main">
                  <a:solidFill>
                    <a:srgbClr val="FFFFFF"/>
                  </a:solidFill>
                </a14:hiddenFill>
              </a:ext>
            </a:extLst>
          </p:spPr>
          <p:txBody>
            <a:bodyPr/>
            <a:lstStyle/>
            <a:p>
              <a:endParaRPr lang="zh-CN" altLang="en-US"/>
            </a:p>
          </p:txBody>
        </p:sp>
        <p:sp>
          <p:nvSpPr>
            <p:cNvPr id="16439" name="Freeform 70"/>
            <p:cNvSpPr/>
            <p:nvPr/>
          </p:nvSpPr>
          <p:spPr bwMode="auto">
            <a:xfrm>
              <a:off x="7164" y="6705"/>
              <a:ext cx="1153" cy="928"/>
            </a:xfrm>
            <a:custGeom>
              <a:avLst/>
              <a:gdLst>
                <a:gd name="T0" fmla="*/ 0 w 1178"/>
                <a:gd name="T1" fmla="*/ 928 h 948"/>
                <a:gd name="T2" fmla="*/ 573 w 1178"/>
                <a:gd name="T3" fmla="*/ 928 h 948"/>
                <a:gd name="T4" fmla="*/ 573 w 1178"/>
                <a:gd name="T5" fmla="*/ 0 h 948"/>
                <a:gd name="T6" fmla="*/ 1153 w 1178"/>
                <a:gd name="T7" fmla="*/ 0 h 94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178" h="948">
                  <a:moveTo>
                    <a:pt x="0" y="948"/>
                  </a:moveTo>
                  <a:lnTo>
                    <a:pt x="585" y="948"/>
                  </a:lnTo>
                  <a:lnTo>
                    <a:pt x="585" y="0"/>
                  </a:lnTo>
                  <a:lnTo>
                    <a:pt x="1178" y="0"/>
                  </a:lnTo>
                </a:path>
              </a:pathLst>
            </a:custGeom>
            <a:noFill/>
            <a:ln w="9525">
              <a:solidFill>
                <a:srgbClr val="000000"/>
              </a:solidFill>
              <a:round/>
            </a:ln>
            <a:extLst>
              <a:ext uri="{909E8E84-426E-40DD-AFC4-6F175D3DCCD1}">
                <a14:hiddenFill xmlns:a14="http://schemas.microsoft.com/office/drawing/2010/main">
                  <a:solidFill>
                    <a:srgbClr val="FFFFFF"/>
                  </a:solidFill>
                </a14:hiddenFill>
              </a:ext>
            </a:extLst>
          </p:spPr>
          <p:txBody>
            <a:bodyPr/>
            <a:lstStyle/>
            <a:p>
              <a:endParaRPr lang="zh-CN" altLang="en-US"/>
            </a:p>
          </p:txBody>
        </p:sp>
        <p:sp>
          <p:nvSpPr>
            <p:cNvPr id="16440" name="Freeform 71"/>
            <p:cNvSpPr/>
            <p:nvPr/>
          </p:nvSpPr>
          <p:spPr bwMode="auto">
            <a:xfrm>
              <a:off x="7166" y="6867"/>
              <a:ext cx="1151" cy="824"/>
            </a:xfrm>
            <a:custGeom>
              <a:avLst/>
              <a:gdLst>
                <a:gd name="T0" fmla="*/ 0 w 1176"/>
                <a:gd name="T1" fmla="*/ 824 h 843"/>
                <a:gd name="T2" fmla="*/ 680 w 1176"/>
                <a:gd name="T3" fmla="*/ 824 h 843"/>
                <a:gd name="T4" fmla="*/ 680 w 1176"/>
                <a:gd name="T5" fmla="*/ 0 h 843"/>
                <a:gd name="T6" fmla="*/ 1151 w 1176"/>
                <a:gd name="T7" fmla="*/ 0 h 843"/>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176" h="843">
                  <a:moveTo>
                    <a:pt x="0" y="843"/>
                  </a:moveTo>
                  <a:lnTo>
                    <a:pt x="695" y="843"/>
                  </a:lnTo>
                  <a:lnTo>
                    <a:pt x="695" y="0"/>
                  </a:lnTo>
                  <a:lnTo>
                    <a:pt x="1176" y="0"/>
                  </a:lnTo>
                </a:path>
              </a:pathLst>
            </a:custGeom>
            <a:noFill/>
            <a:ln w="9525">
              <a:solidFill>
                <a:srgbClr val="000000"/>
              </a:solidFill>
              <a:round/>
            </a:ln>
            <a:extLst>
              <a:ext uri="{909E8E84-426E-40DD-AFC4-6F175D3DCCD1}">
                <a14:hiddenFill xmlns:a14="http://schemas.microsoft.com/office/drawing/2010/main">
                  <a:solidFill>
                    <a:srgbClr val="FFFFFF"/>
                  </a:solidFill>
                </a14:hiddenFill>
              </a:ext>
            </a:extLst>
          </p:spPr>
          <p:txBody>
            <a:bodyPr/>
            <a:lstStyle/>
            <a:p>
              <a:endParaRPr lang="zh-CN" altLang="en-US"/>
            </a:p>
          </p:txBody>
        </p:sp>
        <p:sp>
          <p:nvSpPr>
            <p:cNvPr id="16441" name="Freeform 72"/>
            <p:cNvSpPr/>
            <p:nvPr/>
          </p:nvSpPr>
          <p:spPr bwMode="auto">
            <a:xfrm>
              <a:off x="7166" y="7491"/>
              <a:ext cx="1151" cy="390"/>
            </a:xfrm>
            <a:custGeom>
              <a:avLst/>
              <a:gdLst>
                <a:gd name="T0" fmla="*/ 0 w 1176"/>
                <a:gd name="T1" fmla="*/ 390 h 399"/>
                <a:gd name="T2" fmla="*/ 813 w 1176"/>
                <a:gd name="T3" fmla="*/ 390 h 399"/>
                <a:gd name="T4" fmla="*/ 813 w 1176"/>
                <a:gd name="T5" fmla="*/ 0 h 399"/>
                <a:gd name="T6" fmla="*/ 1151 w 1176"/>
                <a:gd name="T7" fmla="*/ 0 h 39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176" h="399">
                  <a:moveTo>
                    <a:pt x="0" y="399"/>
                  </a:moveTo>
                  <a:lnTo>
                    <a:pt x="831" y="399"/>
                  </a:lnTo>
                  <a:lnTo>
                    <a:pt x="831" y="0"/>
                  </a:lnTo>
                  <a:lnTo>
                    <a:pt x="1176" y="0"/>
                  </a:lnTo>
                </a:path>
              </a:pathLst>
            </a:custGeom>
            <a:noFill/>
            <a:ln w="9525">
              <a:solidFill>
                <a:srgbClr val="000000"/>
              </a:solidFill>
              <a:round/>
            </a:ln>
            <a:extLst>
              <a:ext uri="{909E8E84-426E-40DD-AFC4-6F175D3DCCD1}">
                <a14:hiddenFill xmlns:a14="http://schemas.microsoft.com/office/drawing/2010/main">
                  <a:solidFill>
                    <a:srgbClr val="FFFFFF"/>
                  </a:solidFill>
                </a14:hiddenFill>
              </a:ext>
            </a:extLst>
          </p:spPr>
          <p:txBody>
            <a:bodyPr/>
            <a:lstStyle/>
            <a:p>
              <a:endParaRPr lang="zh-CN" altLang="en-US"/>
            </a:p>
          </p:txBody>
        </p:sp>
        <p:sp>
          <p:nvSpPr>
            <p:cNvPr id="16442" name="Freeform 73"/>
            <p:cNvSpPr/>
            <p:nvPr/>
          </p:nvSpPr>
          <p:spPr bwMode="auto">
            <a:xfrm>
              <a:off x="7166" y="7660"/>
              <a:ext cx="1151" cy="271"/>
            </a:xfrm>
            <a:custGeom>
              <a:avLst/>
              <a:gdLst>
                <a:gd name="T0" fmla="*/ 0 w 1176"/>
                <a:gd name="T1" fmla="*/ 271 h 226"/>
                <a:gd name="T2" fmla="*/ 871 w 1176"/>
                <a:gd name="T3" fmla="*/ 271 h 226"/>
                <a:gd name="T4" fmla="*/ 871 w 1176"/>
                <a:gd name="T5" fmla="*/ 0 h 226"/>
                <a:gd name="T6" fmla="*/ 1151 w 1176"/>
                <a:gd name="T7" fmla="*/ 0 h 226"/>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176" h="226">
                  <a:moveTo>
                    <a:pt x="0" y="226"/>
                  </a:moveTo>
                  <a:lnTo>
                    <a:pt x="890" y="226"/>
                  </a:lnTo>
                  <a:lnTo>
                    <a:pt x="890" y="0"/>
                  </a:lnTo>
                  <a:lnTo>
                    <a:pt x="1176" y="0"/>
                  </a:lnTo>
                </a:path>
              </a:pathLst>
            </a:custGeom>
            <a:noFill/>
            <a:ln w="9525">
              <a:solidFill>
                <a:srgbClr val="000000"/>
              </a:solidFill>
              <a:round/>
            </a:ln>
            <a:extLst>
              <a:ext uri="{909E8E84-426E-40DD-AFC4-6F175D3DCCD1}">
                <a14:hiddenFill xmlns:a14="http://schemas.microsoft.com/office/drawing/2010/main">
                  <a:solidFill>
                    <a:srgbClr val="FFFFFF"/>
                  </a:solidFill>
                </a14:hiddenFill>
              </a:ext>
            </a:extLst>
          </p:spPr>
          <p:txBody>
            <a:bodyPr/>
            <a:lstStyle/>
            <a:p>
              <a:endParaRPr lang="zh-CN" altLang="en-US"/>
            </a:p>
          </p:txBody>
        </p:sp>
        <p:sp>
          <p:nvSpPr>
            <p:cNvPr id="16443" name="Rectangle 74"/>
            <p:cNvSpPr>
              <a:spLocks noChangeArrowheads="1"/>
            </p:cNvSpPr>
            <p:nvPr/>
          </p:nvSpPr>
          <p:spPr bwMode="auto">
            <a:xfrm>
              <a:off x="5585" y="6918"/>
              <a:ext cx="618" cy="25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algn="ctr" eaLnBrk="1" hangingPunct="1"/>
              <a:r>
                <a:rPr kumimoji="0" lang="zh-CN" altLang="en-US" sz="1800">
                  <a:solidFill>
                    <a:schemeClr val="tx1"/>
                  </a:solidFill>
                  <a:latin typeface="Calibri" panose="020F0502020204030204" pitchFamily="34" charset="0"/>
                </a:rPr>
                <a:t>设备间</a:t>
              </a:r>
              <a:endParaRPr kumimoji="0" lang="zh-CN" altLang="zh-CN" sz="1800">
                <a:solidFill>
                  <a:schemeClr val="tx1"/>
                </a:solidFill>
              </a:endParaRPr>
            </a:p>
          </p:txBody>
        </p:sp>
        <p:sp>
          <p:nvSpPr>
            <p:cNvPr id="16444" name="Rectangle 75"/>
            <p:cNvSpPr>
              <a:spLocks noChangeArrowheads="1"/>
            </p:cNvSpPr>
            <p:nvPr/>
          </p:nvSpPr>
          <p:spPr bwMode="auto">
            <a:xfrm>
              <a:off x="6439" y="7296"/>
              <a:ext cx="1048" cy="672"/>
            </a:xfrm>
            <a:prstGeom prst="rect">
              <a:avLst/>
            </a:prstGeom>
            <a:noFill/>
            <a:ln w="9525">
              <a:solidFill>
                <a:srgbClr val="000000"/>
              </a:solidFill>
              <a:prstDash val="dash"/>
              <a:miter lim="800000"/>
            </a:ln>
            <a:extLst>
              <a:ext uri="{909E8E84-426E-40DD-AFC4-6F175D3DCCD1}">
                <a14:hiddenFill xmlns:a14="http://schemas.microsoft.com/office/drawing/2010/main">
                  <a:solidFill>
                    <a:srgbClr val="FFFFFF"/>
                  </a:solidFill>
                </a14:hiddenFill>
              </a:ext>
            </a:extLst>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endParaRPr lang="zh-CN" altLang="en-US" sz="1800"/>
            </a:p>
          </p:txBody>
        </p:sp>
      </p:grpSp>
    </p:spTree>
  </p:cSld>
  <p:clrMapOvr>
    <a:masterClrMapping/>
  </p:clrMapOvr>
  <p:transition>
    <p:zoom/>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ChangeArrowheads="1"/>
          </p:cNvSpPr>
          <p:nvPr/>
        </p:nvSpPr>
        <p:spPr bwMode="auto">
          <a:xfrm>
            <a:off x="887730" y="1340485"/>
            <a:ext cx="10416540" cy="4682490"/>
          </a:xfrm>
          <a:prstGeom prst="rect">
            <a:avLst/>
          </a:prstGeom>
          <a:solidFill>
            <a:srgbClr val="FFFFFF"/>
          </a:solidFill>
          <a:ln w="9525">
            <a:solidFill>
              <a:schemeClr val="accent1">
                <a:lumMod val="50000"/>
              </a:schemeClr>
            </a:solidFill>
            <a:miter lim="800000"/>
          </a:ln>
          <a:effectLst/>
        </p:spPr>
        <p:txBody>
          <a:bodyPr wrap="square" anchor="ctr">
            <a:spAutoFit/>
          </a:bodyPr>
          <a:lstStyle/>
          <a:p>
            <a:pPr indent="628650">
              <a:lnSpc>
                <a:spcPts val="3200"/>
              </a:lnSpc>
              <a:defRPr/>
            </a:pPr>
            <a:r>
              <a:rPr lang="zh-CN" altLang="en-US" sz="2800" b="1" dirty="0">
                <a:sym typeface="+mn-ea"/>
              </a:rPr>
              <a:t>（</a:t>
            </a:r>
            <a:r>
              <a:rPr lang="en-US" sz="2800" b="1" dirty="0">
                <a:sym typeface="+mn-ea"/>
              </a:rPr>
              <a:t>1</a:t>
            </a:r>
            <a:r>
              <a:rPr lang="zh-CN" altLang="en-US" sz="2800" b="1" dirty="0">
                <a:sym typeface="+mn-ea"/>
              </a:rPr>
              <a:t>）建设规模很小，楼层层数不多，且其楼层平面面积不大的单幢智能化建筑。</a:t>
            </a:r>
            <a:endParaRPr lang="en-US" altLang="zh-CN" sz="2800" b="1" dirty="0"/>
          </a:p>
          <a:p>
            <a:pPr indent="628650">
              <a:lnSpc>
                <a:spcPts val="3200"/>
              </a:lnSpc>
              <a:defRPr/>
            </a:pPr>
            <a:r>
              <a:rPr lang="zh-CN" altLang="en-US" sz="2800" b="1" dirty="0">
                <a:sym typeface="+mn-ea"/>
              </a:rPr>
              <a:t>（</a:t>
            </a:r>
            <a:r>
              <a:rPr lang="en-US" sz="2800" b="1" dirty="0">
                <a:sym typeface="+mn-ea"/>
              </a:rPr>
              <a:t>2</a:t>
            </a:r>
            <a:r>
              <a:rPr lang="zh-CN" altLang="en-US" sz="2800" b="1" dirty="0">
                <a:sym typeface="+mn-ea"/>
              </a:rPr>
              <a:t>）用户的信息业务要求（数量和种类）均较少的住宅建筑。</a:t>
            </a:r>
            <a:endParaRPr lang="zh-CN" altLang="en-US" sz="2800" b="1" dirty="0"/>
          </a:p>
          <a:p>
            <a:pPr indent="628650">
              <a:lnSpc>
                <a:spcPts val="3200"/>
              </a:lnSpc>
              <a:defRPr/>
            </a:pPr>
            <a:r>
              <a:rPr lang="zh-CN" altLang="en-US" sz="2800" b="1" dirty="0">
                <a:sym typeface="+mn-ea"/>
              </a:rPr>
              <a:t>（</a:t>
            </a:r>
            <a:r>
              <a:rPr lang="en-US" sz="2800" b="1" dirty="0">
                <a:sym typeface="+mn-ea"/>
              </a:rPr>
              <a:t>3</a:t>
            </a:r>
            <a:r>
              <a:rPr lang="zh-CN" altLang="en-US" sz="2800" b="1" dirty="0">
                <a:sym typeface="+mn-ea"/>
              </a:rPr>
              <a:t>）别墅式的低层住宅建筑。</a:t>
            </a:r>
            <a:endParaRPr lang="zh-CN" altLang="en-US" sz="2800" b="1" dirty="0"/>
          </a:p>
          <a:p>
            <a:pPr indent="628650">
              <a:lnSpc>
                <a:spcPts val="3200"/>
              </a:lnSpc>
              <a:defRPr/>
            </a:pPr>
            <a:r>
              <a:rPr lang="zh-CN" altLang="en-US" sz="2800" b="1" dirty="0">
                <a:sym typeface="+mn-ea"/>
              </a:rPr>
              <a:t>（</a:t>
            </a:r>
            <a:r>
              <a:rPr lang="en-US" sz="2800" b="1" dirty="0">
                <a:sym typeface="+mn-ea"/>
              </a:rPr>
              <a:t>4</a:t>
            </a:r>
            <a:r>
              <a:rPr lang="zh-CN" altLang="en-US" sz="2800" b="1" dirty="0">
                <a:sym typeface="+mn-ea"/>
              </a:rPr>
              <a:t>）</a:t>
            </a:r>
            <a:r>
              <a:rPr lang="en-US" sz="2800" b="1" dirty="0">
                <a:sym typeface="+mn-ea"/>
              </a:rPr>
              <a:t>TO</a:t>
            </a:r>
            <a:r>
              <a:rPr lang="zh-CN" altLang="en-US" sz="2800" b="1" dirty="0">
                <a:sym typeface="+mn-ea"/>
              </a:rPr>
              <a:t>至</a:t>
            </a:r>
            <a:r>
              <a:rPr lang="en-US" sz="2800" b="1" dirty="0">
                <a:sym typeface="+mn-ea"/>
              </a:rPr>
              <a:t>BD</a:t>
            </a:r>
            <a:r>
              <a:rPr lang="zh-CN" altLang="en-US" sz="2800" b="1" dirty="0">
                <a:sym typeface="+mn-ea"/>
              </a:rPr>
              <a:t>之间电缆的最大长度不超过</a:t>
            </a:r>
            <a:r>
              <a:rPr lang="en-US" sz="2800" b="1" dirty="0">
                <a:sym typeface="+mn-ea"/>
              </a:rPr>
              <a:t>90m</a:t>
            </a:r>
            <a:r>
              <a:rPr lang="zh-CN" altLang="en-US" sz="2800" b="1" dirty="0">
                <a:sym typeface="+mn-ea"/>
              </a:rPr>
              <a:t>的场合。</a:t>
            </a:r>
            <a:endParaRPr lang="zh-CN" altLang="en-US" sz="2800" b="1" dirty="0"/>
          </a:p>
          <a:p>
            <a:pPr indent="628650">
              <a:lnSpc>
                <a:spcPts val="3300"/>
              </a:lnSpc>
              <a:defRPr/>
            </a:pPr>
            <a:r>
              <a:rPr lang="zh-CN" altLang="en-US" sz="2800" b="1" dirty="0"/>
              <a:t>（</a:t>
            </a:r>
            <a:r>
              <a:rPr lang="en-US" sz="2800" b="1" dirty="0"/>
              <a:t>5</a:t>
            </a:r>
            <a:r>
              <a:rPr lang="zh-CN" altLang="en-US" sz="2800" b="1" dirty="0"/>
              <a:t>）当建筑物不大但信息点很多时，且</a:t>
            </a:r>
            <a:r>
              <a:rPr lang="en-US" sz="2800" b="1" dirty="0"/>
              <a:t>TO</a:t>
            </a:r>
            <a:r>
              <a:rPr lang="zh-CN" altLang="en-US" sz="2800" b="1" dirty="0"/>
              <a:t>至</a:t>
            </a:r>
            <a:r>
              <a:rPr lang="en-US" sz="2800" b="1" dirty="0"/>
              <a:t>BD</a:t>
            </a:r>
            <a:r>
              <a:rPr lang="zh-CN" altLang="en-US" sz="2800" b="1" dirty="0"/>
              <a:t>之间电缆的最大长度不超过</a:t>
            </a:r>
            <a:r>
              <a:rPr lang="en-US" sz="2800" b="1" dirty="0"/>
              <a:t>90m</a:t>
            </a:r>
            <a:r>
              <a:rPr lang="zh-CN" altLang="en-US" sz="2800" b="1" dirty="0"/>
              <a:t>，为便于管理维护和减少对空间占用的目的采用这种结构。例如，高校旧学生宿舍楼的综合布线系统，每层楼信息点很多，而旧大楼大多在设计时没有考虑综合布线系统，如果占用房间作楼层配线间，势必占用宿舍资源。</a:t>
            </a:r>
            <a:endParaRPr lang="zh-CN" altLang="en-US" sz="2800" b="1" dirty="0"/>
          </a:p>
          <a:p>
            <a:pPr indent="628650">
              <a:lnSpc>
                <a:spcPts val="3300"/>
              </a:lnSpc>
              <a:defRPr/>
            </a:pPr>
            <a:endParaRPr lang="zh-CN" altLang="en-US" sz="2800" b="1" dirty="0"/>
          </a:p>
        </p:txBody>
      </p:sp>
      <p:sp>
        <p:nvSpPr>
          <p:cNvPr id="6" name="标题 1"/>
          <p:cNvSpPr/>
          <p:nvPr/>
        </p:nvSpPr>
        <p:spPr bwMode="auto">
          <a:xfrm>
            <a:off x="3071813" y="260350"/>
            <a:ext cx="6408737" cy="576263"/>
          </a:xfrm>
          <a:prstGeom prst="rect">
            <a:avLst/>
          </a:prstGeom>
          <a:noFill/>
          <a:ln w="9525">
            <a:noFill/>
            <a:miter lim="800000"/>
          </a:ln>
        </p:spPr>
        <p:txBody>
          <a:bodyPr/>
          <a:lstStyle/>
          <a:p>
            <a:pPr>
              <a:defRPr/>
            </a:pPr>
            <a:r>
              <a:rPr lang="en-US" altLang="zh-CN" sz="3200" b="1" dirty="0">
                <a:solidFill>
                  <a:schemeClr val="accent2">
                    <a:lumMod val="50000"/>
                  </a:schemeClr>
                </a:solidFill>
              </a:rPr>
              <a:t>3.2.2 </a:t>
            </a:r>
            <a:r>
              <a:rPr lang="zh-CN" altLang="en-US" sz="3200" b="1" dirty="0">
                <a:solidFill>
                  <a:schemeClr val="accent2">
                    <a:lumMod val="50000"/>
                  </a:schemeClr>
                </a:solidFill>
              </a:rPr>
              <a:t>综合布线系统实际工程</a:t>
            </a:r>
            <a:endParaRPr lang="zh-CN" altLang="en-US" sz="3200" b="1" dirty="0">
              <a:latin typeface="+mn-ea"/>
              <a:ea typeface="+mn-ea"/>
            </a:endParaRPr>
          </a:p>
        </p:txBody>
      </p:sp>
    </p:spTree>
  </p:cSld>
  <p:clrMapOvr>
    <a:masterClrMapping/>
  </p:clrMapOvr>
  <p:transition>
    <p:zoom/>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38" descr="3"/>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767080" y="1284923"/>
            <a:ext cx="5513388"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411" name="Rectangle 39"/>
          <p:cNvSpPr>
            <a:spLocks noChangeArrowheads="1"/>
          </p:cNvSpPr>
          <p:nvPr/>
        </p:nvSpPr>
        <p:spPr bwMode="auto">
          <a:xfrm>
            <a:off x="1022668" y="1362710"/>
            <a:ext cx="5257800" cy="4756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a:lnSpc>
                <a:spcPts val="3000"/>
              </a:lnSpc>
            </a:pPr>
            <a:r>
              <a:rPr lang="en-US" altLang="zh-CN" sz="2400" b="1">
                <a:solidFill>
                  <a:schemeClr val="bg1"/>
                </a:solidFill>
              </a:rPr>
              <a:t>3. </a:t>
            </a:r>
            <a:r>
              <a:rPr lang="zh-CN" altLang="en-US" sz="2400" b="1">
                <a:solidFill>
                  <a:schemeClr val="bg1"/>
                </a:solidFill>
              </a:rPr>
              <a:t>建筑物</a:t>
            </a:r>
            <a:r>
              <a:rPr lang="en-US" altLang="zh-CN" sz="2400" b="1">
                <a:solidFill>
                  <a:schemeClr val="bg1"/>
                </a:solidFill>
              </a:rPr>
              <a:t>FD-BD</a:t>
            </a:r>
            <a:r>
              <a:rPr lang="zh-CN" altLang="en-US" sz="2400" b="1">
                <a:solidFill>
                  <a:schemeClr val="bg1"/>
                </a:solidFill>
              </a:rPr>
              <a:t>共用楼层配线间结构</a:t>
            </a:r>
            <a:endParaRPr lang="zh-CN" altLang="en-US" sz="2400" b="1">
              <a:solidFill>
                <a:schemeClr val="bg1"/>
              </a:solidFill>
            </a:endParaRPr>
          </a:p>
        </p:txBody>
      </p:sp>
      <p:sp>
        <p:nvSpPr>
          <p:cNvPr id="3073" name="Rectangle 1"/>
          <p:cNvSpPr>
            <a:spLocks noChangeArrowheads="1"/>
          </p:cNvSpPr>
          <p:nvPr/>
        </p:nvSpPr>
        <p:spPr bwMode="auto">
          <a:xfrm>
            <a:off x="767080" y="1988820"/>
            <a:ext cx="10741025" cy="3938270"/>
          </a:xfrm>
          <a:prstGeom prst="rect">
            <a:avLst/>
          </a:prstGeom>
          <a:solidFill>
            <a:srgbClr val="FFFFFF"/>
          </a:solidFill>
          <a:ln w="9525">
            <a:solidFill>
              <a:schemeClr val="accent1">
                <a:lumMod val="50000"/>
              </a:schemeClr>
            </a:solidFill>
            <a:miter lim="800000"/>
          </a:ln>
          <a:effectLst/>
        </p:spPr>
        <p:txBody>
          <a:bodyPr wrap="square" anchor="ctr">
            <a:spAutoFit/>
          </a:bodyPr>
          <a:lstStyle/>
          <a:p>
            <a:pPr indent="535305">
              <a:lnSpc>
                <a:spcPts val="3000"/>
              </a:lnSpc>
              <a:defRPr/>
            </a:pPr>
            <a:r>
              <a:rPr lang="zh-CN" altLang="en-US" sz="2400" b="1" dirty="0"/>
              <a:t>建筑物</a:t>
            </a:r>
            <a:r>
              <a:rPr lang="en-US" sz="2400" b="1" dirty="0"/>
              <a:t>FD-BD</a:t>
            </a:r>
            <a:r>
              <a:rPr lang="zh-CN" altLang="en-US" sz="2400" b="1" dirty="0"/>
              <a:t>共用楼层配线间结构也是两次配线点设备配置方案（中间楼层供给相邻楼层），根据每个楼层需要进行配置楼层配线架（</a:t>
            </a:r>
            <a:r>
              <a:rPr lang="en-US" sz="2400" b="1" dirty="0"/>
              <a:t>FD</a:t>
            </a:r>
            <a:r>
              <a:rPr lang="zh-CN" altLang="en-US" sz="2400" b="1" dirty="0"/>
              <a:t>），采取每</a:t>
            </a:r>
            <a:r>
              <a:rPr lang="en-US" sz="2400" b="1" dirty="0"/>
              <a:t>2</a:t>
            </a:r>
            <a:r>
              <a:rPr lang="en-US" sz="2400" b="1" dirty="0">
                <a:sym typeface="Symbol" panose="05050102010706020507"/>
              </a:rPr>
              <a:t></a:t>
            </a:r>
            <a:r>
              <a:rPr lang="en-US" sz="2400" b="1" dirty="0"/>
              <a:t>4</a:t>
            </a:r>
            <a:r>
              <a:rPr lang="zh-CN" altLang="en-US" sz="2400" b="1" dirty="0"/>
              <a:t>个楼层设置</a:t>
            </a:r>
            <a:r>
              <a:rPr lang="en-US" sz="2400" b="1" dirty="0"/>
              <a:t>FD</a:t>
            </a:r>
            <a:r>
              <a:rPr lang="zh-CN" altLang="en-US" sz="2400" b="1" dirty="0"/>
              <a:t>，分别供线给相邻楼层的信息点</a:t>
            </a:r>
            <a:r>
              <a:rPr lang="en-US" sz="2400" b="1" dirty="0"/>
              <a:t>TO</a:t>
            </a:r>
            <a:r>
              <a:rPr lang="zh-CN" altLang="en-US" sz="2400" b="1" dirty="0"/>
              <a:t>，要求所有最远的</a:t>
            </a:r>
            <a:r>
              <a:rPr lang="en-US" sz="2400" b="1" dirty="0"/>
              <a:t>TO</a:t>
            </a:r>
            <a:r>
              <a:rPr lang="zh-CN" altLang="en-US" sz="2400" b="1" dirty="0"/>
              <a:t>到</a:t>
            </a:r>
            <a:r>
              <a:rPr lang="en-US" sz="2400" b="1" dirty="0"/>
              <a:t>FD</a:t>
            </a:r>
            <a:r>
              <a:rPr lang="zh-CN" altLang="en-US" sz="2400" b="1" dirty="0"/>
              <a:t>之间的水平线缆的最大长度不应超过</a:t>
            </a:r>
            <a:r>
              <a:rPr lang="en-US" sz="2400" b="1" dirty="0"/>
              <a:t>90m</a:t>
            </a:r>
            <a:r>
              <a:rPr lang="zh-CN" altLang="en-US" sz="2400" b="1" dirty="0"/>
              <a:t>的限制，如超过则不应采用本方案。如图</a:t>
            </a:r>
            <a:r>
              <a:rPr lang="en-US" altLang="zh-CN" sz="2400" b="1" dirty="0"/>
              <a:t>3</a:t>
            </a:r>
            <a:r>
              <a:rPr lang="en-US" sz="2400" b="1" dirty="0"/>
              <a:t>.5</a:t>
            </a:r>
            <a:r>
              <a:rPr lang="zh-CN" altLang="en-US" sz="2400" b="1" dirty="0"/>
              <a:t>所示。</a:t>
            </a:r>
            <a:endParaRPr lang="zh-CN" altLang="en-US" sz="2400" b="1" dirty="0"/>
          </a:p>
          <a:p>
            <a:pPr indent="535305">
              <a:lnSpc>
                <a:spcPts val="3000"/>
              </a:lnSpc>
              <a:defRPr/>
            </a:pPr>
            <a:r>
              <a:rPr lang="zh-CN" altLang="en-US" sz="2400" b="1" dirty="0"/>
              <a:t>这种方案主要适用于单幢的中型智能化建筑中因其楼层面积不大，用户信息点数量不多或因各个楼层的用户信息点分布极不均匀，有些楼层用户信息点数量极少（如地下室），为了简化网络结构和减少接续设备，可以采取这种结构的设备配置方案。但在智能化建筑中用户信息点分布均匀，且较密集的场合不应使用。</a:t>
            </a:r>
            <a:endParaRPr lang="zh-CN" altLang="en-US" sz="2400" b="1" dirty="0"/>
          </a:p>
        </p:txBody>
      </p:sp>
      <p:sp>
        <p:nvSpPr>
          <p:cNvPr id="6" name="标题 1"/>
          <p:cNvSpPr/>
          <p:nvPr/>
        </p:nvSpPr>
        <p:spPr bwMode="auto">
          <a:xfrm>
            <a:off x="767398" y="404495"/>
            <a:ext cx="6337300" cy="576263"/>
          </a:xfrm>
          <a:prstGeom prst="rect">
            <a:avLst/>
          </a:prstGeom>
          <a:noFill/>
          <a:ln w="9525">
            <a:noFill/>
            <a:miter lim="800000"/>
          </a:ln>
        </p:spPr>
        <p:txBody>
          <a:bodyPr/>
          <a:lstStyle/>
          <a:p>
            <a:pPr>
              <a:defRPr/>
            </a:pPr>
            <a:r>
              <a:rPr lang="en-US" altLang="zh-CN" sz="3200" b="1" dirty="0">
                <a:solidFill>
                  <a:schemeClr val="accent2">
                    <a:lumMod val="50000"/>
                  </a:schemeClr>
                </a:solidFill>
              </a:rPr>
              <a:t>3.2.2 </a:t>
            </a:r>
            <a:r>
              <a:rPr lang="zh-CN" altLang="en-US" sz="3200" b="1" dirty="0">
                <a:solidFill>
                  <a:schemeClr val="accent2">
                    <a:lumMod val="50000"/>
                  </a:schemeClr>
                </a:solidFill>
              </a:rPr>
              <a:t>综合布线系统实际工程</a:t>
            </a:r>
            <a:endParaRPr lang="zh-CN" altLang="en-US" sz="3200" b="1" dirty="0">
              <a:latin typeface="+mn-ea"/>
              <a:ea typeface="+mn-ea"/>
            </a:endParaRPr>
          </a:p>
        </p:txBody>
      </p:sp>
    </p:spTree>
  </p:cSld>
  <p:clrMapOvr>
    <a:masterClrMapping/>
  </p:clrMapOvr>
  <p:transition>
    <p:zoom/>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 name="标题 1"/>
          <p:cNvSpPr/>
          <p:nvPr/>
        </p:nvSpPr>
        <p:spPr bwMode="auto">
          <a:xfrm>
            <a:off x="767398" y="332740"/>
            <a:ext cx="6480175" cy="576263"/>
          </a:xfrm>
          <a:prstGeom prst="rect">
            <a:avLst/>
          </a:prstGeom>
          <a:noFill/>
          <a:ln w="9525">
            <a:noFill/>
            <a:miter lim="800000"/>
          </a:ln>
        </p:spPr>
        <p:txBody>
          <a:bodyPr/>
          <a:lstStyle/>
          <a:p>
            <a:pPr>
              <a:defRPr/>
            </a:pPr>
            <a:r>
              <a:rPr lang="en-US" altLang="zh-CN" sz="3200" b="1" dirty="0">
                <a:solidFill>
                  <a:schemeClr val="accent2">
                    <a:lumMod val="50000"/>
                  </a:schemeClr>
                </a:solidFill>
              </a:rPr>
              <a:t>3.2.2 </a:t>
            </a:r>
            <a:r>
              <a:rPr lang="zh-CN" altLang="en-US" sz="3200" b="1" dirty="0">
                <a:solidFill>
                  <a:schemeClr val="accent2">
                    <a:lumMod val="50000"/>
                  </a:schemeClr>
                </a:solidFill>
              </a:rPr>
              <a:t>综合布线系统实际工程</a:t>
            </a:r>
            <a:endParaRPr lang="zh-CN" altLang="en-US" sz="3200" b="1" dirty="0">
              <a:latin typeface="+mn-ea"/>
              <a:ea typeface="+mn-ea"/>
            </a:endParaRPr>
          </a:p>
        </p:txBody>
      </p:sp>
      <p:pic>
        <p:nvPicPr>
          <p:cNvPr id="2" name="图片 1"/>
          <p:cNvPicPr>
            <a:picLocks noChangeAspect="1"/>
          </p:cNvPicPr>
          <p:nvPr/>
        </p:nvPicPr>
        <p:blipFill>
          <a:blip r:embed="rId1"/>
          <a:stretch>
            <a:fillRect/>
          </a:stretch>
        </p:blipFill>
        <p:spPr>
          <a:xfrm>
            <a:off x="2639695" y="1340485"/>
            <a:ext cx="5052060" cy="5466715"/>
          </a:xfrm>
          <a:prstGeom prst="rect">
            <a:avLst/>
          </a:prstGeom>
        </p:spPr>
      </p:pic>
    </p:spTree>
  </p:cSld>
  <p:clrMapOvr>
    <a:masterClrMapping/>
  </p:clrMapOvr>
  <p:transition>
    <p:zoom/>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8" name="Picture 38" descr="3"/>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695325" y="1235393"/>
            <a:ext cx="5143500"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459" name="Rectangle 39"/>
          <p:cNvSpPr>
            <a:spLocks noChangeArrowheads="1"/>
          </p:cNvSpPr>
          <p:nvPr/>
        </p:nvSpPr>
        <p:spPr bwMode="auto">
          <a:xfrm>
            <a:off x="950913" y="1313180"/>
            <a:ext cx="4959350" cy="488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a:lnSpc>
                <a:spcPts val="3100"/>
              </a:lnSpc>
            </a:pPr>
            <a:r>
              <a:rPr lang="en-US" altLang="zh-CN" sz="2400" b="1">
                <a:solidFill>
                  <a:schemeClr val="bg1"/>
                </a:solidFill>
              </a:rPr>
              <a:t>4. </a:t>
            </a:r>
            <a:r>
              <a:rPr lang="zh-CN" altLang="en-US" sz="2400" b="1">
                <a:solidFill>
                  <a:schemeClr val="bg1"/>
                </a:solidFill>
              </a:rPr>
              <a:t>建筑物</a:t>
            </a:r>
            <a:r>
              <a:rPr lang="en-US" altLang="zh-CN" sz="2400" b="1">
                <a:solidFill>
                  <a:schemeClr val="bg1"/>
                </a:solidFill>
              </a:rPr>
              <a:t>FD</a:t>
            </a:r>
            <a:r>
              <a:rPr lang="zh-CN" altLang="en-US" sz="2400" b="1">
                <a:solidFill>
                  <a:schemeClr val="bg1"/>
                </a:solidFill>
              </a:rPr>
              <a:t>－</a:t>
            </a:r>
            <a:r>
              <a:rPr lang="en-US" altLang="zh-CN" sz="2400" b="1">
                <a:solidFill>
                  <a:schemeClr val="bg1"/>
                </a:solidFill>
              </a:rPr>
              <a:t>FD</a:t>
            </a:r>
            <a:r>
              <a:rPr lang="zh-CN" altLang="en-US" sz="2400" b="1">
                <a:solidFill>
                  <a:schemeClr val="bg1"/>
                </a:solidFill>
              </a:rPr>
              <a:t>－</a:t>
            </a:r>
            <a:r>
              <a:rPr lang="en-US" altLang="zh-CN" sz="2400" b="1">
                <a:solidFill>
                  <a:schemeClr val="bg1"/>
                </a:solidFill>
              </a:rPr>
              <a:t>BD</a:t>
            </a:r>
            <a:r>
              <a:rPr lang="zh-CN" altLang="en-US" sz="2400" b="1">
                <a:solidFill>
                  <a:schemeClr val="bg1"/>
                </a:solidFill>
              </a:rPr>
              <a:t>结构</a:t>
            </a:r>
            <a:endParaRPr lang="zh-CN" altLang="en-US" sz="2400" b="1">
              <a:solidFill>
                <a:schemeClr val="bg1"/>
              </a:solidFill>
            </a:endParaRPr>
          </a:p>
        </p:txBody>
      </p:sp>
      <p:sp>
        <p:nvSpPr>
          <p:cNvPr id="3073" name="Rectangle 1"/>
          <p:cNvSpPr>
            <a:spLocks noChangeArrowheads="1"/>
          </p:cNvSpPr>
          <p:nvPr/>
        </p:nvSpPr>
        <p:spPr bwMode="auto">
          <a:xfrm>
            <a:off x="695325" y="1988820"/>
            <a:ext cx="10903585" cy="3271520"/>
          </a:xfrm>
          <a:prstGeom prst="rect">
            <a:avLst/>
          </a:prstGeom>
          <a:solidFill>
            <a:srgbClr val="FFFFFF"/>
          </a:solidFill>
          <a:ln w="9525">
            <a:solidFill>
              <a:schemeClr val="accent1">
                <a:lumMod val="50000"/>
              </a:schemeClr>
            </a:solidFill>
            <a:miter lim="800000"/>
          </a:ln>
          <a:effectLst/>
        </p:spPr>
        <p:txBody>
          <a:bodyPr wrap="square" anchor="ctr">
            <a:spAutoFit/>
          </a:bodyPr>
          <a:lstStyle/>
          <a:p>
            <a:pPr indent="628650">
              <a:lnSpc>
                <a:spcPts val="3100"/>
              </a:lnSpc>
              <a:defRPr/>
            </a:pPr>
            <a:r>
              <a:rPr lang="zh-CN" altLang="en-US" sz="2400" b="1" dirty="0"/>
              <a:t>建筑物</a:t>
            </a:r>
            <a:r>
              <a:rPr lang="en-US" sz="2400" b="1" dirty="0"/>
              <a:t>FD</a:t>
            </a:r>
            <a:r>
              <a:rPr lang="zh-CN" altLang="en-US" sz="2400" b="1" dirty="0"/>
              <a:t>－</a:t>
            </a:r>
            <a:r>
              <a:rPr lang="en-US" sz="2400" b="1" dirty="0"/>
              <a:t>FD</a:t>
            </a:r>
            <a:r>
              <a:rPr lang="zh-CN" altLang="en-US" sz="2400" b="1" dirty="0"/>
              <a:t>－</a:t>
            </a:r>
            <a:r>
              <a:rPr lang="en-US" sz="2400" b="1" dirty="0"/>
              <a:t>BD</a:t>
            </a:r>
            <a:r>
              <a:rPr lang="zh-CN" altLang="en-US" sz="2400" b="1" dirty="0"/>
              <a:t>结构可以采用两次配线点，也可采用三次配线点。这种结构需要设置二级交接间和二级交接设备，视客观需要可采取两次配线点或三次配线点，如</a:t>
            </a:r>
            <a:r>
              <a:rPr lang="zh-CN" altLang="en-US" sz="2400" b="1" dirty="0"/>
              <a:t>图</a:t>
            </a:r>
            <a:r>
              <a:rPr lang="en-US" altLang="zh-CN" sz="2400" b="1" dirty="0"/>
              <a:t>3</a:t>
            </a:r>
            <a:r>
              <a:rPr lang="en-US" sz="2400" b="1" dirty="0"/>
              <a:t>.6</a:t>
            </a:r>
            <a:r>
              <a:rPr lang="zh-CN" altLang="en-US" sz="2400" b="1" dirty="0"/>
              <a:t>所</a:t>
            </a:r>
            <a:r>
              <a:rPr lang="zh-CN" altLang="en-US" sz="2400" b="1" dirty="0"/>
              <a:t>示。在图中有两种方案：</a:t>
            </a:r>
            <a:endParaRPr lang="en-US" altLang="zh-CN" sz="2400" b="1" dirty="0"/>
          </a:p>
          <a:p>
            <a:pPr indent="628650">
              <a:lnSpc>
                <a:spcPts val="3100"/>
              </a:lnSpc>
              <a:defRPr/>
            </a:pPr>
            <a:r>
              <a:rPr lang="zh-CN" altLang="en-US" sz="2400" b="1" dirty="0"/>
              <a:t>（</a:t>
            </a:r>
            <a:r>
              <a:rPr lang="en-US" sz="2400" b="1" dirty="0"/>
              <a:t>1</a:t>
            </a:r>
            <a:r>
              <a:rPr lang="zh-CN" altLang="en-US" sz="2400" b="1" dirty="0"/>
              <a:t>）第</a:t>
            </a:r>
            <a:r>
              <a:rPr lang="en-US" sz="2400" b="1" dirty="0"/>
              <a:t>3</a:t>
            </a:r>
            <a:r>
              <a:rPr lang="zh-CN" altLang="en-US" sz="2400" b="1" dirty="0"/>
              <a:t>层楼层为两次配线点，建筑物干线子系统的缆线直接连到二级交接间的</a:t>
            </a:r>
            <a:r>
              <a:rPr lang="en-US" sz="2400" b="1" dirty="0"/>
              <a:t>FD</a:t>
            </a:r>
            <a:r>
              <a:rPr lang="zh-CN" altLang="en-US" sz="2400" b="1" dirty="0"/>
              <a:t>上，不经过干线交接间的</a:t>
            </a:r>
            <a:r>
              <a:rPr lang="en-US" sz="2400" b="1" dirty="0"/>
              <a:t>FD</a:t>
            </a:r>
            <a:r>
              <a:rPr lang="zh-CN" altLang="en-US" sz="2400" b="1" dirty="0"/>
              <a:t>，这种方案为两次配线点。</a:t>
            </a:r>
            <a:endParaRPr lang="en-US" altLang="zh-CN" sz="2400" b="1" dirty="0"/>
          </a:p>
          <a:p>
            <a:pPr indent="628650">
              <a:lnSpc>
                <a:spcPts val="3100"/>
              </a:lnSpc>
              <a:defRPr/>
            </a:pPr>
            <a:r>
              <a:rPr lang="zh-CN" altLang="en-US" sz="2400" b="1" dirty="0"/>
              <a:t> （</a:t>
            </a:r>
            <a:r>
              <a:rPr lang="en-US" sz="2400" b="1" dirty="0"/>
              <a:t>2</a:t>
            </a:r>
            <a:r>
              <a:rPr lang="zh-CN" altLang="en-US" sz="2400" b="1" dirty="0"/>
              <a:t>）第</a:t>
            </a:r>
            <a:r>
              <a:rPr lang="en-US" sz="2400" b="1" dirty="0"/>
              <a:t>2</a:t>
            </a:r>
            <a:r>
              <a:rPr lang="zh-CN" altLang="en-US" sz="2400" b="1" dirty="0"/>
              <a:t>、</a:t>
            </a:r>
            <a:r>
              <a:rPr lang="en-US" sz="2400" b="1" dirty="0"/>
              <a:t>4</a:t>
            </a:r>
            <a:r>
              <a:rPr lang="zh-CN" altLang="en-US" sz="2400" b="1" dirty="0"/>
              <a:t>、</a:t>
            </a:r>
            <a:r>
              <a:rPr lang="en-US" sz="2400" b="1" dirty="0"/>
              <a:t>5</a:t>
            </a:r>
            <a:r>
              <a:rPr lang="zh-CN" altLang="en-US" sz="2400" b="1" dirty="0"/>
              <a:t>、</a:t>
            </a:r>
            <a:r>
              <a:rPr lang="en-US" sz="2400" b="1" dirty="0"/>
              <a:t>6</a:t>
            </a:r>
            <a:r>
              <a:rPr lang="zh-CN" altLang="en-US" sz="2400" b="1" dirty="0"/>
              <a:t>层楼层为三次配线点，建筑物干线子系统的缆线均连接到干线交接间的</a:t>
            </a:r>
            <a:r>
              <a:rPr lang="en-US" sz="2400" b="1" dirty="0"/>
              <a:t>FD</a:t>
            </a:r>
            <a:r>
              <a:rPr lang="en-US" sz="2400" b="1" baseline="-25000" dirty="0"/>
              <a:t>1</a:t>
            </a:r>
            <a:r>
              <a:rPr lang="zh-CN" altLang="en-US" sz="2400" b="1" dirty="0"/>
              <a:t>，然后再连接到二级交接间的</a:t>
            </a:r>
            <a:r>
              <a:rPr lang="en-US" sz="2400" b="1" dirty="0"/>
              <a:t>FD</a:t>
            </a:r>
            <a:r>
              <a:rPr lang="en-US" sz="2400" b="1" baseline="-25000" dirty="0"/>
              <a:t>2</a:t>
            </a:r>
            <a:r>
              <a:rPr lang="zh-CN" altLang="en-US" sz="2400" b="1" dirty="0"/>
              <a:t>，形成三次配线点的方案。</a:t>
            </a:r>
            <a:endParaRPr lang="zh-CN" altLang="en-US" sz="2400" b="1" dirty="0"/>
          </a:p>
        </p:txBody>
      </p:sp>
      <p:sp>
        <p:nvSpPr>
          <p:cNvPr id="6" name="标题 1"/>
          <p:cNvSpPr/>
          <p:nvPr/>
        </p:nvSpPr>
        <p:spPr bwMode="auto">
          <a:xfrm>
            <a:off x="695008" y="260350"/>
            <a:ext cx="6192837" cy="576263"/>
          </a:xfrm>
          <a:prstGeom prst="rect">
            <a:avLst/>
          </a:prstGeom>
          <a:noFill/>
          <a:ln w="9525">
            <a:noFill/>
            <a:miter lim="800000"/>
          </a:ln>
        </p:spPr>
        <p:txBody>
          <a:bodyPr/>
          <a:lstStyle/>
          <a:p>
            <a:pPr>
              <a:defRPr/>
            </a:pPr>
            <a:r>
              <a:rPr lang="en-US" altLang="zh-CN" sz="3200" b="1" dirty="0">
                <a:solidFill>
                  <a:schemeClr val="accent2">
                    <a:lumMod val="50000"/>
                  </a:schemeClr>
                </a:solidFill>
              </a:rPr>
              <a:t>3.2.2 </a:t>
            </a:r>
            <a:r>
              <a:rPr lang="zh-CN" altLang="en-US" sz="3200" b="1" dirty="0">
                <a:solidFill>
                  <a:schemeClr val="accent2">
                    <a:lumMod val="50000"/>
                  </a:schemeClr>
                </a:solidFill>
              </a:rPr>
              <a:t>综合布线系统实际工程</a:t>
            </a:r>
            <a:endParaRPr lang="zh-CN" altLang="en-US" sz="3200" b="1" dirty="0">
              <a:latin typeface="+mn-ea"/>
              <a:ea typeface="+mn-ea"/>
            </a:endParaRPr>
          </a:p>
        </p:txBody>
      </p:sp>
    </p:spTree>
  </p:cSld>
  <p:clrMapOvr>
    <a:masterClrMapping/>
  </p:clrMapOvr>
  <p:transition>
    <p:zoom/>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a:blip r:embed="rId1"/>
          <a:stretch>
            <a:fillRect/>
          </a:stretch>
        </p:blipFill>
        <p:spPr>
          <a:xfrm>
            <a:off x="1775460" y="188595"/>
            <a:ext cx="7628255" cy="6640195"/>
          </a:xfrm>
          <a:prstGeom prst="rect">
            <a:avLst/>
          </a:prstGeom>
        </p:spPr>
      </p:pic>
    </p:spTree>
  </p:cSld>
  <p:clrMapOvr>
    <a:masterClrMapping/>
  </p:clrMapOvr>
  <p:transition>
    <p:zoom/>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ChangeArrowheads="1"/>
          </p:cNvSpPr>
          <p:nvPr/>
        </p:nvSpPr>
        <p:spPr bwMode="auto">
          <a:xfrm>
            <a:off x="760095" y="1480503"/>
            <a:ext cx="10812780" cy="2630170"/>
          </a:xfrm>
          <a:prstGeom prst="rect">
            <a:avLst/>
          </a:prstGeom>
          <a:solidFill>
            <a:srgbClr val="FFFFFF"/>
          </a:solidFill>
          <a:ln w="9525">
            <a:solidFill>
              <a:schemeClr val="accent1">
                <a:lumMod val="50000"/>
              </a:schemeClr>
            </a:solidFill>
            <a:miter lim="800000"/>
          </a:ln>
          <a:effectLst/>
        </p:spPr>
        <p:txBody>
          <a:bodyPr wrap="square" anchor="ctr">
            <a:spAutoFit/>
          </a:bodyPr>
          <a:lstStyle/>
          <a:p>
            <a:pPr indent="628650">
              <a:lnSpc>
                <a:spcPts val="3300"/>
              </a:lnSpc>
              <a:defRPr/>
            </a:pPr>
            <a:r>
              <a:rPr lang="zh-CN" altLang="en-US" sz="2800" b="1" dirty="0"/>
              <a:t>这种结构适用于单幢大、中型的智能化建筑，楼层面积较大（超过</a:t>
            </a:r>
            <a:r>
              <a:rPr lang="en-US" sz="2800" b="1" dirty="0"/>
              <a:t>1000</a:t>
            </a:r>
            <a:r>
              <a:rPr lang="en-US" sz="2800" b="1" baseline="30000" dirty="0"/>
              <a:t>2</a:t>
            </a:r>
            <a:r>
              <a:rPr lang="zh-CN" altLang="en-US" sz="2800" b="1" dirty="0"/>
              <a:t>）或用户信息点较多，因受干线交接面积较小，无法装设容量大的配线设备等限制。为了分散安装缆线和配线设备，有利于配线和维修，且楼层中有设置二级交接间条件的场合。</a:t>
            </a:r>
            <a:endParaRPr lang="zh-CN" altLang="en-US" sz="2800" b="1" dirty="0"/>
          </a:p>
          <a:p>
            <a:pPr indent="628650">
              <a:lnSpc>
                <a:spcPts val="3300"/>
              </a:lnSpc>
              <a:defRPr/>
            </a:pPr>
            <a:r>
              <a:rPr lang="zh-CN" altLang="en-US" sz="2800" b="1" dirty="0"/>
              <a:t>具有缆线和设备分散设置，增加安全可靠性，便于检修和管理，容易分隔故障等优点。</a:t>
            </a:r>
            <a:endParaRPr lang="zh-CN" altLang="en-US" sz="2800" b="1" dirty="0"/>
          </a:p>
        </p:txBody>
      </p:sp>
      <p:sp>
        <p:nvSpPr>
          <p:cNvPr id="6" name="标题 1"/>
          <p:cNvSpPr/>
          <p:nvPr/>
        </p:nvSpPr>
        <p:spPr bwMode="auto">
          <a:xfrm>
            <a:off x="3071813" y="260350"/>
            <a:ext cx="5761037" cy="576263"/>
          </a:xfrm>
          <a:prstGeom prst="rect">
            <a:avLst/>
          </a:prstGeom>
          <a:noFill/>
          <a:ln w="9525">
            <a:noFill/>
            <a:miter lim="800000"/>
          </a:ln>
        </p:spPr>
        <p:txBody>
          <a:bodyPr/>
          <a:lstStyle/>
          <a:p>
            <a:pPr>
              <a:defRPr/>
            </a:pPr>
            <a:r>
              <a:rPr lang="en-US" altLang="zh-CN" sz="3200" b="1" dirty="0">
                <a:solidFill>
                  <a:schemeClr val="accent2">
                    <a:lumMod val="50000"/>
                  </a:schemeClr>
                </a:solidFill>
              </a:rPr>
              <a:t>3.2.2 </a:t>
            </a:r>
            <a:r>
              <a:rPr lang="zh-CN" altLang="en-US" sz="3200" b="1" dirty="0">
                <a:solidFill>
                  <a:schemeClr val="accent2">
                    <a:lumMod val="50000"/>
                  </a:schemeClr>
                </a:solidFill>
              </a:rPr>
              <a:t>综合布线系统实际工程</a:t>
            </a:r>
            <a:endParaRPr lang="zh-CN" altLang="en-US" sz="3200" b="1" dirty="0">
              <a:latin typeface="+mn-ea"/>
              <a:ea typeface="+mn-ea"/>
            </a:endParaRPr>
          </a:p>
        </p:txBody>
      </p:sp>
    </p:spTree>
  </p:cSld>
  <p:clrMapOvr>
    <a:masterClrMapping/>
  </p:clrMapOvr>
  <p:transition>
    <p:zoom/>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30" name="Picture 38" descr="3"/>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695325" y="1297623"/>
            <a:ext cx="5143500"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531" name="Rectangle 39"/>
          <p:cNvSpPr>
            <a:spLocks noChangeArrowheads="1"/>
          </p:cNvSpPr>
          <p:nvPr/>
        </p:nvSpPr>
        <p:spPr bwMode="auto">
          <a:xfrm>
            <a:off x="950913" y="1375410"/>
            <a:ext cx="4959350" cy="51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a:lnSpc>
                <a:spcPts val="3300"/>
              </a:lnSpc>
            </a:pPr>
            <a:r>
              <a:rPr lang="en-US" altLang="zh-CN" sz="2400" b="1">
                <a:solidFill>
                  <a:schemeClr val="bg1"/>
                </a:solidFill>
              </a:rPr>
              <a:t>5.</a:t>
            </a:r>
            <a:r>
              <a:rPr lang="zh-CN" altLang="en-US" sz="2400" b="1">
                <a:solidFill>
                  <a:schemeClr val="bg1"/>
                </a:solidFill>
              </a:rPr>
              <a:t>综合建筑物</a:t>
            </a:r>
            <a:r>
              <a:rPr lang="en-US" altLang="zh-CN" sz="2400" b="1">
                <a:solidFill>
                  <a:schemeClr val="bg1"/>
                </a:solidFill>
              </a:rPr>
              <a:t>FD-BD-CD</a:t>
            </a:r>
            <a:r>
              <a:rPr lang="zh-CN" altLang="en-US" sz="2400" b="1">
                <a:solidFill>
                  <a:schemeClr val="bg1"/>
                </a:solidFill>
              </a:rPr>
              <a:t>结构</a:t>
            </a:r>
            <a:endParaRPr lang="zh-CN" altLang="en-US" sz="2400" b="1">
              <a:solidFill>
                <a:schemeClr val="bg1"/>
              </a:solidFill>
            </a:endParaRPr>
          </a:p>
        </p:txBody>
      </p:sp>
      <p:sp>
        <p:nvSpPr>
          <p:cNvPr id="3073" name="Rectangle 1"/>
          <p:cNvSpPr>
            <a:spLocks noChangeArrowheads="1"/>
          </p:cNvSpPr>
          <p:nvPr/>
        </p:nvSpPr>
        <p:spPr bwMode="auto">
          <a:xfrm>
            <a:off x="695325" y="2113598"/>
            <a:ext cx="10454640" cy="2630170"/>
          </a:xfrm>
          <a:prstGeom prst="rect">
            <a:avLst/>
          </a:prstGeom>
          <a:solidFill>
            <a:srgbClr val="FFFFFF"/>
          </a:solidFill>
          <a:ln w="9525">
            <a:solidFill>
              <a:schemeClr val="accent1">
                <a:lumMod val="50000"/>
              </a:schemeClr>
            </a:solidFill>
            <a:miter lim="800000"/>
          </a:ln>
          <a:effectLst/>
        </p:spPr>
        <p:txBody>
          <a:bodyPr wrap="square" anchor="ctr">
            <a:spAutoFit/>
          </a:bodyPr>
          <a:lstStyle/>
          <a:p>
            <a:pPr indent="628650">
              <a:lnSpc>
                <a:spcPts val="3300"/>
              </a:lnSpc>
              <a:defRPr/>
            </a:pPr>
            <a:r>
              <a:rPr lang="zh-CN" altLang="en-US" sz="2800" b="1" dirty="0"/>
              <a:t>综合建筑物</a:t>
            </a:r>
            <a:r>
              <a:rPr lang="en-US" sz="2800" b="1" dirty="0"/>
              <a:t>FD-BD-CD</a:t>
            </a:r>
            <a:r>
              <a:rPr lang="zh-CN" altLang="en-US" sz="2800" b="1" dirty="0"/>
              <a:t>结构是三次配线点设备配置方案，在建筑物的中心位置设置建筑群配线架（</a:t>
            </a:r>
            <a:r>
              <a:rPr lang="en-US" sz="2800" b="1" dirty="0"/>
              <a:t>CD</a:t>
            </a:r>
            <a:r>
              <a:rPr lang="zh-CN" altLang="en-US" sz="2800" b="1" dirty="0"/>
              <a:t>），各分座分区建筑物中设置建筑物配线设备（</a:t>
            </a:r>
            <a:r>
              <a:rPr lang="en-US" sz="2800" b="1" dirty="0"/>
              <a:t>BD</a:t>
            </a:r>
            <a:r>
              <a:rPr lang="zh-CN" altLang="en-US" sz="2800" b="1" dirty="0"/>
              <a:t>）。建筑群配线架（</a:t>
            </a:r>
            <a:r>
              <a:rPr lang="en-US" sz="2800" b="1" dirty="0"/>
              <a:t>CD</a:t>
            </a:r>
            <a:r>
              <a:rPr lang="zh-CN" altLang="en-US" sz="2800" b="1" dirty="0"/>
              <a:t>）可以与所在建筑中的建筑物配线架合二为一，各个分区均有建筑群子系统与建筑群配线架（</a:t>
            </a:r>
            <a:r>
              <a:rPr lang="en-US" sz="2800" b="1" dirty="0"/>
              <a:t>CD</a:t>
            </a:r>
            <a:r>
              <a:rPr lang="zh-CN" altLang="en-US" sz="2800" b="1" dirty="0"/>
              <a:t>）相连，各分区建筑物干线子系统、配线子系统及工作区布线自成体系。如图</a:t>
            </a:r>
            <a:r>
              <a:rPr lang="en-US" altLang="zh-CN" sz="2800" b="1" dirty="0"/>
              <a:t>3</a:t>
            </a:r>
            <a:r>
              <a:rPr lang="en-US" sz="2800" b="1" dirty="0"/>
              <a:t>.7</a:t>
            </a:r>
            <a:r>
              <a:rPr lang="zh-CN" altLang="en-US" sz="2800" b="1" dirty="0"/>
              <a:t>所</a:t>
            </a:r>
            <a:r>
              <a:rPr lang="zh-CN" altLang="en-US" sz="2800" b="1" dirty="0"/>
              <a:t>示。</a:t>
            </a:r>
            <a:endParaRPr lang="zh-CN" altLang="en-US" sz="2800" b="1" dirty="0"/>
          </a:p>
        </p:txBody>
      </p:sp>
      <p:sp>
        <p:nvSpPr>
          <p:cNvPr id="6" name="标题 1"/>
          <p:cNvSpPr/>
          <p:nvPr/>
        </p:nvSpPr>
        <p:spPr bwMode="auto">
          <a:xfrm>
            <a:off x="3071813" y="260350"/>
            <a:ext cx="5761037" cy="576263"/>
          </a:xfrm>
          <a:prstGeom prst="rect">
            <a:avLst/>
          </a:prstGeom>
          <a:noFill/>
          <a:ln w="9525">
            <a:noFill/>
            <a:miter lim="800000"/>
          </a:ln>
        </p:spPr>
        <p:txBody>
          <a:bodyPr/>
          <a:lstStyle/>
          <a:p>
            <a:pPr>
              <a:defRPr/>
            </a:pPr>
            <a:r>
              <a:rPr lang="en-US" altLang="zh-CN" sz="3200" b="1" dirty="0">
                <a:solidFill>
                  <a:schemeClr val="accent2">
                    <a:lumMod val="50000"/>
                  </a:schemeClr>
                </a:solidFill>
              </a:rPr>
              <a:t>3.2.2 </a:t>
            </a:r>
            <a:r>
              <a:rPr lang="zh-CN" altLang="en-US" sz="3200" b="1" dirty="0">
                <a:solidFill>
                  <a:schemeClr val="accent2">
                    <a:lumMod val="50000"/>
                  </a:schemeClr>
                </a:solidFill>
              </a:rPr>
              <a:t>综合布线系统实际工程</a:t>
            </a:r>
            <a:endParaRPr lang="zh-CN" altLang="en-US" sz="3200" b="1" dirty="0">
              <a:latin typeface="+mn-ea"/>
              <a:ea typeface="+mn-ea"/>
            </a:endParaRPr>
          </a:p>
        </p:txBody>
      </p:sp>
    </p:spTree>
  </p:cSld>
  <p:clrMapOvr>
    <a:masterClrMapping/>
  </p:clrMapOvr>
  <p:transition>
    <p:zoom/>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a:blip r:embed="rId1"/>
          <a:stretch>
            <a:fillRect/>
          </a:stretch>
        </p:blipFill>
        <p:spPr>
          <a:xfrm>
            <a:off x="1631950" y="181610"/>
            <a:ext cx="6413500" cy="6494780"/>
          </a:xfrm>
          <a:prstGeom prst="rect">
            <a:avLst/>
          </a:prstGeom>
        </p:spPr>
      </p:pic>
    </p:spTree>
  </p:cSld>
  <p:clrMapOvr>
    <a:masterClrMapping/>
  </p:clrMapOvr>
  <p:transition>
    <p:zoom/>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ChangeArrowheads="1"/>
          </p:cNvSpPr>
          <p:nvPr/>
        </p:nvSpPr>
        <p:spPr bwMode="auto">
          <a:xfrm>
            <a:off x="767080" y="1412875"/>
            <a:ext cx="10850245" cy="4066540"/>
          </a:xfrm>
          <a:prstGeom prst="rect">
            <a:avLst/>
          </a:prstGeom>
          <a:solidFill>
            <a:srgbClr val="FFFFFF"/>
          </a:solidFill>
          <a:ln w="9525">
            <a:solidFill>
              <a:schemeClr val="accent1">
                <a:lumMod val="50000"/>
              </a:schemeClr>
            </a:solidFill>
            <a:miter lim="800000"/>
          </a:ln>
          <a:effectLst/>
        </p:spPr>
        <p:txBody>
          <a:bodyPr wrap="square" anchor="ctr">
            <a:spAutoFit/>
          </a:bodyPr>
          <a:lstStyle/>
          <a:p>
            <a:pPr indent="628650">
              <a:lnSpc>
                <a:spcPts val="3100"/>
              </a:lnSpc>
              <a:defRPr/>
            </a:pPr>
            <a:r>
              <a:rPr lang="zh-CN" altLang="en-US" sz="2800" b="1" dirty="0"/>
              <a:t>这种结构适用于</a:t>
            </a:r>
            <a:r>
              <a:rPr lang="zh-CN" altLang="en-US" sz="2800" b="1" dirty="0">
                <a:solidFill>
                  <a:srgbClr val="FF0000"/>
                </a:solidFill>
              </a:rPr>
              <a:t>单幢大型或特大型的智能化建筑</a:t>
            </a:r>
            <a:r>
              <a:rPr lang="zh-CN" altLang="en-US" sz="2800" b="1" dirty="0"/>
              <a:t>，即当建筑物是主楼带附楼结构，楼层面积较大，用户信息点数量较多时，可将整幢智能建筑进行分区，将各个分区视为多幢建筑物组成的建筑群。建筑物中的主楼、裙楼</a:t>
            </a:r>
            <a:r>
              <a:rPr lang="en-US" sz="2800" b="1" dirty="0"/>
              <a:t>A</a:t>
            </a:r>
            <a:r>
              <a:rPr lang="zh-CN" altLang="en-US" sz="2800" b="1" dirty="0"/>
              <a:t>和裙楼</a:t>
            </a:r>
            <a:r>
              <a:rPr lang="en-US" sz="2800" b="1" dirty="0"/>
              <a:t>B</a:t>
            </a:r>
            <a:r>
              <a:rPr lang="zh-CN" altLang="en-US" sz="2800" b="1" dirty="0"/>
              <a:t>被视作多幢建筑，在主楼设置建筑群配线架，在裙楼</a:t>
            </a:r>
            <a:r>
              <a:rPr lang="en-US" sz="2800" b="1" dirty="0"/>
              <a:t>A</a:t>
            </a:r>
            <a:r>
              <a:rPr lang="zh-CN" altLang="en-US" sz="2800" b="1" dirty="0"/>
              <a:t>和裙楼</a:t>
            </a:r>
            <a:r>
              <a:rPr lang="en-US" sz="2800" b="1" dirty="0"/>
              <a:t>B</a:t>
            </a:r>
            <a:r>
              <a:rPr lang="zh-CN" altLang="en-US" sz="2800" b="1" dirty="0"/>
              <a:t>的适当位置设置建筑物配线架（</a:t>
            </a:r>
            <a:r>
              <a:rPr lang="en-US" sz="2800" b="1" dirty="0"/>
              <a:t>BD</a:t>
            </a:r>
            <a:r>
              <a:rPr lang="zh-CN" altLang="en-US" sz="2800" b="1" dirty="0"/>
              <a:t>），主楼的建筑物配线架（</a:t>
            </a:r>
            <a:r>
              <a:rPr lang="en-US" sz="2800" b="1" dirty="0"/>
              <a:t>BD</a:t>
            </a:r>
            <a:r>
              <a:rPr lang="zh-CN" altLang="en-US" sz="2800" b="1" dirty="0"/>
              <a:t>）可与建筑群配线架（</a:t>
            </a:r>
            <a:r>
              <a:rPr lang="en-US" sz="2800" b="1" dirty="0"/>
              <a:t>CD</a:t>
            </a:r>
            <a:r>
              <a:rPr lang="zh-CN" altLang="en-US" sz="2800" b="1" dirty="0"/>
              <a:t>）合二为一，这时该建筑物包含有在同一建筑物内设置的建筑群子系统。 </a:t>
            </a:r>
            <a:endParaRPr lang="en-US" altLang="zh-CN" sz="2800" b="1" dirty="0"/>
          </a:p>
          <a:p>
            <a:pPr indent="628650">
              <a:lnSpc>
                <a:spcPts val="3100"/>
              </a:lnSpc>
              <a:defRPr/>
            </a:pPr>
            <a:r>
              <a:rPr lang="zh-CN" altLang="en-US" sz="2800" b="1" dirty="0"/>
              <a:t>这种结构具有缆线和设备合理配置，既有密切配合又有分散管理，便于检修和判断故障，网络拓扑结构较为典型，可调度使用，灵活性较好等优点。</a:t>
            </a:r>
            <a:endParaRPr lang="zh-CN" altLang="en-US" sz="2800" b="1" dirty="0"/>
          </a:p>
        </p:txBody>
      </p:sp>
      <p:sp>
        <p:nvSpPr>
          <p:cNvPr id="6" name="标题 1"/>
          <p:cNvSpPr/>
          <p:nvPr/>
        </p:nvSpPr>
        <p:spPr bwMode="auto">
          <a:xfrm>
            <a:off x="3071813" y="260350"/>
            <a:ext cx="5761037" cy="576263"/>
          </a:xfrm>
          <a:prstGeom prst="rect">
            <a:avLst/>
          </a:prstGeom>
          <a:noFill/>
          <a:ln w="9525">
            <a:noFill/>
            <a:miter lim="800000"/>
          </a:ln>
        </p:spPr>
        <p:txBody>
          <a:bodyPr/>
          <a:lstStyle/>
          <a:p>
            <a:pPr>
              <a:defRPr/>
            </a:pPr>
            <a:r>
              <a:rPr lang="en-US" altLang="zh-CN" sz="3200" b="1" dirty="0">
                <a:solidFill>
                  <a:schemeClr val="accent2">
                    <a:lumMod val="50000"/>
                  </a:schemeClr>
                </a:solidFill>
              </a:rPr>
              <a:t>3.2.2 </a:t>
            </a:r>
            <a:r>
              <a:rPr lang="zh-CN" altLang="en-US" sz="3200" b="1" dirty="0">
                <a:solidFill>
                  <a:schemeClr val="accent2">
                    <a:lumMod val="50000"/>
                  </a:schemeClr>
                </a:solidFill>
              </a:rPr>
              <a:t>综合布线系统实际工程</a:t>
            </a:r>
            <a:endParaRPr lang="zh-CN" altLang="en-US" sz="3200" b="1" dirty="0">
              <a:latin typeface="+mn-ea"/>
              <a:ea typeface="+mn-ea"/>
            </a:endParaRPr>
          </a:p>
        </p:txBody>
      </p:sp>
    </p:spTree>
  </p:cSld>
  <p:clrMapOvr>
    <a:masterClrMapping/>
  </p:clrMapOvr>
  <p:transition>
    <p:zoom/>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
          <p:cNvSpPr>
            <a:spLocks noChangeArrowheads="1"/>
          </p:cNvSpPr>
          <p:nvPr/>
        </p:nvSpPr>
        <p:spPr bwMode="auto">
          <a:xfrm>
            <a:off x="695325" y="1988820"/>
            <a:ext cx="10909935" cy="3415030"/>
          </a:xfrm>
          <a:prstGeom prst="rect">
            <a:avLst/>
          </a:prstGeom>
          <a:solidFill>
            <a:srgbClr val="FFFFFF"/>
          </a:solidFill>
          <a:ln w="9525">
            <a:solidFill>
              <a:srgbClr val="99CCFF"/>
            </a:solidFill>
            <a:miter lim="800000"/>
          </a:ln>
        </p:spPr>
        <p:txBody>
          <a:bodyPr wrap="square">
            <a:spAutoFit/>
          </a:bodyPr>
          <a:lstStyle/>
          <a:p>
            <a:pPr indent="628650">
              <a:defRPr/>
            </a:pPr>
            <a:r>
              <a:rPr lang="zh-CN" altLang="zh-CN" sz="2400" dirty="0"/>
              <a:t>从某种意义上讲，综合布线系统布线设计不仅决定网络性能和布线成本，甚至决定网络能否正常通讯。例如，采用</a:t>
            </a:r>
            <a:r>
              <a:rPr lang="en-US" altLang="zh-CN" sz="2400" dirty="0"/>
              <a:t>5e</a:t>
            </a:r>
            <a:r>
              <a:rPr lang="zh-CN" altLang="zh-CN" sz="2400" dirty="0"/>
              <a:t>类</a:t>
            </a:r>
            <a:r>
              <a:rPr lang="en-US" altLang="zh-CN" sz="2400" dirty="0"/>
              <a:t>UTP</a:t>
            </a:r>
            <a:r>
              <a:rPr lang="zh-CN" altLang="zh-CN" sz="2400" dirty="0"/>
              <a:t>电缆，通常只能支持</a:t>
            </a:r>
            <a:r>
              <a:rPr lang="en-US" altLang="zh-CN" sz="2400" dirty="0"/>
              <a:t>100Mb/s</a:t>
            </a:r>
            <a:r>
              <a:rPr lang="zh-CN" altLang="zh-CN" sz="2400" dirty="0"/>
              <a:t>的传输速率；在相距较远的建筑间采用多模光纤，将可能导致建筑物间无法通讯或不能支持高传输速率；在电磁干扰严重的场所采用非屏蔽双绞线，将导致设备通讯设备。因此，在设计综合布线系统工程，应充分考虑各个方面的因素，并严格执行各种布线标准。</a:t>
            </a:r>
            <a:endParaRPr lang="zh-CN" altLang="zh-CN" sz="2400" dirty="0"/>
          </a:p>
          <a:p>
            <a:pPr indent="628650">
              <a:defRPr/>
            </a:pPr>
            <a:r>
              <a:rPr lang="zh-CN" altLang="zh-CN" sz="2400" dirty="0"/>
              <a:t>那么有必要掌握在综合布线系统工程中传输介质是选择屏蔽双绞线还是非屏蔽双绞线，</a:t>
            </a:r>
            <a:r>
              <a:rPr lang="en-US" altLang="zh-CN" sz="2400" dirty="0"/>
              <a:t>5e</a:t>
            </a:r>
            <a:r>
              <a:rPr lang="zh-CN" altLang="zh-CN" sz="2400" dirty="0"/>
              <a:t>、</a:t>
            </a:r>
            <a:r>
              <a:rPr lang="en-US" altLang="zh-CN" sz="2400" dirty="0"/>
              <a:t>6</a:t>
            </a:r>
            <a:r>
              <a:rPr lang="zh-CN" altLang="zh-CN" sz="2400" dirty="0"/>
              <a:t>类、</a:t>
            </a:r>
            <a:r>
              <a:rPr lang="en-US" altLang="zh-CN" sz="2400" dirty="0"/>
              <a:t>6e</a:t>
            </a:r>
            <a:r>
              <a:rPr lang="zh-CN" altLang="zh-CN" sz="2400" dirty="0"/>
              <a:t>类不同级别双绞线的选择以及选择电缆还是光缆或是不同的系统选择的传输介质。</a:t>
            </a:r>
            <a:endParaRPr lang="zh-CN" altLang="en-US" sz="2200" b="1" dirty="0">
              <a:latin typeface="+mn-ea"/>
              <a:ea typeface="+mn-ea"/>
            </a:endParaRPr>
          </a:p>
        </p:txBody>
      </p:sp>
      <p:pic>
        <p:nvPicPr>
          <p:cNvPr id="3075" name="Picture 38" descr="3"/>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695008" y="1203008"/>
            <a:ext cx="3024187"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4" name="Rectangle 39"/>
          <p:cNvSpPr>
            <a:spLocks noChangeArrowheads="1"/>
          </p:cNvSpPr>
          <p:nvPr/>
        </p:nvSpPr>
        <p:spPr bwMode="auto">
          <a:xfrm>
            <a:off x="980758" y="1274445"/>
            <a:ext cx="2592387" cy="446405"/>
          </a:xfrm>
          <a:prstGeom prst="rect">
            <a:avLst/>
          </a:prstGeom>
          <a:noFill/>
          <a:ln w="9525">
            <a:noFill/>
            <a:miter lim="800000"/>
          </a:ln>
        </p:spPr>
        <p:txBody>
          <a:bodyPr>
            <a:spAutoFit/>
          </a:bodyPr>
          <a:lstStyle/>
          <a:p>
            <a:pPr>
              <a:lnSpc>
                <a:spcPct val="105000"/>
              </a:lnSpc>
              <a:spcBef>
                <a:spcPct val="20000"/>
              </a:spcBef>
              <a:defRPr/>
            </a:pPr>
            <a:r>
              <a:rPr lang="en-US" altLang="zh-CN" sz="2200" b="1" dirty="0">
                <a:solidFill>
                  <a:schemeClr val="bg1">
                    <a:lumMod val="95000"/>
                  </a:schemeClr>
                </a:solidFill>
              </a:rPr>
              <a:t>3.1</a:t>
            </a:r>
            <a:r>
              <a:rPr lang="zh-CN" altLang="en-US" sz="2200" b="1" dirty="0">
                <a:solidFill>
                  <a:schemeClr val="bg1">
                    <a:lumMod val="95000"/>
                  </a:schemeClr>
                </a:solidFill>
              </a:rPr>
              <a:t> </a:t>
            </a:r>
            <a:r>
              <a:rPr lang="zh-CN" altLang="en-US" sz="2200" b="1" dirty="0">
                <a:solidFill>
                  <a:schemeClr val="bg1">
                    <a:lumMod val="95000"/>
                  </a:schemeClr>
                </a:solidFill>
              </a:rPr>
              <a:t>任务描述</a:t>
            </a:r>
            <a:endParaRPr lang="zh-CN" altLang="en-US" sz="2200" b="1" dirty="0">
              <a:solidFill>
                <a:schemeClr val="bg1">
                  <a:lumMod val="95000"/>
                </a:schemeClr>
              </a:solidFill>
            </a:endParaRPr>
          </a:p>
        </p:txBody>
      </p:sp>
      <p:sp>
        <p:nvSpPr>
          <p:cNvPr id="3077" name="标题 1"/>
          <p:cNvSpPr/>
          <p:nvPr/>
        </p:nvSpPr>
        <p:spPr bwMode="auto">
          <a:xfrm>
            <a:off x="2998788" y="260350"/>
            <a:ext cx="6310312"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r>
              <a:rPr lang="zh-CN" altLang="zh-CN" sz="3200"/>
              <a:t>任务</a:t>
            </a:r>
            <a:r>
              <a:rPr lang="en-US" altLang="zh-CN" sz="3200"/>
              <a:t>3:</a:t>
            </a:r>
            <a:r>
              <a:rPr lang="zh-CN" altLang="zh-CN" sz="3200"/>
              <a:t>综合布线工程网络方案设计</a:t>
            </a:r>
            <a:endParaRPr lang="zh-CN" altLang="zh-CN" sz="3200"/>
          </a:p>
        </p:txBody>
      </p:sp>
    </p:spTree>
  </p:cSld>
  <p:clrMapOvr>
    <a:masterClrMapping/>
  </p:clrMapOvr>
  <p:transition>
    <p:zoom/>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2927350" y="274638"/>
            <a:ext cx="7283450" cy="706437"/>
          </a:xfrm>
        </p:spPr>
        <p:txBody>
          <a:bodyPr/>
          <a:lstStyle/>
          <a:p>
            <a:pPr algn="l">
              <a:defRPr/>
            </a:pPr>
            <a:r>
              <a:rPr lang="en-US" altLang="zh-CN" sz="3600" b="1" dirty="0" smtClean="0">
                <a:solidFill>
                  <a:schemeClr val="accent2">
                    <a:lumMod val="50000"/>
                  </a:schemeClr>
                </a:solidFill>
              </a:rPr>
              <a:t>3.2.2 </a:t>
            </a:r>
            <a:r>
              <a:rPr lang="zh-CN" altLang="en-US" sz="3600" b="1" dirty="0" smtClean="0">
                <a:solidFill>
                  <a:schemeClr val="accent2">
                    <a:lumMod val="50000"/>
                  </a:schemeClr>
                </a:solidFill>
              </a:rPr>
              <a:t>综合布线系统实际工程</a:t>
            </a:r>
            <a:endParaRPr lang="zh-CN" altLang="en-US" sz="3600" dirty="0"/>
          </a:p>
        </p:txBody>
      </p:sp>
      <p:pic>
        <p:nvPicPr>
          <p:cNvPr id="25603" name="图片 12173"/>
          <p:cNvPicPr>
            <a:picLocks noChangeAspect="1" noChangeArrowheads="1"/>
          </p:cNvPicPr>
          <p:nvPr/>
        </p:nvPicPr>
        <p:blipFill>
          <a:blip r:embed="rId1">
            <a:extLst>
              <a:ext uri="{28A0092B-C50C-407E-A947-70E740481C1C}">
                <a14:useLocalDpi xmlns:a14="http://schemas.microsoft.com/office/drawing/2010/main" val="0"/>
              </a:ext>
            </a:extLst>
          </a:blip>
          <a:srcRect b="13483"/>
          <a:stretch>
            <a:fillRect/>
          </a:stretch>
        </p:blipFill>
        <p:spPr bwMode="auto">
          <a:xfrm>
            <a:off x="1776095" y="2132965"/>
            <a:ext cx="8242300" cy="37172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1"/>
          <p:cNvSpPr>
            <a:spLocks noChangeArrowheads="1"/>
          </p:cNvSpPr>
          <p:nvPr/>
        </p:nvSpPr>
        <p:spPr bwMode="auto">
          <a:xfrm>
            <a:off x="1454150" y="1451610"/>
            <a:ext cx="8756650" cy="488950"/>
          </a:xfrm>
          <a:prstGeom prst="rect">
            <a:avLst/>
          </a:prstGeom>
          <a:solidFill>
            <a:srgbClr val="FFFFFF"/>
          </a:solidFill>
          <a:ln w="9525">
            <a:solidFill>
              <a:schemeClr val="accent1">
                <a:lumMod val="50000"/>
              </a:schemeClr>
            </a:solidFill>
            <a:miter lim="800000"/>
          </a:ln>
          <a:effectLst/>
        </p:spPr>
        <p:txBody>
          <a:bodyPr wrap="square" anchor="ctr">
            <a:spAutoFit/>
          </a:bodyPr>
          <a:lstStyle/>
          <a:p>
            <a:pPr indent="628650">
              <a:lnSpc>
                <a:spcPts val="3100"/>
              </a:lnSpc>
              <a:defRPr/>
            </a:pPr>
            <a:r>
              <a:rPr lang="zh-CN" altLang="zh-CN" sz="2400" dirty="0"/>
              <a:t>组合的建筑群相对集中，只需一处设置入口设施，如图所示。</a:t>
            </a:r>
            <a:endParaRPr lang="zh-CN" altLang="en-US" sz="2400" b="1" dirty="0"/>
          </a:p>
        </p:txBody>
      </p:sp>
    </p:spTree>
  </p:cSld>
  <p:clrMapOvr>
    <a:masterClrMapping/>
  </p:clrMapOvr>
  <p:transition>
    <p:zoom/>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626" name="Picture 38" descr="3"/>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727075" y="1262698"/>
            <a:ext cx="5143500"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0355" name="Rectangle 39"/>
          <p:cNvSpPr>
            <a:spLocks noChangeArrowheads="1"/>
          </p:cNvSpPr>
          <p:nvPr/>
        </p:nvSpPr>
        <p:spPr bwMode="auto">
          <a:xfrm>
            <a:off x="982663" y="1340485"/>
            <a:ext cx="4959350" cy="488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a:lnSpc>
                <a:spcPts val="3100"/>
              </a:lnSpc>
              <a:defRPr/>
            </a:pPr>
            <a:r>
              <a:rPr lang="en-US" altLang="zh-CN" sz="2400" b="1" dirty="0">
                <a:solidFill>
                  <a:schemeClr val="bg1"/>
                </a:solidFill>
                <a:latin typeface="+mn-ea"/>
              </a:rPr>
              <a:t>6.</a:t>
            </a:r>
            <a:r>
              <a:rPr lang="zh-CN" altLang="en-US" sz="2400" b="1" dirty="0">
                <a:solidFill>
                  <a:schemeClr val="bg1"/>
                </a:solidFill>
                <a:latin typeface="+mn-ea"/>
              </a:rPr>
              <a:t>建筑群</a:t>
            </a:r>
            <a:r>
              <a:rPr lang="en-US" altLang="zh-CN" sz="2400" b="1" dirty="0">
                <a:solidFill>
                  <a:schemeClr val="bg1"/>
                </a:solidFill>
                <a:latin typeface="+mn-ea"/>
              </a:rPr>
              <a:t>FD-BD-CD</a:t>
            </a:r>
            <a:r>
              <a:rPr lang="zh-CN" altLang="en-US" sz="2400" b="1" dirty="0">
                <a:solidFill>
                  <a:schemeClr val="bg1"/>
                </a:solidFill>
                <a:latin typeface="+mn-ea"/>
              </a:rPr>
              <a:t>结构</a:t>
            </a:r>
            <a:endParaRPr lang="zh-CN" altLang="en-US" sz="2400" b="1" dirty="0">
              <a:solidFill>
                <a:schemeClr val="bg1"/>
              </a:solidFill>
              <a:latin typeface="+mn-ea"/>
            </a:endParaRPr>
          </a:p>
        </p:txBody>
      </p:sp>
      <p:sp>
        <p:nvSpPr>
          <p:cNvPr id="3073" name="Rectangle 1"/>
          <p:cNvSpPr>
            <a:spLocks noChangeArrowheads="1"/>
          </p:cNvSpPr>
          <p:nvPr/>
        </p:nvSpPr>
        <p:spPr bwMode="auto">
          <a:xfrm>
            <a:off x="727075" y="1988820"/>
            <a:ext cx="10382885" cy="3669030"/>
          </a:xfrm>
          <a:prstGeom prst="rect">
            <a:avLst/>
          </a:prstGeom>
          <a:solidFill>
            <a:srgbClr val="FFFFFF"/>
          </a:solidFill>
          <a:ln w="9525">
            <a:solidFill>
              <a:schemeClr val="accent1">
                <a:lumMod val="50000"/>
              </a:schemeClr>
            </a:solidFill>
            <a:miter lim="800000"/>
          </a:ln>
          <a:effectLst/>
        </p:spPr>
        <p:txBody>
          <a:bodyPr wrap="square" anchor="ctr">
            <a:spAutoFit/>
          </a:bodyPr>
          <a:lstStyle/>
          <a:p>
            <a:pPr indent="628650">
              <a:lnSpc>
                <a:spcPts val="3100"/>
              </a:lnSpc>
              <a:defRPr/>
            </a:pPr>
            <a:r>
              <a:rPr lang="zh-CN" altLang="en-US" sz="2800" b="1" dirty="0">
                <a:latin typeface="+mn-ea"/>
                <a:ea typeface="+mn-ea"/>
              </a:rPr>
              <a:t>这种结构适用于建筑物数量不多、小区建设范围不大的场合。选择位于建筑群中心的建筑物作为各建筑物通信线路和对公用通信网络连接的汇接点，并在此安装建筑群配线架（</a:t>
            </a:r>
            <a:r>
              <a:rPr lang="en-US" sz="2800" b="1" dirty="0">
                <a:latin typeface="+mn-ea"/>
                <a:ea typeface="+mn-ea"/>
              </a:rPr>
              <a:t>CD</a:t>
            </a:r>
            <a:r>
              <a:rPr lang="zh-CN" altLang="en-US" sz="2800" b="1" dirty="0">
                <a:latin typeface="+mn-ea"/>
                <a:ea typeface="+mn-ea"/>
              </a:rPr>
              <a:t>），建筑群配线架（</a:t>
            </a:r>
            <a:r>
              <a:rPr lang="en-US" sz="2800" b="1" dirty="0">
                <a:latin typeface="+mn-ea"/>
                <a:ea typeface="+mn-ea"/>
              </a:rPr>
              <a:t>CD</a:t>
            </a:r>
            <a:r>
              <a:rPr lang="zh-CN" altLang="en-US" sz="2800" b="1" dirty="0">
                <a:latin typeface="+mn-ea"/>
                <a:ea typeface="+mn-ea"/>
              </a:rPr>
              <a:t>）可与该建筑物的建筑物配线架（</a:t>
            </a:r>
            <a:r>
              <a:rPr lang="en-US" sz="2800" b="1" dirty="0">
                <a:latin typeface="+mn-ea"/>
                <a:ea typeface="+mn-ea"/>
              </a:rPr>
              <a:t>BD</a:t>
            </a:r>
            <a:r>
              <a:rPr lang="zh-CN" altLang="en-US" sz="2800" b="1" dirty="0">
                <a:latin typeface="+mn-ea"/>
                <a:ea typeface="+mn-ea"/>
              </a:rPr>
              <a:t>）合设，达到既能减少配线接续设备和通信线路长度，又能降低工程建设费用的目的。各建筑物中装设建筑物配线架（</a:t>
            </a:r>
            <a:r>
              <a:rPr lang="en-US" sz="2800" b="1" dirty="0">
                <a:latin typeface="+mn-ea"/>
                <a:ea typeface="+mn-ea"/>
              </a:rPr>
              <a:t>BD</a:t>
            </a:r>
            <a:r>
              <a:rPr lang="zh-CN" altLang="en-US" sz="2800" b="1" dirty="0">
                <a:latin typeface="+mn-ea"/>
                <a:ea typeface="+mn-ea"/>
              </a:rPr>
              <a:t>）作为中间层，敷设建筑群子系统的主干线路并与建筑群配线架（</a:t>
            </a:r>
            <a:r>
              <a:rPr lang="en-US" sz="2800" b="1" dirty="0">
                <a:latin typeface="+mn-ea"/>
                <a:ea typeface="+mn-ea"/>
              </a:rPr>
              <a:t>CD</a:t>
            </a:r>
            <a:r>
              <a:rPr lang="zh-CN" altLang="en-US" sz="2800" b="1" dirty="0">
                <a:latin typeface="+mn-ea"/>
                <a:ea typeface="+mn-ea"/>
              </a:rPr>
              <a:t>）相连，相应的有再下一层的楼层配线架和配线子系统，构成树型网络拓扑结构，也就是常用的三级星型拓扑结构，如图</a:t>
            </a:r>
            <a:r>
              <a:rPr lang="en-US" altLang="zh-CN" sz="2800" b="1" dirty="0">
                <a:latin typeface="+mn-ea"/>
                <a:ea typeface="+mn-ea"/>
              </a:rPr>
              <a:t>3</a:t>
            </a:r>
            <a:r>
              <a:rPr lang="en-US" sz="2800" b="1" dirty="0">
                <a:latin typeface="+mn-ea"/>
                <a:ea typeface="+mn-ea"/>
              </a:rPr>
              <a:t>.8</a:t>
            </a:r>
            <a:r>
              <a:rPr lang="zh-CN" altLang="en-US" sz="2800" b="1" dirty="0">
                <a:latin typeface="+mn-ea"/>
                <a:ea typeface="+mn-ea"/>
              </a:rPr>
              <a:t>所</a:t>
            </a:r>
            <a:r>
              <a:rPr lang="zh-CN" altLang="en-US" sz="2800" b="1" dirty="0">
                <a:latin typeface="+mn-ea"/>
                <a:ea typeface="+mn-ea"/>
              </a:rPr>
              <a:t>示。</a:t>
            </a:r>
            <a:endParaRPr lang="zh-CN" altLang="en-US" sz="2800" b="1" dirty="0">
              <a:latin typeface="+mn-ea"/>
              <a:ea typeface="+mn-ea"/>
            </a:endParaRPr>
          </a:p>
        </p:txBody>
      </p:sp>
      <p:sp>
        <p:nvSpPr>
          <p:cNvPr id="6" name="标题 1"/>
          <p:cNvSpPr/>
          <p:nvPr/>
        </p:nvSpPr>
        <p:spPr bwMode="auto">
          <a:xfrm>
            <a:off x="3071813" y="260350"/>
            <a:ext cx="5761037" cy="576263"/>
          </a:xfrm>
          <a:prstGeom prst="rect">
            <a:avLst/>
          </a:prstGeom>
          <a:noFill/>
          <a:ln w="9525">
            <a:noFill/>
            <a:miter lim="800000"/>
          </a:ln>
        </p:spPr>
        <p:txBody>
          <a:bodyPr/>
          <a:lstStyle/>
          <a:p>
            <a:pPr>
              <a:defRPr/>
            </a:pPr>
            <a:r>
              <a:rPr lang="en-US" altLang="zh-CN" sz="3200" b="1" dirty="0">
                <a:solidFill>
                  <a:schemeClr val="accent2">
                    <a:lumMod val="50000"/>
                  </a:schemeClr>
                </a:solidFill>
              </a:rPr>
              <a:t>3.2.2 </a:t>
            </a:r>
            <a:r>
              <a:rPr lang="zh-CN" altLang="en-US" sz="3200" b="1" dirty="0">
                <a:solidFill>
                  <a:schemeClr val="accent2">
                    <a:lumMod val="50000"/>
                  </a:schemeClr>
                </a:solidFill>
              </a:rPr>
              <a:t>综合布线系统实际工程</a:t>
            </a:r>
            <a:endParaRPr lang="zh-CN" altLang="en-US" sz="3200" b="1" dirty="0">
              <a:latin typeface="+mn-ea"/>
              <a:ea typeface="+mn-ea"/>
            </a:endParaRPr>
          </a:p>
        </p:txBody>
      </p:sp>
    </p:spTree>
  </p:cSld>
  <p:clrMapOvr>
    <a:masterClrMapping/>
  </p:clrMapOvr>
  <p:transition>
    <p:zoom/>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a:blip r:embed="rId1"/>
          <a:stretch>
            <a:fillRect/>
          </a:stretch>
        </p:blipFill>
        <p:spPr>
          <a:xfrm>
            <a:off x="1776095" y="332740"/>
            <a:ext cx="7734935" cy="6426200"/>
          </a:xfrm>
          <a:prstGeom prst="rect">
            <a:avLst/>
          </a:prstGeom>
        </p:spPr>
      </p:pic>
    </p:spTree>
  </p:cSld>
  <p:clrMapOvr>
    <a:masterClrMapping/>
  </p:clrMapOvr>
  <p:transition>
    <p:zoom/>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2927350" y="274638"/>
            <a:ext cx="7283450" cy="706437"/>
          </a:xfrm>
        </p:spPr>
        <p:txBody>
          <a:bodyPr/>
          <a:lstStyle/>
          <a:p>
            <a:pPr algn="l">
              <a:defRPr/>
            </a:pPr>
            <a:r>
              <a:rPr lang="en-US" altLang="zh-CN" sz="3600" b="1" dirty="0" smtClean="0">
                <a:solidFill>
                  <a:schemeClr val="accent2">
                    <a:lumMod val="50000"/>
                  </a:schemeClr>
                </a:solidFill>
              </a:rPr>
              <a:t>3.2.2 </a:t>
            </a:r>
            <a:r>
              <a:rPr lang="zh-CN" altLang="en-US" sz="3600" b="1" dirty="0" smtClean="0">
                <a:solidFill>
                  <a:schemeClr val="accent2">
                    <a:lumMod val="50000"/>
                  </a:schemeClr>
                </a:solidFill>
              </a:rPr>
              <a:t>综合布线系统实际工程</a:t>
            </a:r>
            <a:endParaRPr lang="zh-CN" altLang="en-US" sz="3600" dirty="0"/>
          </a:p>
        </p:txBody>
      </p:sp>
      <p:pic>
        <p:nvPicPr>
          <p:cNvPr id="28675" name="图片 12175"/>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1558925" y="2276475"/>
            <a:ext cx="8881745" cy="40982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1"/>
          <p:cNvSpPr>
            <a:spLocks noChangeArrowheads="1"/>
          </p:cNvSpPr>
          <p:nvPr/>
        </p:nvSpPr>
        <p:spPr bwMode="auto">
          <a:xfrm>
            <a:off x="717550" y="1252855"/>
            <a:ext cx="10596880" cy="886460"/>
          </a:xfrm>
          <a:prstGeom prst="rect">
            <a:avLst/>
          </a:prstGeom>
          <a:solidFill>
            <a:srgbClr val="FFFFFF"/>
          </a:solidFill>
          <a:ln w="9525">
            <a:solidFill>
              <a:schemeClr val="accent1">
                <a:lumMod val="50000"/>
              </a:schemeClr>
            </a:solidFill>
            <a:miter lim="800000"/>
          </a:ln>
          <a:effectLst/>
        </p:spPr>
        <p:txBody>
          <a:bodyPr wrap="square" anchor="ctr">
            <a:spAutoFit/>
          </a:bodyPr>
          <a:lstStyle/>
          <a:p>
            <a:pPr indent="628650">
              <a:lnSpc>
                <a:spcPts val="3100"/>
              </a:lnSpc>
              <a:defRPr/>
            </a:pPr>
            <a:r>
              <a:rPr lang="zh-CN" altLang="zh-CN" sz="2400" dirty="0"/>
              <a:t>分散设置的建筑群的各幢房屋建筑内都需设置入口设施，其引入缆线的结构如图</a:t>
            </a:r>
            <a:r>
              <a:rPr lang="en-US" altLang="zh-CN" sz="2400" dirty="0"/>
              <a:t>3.10</a:t>
            </a:r>
            <a:r>
              <a:rPr lang="zh-CN" altLang="zh-CN" sz="2400" dirty="0"/>
              <a:t>所</a:t>
            </a:r>
            <a:r>
              <a:rPr lang="zh-CN" altLang="zh-CN" sz="2400" dirty="0"/>
              <a:t>示。</a:t>
            </a:r>
            <a:endParaRPr lang="zh-CN" altLang="en-US" sz="2400" b="1" dirty="0"/>
          </a:p>
        </p:txBody>
      </p:sp>
    </p:spTree>
  </p:cSld>
  <p:clrMapOvr>
    <a:masterClrMapping/>
  </p:clrMapOvr>
  <p:transition>
    <p:zoom/>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698" name="Picture 38" descr="3"/>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839470" y="1216025"/>
            <a:ext cx="5224463"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9699" name="Rectangle 39"/>
          <p:cNvSpPr>
            <a:spLocks noChangeArrowheads="1"/>
          </p:cNvSpPr>
          <p:nvPr/>
        </p:nvSpPr>
        <p:spPr bwMode="auto">
          <a:xfrm>
            <a:off x="1095058" y="1295400"/>
            <a:ext cx="4968875"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r>
              <a:rPr lang="en-US" altLang="zh-CN" sz="2400" b="1">
                <a:solidFill>
                  <a:schemeClr val="bg1"/>
                </a:solidFill>
              </a:rPr>
              <a:t>1  </a:t>
            </a:r>
            <a:r>
              <a:rPr lang="zh-CN" altLang="zh-CN" sz="2400" b="1">
                <a:solidFill>
                  <a:schemeClr val="bg1"/>
                </a:solidFill>
              </a:rPr>
              <a:t>信道</a:t>
            </a:r>
            <a:r>
              <a:rPr lang="zh-CN" altLang="en-US" sz="2400" b="1">
                <a:solidFill>
                  <a:schemeClr val="bg1"/>
                </a:solidFill>
              </a:rPr>
              <a:t>的定义与范围</a:t>
            </a:r>
            <a:endParaRPr lang="zh-CN" altLang="zh-CN" sz="2400" b="1">
              <a:solidFill>
                <a:schemeClr val="bg1"/>
              </a:solidFill>
            </a:endParaRPr>
          </a:p>
        </p:txBody>
      </p:sp>
      <p:sp>
        <p:nvSpPr>
          <p:cNvPr id="3073" name="Rectangle 1"/>
          <p:cNvSpPr>
            <a:spLocks noChangeArrowheads="1"/>
          </p:cNvSpPr>
          <p:nvPr/>
        </p:nvSpPr>
        <p:spPr bwMode="auto">
          <a:xfrm>
            <a:off x="839470" y="2162810"/>
            <a:ext cx="10786110" cy="3810000"/>
          </a:xfrm>
          <a:prstGeom prst="rect">
            <a:avLst/>
          </a:prstGeom>
          <a:solidFill>
            <a:srgbClr val="FFFFFF"/>
          </a:solidFill>
          <a:ln w="9525">
            <a:solidFill>
              <a:schemeClr val="accent1">
                <a:lumMod val="50000"/>
              </a:schemeClr>
            </a:solidFill>
            <a:miter lim="800000"/>
          </a:ln>
          <a:effectLst/>
        </p:spPr>
        <p:txBody>
          <a:bodyPr wrap="square" anchor="ctr">
            <a:spAutoFit/>
          </a:bodyPr>
          <a:lstStyle/>
          <a:p>
            <a:pPr indent="628650">
              <a:lnSpc>
                <a:spcPts val="2900"/>
              </a:lnSpc>
              <a:defRPr/>
            </a:pPr>
            <a:r>
              <a:rPr lang="zh-CN" altLang="en-US" sz="2400" b="1" dirty="0"/>
              <a:t>信道的范围目前有两种定义：</a:t>
            </a:r>
            <a:endParaRPr lang="zh-CN" altLang="en-US" sz="2400" b="1" dirty="0"/>
          </a:p>
          <a:p>
            <a:pPr indent="628650">
              <a:lnSpc>
                <a:spcPts val="2900"/>
              </a:lnSpc>
              <a:defRPr/>
            </a:pPr>
            <a:r>
              <a:rPr lang="zh-CN" altLang="en-US" sz="2400" b="1" dirty="0"/>
              <a:t>（</a:t>
            </a:r>
            <a:r>
              <a:rPr lang="en-US" sz="2400" b="1" dirty="0"/>
              <a:t>1</a:t>
            </a:r>
            <a:r>
              <a:rPr lang="zh-CN" altLang="en-US" sz="2400" b="1" dirty="0"/>
              <a:t>）狭义信道：是指传送信号的传输媒质，其范围仅指从发送设备到接收设备之间的传输媒质，不包括两端设备，传输媒质有电缆、光纤光缆。</a:t>
            </a:r>
            <a:endParaRPr lang="zh-CN" altLang="en-US" sz="2400" b="1" dirty="0"/>
          </a:p>
          <a:p>
            <a:pPr indent="628650">
              <a:lnSpc>
                <a:spcPts val="2900"/>
              </a:lnSpc>
              <a:defRPr/>
            </a:pPr>
            <a:r>
              <a:rPr lang="zh-CN" altLang="en-US" sz="2400" b="1" dirty="0"/>
              <a:t>（</a:t>
            </a:r>
            <a:r>
              <a:rPr lang="en-US" sz="2400" b="1" dirty="0"/>
              <a:t>2</a:t>
            </a:r>
            <a:r>
              <a:rPr lang="zh-CN" altLang="en-US" sz="2400" b="1" dirty="0"/>
              <a:t>）广义信道：所指的范围较狭义信道要广，除狭义信道的传送信号传输媒质外，还包括各种信号的转换设备，以及两端终端设备，例如发送设备、接收设备、调制解调器等。</a:t>
            </a:r>
            <a:endParaRPr lang="zh-CN" altLang="en-US" sz="2400" b="1" dirty="0"/>
          </a:p>
          <a:p>
            <a:pPr indent="628650">
              <a:lnSpc>
                <a:spcPts val="2900"/>
              </a:lnSpc>
              <a:defRPr/>
            </a:pPr>
            <a:r>
              <a:rPr sz="2400" b="1" dirty="0"/>
              <a:t>根据国家标准《综合布线系统工程设计规范》（GB50311-2016）中规定，在综合布线系统中的信道范围是以狭义信道来设定的。信道是</a:t>
            </a:r>
            <a:r>
              <a:rPr sz="2400" b="1" dirty="0">
                <a:solidFill>
                  <a:srgbClr val="FF0000"/>
                </a:solidFill>
              </a:rPr>
              <a:t>指连接两个应用设备的端到端的传输通道，包括设备电缆、设备光缆和工作区电缆、工作区光缆。</a:t>
            </a:r>
            <a:endParaRPr sz="2400" b="1" dirty="0">
              <a:solidFill>
                <a:srgbClr val="FF0000"/>
              </a:solidFill>
            </a:endParaRPr>
          </a:p>
        </p:txBody>
      </p:sp>
      <p:sp>
        <p:nvSpPr>
          <p:cNvPr id="29701" name="标题 1"/>
          <p:cNvSpPr/>
          <p:nvPr/>
        </p:nvSpPr>
        <p:spPr bwMode="auto">
          <a:xfrm>
            <a:off x="3071813" y="260350"/>
            <a:ext cx="7056437"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r>
              <a:rPr lang="en-US" altLang="zh-CN" sz="2800" b="1"/>
              <a:t>3.2.3 </a:t>
            </a:r>
            <a:r>
              <a:rPr lang="zh-CN" altLang="zh-CN" sz="2800" b="1"/>
              <a:t>综合布线系统的链路和信道</a:t>
            </a:r>
            <a:endParaRPr lang="zh-CN" altLang="zh-CN" sz="2800"/>
          </a:p>
        </p:txBody>
      </p:sp>
    </p:spTree>
  </p:cSld>
  <p:clrMapOvr>
    <a:masterClrMapping/>
  </p:clrMapOvr>
  <p:transition>
    <p:zoom/>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ChangeArrowheads="1"/>
          </p:cNvSpPr>
          <p:nvPr/>
        </p:nvSpPr>
        <p:spPr bwMode="auto">
          <a:xfrm>
            <a:off x="695325" y="2071053"/>
            <a:ext cx="10796270" cy="3374390"/>
          </a:xfrm>
          <a:prstGeom prst="rect">
            <a:avLst/>
          </a:prstGeom>
          <a:solidFill>
            <a:srgbClr val="FFFFFF"/>
          </a:solidFill>
          <a:ln w="9525">
            <a:solidFill>
              <a:schemeClr val="accent1">
                <a:lumMod val="50000"/>
              </a:schemeClr>
            </a:solidFill>
            <a:miter lim="800000"/>
          </a:ln>
          <a:effectLst/>
        </p:spPr>
        <p:txBody>
          <a:bodyPr wrap="square" anchor="ctr">
            <a:spAutoFit/>
          </a:bodyPr>
          <a:lstStyle/>
          <a:p>
            <a:pPr indent="628650">
              <a:lnSpc>
                <a:spcPts val="3200"/>
              </a:lnSpc>
              <a:defRPr/>
            </a:pPr>
            <a:r>
              <a:rPr sz="2800" b="1" dirty="0"/>
              <a:t>从通信线路传输功能分析，链路和信道的定义基本相同，都是通信（信息）信号的传输通道，只是链路的范围比信道范围要小。</a:t>
            </a:r>
            <a:endParaRPr sz="2800" b="1" dirty="0"/>
          </a:p>
          <a:p>
            <a:pPr indent="628650">
              <a:lnSpc>
                <a:spcPts val="3200"/>
              </a:lnSpc>
              <a:defRPr/>
            </a:pPr>
            <a:r>
              <a:rPr sz="2800" b="1" dirty="0"/>
              <a:t>国家标准《综合布线系统工程设计规范》（GB50311-2016）中规定：链路是一个CP链路或一个永久链路。永久链路是指信息点到楼层配线设备之间的传输线路，它不包括工作区缆线和连接楼层配线设备的缆线或跳线，但可以包括一个CP链路。CP链路是指楼层配线设备与集合点（CP）之间，包括各端的连接器件在内的永久型的链路。</a:t>
            </a:r>
            <a:endParaRPr sz="2800" b="1" dirty="0"/>
          </a:p>
        </p:txBody>
      </p:sp>
      <p:pic>
        <p:nvPicPr>
          <p:cNvPr id="30723" name="Picture 38" descr="3"/>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695325" y="1362075"/>
            <a:ext cx="5224463"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24" name="Rectangle 39"/>
          <p:cNvSpPr>
            <a:spLocks noChangeArrowheads="1"/>
          </p:cNvSpPr>
          <p:nvPr/>
        </p:nvSpPr>
        <p:spPr bwMode="auto">
          <a:xfrm>
            <a:off x="950913" y="1441450"/>
            <a:ext cx="4968875"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r>
              <a:rPr lang="en-US" altLang="zh-CN" sz="2400" b="1">
                <a:solidFill>
                  <a:schemeClr val="bg1"/>
                </a:solidFill>
              </a:rPr>
              <a:t>2. </a:t>
            </a:r>
            <a:r>
              <a:rPr lang="zh-CN" altLang="zh-CN" sz="2400" b="1">
                <a:solidFill>
                  <a:schemeClr val="bg1"/>
                </a:solidFill>
              </a:rPr>
              <a:t>链路</a:t>
            </a:r>
            <a:r>
              <a:rPr lang="zh-CN" altLang="en-US" sz="2400" b="1">
                <a:solidFill>
                  <a:schemeClr val="bg1"/>
                </a:solidFill>
              </a:rPr>
              <a:t>定义与范围</a:t>
            </a:r>
            <a:endParaRPr lang="zh-CN" altLang="zh-CN" sz="2400" b="1">
              <a:solidFill>
                <a:schemeClr val="bg1"/>
              </a:solidFill>
            </a:endParaRPr>
          </a:p>
        </p:txBody>
      </p:sp>
      <p:sp>
        <p:nvSpPr>
          <p:cNvPr id="30725" name="标题 1"/>
          <p:cNvSpPr/>
          <p:nvPr/>
        </p:nvSpPr>
        <p:spPr bwMode="auto">
          <a:xfrm>
            <a:off x="3071813" y="260350"/>
            <a:ext cx="7056437"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r>
              <a:rPr lang="en-US" altLang="zh-CN" sz="2800" b="1"/>
              <a:t>3.2.3 </a:t>
            </a:r>
            <a:r>
              <a:rPr lang="zh-CN" altLang="zh-CN" sz="2800" b="1"/>
              <a:t>综合布线系统的链路和信道</a:t>
            </a:r>
            <a:endParaRPr lang="zh-CN" altLang="zh-CN" sz="2800"/>
          </a:p>
        </p:txBody>
      </p:sp>
    </p:spTree>
  </p:cSld>
  <p:clrMapOvr>
    <a:masterClrMapping/>
  </p:clrMapOvr>
  <p:transition>
    <p:zoom/>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4452938" y="2357438"/>
            <a:ext cx="2643187" cy="1571625"/>
          </a:xfrm>
          <a:prstGeom prst="rect">
            <a:avLst/>
          </a:prstGeom>
          <a:solidFill>
            <a:srgbClr val="FFFF00"/>
          </a:solidFill>
          <a:ln>
            <a:solidFill>
              <a:schemeClr val="accent1">
                <a:lumMod val="50000"/>
              </a:schemeClr>
            </a:solidFill>
          </a:ln>
        </p:spPr>
        <p:txBody>
          <a:bodyPr anchor="ctr"/>
          <a:lstStyle/>
          <a:p>
            <a:pPr algn="ctr">
              <a:defRPr/>
            </a:pPr>
            <a:r>
              <a:rPr lang="zh-CN" altLang="en-US" sz="8800" dirty="0"/>
              <a:t>信道</a:t>
            </a:r>
            <a:endParaRPr lang="zh-CN" altLang="en-US" sz="8800" dirty="0"/>
          </a:p>
        </p:txBody>
      </p:sp>
      <p:sp>
        <p:nvSpPr>
          <p:cNvPr id="4" name="矩形 3"/>
          <p:cNvSpPr/>
          <p:nvPr/>
        </p:nvSpPr>
        <p:spPr>
          <a:xfrm>
            <a:off x="5095875" y="2752725"/>
            <a:ext cx="1285875" cy="706755"/>
          </a:xfrm>
          <a:prstGeom prst="rect">
            <a:avLst/>
          </a:prstGeom>
          <a:solidFill>
            <a:schemeClr val="accent1"/>
          </a:solidFill>
          <a:ln>
            <a:solidFill>
              <a:schemeClr val="accent1">
                <a:lumMod val="50000"/>
              </a:schemeClr>
            </a:solidFill>
          </a:ln>
        </p:spPr>
        <p:txBody>
          <a:bodyPr>
            <a:spAutoFit/>
          </a:bodyPr>
          <a:lstStyle/>
          <a:p>
            <a:pPr algn="ctr">
              <a:defRPr/>
            </a:pPr>
            <a:r>
              <a:rPr lang="zh-CN" altLang="en-US" sz="4000" dirty="0"/>
              <a:t>链路</a:t>
            </a:r>
            <a:endParaRPr lang="zh-CN" altLang="en-US" sz="4000" dirty="0"/>
          </a:p>
        </p:txBody>
      </p:sp>
      <p:sp>
        <p:nvSpPr>
          <p:cNvPr id="31748" name="标题 1"/>
          <p:cNvSpPr/>
          <p:nvPr/>
        </p:nvSpPr>
        <p:spPr bwMode="auto">
          <a:xfrm>
            <a:off x="3071813" y="260350"/>
            <a:ext cx="7056437"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r>
              <a:rPr lang="en-US" altLang="zh-CN" sz="2800" b="1"/>
              <a:t>3.2.3 </a:t>
            </a:r>
            <a:r>
              <a:rPr lang="zh-CN" altLang="zh-CN" sz="2800" b="1"/>
              <a:t>综合布线系统的链路和信道</a:t>
            </a:r>
            <a:endParaRPr lang="zh-CN" altLang="zh-CN" sz="2800"/>
          </a:p>
        </p:txBody>
      </p:sp>
    </p:spTree>
  </p:cSld>
  <p:clrMapOvr>
    <a:masterClrMapping/>
  </p:clrMapOvr>
  <p:transition>
    <p:zoom/>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标题 1"/>
          <p:cNvSpPr/>
          <p:nvPr/>
        </p:nvSpPr>
        <p:spPr bwMode="auto">
          <a:xfrm>
            <a:off x="3071813" y="260350"/>
            <a:ext cx="6453187"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r>
              <a:rPr lang="en-US" altLang="zh-CN" sz="3200" b="1"/>
              <a:t>3.2.4</a:t>
            </a:r>
            <a:r>
              <a:rPr lang="zh-CN" altLang="en-US" sz="3200" b="1"/>
              <a:t> 铜缆系统信道</a:t>
            </a:r>
            <a:endParaRPr kumimoji="0" lang="zh-CN" altLang="en-US" sz="3200" b="1">
              <a:solidFill>
                <a:srgbClr val="375B79"/>
              </a:solidFill>
            </a:endParaRPr>
          </a:p>
        </p:txBody>
      </p:sp>
      <p:sp>
        <p:nvSpPr>
          <p:cNvPr id="3073" name="Rectangle 1"/>
          <p:cNvSpPr>
            <a:spLocks noChangeArrowheads="1"/>
          </p:cNvSpPr>
          <p:nvPr/>
        </p:nvSpPr>
        <p:spPr bwMode="auto">
          <a:xfrm>
            <a:off x="695325" y="2060258"/>
            <a:ext cx="10552430" cy="3476625"/>
          </a:xfrm>
          <a:prstGeom prst="rect">
            <a:avLst/>
          </a:prstGeom>
          <a:solidFill>
            <a:srgbClr val="FFFFFF"/>
          </a:solidFill>
          <a:ln w="9525">
            <a:solidFill>
              <a:schemeClr val="accent1">
                <a:lumMod val="50000"/>
              </a:schemeClr>
            </a:solidFill>
            <a:miter lim="800000"/>
          </a:ln>
          <a:effectLst/>
        </p:spPr>
        <p:txBody>
          <a:bodyPr wrap="square" anchor="ctr">
            <a:spAutoFit/>
          </a:bodyPr>
          <a:lstStyle/>
          <a:p>
            <a:pPr indent="628650">
              <a:lnSpc>
                <a:spcPts val="3300"/>
              </a:lnSpc>
              <a:defRPr/>
            </a:pPr>
            <a:r>
              <a:rPr lang="en-US" sz="2800" b="1" dirty="0"/>
              <a:t>ISO</a:t>
            </a:r>
            <a:r>
              <a:rPr lang="zh-CN" altLang="en-US" sz="2800" b="1" dirty="0"/>
              <a:t>／</a:t>
            </a:r>
            <a:r>
              <a:rPr lang="en-US" sz="2800" b="1" dirty="0"/>
              <a:t>IEC 11801</a:t>
            </a:r>
            <a:r>
              <a:rPr lang="zh-CN" altLang="en-US" sz="2800" b="1" dirty="0"/>
              <a:t>将综合布线系统铜缆系统分为</a:t>
            </a:r>
            <a:r>
              <a:rPr lang="en-US" sz="2800" b="1" dirty="0">
                <a:solidFill>
                  <a:srgbClr val="FF0000"/>
                </a:solidFill>
              </a:rPr>
              <a:t>A</a:t>
            </a:r>
            <a:r>
              <a:rPr lang="zh-CN" altLang="en-US" sz="2800" b="1" dirty="0">
                <a:solidFill>
                  <a:srgbClr val="FF0000"/>
                </a:solidFill>
              </a:rPr>
              <a:t>、</a:t>
            </a:r>
            <a:r>
              <a:rPr lang="en-US" sz="2800" b="1" dirty="0">
                <a:solidFill>
                  <a:srgbClr val="FF0000"/>
                </a:solidFill>
              </a:rPr>
              <a:t>B</a:t>
            </a:r>
            <a:r>
              <a:rPr lang="zh-CN" altLang="en-US" sz="2800" b="1" dirty="0">
                <a:solidFill>
                  <a:srgbClr val="FF0000"/>
                </a:solidFill>
              </a:rPr>
              <a:t>、</a:t>
            </a:r>
            <a:r>
              <a:rPr lang="en-US" sz="2800" b="1" dirty="0">
                <a:solidFill>
                  <a:srgbClr val="FF0000"/>
                </a:solidFill>
              </a:rPr>
              <a:t>C</a:t>
            </a:r>
            <a:r>
              <a:rPr lang="zh-CN" altLang="en-US" sz="2800" b="1" dirty="0">
                <a:solidFill>
                  <a:srgbClr val="FF0000"/>
                </a:solidFill>
              </a:rPr>
              <a:t>、</a:t>
            </a:r>
            <a:r>
              <a:rPr lang="en-US" sz="2800" b="1" dirty="0">
                <a:solidFill>
                  <a:srgbClr val="FF0000"/>
                </a:solidFill>
              </a:rPr>
              <a:t>D</a:t>
            </a:r>
            <a:r>
              <a:rPr lang="zh-CN" altLang="en-US" sz="2800" b="1" dirty="0">
                <a:solidFill>
                  <a:srgbClr val="FF0000"/>
                </a:solidFill>
              </a:rPr>
              <a:t>、</a:t>
            </a:r>
            <a:r>
              <a:rPr lang="en-US" sz="2800" b="1" dirty="0">
                <a:solidFill>
                  <a:srgbClr val="FF0000"/>
                </a:solidFill>
              </a:rPr>
              <a:t>E</a:t>
            </a:r>
            <a:r>
              <a:rPr lang="zh-CN" altLang="en-US" sz="2800" b="1" dirty="0">
                <a:solidFill>
                  <a:srgbClr val="FF0000"/>
                </a:solidFill>
              </a:rPr>
              <a:t>、</a:t>
            </a:r>
            <a:r>
              <a:rPr lang="en-US" sz="2800" b="1" dirty="0">
                <a:solidFill>
                  <a:srgbClr val="FF0000"/>
                </a:solidFill>
              </a:rPr>
              <a:t>F</a:t>
            </a:r>
            <a:r>
              <a:rPr lang="zh-CN" altLang="en-US" sz="2800" b="1" dirty="0">
                <a:solidFill>
                  <a:srgbClr val="FF0000"/>
                </a:solidFill>
                <a:sym typeface="+mn-ea"/>
              </a:rPr>
              <a:t>、</a:t>
            </a:r>
            <a:r>
              <a:rPr lang="en-US" altLang="zh-CN" sz="2800" b="1" dirty="0">
                <a:solidFill>
                  <a:srgbClr val="FF0000"/>
                </a:solidFill>
                <a:sym typeface="+mn-ea"/>
              </a:rPr>
              <a:t>I</a:t>
            </a:r>
            <a:r>
              <a:rPr lang="zh-CN" altLang="en-US" sz="2800" b="1" dirty="0">
                <a:solidFill>
                  <a:srgbClr val="FF0000"/>
                </a:solidFill>
                <a:sym typeface="+mn-ea"/>
              </a:rPr>
              <a:t>、</a:t>
            </a:r>
            <a:r>
              <a:rPr lang="en-US" altLang="zh-CN" sz="2800" b="1" dirty="0">
                <a:solidFill>
                  <a:srgbClr val="FF0000"/>
                </a:solidFill>
                <a:sym typeface="+mn-ea"/>
              </a:rPr>
              <a:t>II</a:t>
            </a:r>
            <a:r>
              <a:rPr lang="zh-CN" altLang="en-US" sz="2800" b="1" dirty="0"/>
              <a:t>级。</a:t>
            </a:r>
            <a:endParaRPr lang="en-US" altLang="zh-CN" sz="2800" b="1" dirty="0"/>
          </a:p>
          <a:p>
            <a:pPr indent="628650">
              <a:lnSpc>
                <a:spcPts val="3300"/>
              </a:lnSpc>
              <a:defRPr/>
            </a:pPr>
            <a:r>
              <a:rPr lang="zh-CN" altLang="en-US" sz="2800" b="1" dirty="0"/>
              <a:t>国标</a:t>
            </a:r>
            <a:r>
              <a:rPr lang="en-US" sz="2800" b="1" dirty="0"/>
              <a:t>GB50311-2016</a:t>
            </a:r>
            <a:r>
              <a:rPr lang="zh-CN" altLang="en-US" sz="2800" b="1" dirty="0"/>
              <a:t>也将综合布线铜缆系统分为</a:t>
            </a:r>
            <a:r>
              <a:rPr lang="en-US" sz="2800" b="1" dirty="0">
                <a:solidFill>
                  <a:srgbClr val="FF0000"/>
                </a:solidFill>
              </a:rPr>
              <a:t>A</a:t>
            </a:r>
            <a:r>
              <a:rPr lang="zh-CN" altLang="en-US" sz="2800" b="1" dirty="0">
                <a:solidFill>
                  <a:srgbClr val="FF0000"/>
                </a:solidFill>
              </a:rPr>
              <a:t>、</a:t>
            </a:r>
            <a:r>
              <a:rPr lang="en-US" sz="2800" b="1" dirty="0">
                <a:solidFill>
                  <a:srgbClr val="FF0000"/>
                </a:solidFill>
              </a:rPr>
              <a:t>B</a:t>
            </a:r>
            <a:r>
              <a:rPr lang="zh-CN" altLang="en-US" sz="2800" b="1" dirty="0">
                <a:solidFill>
                  <a:srgbClr val="FF0000"/>
                </a:solidFill>
              </a:rPr>
              <a:t>、</a:t>
            </a:r>
            <a:r>
              <a:rPr lang="en-US" sz="2800" b="1" dirty="0">
                <a:solidFill>
                  <a:srgbClr val="FF0000"/>
                </a:solidFill>
              </a:rPr>
              <a:t>C</a:t>
            </a:r>
            <a:r>
              <a:rPr lang="zh-CN" altLang="en-US" sz="2800" b="1" dirty="0">
                <a:solidFill>
                  <a:srgbClr val="FF0000"/>
                </a:solidFill>
              </a:rPr>
              <a:t>、</a:t>
            </a:r>
            <a:r>
              <a:rPr lang="en-US" sz="2800" b="1" dirty="0">
                <a:solidFill>
                  <a:srgbClr val="FF0000"/>
                </a:solidFill>
              </a:rPr>
              <a:t>D</a:t>
            </a:r>
            <a:r>
              <a:rPr lang="zh-CN" altLang="en-US" sz="2800" b="1" dirty="0">
                <a:solidFill>
                  <a:srgbClr val="FF0000"/>
                </a:solidFill>
              </a:rPr>
              <a:t>、</a:t>
            </a:r>
            <a:r>
              <a:rPr lang="en-US" sz="2800" b="1" dirty="0">
                <a:solidFill>
                  <a:srgbClr val="FF0000"/>
                </a:solidFill>
              </a:rPr>
              <a:t>E</a:t>
            </a:r>
            <a:r>
              <a:rPr lang="zh-CN" altLang="en-US" sz="2800" b="1" dirty="0">
                <a:solidFill>
                  <a:srgbClr val="FF0000"/>
                </a:solidFill>
              </a:rPr>
              <a:t>、</a:t>
            </a:r>
            <a:r>
              <a:rPr lang="en-US" sz="2800" b="1" dirty="0">
                <a:solidFill>
                  <a:srgbClr val="FF0000"/>
                </a:solidFill>
              </a:rPr>
              <a:t>F</a:t>
            </a:r>
            <a:r>
              <a:rPr lang="zh-CN" altLang="en-US" sz="2800" b="1" dirty="0">
                <a:solidFill>
                  <a:srgbClr val="FF0000"/>
                </a:solidFill>
                <a:sym typeface="+mn-ea"/>
              </a:rPr>
              <a:t>、</a:t>
            </a:r>
            <a:r>
              <a:rPr lang="en-US" altLang="zh-CN" sz="2800" b="1" dirty="0">
                <a:solidFill>
                  <a:srgbClr val="FF0000"/>
                </a:solidFill>
                <a:sym typeface="+mn-ea"/>
              </a:rPr>
              <a:t>I</a:t>
            </a:r>
            <a:r>
              <a:rPr lang="zh-CN" altLang="en-US" sz="2800" b="1" dirty="0">
                <a:solidFill>
                  <a:srgbClr val="FF0000"/>
                </a:solidFill>
                <a:sym typeface="+mn-ea"/>
              </a:rPr>
              <a:t>、</a:t>
            </a:r>
            <a:r>
              <a:rPr lang="en-US" altLang="zh-CN" sz="2800" b="1" dirty="0">
                <a:solidFill>
                  <a:srgbClr val="FF0000"/>
                </a:solidFill>
                <a:sym typeface="+mn-ea"/>
              </a:rPr>
              <a:t>II</a:t>
            </a:r>
            <a:r>
              <a:rPr lang="zh-CN" altLang="en-US" sz="2800" b="1" dirty="0"/>
              <a:t>等级。</a:t>
            </a:r>
            <a:endParaRPr lang="en-US" altLang="zh-CN" sz="2800" b="1" dirty="0"/>
          </a:p>
          <a:p>
            <a:pPr indent="628650">
              <a:lnSpc>
                <a:spcPts val="3300"/>
              </a:lnSpc>
              <a:defRPr/>
            </a:pPr>
            <a:r>
              <a:rPr lang="zh-CN" altLang="en-US" sz="2800" b="1" dirty="0"/>
              <a:t>铜缆等级表示由电缆和连接器件组成的链路和信道中的每一对双绞线所能支持的</a:t>
            </a:r>
            <a:r>
              <a:rPr lang="zh-CN" altLang="en-US" sz="2800" b="1" dirty="0">
                <a:solidFill>
                  <a:srgbClr val="FF0000"/>
                </a:solidFill>
              </a:rPr>
              <a:t>传输带宽</a:t>
            </a:r>
            <a:r>
              <a:rPr lang="zh-CN" altLang="en-US" sz="2800" b="1" dirty="0"/>
              <a:t>，用频率“</a:t>
            </a:r>
            <a:r>
              <a:rPr lang="en-US" sz="2800" b="1" dirty="0">
                <a:solidFill>
                  <a:srgbClr val="FF0000"/>
                </a:solidFill>
              </a:rPr>
              <a:t>Hz</a:t>
            </a:r>
            <a:r>
              <a:rPr lang="zh-CN" altLang="en-US" sz="2800" b="1" dirty="0"/>
              <a:t>”表示，如表</a:t>
            </a:r>
            <a:r>
              <a:rPr lang="en-US" sz="2800" b="1" dirty="0"/>
              <a:t>3-1</a:t>
            </a:r>
            <a:r>
              <a:rPr lang="zh-CN" altLang="en-US" sz="2800" b="1" dirty="0"/>
              <a:t>所示。实际工程中，可用等级也可用类别来表示综合布线系统，例如</a:t>
            </a:r>
            <a:r>
              <a:rPr lang="en-US" sz="2800" b="1" dirty="0">
                <a:solidFill>
                  <a:srgbClr val="FF0000"/>
                </a:solidFill>
              </a:rPr>
              <a:t>E</a:t>
            </a:r>
            <a:r>
              <a:rPr lang="zh-CN" altLang="en-US" sz="2800" b="1" dirty="0"/>
              <a:t>级综合布线系统就是</a:t>
            </a:r>
            <a:r>
              <a:rPr lang="en-US" sz="2800" b="1" dirty="0">
                <a:solidFill>
                  <a:srgbClr val="FF0000"/>
                </a:solidFill>
              </a:rPr>
              <a:t>6</a:t>
            </a:r>
            <a:r>
              <a:rPr lang="zh-CN" altLang="en-US" sz="2800" b="1" dirty="0"/>
              <a:t>类综合布线系统。</a:t>
            </a:r>
            <a:endParaRPr lang="zh-CN" altLang="en-US" sz="2800" b="1" dirty="0"/>
          </a:p>
        </p:txBody>
      </p:sp>
      <p:sp>
        <p:nvSpPr>
          <p:cNvPr id="6" name="Rectangle 75"/>
          <p:cNvSpPr>
            <a:spLocks noChangeArrowheads="1"/>
          </p:cNvSpPr>
          <p:nvPr/>
        </p:nvSpPr>
        <p:spPr bwMode="auto">
          <a:xfrm>
            <a:off x="4438650" y="1268413"/>
            <a:ext cx="3786188" cy="571500"/>
          </a:xfrm>
          <a:prstGeom prst="rect">
            <a:avLst/>
          </a:prstGeom>
          <a:solidFill>
            <a:schemeClr val="bg1"/>
          </a:solidFill>
          <a:ln w="9525">
            <a:solidFill>
              <a:srgbClr val="C3D7E1"/>
            </a:solidFill>
            <a:miter lim="800000"/>
          </a:ln>
          <a:effectLst>
            <a:outerShdw dist="53882" dir="2700000" algn="ctr" rotWithShape="0">
              <a:schemeClr val="tx2">
                <a:alpha val="50000"/>
              </a:schemeClr>
            </a:outerShdw>
          </a:effectLst>
        </p:spPr>
        <p:txBody>
          <a:bodyPr anchor="ctr"/>
          <a:lstStyle/>
          <a:p>
            <a:pPr>
              <a:defRPr/>
            </a:pPr>
            <a:r>
              <a:rPr lang="en-US" sz="2400" b="1" dirty="0"/>
              <a:t>1.</a:t>
            </a:r>
            <a:r>
              <a:rPr lang="zh-CN" altLang="en-US" sz="2400" b="1" dirty="0"/>
              <a:t>铜缆系统信道的分级</a:t>
            </a:r>
            <a:endParaRPr lang="en-US" altLang="zh-CN" sz="2400" b="1" dirty="0">
              <a:latin typeface="+mn-ea"/>
              <a:ea typeface="+mn-ea"/>
            </a:endParaRPr>
          </a:p>
        </p:txBody>
      </p:sp>
      <p:pic>
        <p:nvPicPr>
          <p:cNvPr id="32773" name="Picture 38" descr="3"/>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695325" y="1268413"/>
            <a:ext cx="3640138"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2774" name="Rectangle 39"/>
          <p:cNvSpPr>
            <a:spLocks noChangeArrowheads="1"/>
          </p:cNvSpPr>
          <p:nvPr/>
        </p:nvSpPr>
        <p:spPr bwMode="auto">
          <a:xfrm>
            <a:off x="950913" y="1346200"/>
            <a:ext cx="3240087" cy="478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lnSpc>
                <a:spcPct val="105000"/>
              </a:lnSpc>
              <a:spcBef>
                <a:spcPct val="20000"/>
              </a:spcBef>
            </a:pPr>
            <a:r>
              <a:rPr lang="en-US" altLang="zh-CN" sz="2400" b="1">
                <a:solidFill>
                  <a:schemeClr val="bg1"/>
                </a:solidFill>
              </a:rPr>
              <a:t>3.3.3  </a:t>
            </a:r>
            <a:r>
              <a:rPr lang="zh-CN" altLang="zh-CN" sz="2400" b="1">
                <a:solidFill>
                  <a:schemeClr val="bg1"/>
                </a:solidFill>
              </a:rPr>
              <a:t>全</a:t>
            </a:r>
            <a:r>
              <a:rPr lang="zh-CN" altLang="en-US" sz="2400" b="1">
                <a:solidFill>
                  <a:schemeClr val="bg1"/>
                </a:solidFill>
              </a:rPr>
              <a:t>电</a:t>
            </a:r>
            <a:r>
              <a:rPr lang="zh-CN" altLang="zh-CN" sz="2400" b="1">
                <a:solidFill>
                  <a:schemeClr val="bg1"/>
                </a:solidFill>
              </a:rPr>
              <a:t>缆布线方案</a:t>
            </a:r>
            <a:endParaRPr lang="zh-CN" altLang="en-US" sz="2200" b="1">
              <a:solidFill>
                <a:schemeClr val="bg1"/>
              </a:solidFill>
            </a:endParaRPr>
          </a:p>
        </p:txBody>
      </p:sp>
    </p:spTree>
  </p:cSld>
  <p:clrMapOvr>
    <a:masterClrMapping/>
  </p:clrMapOvr>
  <p:transition>
    <p:zoom/>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标题 1"/>
          <p:cNvSpPr/>
          <p:nvPr/>
        </p:nvSpPr>
        <p:spPr bwMode="auto">
          <a:xfrm>
            <a:off x="3071813" y="260350"/>
            <a:ext cx="6453187"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r>
              <a:rPr lang="en-US" altLang="zh-CN" sz="3200" b="1"/>
              <a:t>3.2.4</a:t>
            </a:r>
            <a:r>
              <a:rPr lang="zh-CN" altLang="en-US" sz="3200" b="1"/>
              <a:t> 铜缆系统信道</a:t>
            </a:r>
            <a:endParaRPr kumimoji="0" lang="zh-CN" altLang="en-US" sz="3200" b="1">
              <a:solidFill>
                <a:srgbClr val="375B79"/>
              </a:solidFill>
            </a:endParaRPr>
          </a:p>
        </p:txBody>
      </p:sp>
      <p:sp>
        <p:nvSpPr>
          <p:cNvPr id="33839" name="Rectangle 1"/>
          <p:cNvSpPr>
            <a:spLocks noChangeArrowheads="1"/>
          </p:cNvSpPr>
          <p:nvPr/>
        </p:nvSpPr>
        <p:spPr bwMode="auto">
          <a:xfrm>
            <a:off x="4407535" y="1373188"/>
            <a:ext cx="4160520" cy="3987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indent="266700"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r>
              <a:rPr kumimoji="0" lang="zh-CN" altLang="zh-CN" b="1">
                <a:solidFill>
                  <a:srgbClr val="FF0000"/>
                </a:solidFill>
                <a:latin typeface="Calibri" panose="020F0502020204030204" pitchFamily="34" charset="0"/>
                <a:cs typeface="Times New Roman" panose="02020603050405020304" pitchFamily="18" charset="0"/>
              </a:rPr>
              <a:t>表</a:t>
            </a:r>
            <a:r>
              <a:rPr kumimoji="0" lang="en-US" altLang="zh-CN" b="1">
                <a:solidFill>
                  <a:srgbClr val="FF0000"/>
                </a:solidFill>
                <a:latin typeface="Calibri" panose="020F0502020204030204" pitchFamily="34" charset="0"/>
                <a:cs typeface="Times New Roman" panose="02020603050405020304" pitchFamily="18" charset="0"/>
              </a:rPr>
              <a:t>3-1 </a:t>
            </a:r>
            <a:r>
              <a:rPr kumimoji="0" lang="zh-CN" altLang="en-US" b="1">
                <a:solidFill>
                  <a:srgbClr val="FF0000"/>
                </a:solidFill>
                <a:latin typeface="Calibri" panose="020F0502020204030204" pitchFamily="34" charset="0"/>
                <a:cs typeface="Times New Roman" panose="02020603050405020304" pitchFamily="18" charset="0"/>
              </a:rPr>
              <a:t>铜缆布线系统的分级与类别</a:t>
            </a:r>
            <a:endParaRPr kumimoji="0" lang="zh-CN" altLang="en-US" b="1">
              <a:solidFill>
                <a:srgbClr val="FF0000"/>
              </a:solidFill>
            </a:endParaRPr>
          </a:p>
        </p:txBody>
      </p:sp>
      <p:pic>
        <p:nvPicPr>
          <p:cNvPr id="33840" name="Picture 38" descr="3"/>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767080" y="1196023"/>
            <a:ext cx="3640138"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Rectangle 39"/>
          <p:cNvSpPr>
            <a:spLocks noChangeArrowheads="1"/>
          </p:cNvSpPr>
          <p:nvPr/>
        </p:nvSpPr>
        <p:spPr bwMode="auto">
          <a:xfrm>
            <a:off x="1022668" y="1273810"/>
            <a:ext cx="3240087" cy="460375"/>
          </a:xfrm>
          <a:prstGeom prst="rect">
            <a:avLst/>
          </a:prstGeom>
          <a:noFill/>
          <a:ln w="9525">
            <a:noFill/>
            <a:miter lim="800000"/>
          </a:ln>
        </p:spPr>
        <p:txBody>
          <a:bodyPr>
            <a:spAutoFit/>
          </a:bodyPr>
          <a:lstStyle/>
          <a:p>
            <a:pPr>
              <a:defRPr/>
            </a:pPr>
            <a:r>
              <a:rPr lang="en-US" altLang="zh-CN" sz="2400" b="1" dirty="0">
                <a:solidFill>
                  <a:schemeClr val="bg1"/>
                </a:solidFill>
              </a:rPr>
              <a:t>1.</a:t>
            </a:r>
            <a:r>
              <a:rPr lang="zh-CN" altLang="en-US" sz="2400" b="1" dirty="0">
                <a:solidFill>
                  <a:schemeClr val="bg1"/>
                </a:solidFill>
              </a:rPr>
              <a:t>铜缆系统信道的分级</a:t>
            </a:r>
            <a:endParaRPr lang="en-US" altLang="zh-CN" sz="2400" b="1" dirty="0">
              <a:solidFill>
                <a:schemeClr val="bg1"/>
              </a:solidFill>
              <a:latin typeface="+mn-ea"/>
            </a:endParaRPr>
          </a:p>
        </p:txBody>
      </p:sp>
      <p:graphicFrame>
        <p:nvGraphicFramePr>
          <p:cNvPr id="3" name="表格 2"/>
          <p:cNvGraphicFramePr/>
          <p:nvPr>
            <p:custDataLst>
              <p:tags r:id="rId2"/>
            </p:custDataLst>
          </p:nvPr>
        </p:nvGraphicFramePr>
        <p:xfrm>
          <a:off x="687705" y="1988820"/>
          <a:ext cx="10817225" cy="4189095"/>
        </p:xfrm>
        <a:graphic>
          <a:graphicData uri="http://schemas.openxmlformats.org/drawingml/2006/table">
            <a:tbl>
              <a:tblPr firstRow="1" bandRow="1">
                <a:tableStyleId>{5940675A-B579-460E-94D1-54222C63F5DA}</a:tableStyleId>
              </a:tblPr>
              <a:tblGrid>
                <a:gridCol w="614045"/>
                <a:gridCol w="1254760"/>
                <a:gridCol w="1989455"/>
                <a:gridCol w="1191260"/>
                <a:gridCol w="397510"/>
                <a:gridCol w="711200"/>
                <a:gridCol w="992505"/>
                <a:gridCol w="1858010"/>
                <a:gridCol w="1808480"/>
              </a:tblGrid>
              <a:tr h="567690">
                <a:tc rowSpan="2">
                  <a:txBody>
                    <a:bodyPr/>
                    <a:p>
                      <a:pPr indent="0" algn="ctr">
                        <a:buNone/>
                      </a:pPr>
                      <a:r>
                        <a:rPr lang="en-US" sz="2000" b="0">
                          <a:latin typeface="宋体" panose="02010600030101010101" pitchFamily="2" charset="-122"/>
                          <a:ea typeface="宋体" panose="02010600030101010101" pitchFamily="2" charset="-122"/>
                          <a:cs typeface="宋体" panose="02010600030101010101" pitchFamily="2" charset="-122"/>
                        </a:rPr>
                        <a:t>系统分级</a:t>
                      </a:r>
                      <a:r>
                        <a:rPr lang="en-US" altLang="zh-CN" sz="2000">
                          <a:latin typeface="宋体" panose="02010600030101010101" pitchFamily="2" charset="-122"/>
                        </a:rPr>
                        <a:t> </a:t>
                      </a:r>
                      <a:endParaRPr lang="en-US" sz="2000" b="0">
                        <a:latin typeface="宋体" panose="02010600030101010101" pitchFamily="2" charset="-122"/>
                        <a:ea typeface="宋体" panose="02010600030101010101" pitchFamily="2" charset="-122"/>
                        <a:cs typeface="宋体" panose="02010600030101010101" pitchFamily="2" charset="-122"/>
                      </a:endParaRPr>
                    </a:p>
                  </a:txBody>
                  <a:tcPr marL="0" marR="17779"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solidFill>
                      <a:srgbClr val="C6D9F1"/>
                    </a:solidFill>
                  </a:tcPr>
                </a:tc>
                <a:tc rowSpan="2">
                  <a:txBody>
                    <a:bodyPr/>
                    <a:p>
                      <a:pPr indent="0" algn="ctr">
                        <a:buNone/>
                      </a:pPr>
                      <a:r>
                        <a:rPr lang="en-US" sz="2000" b="0">
                          <a:latin typeface="宋体" panose="02010600030101010101" pitchFamily="2" charset="-122"/>
                          <a:ea typeface="宋体" panose="02010600030101010101" pitchFamily="2" charset="-122"/>
                          <a:cs typeface="宋体" panose="02010600030101010101" pitchFamily="2" charset="-122"/>
                        </a:rPr>
                        <a:t>支持带宽(Hz)</a:t>
                      </a:r>
                      <a:r>
                        <a:rPr lang="en-US" altLang="zh-CN" sz="2000">
                          <a:latin typeface="宋体" panose="02010600030101010101" pitchFamily="2" charset="-122"/>
                        </a:rPr>
                        <a:t> </a:t>
                      </a:r>
                      <a:endParaRPr lang="en-US" sz="2000" b="0">
                        <a:latin typeface="宋体" panose="02010600030101010101" pitchFamily="2" charset="-122"/>
                        <a:ea typeface="宋体" panose="02010600030101010101" pitchFamily="2" charset="-122"/>
                        <a:cs typeface="宋体" panose="02010600030101010101" pitchFamily="2" charset="-122"/>
                      </a:endParaRPr>
                    </a:p>
                  </a:txBody>
                  <a:tcPr marL="0" marR="17779"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solidFill>
                      <a:srgbClr val="C6D9F1"/>
                    </a:solidFill>
                  </a:tcPr>
                </a:tc>
                <a:tc gridSpan="2">
                  <a:txBody>
                    <a:bodyPr/>
                    <a:p>
                      <a:pPr indent="0" algn="ctr">
                        <a:buNone/>
                      </a:pPr>
                      <a:r>
                        <a:rPr lang="en-US" sz="2000" b="0">
                          <a:latin typeface="宋体" panose="02010600030101010101" pitchFamily="2" charset="-122"/>
                          <a:ea typeface="宋体" panose="02010600030101010101" pitchFamily="2" charset="-122"/>
                          <a:cs typeface="宋体" panose="02010600030101010101" pitchFamily="2" charset="-122"/>
                        </a:rPr>
                        <a:t>支持应用器件</a:t>
                      </a:r>
                      <a:endParaRPr lang="en-US" altLang="en-US" sz="2000" b="0">
                        <a:latin typeface="宋体" panose="02010600030101010101" pitchFamily="2" charset="-122"/>
                        <a:ea typeface="宋体" panose="02010600030101010101" pitchFamily="2" charset="-122"/>
                        <a:cs typeface="宋体" panose="02010600030101010101" pitchFamily="2" charset="-122"/>
                      </a:endParaRPr>
                    </a:p>
                  </a:txBody>
                  <a:tcPr marL="0" marR="17779"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solidFill>
                      <a:srgbClr val="C6D9F1"/>
                    </a:solidFill>
                  </a:tcPr>
                </a:tc>
                <a:tc hMerge="1">
                  <a:tcPr>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rowSpan="7">
                  <a:txBody>
                    <a:bodyPr/>
                    <a:p>
                      <a:pPr indent="0" algn="ctr">
                        <a:buNone/>
                      </a:pPr>
                      <a:r>
                        <a:rPr lang="en-US" sz="2000" b="0">
                          <a:latin typeface="宋体" panose="02010600030101010101" pitchFamily="2" charset="-122"/>
                          <a:ea typeface="宋体" panose="02010600030101010101" pitchFamily="2" charset="-122"/>
                          <a:cs typeface="宋体" panose="02010600030101010101" pitchFamily="2" charset="-122"/>
                        </a:rPr>
                        <a:t> </a:t>
                      </a:r>
                      <a:endParaRPr lang="en-US" sz="2000" b="0">
                        <a:latin typeface="宋体" panose="02010600030101010101" pitchFamily="2" charset="-122"/>
                        <a:ea typeface="宋体" panose="02010600030101010101" pitchFamily="2" charset="-122"/>
                        <a:cs typeface="宋体" panose="02010600030101010101" pitchFamily="2" charset="-122"/>
                      </a:endParaRPr>
                    </a:p>
                    <a:p>
                      <a:pPr indent="0" algn="ctr">
                        <a:buNone/>
                      </a:pPr>
                      <a:r>
                        <a:rPr lang="en-US" altLang="zh-CN" sz="2000">
                          <a:latin typeface="宋体" panose="02010600030101010101" pitchFamily="2" charset="-122"/>
                        </a:rPr>
                        <a:t> </a:t>
                      </a:r>
                      <a:endParaRPr lang="en-US" altLang="zh-CN" sz="2000">
                        <a:latin typeface="宋体" panose="02010600030101010101" pitchFamily="2" charset="-122"/>
                      </a:endParaRPr>
                    </a:p>
                    <a:p>
                      <a:pPr indent="0">
                        <a:buNone/>
                      </a:pPr>
                      <a:r>
                        <a:rPr lang="en-US" altLang="zh-CN" sz="2000">
                          <a:latin typeface="宋体" panose="02010600030101010101" pitchFamily="2" charset="-122"/>
                        </a:rPr>
                        <a:t> </a:t>
                      </a:r>
                      <a:endParaRPr lang="en-US" altLang="zh-CN" sz="2000">
                        <a:latin typeface="宋体" panose="02010600030101010101" pitchFamily="2" charset="-122"/>
                      </a:endParaRPr>
                    </a:p>
                    <a:p>
                      <a:pPr indent="0">
                        <a:buNone/>
                      </a:pPr>
                      <a:r>
                        <a:rPr lang="en-US" altLang="zh-CN" sz="2000">
                          <a:latin typeface="宋体" panose="02010600030101010101" pitchFamily="2" charset="-122"/>
                        </a:rPr>
                        <a:t> </a:t>
                      </a:r>
                      <a:endParaRPr lang="en-US" altLang="zh-CN" sz="2000">
                        <a:latin typeface="宋体" panose="02010600030101010101" pitchFamily="2" charset="-122"/>
                      </a:endParaRPr>
                    </a:p>
                    <a:p>
                      <a:pPr indent="0">
                        <a:buNone/>
                      </a:pPr>
                      <a:r>
                        <a:rPr lang="en-US" altLang="zh-CN" sz="2000">
                          <a:latin typeface="宋体" panose="02010600030101010101" pitchFamily="2" charset="-122"/>
                        </a:rPr>
                        <a:t> </a:t>
                      </a:r>
                      <a:endParaRPr lang="en-US" altLang="zh-CN" sz="2000">
                        <a:latin typeface="宋体" panose="02010600030101010101" pitchFamily="2" charset="-122"/>
                      </a:endParaRPr>
                    </a:p>
                    <a:p>
                      <a:pPr indent="0">
                        <a:buNone/>
                      </a:pPr>
                      <a:r>
                        <a:rPr lang="en-US" altLang="zh-CN" sz="2000">
                          <a:latin typeface="宋体" panose="02010600030101010101" pitchFamily="2" charset="-122"/>
                        </a:rPr>
                        <a:t> </a:t>
                      </a:r>
                      <a:endParaRPr lang="en-US" altLang="zh-CN" sz="2000">
                        <a:latin typeface="宋体" panose="02010600030101010101" pitchFamily="2" charset="-122"/>
                      </a:endParaRPr>
                    </a:p>
                    <a:p>
                      <a:pPr indent="0">
                        <a:buNone/>
                      </a:pPr>
                      <a:r>
                        <a:rPr lang="en-US" altLang="zh-CN" sz="2000">
                          <a:latin typeface="宋体" panose="02010600030101010101" pitchFamily="2" charset="-122"/>
                        </a:rPr>
                        <a:t> </a:t>
                      </a:r>
                      <a:endParaRPr lang="en-US" sz="2000" b="0">
                        <a:latin typeface="宋体" panose="02010600030101010101" pitchFamily="2" charset="-122"/>
                        <a:ea typeface="宋体" panose="02010600030101010101" pitchFamily="2" charset="-122"/>
                        <a:cs typeface="宋体" panose="02010600030101010101" pitchFamily="2" charset="-122"/>
                      </a:endParaRPr>
                    </a:p>
                  </a:txBody>
                  <a:tcPr marL="0" marR="17779"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solidFill>
                      <a:srgbClr val="B4C6E7"/>
                    </a:solidFill>
                  </a:tcPr>
                </a:tc>
                <a:tc rowSpan="2">
                  <a:txBody>
                    <a:bodyPr/>
                    <a:p>
                      <a:pPr indent="0" algn="ctr">
                        <a:buNone/>
                      </a:pPr>
                      <a:r>
                        <a:rPr lang="en-US" sz="2000" b="0">
                          <a:latin typeface="宋体" panose="02010600030101010101" pitchFamily="2" charset="-122"/>
                          <a:ea typeface="宋体" panose="02010600030101010101" pitchFamily="2" charset="-122"/>
                          <a:cs typeface="宋体" panose="02010600030101010101" pitchFamily="2" charset="-122"/>
                        </a:rPr>
                        <a:t>系统分级</a:t>
                      </a:r>
                      <a:r>
                        <a:rPr lang="en-US" altLang="zh-CN" sz="2000">
                          <a:latin typeface="宋体" panose="02010600030101010101" pitchFamily="2" charset="-122"/>
                        </a:rPr>
                        <a:t> </a:t>
                      </a:r>
                      <a:endParaRPr lang="en-US" sz="2000" b="0">
                        <a:latin typeface="宋体" panose="02010600030101010101" pitchFamily="2" charset="-122"/>
                        <a:ea typeface="宋体" panose="02010600030101010101" pitchFamily="2" charset="-122"/>
                        <a:cs typeface="宋体" panose="02010600030101010101" pitchFamily="2" charset="-122"/>
                      </a:endParaRPr>
                    </a:p>
                  </a:txBody>
                  <a:tcPr marL="0" marR="17779"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solidFill>
                      <a:srgbClr val="C6D9F1"/>
                    </a:solidFill>
                  </a:tcPr>
                </a:tc>
                <a:tc rowSpan="2">
                  <a:txBody>
                    <a:bodyPr/>
                    <a:p>
                      <a:pPr indent="0" algn="ctr">
                        <a:buNone/>
                      </a:pPr>
                      <a:r>
                        <a:rPr lang="en-US" sz="2000" b="0">
                          <a:latin typeface="宋体" panose="02010600030101010101" pitchFamily="2" charset="-122"/>
                          <a:ea typeface="宋体" panose="02010600030101010101" pitchFamily="2" charset="-122"/>
                          <a:cs typeface="宋体" panose="02010600030101010101" pitchFamily="2" charset="-122"/>
                        </a:rPr>
                        <a:t>支持带宽(Hz)</a:t>
                      </a:r>
                      <a:r>
                        <a:rPr lang="en-US" altLang="zh-CN" sz="2000">
                          <a:latin typeface="宋体" panose="02010600030101010101" pitchFamily="2" charset="-122"/>
                        </a:rPr>
                        <a:t> </a:t>
                      </a:r>
                      <a:endParaRPr lang="en-US" sz="2000" b="0">
                        <a:latin typeface="宋体" panose="02010600030101010101" pitchFamily="2" charset="-122"/>
                        <a:ea typeface="宋体" panose="02010600030101010101" pitchFamily="2" charset="-122"/>
                        <a:cs typeface="宋体" panose="02010600030101010101" pitchFamily="2" charset="-122"/>
                      </a:endParaRPr>
                    </a:p>
                  </a:txBody>
                  <a:tcPr marL="0" marR="17779"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solidFill>
                      <a:srgbClr val="C6D9F1"/>
                    </a:solidFill>
                  </a:tcPr>
                </a:tc>
                <a:tc gridSpan="2">
                  <a:txBody>
                    <a:bodyPr/>
                    <a:p>
                      <a:pPr indent="0" algn="ctr">
                        <a:buNone/>
                      </a:pPr>
                      <a:r>
                        <a:rPr lang="en-US" sz="2000" b="0">
                          <a:latin typeface="宋体" panose="02010600030101010101" pitchFamily="2" charset="-122"/>
                          <a:ea typeface="宋体" panose="02010600030101010101" pitchFamily="2" charset="-122"/>
                          <a:cs typeface="宋体" panose="02010600030101010101" pitchFamily="2" charset="-122"/>
                        </a:rPr>
                        <a:t>支持应用器件</a:t>
                      </a:r>
                      <a:endParaRPr lang="en-US" altLang="en-US" sz="2000" b="0">
                        <a:latin typeface="宋体" panose="02010600030101010101" pitchFamily="2" charset="-122"/>
                        <a:ea typeface="宋体" panose="02010600030101010101" pitchFamily="2" charset="-122"/>
                        <a:cs typeface="宋体" panose="02010600030101010101" pitchFamily="2" charset="-122"/>
                      </a:endParaRPr>
                    </a:p>
                  </a:txBody>
                  <a:tcPr marL="0" marR="17779"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solidFill>
                      <a:srgbClr val="C6D9F1"/>
                    </a:solidFill>
                  </a:tcPr>
                </a:tc>
                <a:tc hMerge="1">
                  <a:tcPr>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r>
              <a:tr h="426720">
                <a:tc vMerge="1">
                  <a:tcPr marL="0" marR="17779"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solidFill>
                      <a:srgbClr val="C6D9F1"/>
                    </a:solidFill>
                  </a:tcPr>
                </a:tc>
                <a:tc vMerge="1">
                  <a:tcPr marL="0" marR="17779"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solidFill>
                      <a:srgbClr val="C6D9F1"/>
                    </a:solidFill>
                  </a:tcPr>
                </a:tc>
                <a:tc>
                  <a:txBody>
                    <a:bodyPr/>
                    <a:p>
                      <a:pPr indent="0" algn="ctr">
                        <a:buNone/>
                      </a:pPr>
                      <a:r>
                        <a:rPr lang="en-US" sz="2000" b="0">
                          <a:latin typeface="宋体" panose="02010600030101010101" pitchFamily="2" charset="-122"/>
                          <a:ea typeface="宋体" panose="02010600030101010101" pitchFamily="2" charset="-122"/>
                          <a:cs typeface="宋体" panose="02010600030101010101" pitchFamily="2" charset="-122"/>
                        </a:rPr>
                        <a:t>电缆</a:t>
                      </a:r>
                      <a:endParaRPr lang="en-US" altLang="en-US" sz="2000" b="0">
                        <a:latin typeface="宋体" panose="02010600030101010101" pitchFamily="2" charset="-122"/>
                        <a:ea typeface="宋体" panose="02010600030101010101" pitchFamily="2" charset="-122"/>
                        <a:cs typeface="宋体" panose="02010600030101010101" pitchFamily="2" charset="-122"/>
                      </a:endParaRPr>
                    </a:p>
                  </a:txBody>
                  <a:tcPr marL="0" marR="17779"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solidFill>
                      <a:srgbClr val="C6D9F1"/>
                    </a:solidFill>
                  </a:tcPr>
                </a:tc>
                <a:tc>
                  <a:txBody>
                    <a:bodyPr/>
                    <a:p>
                      <a:pPr indent="0" algn="ctr">
                        <a:buNone/>
                      </a:pPr>
                      <a:r>
                        <a:rPr lang="en-US" sz="2000" b="0">
                          <a:latin typeface="宋体" panose="02010600030101010101" pitchFamily="2" charset="-122"/>
                          <a:ea typeface="宋体" panose="02010600030101010101" pitchFamily="2" charset="-122"/>
                          <a:cs typeface="宋体" panose="02010600030101010101" pitchFamily="2" charset="-122"/>
                        </a:rPr>
                        <a:t>连接硬件</a:t>
                      </a:r>
                      <a:endParaRPr lang="en-US" altLang="en-US" sz="2000" b="0">
                        <a:latin typeface="宋体" panose="02010600030101010101" pitchFamily="2" charset="-122"/>
                        <a:ea typeface="宋体" panose="02010600030101010101" pitchFamily="2" charset="-122"/>
                        <a:cs typeface="宋体" panose="02010600030101010101" pitchFamily="2" charset="-122"/>
                      </a:endParaRPr>
                    </a:p>
                  </a:txBody>
                  <a:tcPr marL="0" marR="17779"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solidFill>
                      <a:srgbClr val="C6D9F1"/>
                    </a:solidFill>
                  </a:tcPr>
                </a:tc>
                <a:tc vMerge="1">
                  <a:tcPr marL="0" marR="17779"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solidFill>
                      <a:srgbClr val="B4C6E7"/>
                    </a:solidFill>
                  </a:tcPr>
                </a:tc>
                <a:tc vMerge="1">
                  <a:tcPr marL="0" marR="17779"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solidFill>
                      <a:srgbClr val="C6D9F1"/>
                    </a:solidFill>
                  </a:tcPr>
                </a:tc>
                <a:tc vMerge="1">
                  <a:tcPr marL="0" marR="17779"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solidFill>
                      <a:srgbClr val="C6D9F1"/>
                    </a:solidFill>
                  </a:tcPr>
                </a:tc>
                <a:tc>
                  <a:txBody>
                    <a:bodyPr/>
                    <a:p>
                      <a:pPr indent="0" algn="ctr">
                        <a:buNone/>
                      </a:pPr>
                      <a:r>
                        <a:rPr lang="en-US" sz="2000" b="0">
                          <a:latin typeface="宋体" panose="02010600030101010101" pitchFamily="2" charset="-122"/>
                          <a:ea typeface="宋体" panose="02010600030101010101" pitchFamily="2" charset="-122"/>
                          <a:cs typeface="宋体" panose="02010600030101010101" pitchFamily="2" charset="-122"/>
                        </a:rPr>
                        <a:t>电缆</a:t>
                      </a:r>
                      <a:endParaRPr lang="en-US" altLang="en-US" sz="2000" b="0">
                        <a:latin typeface="宋体" panose="02010600030101010101" pitchFamily="2" charset="-122"/>
                        <a:ea typeface="宋体" panose="02010600030101010101" pitchFamily="2" charset="-122"/>
                        <a:cs typeface="宋体" panose="02010600030101010101" pitchFamily="2" charset="-122"/>
                      </a:endParaRPr>
                    </a:p>
                  </a:txBody>
                  <a:tcPr marL="0" marR="17779"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solidFill>
                      <a:srgbClr val="C6D9F1"/>
                    </a:solidFill>
                  </a:tcPr>
                </a:tc>
                <a:tc>
                  <a:txBody>
                    <a:bodyPr/>
                    <a:p>
                      <a:pPr indent="0" algn="ctr">
                        <a:buNone/>
                      </a:pPr>
                      <a:r>
                        <a:rPr lang="en-US" sz="2000" b="0">
                          <a:latin typeface="宋体" panose="02010600030101010101" pitchFamily="2" charset="-122"/>
                          <a:ea typeface="宋体" panose="02010600030101010101" pitchFamily="2" charset="-122"/>
                          <a:cs typeface="宋体" panose="02010600030101010101" pitchFamily="2" charset="-122"/>
                        </a:rPr>
                        <a:t>连接硬件</a:t>
                      </a:r>
                      <a:endParaRPr lang="en-US" altLang="en-US" sz="2000" b="0">
                        <a:latin typeface="宋体" panose="02010600030101010101" pitchFamily="2" charset="-122"/>
                        <a:ea typeface="宋体" panose="02010600030101010101" pitchFamily="2" charset="-122"/>
                        <a:cs typeface="宋体" panose="02010600030101010101" pitchFamily="2" charset="-122"/>
                      </a:endParaRPr>
                    </a:p>
                  </a:txBody>
                  <a:tcPr marL="0" marR="17779"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solidFill>
                      <a:srgbClr val="C6D9F1"/>
                    </a:solidFill>
                  </a:tcPr>
                </a:tc>
              </a:tr>
              <a:tr h="798830">
                <a:tc>
                  <a:txBody>
                    <a:bodyPr/>
                    <a:p>
                      <a:pPr indent="0" algn="ctr">
                        <a:buNone/>
                      </a:pPr>
                      <a:r>
                        <a:rPr lang="en-US" sz="2000" b="0">
                          <a:latin typeface="宋体" panose="02010600030101010101" pitchFamily="2" charset="-122"/>
                          <a:ea typeface="宋体" panose="02010600030101010101" pitchFamily="2" charset="-122"/>
                          <a:cs typeface="宋体" panose="02010600030101010101" pitchFamily="2" charset="-122"/>
                        </a:rPr>
                        <a:t>A</a:t>
                      </a:r>
                      <a:endParaRPr lang="en-US" altLang="en-US" sz="2000" b="0">
                        <a:latin typeface="宋体" panose="02010600030101010101" pitchFamily="2" charset="-122"/>
                        <a:ea typeface="宋体" panose="02010600030101010101" pitchFamily="2" charset="-122"/>
                        <a:cs typeface="宋体" panose="02010600030101010101" pitchFamily="2" charset="-122"/>
                      </a:endParaRPr>
                    </a:p>
                  </a:txBody>
                  <a:tcPr marL="0" marR="17779"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2000" b="0">
                          <a:latin typeface="宋体" panose="02010600030101010101" pitchFamily="2" charset="-122"/>
                          <a:ea typeface="宋体" panose="02010600030101010101" pitchFamily="2" charset="-122"/>
                          <a:cs typeface="宋体" panose="02010600030101010101" pitchFamily="2" charset="-122"/>
                        </a:rPr>
                        <a:t>100K</a:t>
                      </a:r>
                      <a:endParaRPr lang="en-US" altLang="en-US" sz="2000" b="0">
                        <a:latin typeface="宋体" panose="02010600030101010101" pitchFamily="2" charset="-122"/>
                        <a:ea typeface="宋体" panose="02010600030101010101" pitchFamily="2" charset="-122"/>
                        <a:cs typeface="宋体" panose="02010600030101010101" pitchFamily="2" charset="-122"/>
                      </a:endParaRPr>
                    </a:p>
                  </a:txBody>
                  <a:tcPr marL="0" marR="17779"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2000" b="0">
                          <a:latin typeface="宋体" panose="02010600030101010101" pitchFamily="2" charset="-122"/>
                          <a:ea typeface="宋体" panose="02010600030101010101" pitchFamily="2" charset="-122"/>
                          <a:cs typeface="宋体" panose="02010600030101010101" pitchFamily="2" charset="-122"/>
                        </a:rPr>
                        <a:t>-</a:t>
                      </a:r>
                      <a:endParaRPr lang="en-US" altLang="en-US" sz="2000" b="0">
                        <a:latin typeface="宋体" panose="02010600030101010101" pitchFamily="2" charset="-122"/>
                        <a:ea typeface="宋体" panose="02010600030101010101" pitchFamily="2" charset="-122"/>
                        <a:cs typeface="宋体" panose="02010600030101010101" pitchFamily="2" charset="-122"/>
                      </a:endParaRPr>
                    </a:p>
                  </a:txBody>
                  <a:tcPr marL="0" marR="17779"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2000" b="0">
                          <a:latin typeface="宋体" panose="02010600030101010101" pitchFamily="2" charset="-122"/>
                          <a:ea typeface="宋体" panose="02010600030101010101" pitchFamily="2" charset="-122"/>
                          <a:cs typeface="宋体" panose="02010600030101010101" pitchFamily="2" charset="-122"/>
                        </a:rPr>
                        <a:t>-</a:t>
                      </a:r>
                      <a:endParaRPr lang="en-US" altLang="en-US" sz="2000" b="0">
                        <a:latin typeface="宋体" panose="02010600030101010101" pitchFamily="2" charset="-122"/>
                        <a:ea typeface="宋体" panose="02010600030101010101" pitchFamily="2" charset="-122"/>
                        <a:cs typeface="宋体" panose="02010600030101010101" pitchFamily="2" charset="-122"/>
                      </a:endParaRPr>
                    </a:p>
                  </a:txBody>
                  <a:tcPr marL="0" marR="17779"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vMerge="1">
                  <a:tcPr marL="0" marR="17779"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solidFill>
                      <a:srgbClr val="B4C6E7"/>
                    </a:solidFill>
                  </a:tcPr>
                </a:tc>
                <a:tc>
                  <a:txBody>
                    <a:bodyPr/>
                    <a:p>
                      <a:pPr indent="0" algn="ctr">
                        <a:buNone/>
                      </a:pPr>
                      <a:r>
                        <a:rPr lang="en-US" sz="2000" b="0">
                          <a:latin typeface="宋体" panose="02010600030101010101" pitchFamily="2" charset="-122"/>
                          <a:ea typeface="宋体" panose="02010600030101010101" pitchFamily="2" charset="-122"/>
                          <a:cs typeface="宋体" panose="02010600030101010101" pitchFamily="2" charset="-122"/>
                        </a:rPr>
                        <a:t>E</a:t>
                      </a:r>
                      <a:r>
                        <a:rPr lang="en-US" sz="2000" b="0" baseline="-25000">
                          <a:latin typeface="宋体" panose="02010600030101010101" pitchFamily="2" charset="-122"/>
                          <a:ea typeface="宋体" panose="02010600030101010101" pitchFamily="2" charset="-122"/>
                          <a:cs typeface="宋体" panose="02010600030101010101" pitchFamily="2" charset="-122"/>
                        </a:rPr>
                        <a:t>A</a:t>
                      </a:r>
                      <a:endParaRPr lang="en-US" altLang="en-US" sz="2000" b="0">
                        <a:latin typeface="宋体" panose="02010600030101010101" pitchFamily="2" charset="-122"/>
                        <a:ea typeface="宋体" panose="02010600030101010101" pitchFamily="2" charset="-122"/>
                        <a:cs typeface="宋体" panose="02010600030101010101" pitchFamily="2" charset="-122"/>
                      </a:endParaRPr>
                    </a:p>
                  </a:txBody>
                  <a:tcPr marL="0" marR="17779"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2000" b="0">
                          <a:latin typeface="宋体" panose="02010600030101010101" pitchFamily="2" charset="-122"/>
                          <a:ea typeface="宋体" panose="02010600030101010101" pitchFamily="2" charset="-122"/>
                          <a:cs typeface="宋体" panose="02010600030101010101" pitchFamily="2" charset="-122"/>
                        </a:rPr>
                        <a:t>500M</a:t>
                      </a:r>
                      <a:endParaRPr lang="en-US" altLang="en-US" sz="2000" b="0">
                        <a:latin typeface="宋体" panose="02010600030101010101" pitchFamily="2" charset="-122"/>
                        <a:ea typeface="宋体" panose="02010600030101010101" pitchFamily="2" charset="-122"/>
                        <a:cs typeface="宋体" panose="02010600030101010101" pitchFamily="2" charset="-122"/>
                      </a:endParaRPr>
                    </a:p>
                  </a:txBody>
                  <a:tcPr marL="0" marR="17779"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2000" b="0">
                          <a:latin typeface="宋体" panose="02010600030101010101" pitchFamily="2" charset="-122"/>
                          <a:ea typeface="宋体" panose="02010600030101010101" pitchFamily="2" charset="-122"/>
                          <a:cs typeface="宋体" panose="02010600030101010101" pitchFamily="2" charset="-122"/>
                        </a:rPr>
                        <a:t>6</a:t>
                      </a:r>
                      <a:r>
                        <a:rPr lang="en-US" sz="2000" b="0" baseline="-25000">
                          <a:latin typeface="宋体" panose="02010600030101010101" pitchFamily="2" charset="-122"/>
                          <a:ea typeface="宋体" panose="02010600030101010101" pitchFamily="2" charset="-122"/>
                          <a:cs typeface="宋体" panose="02010600030101010101" pitchFamily="2" charset="-122"/>
                        </a:rPr>
                        <a:t>A</a:t>
                      </a:r>
                      <a:r>
                        <a:rPr lang="en-US" sz="2000" b="0">
                          <a:latin typeface="宋体" panose="02010600030101010101" pitchFamily="2" charset="-122"/>
                          <a:ea typeface="宋体" panose="02010600030101010101" pitchFamily="2" charset="-122"/>
                          <a:cs typeface="宋体" panose="02010600030101010101" pitchFamily="2" charset="-122"/>
                        </a:rPr>
                        <a:t>类（屏蔽和非屏蔽）</a:t>
                      </a:r>
                      <a:endParaRPr lang="en-US" altLang="en-US" sz="2000" b="0">
                        <a:latin typeface="宋体" panose="02010600030101010101" pitchFamily="2" charset="-122"/>
                        <a:ea typeface="宋体" panose="02010600030101010101" pitchFamily="2" charset="-122"/>
                        <a:cs typeface="宋体" panose="02010600030101010101" pitchFamily="2" charset="-122"/>
                      </a:endParaRPr>
                    </a:p>
                  </a:txBody>
                  <a:tcPr marL="0" marR="17779"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2000" b="0">
                          <a:latin typeface="宋体" panose="02010600030101010101" pitchFamily="2" charset="-122"/>
                          <a:ea typeface="宋体" panose="02010600030101010101" pitchFamily="2" charset="-122"/>
                          <a:cs typeface="宋体" panose="02010600030101010101" pitchFamily="2" charset="-122"/>
                        </a:rPr>
                        <a:t>6</a:t>
                      </a:r>
                      <a:r>
                        <a:rPr lang="en-US" sz="2000" b="0" baseline="-25000">
                          <a:latin typeface="宋体" panose="02010600030101010101" pitchFamily="2" charset="-122"/>
                          <a:ea typeface="宋体" panose="02010600030101010101" pitchFamily="2" charset="-122"/>
                          <a:cs typeface="宋体" panose="02010600030101010101" pitchFamily="2" charset="-122"/>
                        </a:rPr>
                        <a:t>A</a:t>
                      </a:r>
                      <a:r>
                        <a:rPr lang="en-US" sz="2000" b="0">
                          <a:latin typeface="宋体" panose="02010600030101010101" pitchFamily="2" charset="-122"/>
                          <a:ea typeface="宋体" panose="02010600030101010101" pitchFamily="2" charset="-122"/>
                          <a:cs typeface="宋体" panose="02010600030101010101" pitchFamily="2" charset="-122"/>
                        </a:rPr>
                        <a:t>类</a:t>
                      </a:r>
                      <a:endParaRPr lang="en-US" altLang="en-US" sz="2000" b="0">
                        <a:latin typeface="宋体" panose="02010600030101010101" pitchFamily="2" charset="-122"/>
                        <a:ea typeface="宋体" panose="02010600030101010101" pitchFamily="2" charset="-122"/>
                        <a:cs typeface="宋体" panose="02010600030101010101" pitchFamily="2" charset="-122"/>
                      </a:endParaRPr>
                    </a:p>
                  </a:txBody>
                  <a:tcPr marL="0" marR="17779"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398780">
                <a:tc>
                  <a:txBody>
                    <a:bodyPr/>
                    <a:p>
                      <a:pPr indent="0" algn="ctr">
                        <a:buNone/>
                      </a:pPr>
                      <a:r>
                        <a:rPr lang="en-US" sz="2000" b="0">
                          <a:latin typeface="宋体" panose="02010600030101010101" pitchFamily="2" charset="-122"/>
                          <a:ea typeface="宋体" panose="02010600030101010101" pitchFamily="2" charset="-122"/>
                          <a:cs typeface="宋体" panose="02010600030101010101" pitchFamily="2" charset="-122"/>
                        </a:rPr>
                        <a:t>B</a:t>
                      </a:r>
                      <a:endParaRPr lang="en-US" altLang="en-US" sz="2000" b="0">
                        <a:latin typeface="宋体" panose="02010600030101010101" pitchFamily="2" charset="-122"/>
                        <a:ea typeface="宋体" panose="02010600030101010101" pitchFamily="2" charset="-122"/>
                        <a:cs typeface="宋体" panose="02010600030101010101" pitchFamily="2" charset="-122"/>
                      </a:endParaRPr>
                    </a:p>
                  </a:txBody>
                  <a:tcPr marL="0" marR="17779"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2000" b="0">
                          <a:latin typeface="宋体" panose="02010600030101010101" pitchFamily="2" charset="-122"/>
                          <a:ea typeface="宋体" panose="02010600030101010101" pitchFamily="2" charset="-122"/>
                          <a:cs typeface="宋体" panose="02010600030101010101" pitchFamily="2" charset="-122"/>
                        </a:rPr>
                        <a:t>1M</a:t>
                      </a:r>
                      <a:endParaRPr lang="en-US" altLang="en-US" sz="2000" b="0">
                        <a:latin typeface="宋体" panose="02010600030101010101" pitchFamily="2" charset="-122"/>
                        <a:ea typeface="宋体" panose="02010600030101010101" pitchFamily="2" charset="-122"/>
                        <a:cs typeface="宋体" panose="02010600030101010101" pitchFamily="2" charset="-122"/>
                      </a:endParaRPr>
                    </a:p>
                  </a:txBody>
                  <a:tcPr marL="0" marR="17779"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2000" b="0">
                          <a:latin typeface="宋体" panose="02010600030101010101" pitchFamily="2" charset="-122"/>
                          <a:ea typeface="宋体" panose="02010600030101010101" pitchFamily="2" charset="-122"/>
                          <a:cs typeface="宋体" panose="02010600030101010101" pitchFamily="2" charset="-122"/>
                        </a:rPr>
                        <a:t>-</a:t>
                      </a:r>
                      <a:endParaRPr lang="en-US" altLang="en-US" sz="2000" b="0">
                        <a:latin typeface="宋体" panose="02010600030101010101" pitchFamily="2" charset="-122"/>
                        <a:ea typeface="宋体" panose="02010600030101010101" pitchFamily="2" charset="-122"/>
                        <a:cs typeface="宋体" panose="02010600030101010101" pitchFamily="2" charset="-122"/>
                      </a:endParaRPr>
                    </a:p>
                  </a:txBody>
                  <a:tcPr marL="0" marR="17779"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2000" b="0">
                          <a:latin typeface="宋体" panose="02010600030101010101" pitchFamily="2" charset="-122"/>
                          <a:ea typeface="宋体" panose="02010600030101010101" pitchFamily="2" charset="-122"/>
                          <a:cs typeface="宋体" panose="02010600030101010101" pitchFamily="2" charset="-122"/>
                        </a:rPr>
                        <a:t>-</a:t>
                      </a:r>
                      <a:endParaRPr lang="en-US" altLang="en-US" sz="2000" b="0">
                        <a:latin typeface="宋体" panose="02010600030101010101" pitchFamily="2" charset="-122"/>
                        <a:ea typeface="宋体" panose="02010600030101010101" pitchFamily="2" charset="-122"/>
                        <a:cs typeface="宋体" panose="02010600030101010101" pitchFamily="2" charset="-122"/>
                      </a:endParaRPr>
                    </a:p>
                  </a:txBody>
                  <a:tcPr marL="0" marR="17779"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vMerge="1">
                  <a:tcPr marL="0" marR="17779"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solidFill>
                      <a:srgbClr val="B4C6E7"/>
                    </a:solidFill>
                  </a:tcPr>
                </a:tc>
                <a:tc>
                  <a:txBody>
                    <a:bodyPr/>
                    <a:p>
                      <a:pPr indent="0" algn="ctr">
                        <a:buNone/>
                      </a:pPr>
                      <a:r>
                        <a:rPr lang="en-US" sz="2000" b="0">
                          <a:latin typeface="宋体" panose="02010600030101010101" pitchFamily="2" charset="-122"/>
                          <a:ea typeface="宋体" panose="02010600030101010101" pitchFamily="2" charset="-122"/>
                          <a:cs typeface="宋体" panose="02010600030101010101" pitchFamily="2" charset="-122"/>
                        </a:rPr>
                        <a:t>F</a:t>
                      </a:r>
                      <a:endParaRPr lang="en-US" altLang="en-US" sz="2000" b="0">
                        <a:latin typeface="宋体" panose="02010600030101010101" pitchFamily="2" charset="-122"/>
                        <a:ea typeface="宋体" panose="02010600030101010101" pitchFamily="2" charset="-122"/>
                        <a:cs typeface="宋体" panose="02010600030101010101" pitchFamily="2" charset="-122"/>
                      </a:endParaRPr>
                    </a:p>
                  </a:txBody>
                  <a:tcPr marL="0" marR="17779"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2000" b="0">
                          <a:latin typeface="宋体" panose="02010600030101010101" pitchFamily="2" charset="-122"/>
                          <a:ea typeface="宋体" panose="02010600030101010101" pitchFamily="2" charset="-122"/>
                          <a:cs typeface="宋体" panose="02010600030101010101" pitchFamily="2" charset="-122"/>
                        </a:rPr>
                        <a:t>600M</a:t>
                      </a:r>
                      <a:endParaRPr lang="en-US" altLang="en-US" sz="2000" b="0">
                        <a:latin typeface="宋体" panose="02010600030101010101" pitchFamily="2" charset="-122"/>
                        <a:ea typeface="宋体" panose="02010600030101010101" pitchFamily="2" charset="-122"/>
                        <a:cs typeface="宋体" panose="02010600030101010101" pitchFamily="2" charset="-122"/>
                      </a:endParaRPr>
                    </a:p>
                  </a:txBody>
                  <a:tcPr marL="0" marR="17779"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2000" b="0">
                          <a:latin typeface="宋体" panose="02010600030101010101" pitchFamily="2" charset="-122"/>
                          <a:ea typeface="宋体" panose="02010600030101010101" pitchFamily="2" charset="-122"/>
                          <a:cs typeface="宋体" panose="02010600030101010101" pitchFamily="2" charset="-122"/>
                        </a:rPr>
                        <a:t>7类（屏蔽）</a:t>
                      </a:r>
                      <a:endParaRPr lang="en-US" altLang="en-US" sz="2000" b="0">
                        <a:latin typeface="宋体" panose="02010600030101010101" pitchFamily="2" charset="-122"/>
                        <a:ea typeface="宋体" panose="02010600030101010101" pitchFamily="2" charset="-122"/>
                        <a:cs typeface="宋体" panose="02010600030101010101" pitchFamily="2" charset="-122"/>
                      </a:endParaRPr>
                    </a:p>
                  </a:txBody>
                  <a:tcPr marL="0" marR="17779"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2000" b="0">
                          <a:latin typeface="宋体" panose="02010600030101010101" pitchFamily="2" charset="-122"/>
                          <a:ea typeface="宋体" panose="02010600030101010101" pitchFamily="2" charset="-122"/>
                          <a:cs typeface="宋体" panose="02010600030101010101" pitchFamily="2" charset="-122"/>
                        </a:rPr>
                        <a:t>7类</a:t>
                      </a:r>
                      <a:endParaRPr lang="en-US" altLang="en-US" sz="2000" b="0">
                        <a:latin typeface="宋体" panose="02010600030101010101" pitchFamily="2" charset="-122"/>
                        <a:ea typeface="宋体" panose="02010600030101010101" pitchFamily="2" charset="-122"/>
                        <a:cs typeface="宋体" panose="02010600030101010101" pitchFamily="2" charset="-122"/>
                      </a:endParaRPr>
                    </a:p>
                  </a:txBody>
                  <a:tcPr marL="0" marR="17779"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399415">
                <a:tc>
                  <a:txBody>
                    <a:bodyPr/>
                    <a:p>
                      <a:pPr indent="0" algn="ctr">
                        <a:buNone/>
                      </a:pPr>
                      <a:r>
                        <a:rPr lang="en-US" sz="2000" b="0">
                          <a:latin typeface="宋体" panose="02010600030101010101" pitchFamily="2" charset="-122"/>
                          <a:ea typeface="宋体" panose="02010600030101010101" pitchFamily="2" charset="-122"/>
                          <a:cs typeface="宋体" panose="02010600030101010101" pitchFamily="2" charset="-122"/>
                        </a:rPr>
                        <a:t>C</a:t>
                      </a:r>
                      <a:endParaRPr lang="en-US" altLang="en-US" sz="2000" b="0">
                        <a:latin typeface="宋体" panose="02010600030101010101" pitchFamily="2" charset="-122"/>
                        <a:ea typeface="宋体" panose="02010600030101010101" pitchFamily="2" charset="-122"/>
                        <a:cs typeface="宋体" panose="02010600030101010101" pitchFamily="2" charset="-122"/>
                      </a:endParaRPr>
                    </a:p>
                  </a:txBody>
                  <a:tcPr marL="0" marR="17779"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2000" b="0">
                          <a:latin typeface="宋体" panose="02010600030101010101" pitchFamily="2" charset="-122"/>
                          <a:ea typeface="宋体" panose="02010600030101010101" pitchFamily="2" charset="-122"/>
                          <a:cs typeface="宋体" panose="02010600030101010101" pitchFamily="2" charset="-122"/>
                        </a:rPr>
                        <a:t>16M</a:t>
                      </a:r>
                      <a:endParaRPr lang="en-US" altLang="en-US" sz="2000" b="0">
                        <a:latin typeface="宋体" panose="02010600030101010101" pitchFamily="2" charset="-122"/>
                        <a:ea typeface="宋体" panose="02010600030101010101" pitchFamily="2" charset="-122"/>
                        <a:cs typeface="宋体" panose="02010600030101010101" pitchFamily="2" charset="-122"/>
                      </a:endParaRPr>
                    </a:p>
                  </a:txBody>
                  <a:tcPr marL="0" marR="17779"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2000" b="0">
                          <a:latin typeface="宋体" panose="02010600030101010101" pitchFamily="2" charset="-122"/>
                          <a:ea typeface="宋体" panose="02010600030101010101" pitchFamily="2" charset="-122"/>
                          <a:cs typeface="宋体" panose="02010600030101010101" pitchFamily="2" charset="-122"/>
                        </a:rPr>
                        <a:t>3类（大对数）</a:t>
                      </a:r>
                      <a:endParaRPr lang="en-US" altLang="en-US" sz="2000" b="0">
                        <a:latin typeface="宋体" panose="02010600030101010101" pitchFamily="2" charset="-122"/>
                        <a:ea typeface="宋体" panose="02010600030101010101" pitchFamily="2" charset="-122"/>
                        <a:cs typeface="宋体" panose="02010600030101010101" pitchFamily="2" charset="-122"/>
                      </a:endParaRPr>
                    </a:p>
                  </a:txBody>
                  <a:tcPr marL="0" marR="17779"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2000" b="0">
                          <a:latin typeface="宋体" panose="02010600030101010101" pitchFamily="2" charset="-122"/>
                          <a:ea typeface="宋体" panose="02010600030101010101" pitchFamily="2" charset="-122"/>
                          <a:cs typeface="宋体" panose="02010600030101010101" pitchFamily="2" charset="-122"/>
                        </a:rPr>
                        <a:t>3类</a:t>
                      </a:r>
                      <a:endParaRPr lang="en-US" altLang="en-US" sz="2000" b="0">
                        <a:latin typeface="宋体" panose="02010600030101010101" pitchFamily="2" charset="-122"/>
                        <a:ea typeface="宋体" panose="02010600030101010101" pitchFamily="2" charset="-122"/>
                        <a:cs typeface="宋体" panose="02010600030101010101" pitchFamily="2" charset="-122"/>
                      </a:endParaRPr>
                    </a:p>
                  </a:txBody>
                  <a:tcPr marL="0" marR="17779"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vMerge="1">
                  <a:tcPr marL="0" marR="17779"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solidFill>
                      <a:srgbClr val="B4C6E7"/>
                    </a:solidFill>
                  </a:tcPr>
                </a:tc>
                <a:tc>
                  <a:txBody>
                    <a:bodyPr/>
                    <a:p>
                      <a:pPr indent="0" algn="ctr">
                        <a:buNone/>
                      </a:pPr>
                      <a:r>
                        <a:rPr lang="en-US" sz="2000" b="0">
                          <a:latin typeface="宋体" panose="02010600030101010101" pitchFamily="2" charset="-122"/>
                          <a:ea typeface="宋体" panose="02010600030101010101" pitchFamily="2" charset="-122"/>
                          <a:cs typeface="宋体" panose="02010600030101010101" pitchFamily="2" charset="-122"/>
                        </a:rPr>
                        <a:t>F</a:t>
                      </a:r>
                      <a:r>
                        <a:rPr lang="en-US" sz="2000" b="0" baseline="-25000">
                          <a:latin typeface="宋体" panose="02010600030101010101" pitchFamily="2" charset="-122"/>
                          <a:ea typeface="宋体" panose="02010600030101010101" pitchFamily="2" charset="-122"/>
                          <a:cs typeface="宋体" panose="02010600030101010101" pitchFamily="2" charset="-122"/>
                        </a:rPr>
                        <a:t>A</a:t>
                      </a:r>
                      <a:endParaRPr lang="en-US" altLang="en-US" sz="2000" b="0">
                        <a:latin typeface="宋体" panose="02010600030101010101" pitchFamily="2" charset="-122"/>
                        <a:ea typeface="宋体" panose="02010600030101010101" pitchFamily="2" charset="-122"/>
                        <a:cs typeface="宋体" panose="02010600030101010101" pitchFamily="2" charset="-122"/>
                      </a:endParaRPr>
                    </a:p>
                  </a:txBody>
                  <a:tcPr marL="0" marR="17779"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2000" b="0">
                          <a:latin typeface="宋体" panose="02010600030101010101" pitchFamily="2" charset="-122"/>
                          <a:ea typeface="宋体" panose="02010600030101010101" pitchFamily="2" charset="-122"/>
                          <a:cs typeface="宋体" panose="02010600030101010101" pitchFamily="2" charset="-122"/>
                        </a:rPr>
                        <a:t>1000M</a:t>
                      </a:r>
                      <a:endParaRPr lang="en-US" altLang="en-US" sz="2000" b="0">
                        <a:latin typeface="宋体" panose="02010600030101010101" pitchFamily="2" charset="-122"/>
                        <a:ea typeface="宋体" panose="02010600030101010101" pitchFamily="2" charset="-122"/>
                        <a:cs typeface="宋体" panose="02010600030101010101" pitchFamily="2" charset="-122"/>
                      </a:endParaRPr>
                    </a:p>
                  </a:txBody>
                  <a:tcPr marL="0" marR="17779"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2000" b="0">
                          <a:latin typeface="宋体" panose="02010600030101010101" pitchFamily="2" charset="-122"/>
                          <a:ea typeface="宋体" panose="02010600030101010101" pitchFamily="2" charset="-122"/>
                          <a:cs typeface="宋体" panose="02010600030101010101" pitchFamily="2" charset="-122"/>
                        </a:rPr>
                        <a:t>7</a:t>
                      </a:r>
                      <a:r>
                        <a:rPr lang="en-US" sz="2000" b="0" baseline="-25000">
                          <a:latin typeface="宋体" panose="02010600030101010101" pitchFamily="2" charset="-122"/>
                          <a:ea typeface="宋体" panose="02010600030101010101" pitchFamily="2" charset="-122"/>
                          <a:cs typeface="宋体" panose="02010600030101010101" pitchFamily="2" charset="-122"/>
                        </a:rPr>
                        <a:t>A</a:t>
                      </a:r>
                      <a:r>
                        <a:rPr lang="en-US" sz="2000" b="0">
                          <a:latin typeface="宋体" panose="02010600030101010101" pitchFamily="2" charset="-122"/>
                          <a:ea typeface="宋体" panose="02010600030101010101" pitchFamily="2" charset="-122"/>
                          <a:cs typeface="宋体" panose="02010600030101010101" pitchFamily="2" charset="-122"/>
                        </a:rPr>
                        <a:t>类（屏蔽）</a:t>
                      </a:r>
                      <a:endParaRPr lang="en-US" altLang="en-US" sz="2000" b="0">
                        <a:latin typeface="宋体" panose="02010600030101010101" pitchFamily="2" charset="-122"/>
                        <a:ea typeface="宋体" panose="02010600030101010101" pitchFamily="2" charset="-122"/>
                        <a:cs typeface="宋体" panose="02010600030101010101" pitchFamily="2" charset="-122"/>
                      </a:endParaRPr>
                    </a:p>
                  </a:txBody>
                  <a:tcPr marL="0" marR="17779"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2000" b="0">
                          <a:latin typeface="宋体" panose="02010600030101010101" pitchFamily="2" charset="-122"/>
                          <a:ea typeface="宋体" panose="02010600030101010101" pitchFamily="2" charset="-122"/>
                          <a:cs typeface="宋体" panose="02010600030101010101" pitchFamily="2" charset="-122"/>
                        </a:rPr>
                        <a:t>7</a:t>
                      </a:r>
                      <a:r>
                        <a:rPr lang="en-US" sz="2000" b="0" baseline="-25000">
                          <a:latin typeface="宋体" panose="02010600030101010101" pitchFamily="2" charset="-122"/>
                          <a:ea typeface="宋体" panose="02010600030101010101" pitchFamily="2" charset="-122"/>
                          <a:cs typeface="宋体" panose="02010600030101010101" pitchFamily="2" charset="-122"/>
                        </a:rPr>
                        <a:t>A</a:t>
                      </a:r>
                      <a:r>
                        <a:rPr lang="en-US" sz="2000" b="0">
                          <a:latin typeface="宋体" panose="02010600030101010101" pitchFamily="2" charset="-122"/>
                          <a:ea typeface="宋体" panose="02010600030101010101" pitchFamily="2" charset="-122"/>
                          <a:cs typeface="宋体" panose="02010600030101010101" pitchFamily="2" charset="-122"/>
                        </a:rPr>
                        <a:t>类</a:t>
                      </a:r>
                      <a:endParaRPr lang="en-US" altLang="en-US" sz="2000" b="0">
                        <a:latin typeface="宋体" panose="02010600030101010101" pitchFamily="2" charset="-122"/>
                        <a:ea typeface="宋体" panose="02010600030101010101" pitchFamily="2" charset="-122"/>
                        <a:cs typeface="宋体" panose="02010600030101010101" pitchFamily="2" charset="-122"/>
                      </a:endParaRPr>
                    </a:p>
                  </a:txBody>
                  <a:tcPr marL="0" marR="17779"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798830">
                <a:tc>
                  <a:txBody>
                    <a:bodyPr/>
                    <a:p>
                      <a:pPr indent="0" algn="ctr">
                        <a:buNone/>
                      </a:pPr>
                      <a:r>
                        <a:rPr lang="en-US" sz="2000" b="0">
                          <a:latin typeface="宋体" panose="02010600030101010101" pitchFamily="2" charset="-122"/>
                          <a:ea typeface="宋体" panose="02010600030101010101" pitchFamily="2" charset="-122"/>
                          <a:cs typeface="宋体" panose="02010600030101010101" pitchFamily="2" charset="-122"/>
                        </a:rPr>
                        <a:t>D</a:t>
                      </a:r>
                      <a:endParaRPr lang="en-US" altLang="en-US" sz="2000" b="0">
                        <a:latin typeface="宋体" panose="02010600030101010101" pitchFamily="2" charset="-122"/>
                        <a:ea typeface="宋体" panose="02010600030101010101" pitchFamily="2" charset="-122"/>
                        <a:cs typeface="宋体" panose="02010600030101010101" pitchFamily="2" charset="-122"/>
                      </a:endParaRPr>
                    </a:p>
                  </a:txBody>
                  <a:tcPr marL="0" marR="17779"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2000" b="0">
                          <a:latin typeface="宋体" panose="02010600030101010101" pitchFamily="2" charset="-122"/>
                          <a:ea typeface="宋体" panose="02010600030101010101" pitchFamily="2" charset="-122"/>
                          <a:cs typeface="宋体" panose="02010600030101010101" pitchFamily="2" charset="-122"/>
                        </a:rPr>
                        <a:t>100M</a:t>
                      </a:r>
                      <a:endParaRPr lang="en-US" altLang="en-US" sz="2000" b="0">
                        <a:latin typeface="宋体" panose="02010600030101010101" pitchFamily="2" charset="-122"/>
                        <a:ea typeface="宋体" panose="02010600030101010101" pitchFamily="2" charset="-122"/>
                        <a:cs typeface="宋体" panose="02010600030101010101" pitchFamily="2" charset="-122"/>
                      </a:endParaRPr>
                    </a:p>
                  </a:txBody>
                  <a:tcPr marL="0" marR="17779"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2000" b="0">
                          <a:latin typeface="宋体" panose="02010600030101010101" pitchFamily="2" charset="-122"/>
                          <a:ea typeface="宋体" panose="02010600030101010101" pitchFamily="2" charset="-122"/>
                          <a:cs typeface="宋体" panose="02010600030101010101" pitchFamily="2" charset="-122"/>
                        </a:rPr>
                        <a:t>5／5e类（屏蔽和非屏蔽）</a:t>
                      </a:r>
                      <a:endParaRPr lang="en-US" altLang="en-US" sz="2000" b="0">
                        <a:latin typeface="宋体" panose="02010600030101010101" pitchFamily="2" charset="-122"/>
                        <a:ea typeface="宋体" panose="02010600030101010101" pitchFamily="2" charset="-122"/>
                        <a:cs typeface="宋体" panose="02010600030101010101" pitchFamily="2" charset="-122"/>
                      </a:endParaRPr>
                    </a:p>
                  </a:txBody>
                  <a:tcPr marL="0" marR="17779"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2000" b="0">
                          <a:latin typeface="宋体" panose="02010600030101010101" pitchFamily="2" charset="-122"/>
                          <a:ea typeface="宋体" panose="02010600030101010101" pitchFamily="2" charset="-122"/>
                          <a:cs typeface="宋体" panose="02010600030101010101" pitchFamily="2" charset="-122"/>
                        </a:rPr>
                        <a:t>5／5e类</a:t>
                      </a:r>
                      <a:endParaRPr lang="en-US" altLang="en-US" sz="2000" b="0">
                        <a:latin typeface="宋体" panose="02010600030101010101" pitchFamily="2" charset="-122"/>
                        <a:ea typeface="宋体" panose="02010600030101010101" pitchFamily="2" charset="-122"/>
                        <a:cs typeface="宋体" panose="02010600030101010101" pitchFamily="2" charset="-122"/>
                      </a:endParaRPr>
                    </a:p>
                  </a:txBody>
                  <a:tcPr marL="0" marR="17779"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vMerge="1">
                  <a:tcPr marL="0" marR="17779"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solidFill>
                      <a:srgbClr val="B4C6E7"/>
                    </a:solidFill>
                  </a:tcPr>
                </a:tc>
                <a:tc>
                  <a:txBody>
                    <a:bodyPr/>
                    <a:p>
                      <a:pPr indent="0" algn="ctr">
                        <a:buNone/>
                      </a:pPr>
                      <a:r>
                        <a:rPr lang="en-US" sz="2000" b="0">
                          <a:latin typeface="宋体" panose="02010600030101010101" pitchFamily="2" charset="-122"/>
                          <a:ea typeface="宋体" panose="02010600030101010101" pitchFamily="2" charset="-122"/>
                          <a:cs typeface="宋体" panose="02010600030101010101" pitchFamily="2" charset="-122"/>
                        </a:rPr>
                        <a:t>I</a:t>
                      </a:r>
                      <a:endParaRPr lang="en-US" altLang="en-US" sz="2000" b="0">
                        <a:latin typeface="宋体" panose="02010600030101010101" pitchFamily="2" charset="-122"/>
                        <a:ea typeface="宋体" panose="02010600030101010101" pitchFamily="2" charset="-122"/>
                        <a:cs typeface="宋体" panose="02010600030101010101" pitchFamily="2" charset="-122"/>
                      </a:endParaRPr>
                    </a:p>
                  </a:txBody>
                  <a:tcPr marL="0" marR="17779"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2000" b="0">
                          <a:latin typeface="宋体" panose="02010600030101010101" pitchFamily="2" charset="-122"/>
                          <a:ea typeface="宋体" panose="02010600030101010101" pitchFamily="2" charset="-122"/>
                          <a:cs typeface="宋体" panose="02010600030101010101" pitchFamily="2" charset="-122"/>
                        </a:rPr>
                        <a:t>2000M</a:t>
                      </a:r>
                      <a:endParaRPr lang="en-US" altLang="en-US" sz="2000" b="0">
                        <a:latin typeface="宋体" panose="02010600030101010101" pitchFamily="2" charset="-122"/>
                        <a:ea typeface="宋体" panose="02010600030101010101" pitchFamily="2" charset="-122"/>
                        <a:cs typeface="宋体" panose="02010600030101010101" pitchFamily="2" charset="-122"/>
                      </a:endParaRPr>
                    </a:p>
                  </a:txBody>
                  <a:tcPr marL="0" marR="17779"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2000" b="0">
                          <a:latin typeface="宋体" panose="02010600030101010101" pitchFamily="2" charset="-122"/>
                          <a:ea typeface="宋体" panose="02010600030101010101" pitchFamily="2" charset="-122"/>
                          <a:cs typeface="宋体" panose="02010600030101010101" pitchFamily="2" charset="-122"/>
                        </a:rPr>
                        <a:t>8.1类（屏蔽）</a:t>
                      </a:r>
                      <a:endParaRPr lang="en-US" altLang="en-US" sz="2000" b="0">
                        <a:latin typeface="宋体" panose="02010600030101010101" pitchFamily="2" charset="-122"/>
                        <a:ea typeface="宋体" panose="02010600030101010101" pitchFamily="2" charset="-122"/>
                        <a:cs typeface="宋体" panose="02010600030101010101" pitchFamily="2" charset="-122"/>
                      </a:endParaRPr>
                    </a:p>
                  </a:txBody>
                  <a:tcPr marL="0" marR="17779"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2000" b="0">
                          <a:latin typeface="宋体" panose="02010600030101010101" pitchFamily="2" charset="-122"/>
                          <a:ea typeface="宋体" panose="02010600030101010101" pitchFamily="2" charset="-122"/>
                          <a:cs typeface="宋体" panose="02010600030101010101" pitchFamily="2" charset="-122"/>
                        </a:rPr>
                        <a:t>8.1类兼容6A类</a:t>
                      </a:r>
                      <a:endParaRPr lang="en-US" altLang="en-US" sz="2000" b="0">
                        <a:latin typeface="宋体" panose="02010600030101010101" pitchFamily="2" charset="-122"/>
                        <a:ea typeface="宋体" panose="02010600030101010101" pitchFamily="2" charset="-122"/>
                        <a:cs typeface="宋体" panose="02010600030101010101" pitchFamily="2" charset="-122"/>
                      </a:endParaRPr>
                    </a:p>
                  </a:txBody>
                  <a:tcPr marL="0" marR="17779"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798830">
                <a:tc>
                  <a:txBody>
                    <a:bodyPr/>
                    <a:p>
                      <a:pPr indent="0" algn="ctr">
                        <a:buNone/>
                      </a:pPr>
                      <a:r>
                        <a:rPr lang="en-US" sz="2000" b="0">
                          <a:latin typeface="宋体" panose="02010600030101010101" pitchFamily="2" charset="-122"/>
                          <a:ea typeface="宋体" panose="02010600030101010101" pitchFamily="2" charset="-122"/>
                          <a:cs typeface="宋体" panose="02010600030101010101" pitchFamily="2" charset="-122"/>
                        </a:rPr>
                        <a:t>E</a:t>
                      </a:r>
                      <a:endParaRPr lang="en-US" altLang="en-US" sz="2000" b="0">
                        <a:latin typeface="宋体" panose="02010600030101010101" pitchFamily="2" charset="-122"/>
                        <a:ea typeface="宋体" panose="02010600030101010101" pitchFamily="2" charset="-122"/>
                        <a:cs typeface="宋体" panose="02010600030101010101" pitchFamily="2" charset="-122"/>
                      </a:endParaRPr>
                    </a:p>
                  </a:txBody>
                  <a:tcPr marL="0" marR="17779"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2000" b="0">
                          <a:latin typeface="宋体" panose="02010600030101010101" pitchFamily="2" charset="-122"/>
                          <a:ea typeface="宋体" panose="02010600030101010101" pitchFamily="2" charset="-122"/>
                          <a:cs typeface="宋体" panose="02010600030101010101" pitchFamily="2" charset="-122"/>
                        </a:rPr>
                        <a:t>250M</a:t>
                      </a:r>
                      <a:endParaRPr lang="en-US" altLang="en-US" sz="2000" b="0">
                        <a:latin typeface="宋体" panose="02010600030101010101" pitchFamily="2" charset="-122"/>
                        <a:ea typeface="宋体" panose="02010600030101010101" pitchFamily="2" charset="-122"/>
                        <a:cs typeface="宋体" panose="02010600030101010101" pitchFamily="2" charset="-122"/>
                      </a:endParaRPr>
                    </a:p>
                  </a:txBody>
                  <a:tcPr marL="0" marR="17779"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2000" b="0">
                          <a:latin typeface="宋体" panose="02010600030101010101" pitchFamily="2" charset="-122"/>
                          <a:ea typeface="宋体" panose="02010600030101010101" pitchFamily="2" charset="-122"/>
                          <a:cs typeface="宋体" panose="02010600030101010101" pitchFamily="2" charset="-122"/>
                        </a:rPr>
                        <a:t>6类（屏蔽和非屏蔽）</a:t>
                      </a:r>
                      <a:endParaRPr lang="en-US" altLang="en-US" sz="2000" b="0">
                        <a:latin typeface="宋体" panose="02010600030101010101" pitchFamily="2" charset="-122"/>
                        <a:ea typeface="宋体" panose="02010600030101010101" pitchFamily="2" charset="-122"/>
                        <a:cs typeface="宋体" panose="02010600030101010101" pitchFamily="2" charset="-122"/>
                      </a:endParaRPr>
                    </a:p>
                  </a:txBody>
                  <a:tcPr marL="0" marR="17779"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2000" b="0">
                          <a:latin typeface="宋体" panose="02010600030101010101" pitchFamily="2" charset="-122"/>
                          <a:ea typeface="宋体" panose="02010600030101010101" pitchFamily="2" charset="-122"/>
                          <a:cs typeface="宋体" panose="02010600030101010101" pitchFamily="2" charset="-122"/>
                        </a:rPr>
                        <a:t>6类</a:t>
                      </a:r>
                      <a:endParaRPr lang="en-US" altLang="en-US" sz="2000" b="0">
                        <a:latin typeface="宋体" panose="02010600030101010101" pitchFamily="2" charset="-122"/>
                        <a:ea typeface="宋体" panose="02010600030101010101" pitchFamily="2" charset="-122"/>
                        <a:cs typeface="宋体" panose="02010600030101010101" pitchFamily="2" charset="-122"/>
                      </a:endParaRPr>
                    </a:p>
                  </a:txBody>
                  <a:tcPr marL="0" marR="17779"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vMerge="1">
                  <a:tcPr marL="0" marR="17779"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solidFill>
                      <a:srgbClr val="B4C6E7"/>
                    </a:solidFill>
                  </a:tcPr>
                </a:tc>
                <a:tc>
                  <a:txBody>
                    <a:bodyPr/>
                    <a:p>
                      <a:pPr indent="0" algn="ctr">
                        <a:buNone/>
                      </a:pPr>
                      <a:r>
                        <a:rPr lang="en-US" sz="2000" b="0">
                          <a:latin typeface="宋体" panose="02010600030101010101" pitchFamily="2" charset="-122"/>
                          <a:ea typeface="宋体" panose="02010600030101010101" pitchFamily="2" charset="-122"/>
                          <a:cs typeface="宋体" panose="02010600030101010101" pitchFamily="2" charset="-122"/>
                        </a:rPr>
                        <a:t>II</a:t>
                      </a:r>
                      <a:endParaRPr lang="en-US" altLang="en-US" sz="2000" b="0">
                        <a:latin typeface="宋体" panose="02010600030101010101" pitchFamily="2" charset="-122"/>
                        <a:ea typeface="宋体" panose="02010600030101010101" pitchFamily="2" charset="-122"/>
                        <a:cs typeface="宋体" panose="02010600030101010101" pitchFamily="2" charset="-122"/>
                      </a:endParaRPr>
                    </a:p>
                  </a:txBody>
                  <a:tcPr marL="0" marR="17779"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2000" b="0">
                          <a:latin typeface="宋体" panose="02010600030101010101" pitchFamily="2" charset="-122"/>
                          <a:ea typeface="宋体" panose="02010600030101010101" pitchFamily="2" charset="-122"/>
                          <a:cs typeface="宋体" panose="02010600030101010101" pitchFamily="2" charset="-122"/>
                        </a:rPr>
                        <a:t>2000M</a:t>
                      </a:r>
                      <a:endParaRPr lang="en-US" altLang="en-US" sz="2000" b="0">
                        <a:latin typeface="宋体" panose="02010600030101010101" pitchFamily="2" charset="-122"/>
                        <a:ea typeface="宋体" panose="02010600030101010101" pitchFamily="2" charset="-122"/>
                        <a:cs typeface="宋体" panose="02010600030101010101" pitchFamily="2" charset="-122"/>
                      </a:endParaRPr>
                    </a:p>
                  </a:txBody>
                  <a:tcPr marL="0" marR="17779"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2000" b="0">
                          <a:latin typeface="宋体" panose="02010600030101010101" pitchFamily="2" charset="-122"/>
                          <a:ea typeface="宋体" panose="02010600030101010101" pitchFamily="2" charset="-122"/>
                          <a:cs typeface="宋体" panose="02010600030101010101" pitchFamily="2" charset="-122"/>
                        </a:rPr>
                        <a:t>8.2类（屏蔽）</a:t>
                      </a:r>
                      <a:endParaRPr lang="en-US" altLang="en-US" sz="2000" b="0">
                        <a:latin typeface="宋体" panose="02010600030101010101" pitchFamily="2" charset="-122"/>
                        <a:ea typeface="宋体" panose="02010600030101010101" pitchFamily="2" charset="-122"/>
                        <a:cs typeface="宋体" panose="02010600030101010101" pitchFamily="2" charset="-122"/>
                      </a:endParaRPr>
                    </a:p>
                  </a:txBody>
                  <a:tcPr marL="0" marR="17779"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2000" b="0">
                          <a:latin typeface="宋体" panose="02010600030101010101" pitchFamily="2" charset="-122"/>
                          <a:ea typeface="宋体" panose="02010600030101010101" pitchFamily="2" charset="-122"/>
                          <a:cs typeface="宋体" panose="02010600030101010101" pitchFamily="2" charset="-122"/>
                        </a:rPr>
                        <a:t>8.2类兼容7类</a:t>
                      </a:r>
                      <a:endParaRPr lang="en-US" altLang="en-US" sz="2000" b="0">
                        <a:latin typeface="宋体" panose="02010600030101010101" pitchFamily="2" charset="-122"/>
                        <a:ea typeface="宋体" panose="02010600030101010101" pitchFamily="2" charset="-122"/>
                        <a:cs typeface="宋体" panose="02010600030101010101" pitchFamily="2" charset="-122"/>
                      </a:endParaRPr>
                    </a:p>
                  </a:txBody>
                  <a:tcPr marL="0" marR="17779"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bl>
          </a:graphicData>
        </a:graphic>
      </p:graphicFrame>
    </p:spTree>
  </p:cSld>
  <p:clrMapOvr>
    <a:masterClrMapping/>
  </p:clrMapOvr>
  <p:transition>
    <p:zoom/>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标题 1"/>
          <p:cNvSpPr/>
          <p:nvPr/>
        </p:nvSpPr>
        <p:spPr bwMode="auto">
          <a:xfrm>
            <a:off x="3071813" y="260350"/>
            <a:ext cx="6453187"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r>
              <a:rPr lang="en-US" altLang="zh-CN" sz="3200" b="1"/>
              <a:t>3.2.4</a:t>
            </a:r>
            <a:r>
              <a:rPr lang="zh-CN" altLang="en-US" sz="3200" b="1"/>
              <a:t> 铜缆系统信道</a:t>
            </a:r>
            <a:endParaRPr kumimoji="0" lang="zh-CN" altLang="en-US" sz="3200" b="1">
              <a:solidFill>
                <a:srgbClr val="375B79"/>
              </a:solidFill>
            </a:endParaRPr>
          </a:p>
        </p:txBody>
      </p:sp>
      <p:sp>
        <p:nvSpPr>
          <p:cNvPr id="3073" name="Rectangle 1"/>
          <p:cNvSpPr>
            <a:spLocks noChangeArrowheads="1"/>
          </p:cNvSpPr>
          <p:nvPr/>
        </p:nvSpPr>
        <p:spPr bwMode="auto">
          <a:xfrm>
            <a:off x="551180" y="1845628"/>
            <a:ext cx="11292205" cy="4464050"/>
          </a:xfrm>
          <a:prstGeom prst="rect">
            <a:avLst/>
          </a:prstGeom>
          <a:solidFill>
            <a:srgbClr val="FFFFFF"/>
          </a:solidFill>
          <a:ln w="9525">
            <a:solidFill>
              <a:schemeClr val="accent1">
                <a:lumMod val="50000"/>
              </a:schemeClr>
            </a:solidFill>
            <a:miter lim="800000"/>
          </a:ln>
          <a:effectLst/>
        </p:spPr>
        <p:txBody>
          <a:bodyPr wrap="square" anchor="ctr">
            <a:spAutoFit/>
          </a:bodyPr>
          <a:lstStyle/>
          <a:p>
            <a:pPr indent="628650" eaLnBrk="1" latinLnBrk="0" hangingPunct="1">
              <a:lnSpc>
                <a:spcPts val="3100"/>
              </a:lnSpc>
              <a:defRPr/>
            </a:pPr>
            <a:r>
              <a:rPr sz="2400" b="1" dirty="0">
                <a:solidFill>
                  <a:srgbClr val="02307C"/>
                </a:solidFill>
                <a:uFillTx/>
                <a:latin typeface="+中文正文" charset="0"/>
                <a:ea typeface="+mn-ea"/>
              </a:rPr>
              <a:t>① 3类100双绞线电缆及连接器件，传输性能支持16MHz及以下传输带宽使用，主要用于支持语音业务。通常采用大对数双绞线电缆。</a:t>
            </a:r>
            <a:endParaRPr sz="2400" b="1" dirty="0">
              <a:solidFill>
                <a:srgbClr val="02307C"/>
              </a:solidFill>
              <a:uFillTx/>
              <a:latin typeface="+中文正文" charset="0"/>
              <a:ea typeface="+mn-ea"/>
            </a:endParaRPr>
          </a:p>
          <a:p>
            <a:pPr indent="628650" eaLnBrk="1" latinLnBrk="0" hangingPunct="1">
              <a:lnSpc>
                <a:spcPts val="3100"/>
              </a:lnSpc>
              <a:defRPr/>
            </a:pPr>
            <a:r>
              <a:rPr sz="2400" b="1" dirty="0">
                <a:solidFill>
                  <a:srgbClr val="02307C"/>
                </a:solidFill>
                <a:uFillTx/>
                <a:latin typeface="+中文正文" charset="0"/>
                <a:ea typeface="+mn-ea"/>
              </a:rPr>
              <a:t>② 5类100双绞线电缆及连接器件，传输性能支持100MHz及以下传输带宽使用，主要用于高速宽带信息网络。5e类仍属5类布线范畴（以下统一用5类表示）。</a:t>
            </a:r>
            <a:endParaRPr sz="2400" b="1" dirty="0">
              <a:solidFill>
                <a:srgbClr val="02307C"/>
              </a:solidFill>
              <a:uFillTx/>
              <a:latin typeface="+中文正文" charset="0"/>
              <a:ea typeface="+mn-ea"/>
            </a:endParaRPr>
          </a:p>
          <a:p>
            <a:pPr indent="628650" eaLnBrk="1" latinLnBrk="0" hangingPunct="1">
              <a:lnSpc>
                <a:spcPts val="3100"/>
              </a:lnSpc>
              <a:defRPr/>
            </a:pPr>
            <a:r>
              <a:rPr sz="2400" b="1" dirty="0">
                <a:solidFill>
                  <a:srgbClr val="02307C"/>
                </a:solidFill>
                <a:uFillTx/>
                <a:latin typeface="+中文正文" charset="0"/>
                <a:ea typeface="+mn-ea"/>
              </a:rPr>
              <a:t>③ 6类100双绞线电缆及连接器件，传输性能支持250MHz及以下传输带宽使用，主要用于高速宽带信息网络。</a:t>
            </a:r>
            <a:endParaRPr sz="2400" b="1" dirty="0">
              <a:solidFill>
                <a:srgbClr val="02307C"/>
              </a:solidFill>
              <a:uFillTx/>
              <a:latin typeface="+中文正文" charset="0"/>
              <a:ea typeface="+mn-ea"/>
            </a:endParaRPr>
          </a:p>
          <a:p>
            <a:pPr indent="628650" eaLnBrk="1" latinLnBrk="0" hangingPunct="1">
              <a:lnSpc>
                <a:spcPts val="3100"/>
              </a:lnSpc>
              <a:defRPr/>
            </a:pPr>
            <a:r>
              <a:rPr sz="2400" b="1" dirty="0">
                <a:solidFill>
                  <a:srgbClr val="02307C"/>
                </a:solidFill>
                <a:uFillTx/>
                <a:latin typeface="+中文正文" charset="0"/>
                <a:ea typeface="+mn-ea"/>
              </a:rPr>
              <a:t>④ 6A类100双绞线电缆及连接器件，传输性能支持500MHz及以下传输带宽使用。主要用于高速宽带信息网络。</a:t>
            </a:r>
            <a:endParaRPr sz="2400" b="1" dirty="0">
              <a:solidFill>
                <a:srgbClr val="02307C"/>
              </a:solidFill>
              <a:uFillTx/>
              <a:latin typeface="+中文正文" charset="0"/>
              <a:ea typeface="+mn-ea"/>
            </a:endParaRPr>
          </a:p>
          <a:p>
            <a:pPr indent="628650" eaLnBrk="1" latinLnBrk="0" hangingPunct="1">
              <a:lnSpc>
                <a:spcPts val="3100"/>
              </a:lnSpc>
              <a:defRPr/>
            </a:pPr>
            <a:r>
              <a:rPr sz="2400" b="1" dirty="0">
                <a:solidFill>
                  <a:srgbClr val="02307C"/>
                </a:solidFill>
                <a:uFillTx/>
                <a:latin typeface="+中文正文" charset="0"/>
                <a:ea typeface="+mn-ea"/>
              </a:rPr>
              <a:t>⑤ 7类100双绞线电缆及连接器件，传输性能支持600MHz及以下传输带宽使用。主要用于高速宽带信息网络。</a:t>
            </a:r>
            <a:endParaRPr sz="2400" b="1" dirty="0">
              <a:solidFill>
                <a:srgbClr val="02307C"/>
              </a:solidFill>
              <a:uFillTx/>
              <a:latin typeface="+中文正文" charset="0"/>
              <a:ea typeface="+mn-ea"/>
            </a:endParaRPr>
          </a:p>
        </p:txBody>
      </p:sp>
      <p:pic>
        <p:nvPicPr>
          <p:cNvPr id="34820" name="Picture 38" descr="3"/>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551180" y="1203008"/>
            <a:ext cx="3640138"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39"/>
          <p:cNvSpPr>
            <a:spLocks noChangeArrowheads="1"/>
          </p:cNvSpPr>
          <p:nvPr/>
        </p:nvSpPr>
        <p:spPr bwMode="auto">
          <a:xfrm>
            <a:off x="806768" y="1280795"/>
            <a:ext cx="3240087" cy="460375"/>
          </a:xfrm>
          <a:prstGeom prst="rect">
            <a:avLst/>
          </a:prstGeom>
          <a:noFill/>
          <a:ln w="9525">
            <a:noFill/>
            <a:miter lim="800000"/>
          </a:ln>
        </p:spPr>
        <p:txBody>
          <a:bodyPr>
            <a:spAutoFit/>
          </a:bodyPr>
          <a:lstStyle/>
          <a:p>
            <a:pPr>
              <a:defRPr/>
            </a:pPr>
            <a:r>
              <a:rPr lang="en-US" altLang="zh-CN" sz="2400" b="1" dirty="0">
                <a:solidFill>
                  <a:schemeClr val="bg1"/>
                </a:solidFill>
              </a:rPr>
              <a:t>1.</a:t>
            </a:r>
            <a:r>
              <a:rPr lang="zh-CN" altLang="en-US" sz="2400" b="1" dirty="0">
                <a:solidFill>
                  <a:schemeClr val="bg1"/>
                </a:solidFill>
              </a:rPr>
              <a:t>铜缆系统信道的分级</a:t>
            </a:r>
            <a:endParaRPr lang="en-US" altLang="zh-CN" sz="2400" b="1" dirty="0">
              <a:solidFill>
                <a:schemeClr val="bg1"/>
              </a:solidFill>
              <a:latin typeface="+mn-ea"/>
            </a:endParaRPr>
          </a:p>
        </p:txBody>
      </p:sp>
    </p:spTree>
  </p:cSld>
  <p:clrMapOvr>
    <a:masterClrMapping/>
  </p:clrMapOvr>
  <p:transition>
    <p:zoom/>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标题 1"/>
          <p:cNvSpPr/>
          <p:nvPr/>
        </p:nvSpPr>
        <p:spPr bwMode="auto">
          <a:xfrm>
            <a:off x="3071813" y="260350"/>
            <a:ext cx="6310312"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a:lnSpc>
                <a:spcPct val="105000"/>
              </a:lnSpc>
              <a:spcBef>
                <a:spcPct val="20000"/>
              </a:spcBef>
              <a:defRPr/>
            </a:pPr>
            <a:r>
              <a:rPr lang="en-US" altLang="zh-CN" sz="3200" b="1" dirty="0">
                <a:solidFill>
                  <a:schemeClr val="accent1">
                    <a:lumMod val="10000"/>
                  </a:schemeClr>
                </a:solidFill>
              </a:rPr>
              <a:t>3.2</a:t>
            </a:r>
            <a:r>
              <a:rPr lang="zh-CN" altLang="en-US" sz="3200" b="1" dirty="0">
                <a:solidFill>
                  <a:schemeClr val="accent1">
                    <a:lumMod val="10000"/>
                  </a:schemeClr>
                </a:solidFill>
              </a:rPr>
              <a:t> 相关知识</a:t>
            </a:r>
            <a:endParaRPr lang="zh-CN" altLang="en-US" sz="3200" b="1" dirty="0">
              <a:solidFill>
                <a:schemeClr val="accent1">
                  <a:lumMod val="10000"/>
                </a:schemeClr>
              </a:solidFill>
            </a:endParaRPr>
          </a:p>
        </p:txBody>
      </p:sp>
      <p:sp>
        <p:nvSpPr>
          <p:cNvPr id="4099" name="Rectangle 3"/>
          <p:cNvSpPr>
            <a:spLocks noChangeArrowheads="1"/>
          </p:cNvSpPr>
          <p:nvPr/>
        </p:nvSpPr>
        <p:spPr bwMode="auto">
          <a:xfrm>
            <a:off x="2701925" y="1197293"/>
            <a:ext cx="6408738" cy="498475"/>
          </a:xfrm>
          <a:prstGeom prst="rect">
            <a:avLst/>
          </a:prstGeom>
          <a:solidFill>
            <a:srgbClr val="FFFFFF"/>
          </a:solidFill>
          <a:ln w="9525">
            <a:solidFill>
              <a:srgbClr val="008080"/>
            </a:solidFill>
            <a:miter lim="800000"/>
          </a:ln>
          <a:effectLst>
            <a:outerShdw dist="35921" dir="2700000" algn="ctr" rotWithShape="0">
              <a:schemeClr val="bg2">
                <a:alpha val="50000"/>
              </a:schemeClr>
            </a:outerShdw>
          </a:effectLst>
        </p:spPr>
        <p:txBody>
          <a:bodyPr lIns="54000" tIns="10800" rIns="54000" bIns="10800" anchor="ct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r>
              <a:rPr lang="en-US" altLang="zh-CN" sz="2800"/>
              <a:t>3.2.1 </a:t>
            </a:r>
            <a:r>
              <a:rPr lang="zh-CN" altLang="zh-CN" sz="2800"/>
              <a:t>综合布线系统网络拓扑结构</a:t>
            </a:r>
            <a:endParaRPr lang="zh-CN" altLang="en-US" sz="2800" b="1"/>
          </a:p>
        </p:txBody>
      </p:sp>
      <p:sp>
        <p:nvSpPr>
          <p:cNvPr id="4102" name="Rectangle 4"/>
          <p:cNvSpPr>
            <a:spLocks noChangeArrowheads="1"/>
          </p:cNvSpPr>
          <p:nvPr/>
        </p:nvSpPr>
        <p:spPr bwMode="auto">
          <a:xfrm>
            <a:off x="2692401" y="1771968"/>
            <a:ext cx="6427787" cy="530225"/>
          </a:xfrm>
          <a:prstGeom prst="rect">
            <a:avLst/>
          </a:prstGeom>
          <a:solidFill>
            <a:srgbClr val="FFFFFF"/>
          </a:solidFill>
          <a:ln w="9525">
            <a:solidFill>
              <a:srgbClr val="008080"/>
            </a:solidFill>
            <a:miter lim="800000"/>
          </a:ln>
          <a:effectLst>
            <a:outerShdw dist="35921" dir="2700000" algn="ctr" rotWithShape="0">
              <a:schemeClr val="bg2">
                <a:alpha val="50000"/>
              </a:schemeClr>
            </a:outerShdw>
          </a:effectLst>
        </p:spPr>
        <p:txBody>
          <a:bodyPr lIns="54000" tIns="10800" rIns="54000" bIns="10800" anchor="ct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a:defRPr/>
            </a:pPr>
            <a:r>
              <a:rPr lang="en-US" altLang="zh-CN" sz="2800" b="1" dirty="0">
                <a:solidFill>
                  <a:schemeClr val="accent2">
                    <a:lumMod val="50000"/>
                  </a:schemeClr>
                </a:solidFill>
              </a:rPr>
              <a:t>3.2.2 </a:t>
            </a:r>
            <a:r>
              <a:rPr lang="zh-CN" altLang="en-US" sz="2800" b="1" dirty="0">
                <a:solidFill>
                  <a:schemeClr val="accent2">
                    <a:lumMod val="50000"/>
                  </a:schemeClr>
                </a:solidFill>
              </a:rPr>
              <a:t>综合布线系统实际工程</a:t>
            </a:r>
            <a:endParaRPr lang="zh-CN" altLang="en-US" sz="2800" b="1" dirty="0">
              <a:latin typeface="+mn-ea"/>
            </a:endParaRPr>
          </a:p>
        </p:txBody>
      </p:sp>
      <p:sp>
        <p:nvSpPr>
          <p:cNvPr id="4101" name="Rectangle 4"/>
          <p:cNvSpPr>
            <a:spLocks noChangeArrowheads="1"/>
          </p:cNvSpPr>
          <p:nvPr/>
        </p:nvSpPr>
        <p:spPr bwMode="auto">
          <a:xfrm>
            <a:off x="2692401" y="2348230"/>
            <a:ext cx="6427787" cy="531813"/>
          </a:xfrm>
          <a:prstGeom prst="rect">
            <a:avLst/>
          </a:prstGeom>
          <a:solidFill>
            <a:srgbClr val="FFFFFF"/>
          </a:solidFill>
          <a:ln w="9525">
            <a:solidFill>
              <a:srgbClr val="008080"/>
            </a:solidFill>
            <a:miter lim="800000"/>
          </a:ln>
          <a:effectLst>
            <a:outerShdw dist="35921" dir="2700000" algn="ctr" rotWithShape="0">
              <a:schemeClr val="bg2">
                <a:alpha val="50000"/>
              </a:schemeClr>
            </a:outerShdw>
          </a:effectLst>
        </p:spPr>
        <p:txBody>
          <a:bodyPr lIns="54000" tIns="10800" rIns="54000" bIns="10800" anchor="ct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r>
              <a:rPr lang="en-US" altLang="zh-CN" sz="2800" b="1"/>
              <a:t>3.2.3 </a:t>
            </a:r>
            <a:r>
              <a:rPr lang="zh-CN" altLang="zh-CN" sz="2800" b="1"/>
              <a:t>综合布线系统的链路和信道</a:t>
            </a:r>
            <a:endParaRPr lang="zh-CN" altLang="zh-CN" sz="2800"/>
          </a:p>
        </p:txBody>
      </p:sp>
      <p:sp>
        <p:nvSpPr>
          <p:cNvPr id="2" name="Rectangle 4"/>
          <p:cNvSpPr>
            <a:spLocks noChangeArrowheads="1"/>
          </p:cNvSpPr>
          <p:nvPr/>
        </p:nvSpPr>
        <p:spPr bwMode="auto">
          <a:xfrm>
            <a:off x="2692401" y="2970530"/>
            <a:ext cx="6427787" cy="530225"/>
          </a:xfrm>
          <a:prstGeom prst="rect">
            <a:avLst/>
          </a:prstGeom>
          <a:solidFill>
            <a:srgbClr val="FFFFFF"/>
          </a:solidFill>
          <a:ln w="9525">
            <a:solidFill>
              <a:srgbClr val="008080"/>
            </a:solidFill>
            <a:miter lim="800000"/>
          </a:ln>
          <a:effectLst>
            <a:outerShdw dist="35921" dir="2700000" algn="ctr" rotWithShape="0">
              <a:schemeClr val="bg2">
                <a:alpha val="50000"/>
              </a:schemeClr>
            </a:outerShdw>
          </a:effectLst>
        </p:spPr>
        <p:txBody>
          <a:bodyPr lIns="54000" tIns="10800" rIns="54000" bIns="10800" anchor="ct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r>
              <a:rPr kumimoji="0" lang="en-US" altLang="zh-CN" sz="2800" b="1">
                <a:solidFill>
                  <a:srgbClr val="375B79"/>
                </a:solidFill>
              </a:rPr>
              <a:t>3.2.4</a:t>
            </a:r>
            <a:r>
              <a:rPr kumimoji="0" lang="zh-CN" altLang="en-US" sz="2800" b="1">
                <a:solidFill>
                  <a:srgbClr val="375B79"/>
                </a:solidFill>
              </a:rPr>
              <a:t> 铜缆系统信道</a:t>
            </a:r>
            <a:endParaRPr kumimoji="0" lang="zh-CN" altLang="en-US" sz="2800" b="1">
              <a:solidFill>
                <a:srgbClr val="375B79"/>
              </a:solidFill>
            </a:endParaRPr>
          </a:p>
        </p:txBody>
      </p:sp>
      <p:sp>
        <p:nvSpPr>
          <p:cNvPr id="4105" name="Rectangle 4"/>
          <p:cNvSpPr>
            <a:spLocks noChangeArrowheads="1"/>
          </p:cNvSpPr>
          <p:nvPr/>
        </p:nvSpPr>
        <p:spPr bwMode="auto">
          <a:xfrm>
            <a:off x="2692400" y="3572193"/>
            <a:ext cx="6427788" cy="530225"/>
          </a:xfrm>
          <a:prstGeom prst="rect">
            <a:avLst/>
          </a:prstGeom>
          <a:solidFill>
            <a:srgbClr val="FFFFFF"/>
          </a:solidFill>
          <a:ln w="9525">
            <a:solidFill>
              <a:srgbClr val="008080"/>
            </a:solidFill>
            <a:miter lim="800000"/>
          </a:ln>
          <a:effectLst>
            <a:outerShdw dist="35921" dir="2700000" algn="ctr" rotWithShape="0">
              <a:schemeClr val="bg2">
                <a:alpha val="50000"/>
              </a:schemeClr>
            </a:outerShdw>
          </a:effectLst>
        </p:spPr>
        <p:txBody>
          <a:bodyPr lIns="54000" tIns="10800" rIns="54000" bIns="10800" anchor="ct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a:lnSpc>
                <a:spcPct val="105000"/>
              </a:lnSpc>
              <a:spcBef>
                <a:spcPct val="20000"/>
              </a:spcBef>
              <a:defRPr/>
            </a:pPr>
            <a:r>
              <a:rPr lang="en-US" altLang="zh-CN" sz="2800" b="1" dirty="0" smtClean="0">
                <a:solidFill>
                  <a:schemeClr val="accent1">
                    <a:lumMod val="10000"/>
                  </a:schemeClr>
                </a:solidFill>
              </a:rPr>
              <a:t>3.2.5</a:t>
            </a:r>
            <a:r>
              <a:rPr lang="zh-CN" altLang="en-US" sz="2800" b="1" dirty="0" smtClean="0">
                <a:solidFill>
                  <a:schemeClr val="accent1">
                    <a:lumMod val="10000"/>
                  </a:schemeClr>
                </a:solidFill>
              </a:rPr>
              <a:t>光缆系统信道</a:t>
            </a:r>
            <a:endParaRPr lang="zh-CN" altLang="en-US" sz="2800" b="1" dirty="0">
              <a:solidFill>
                <a:schemeClr val="accent1">
                  <a:lumMod val="10000"/>
                </a:schemeClr>
              </a:solidFill>
            </a:endParaRPr>
          </a:p>
        </p:txBody>
      </p:sp>
      <p:sp>
        <p:nvSpPr>
          <p:cNvPr id="10" name="Rectangle 4"/>
          <p:cNvSpPr>
            <a:spLocks noChangeArrowheads="1"/>
          </p:cNvSpPr>
          <p:nvPr/>
        </p:nvSpPr>
        <p:spPr bwMode="auto">
          <a:xfrm>
            <a:off x="2692401" y="4194493"/>
            <a:ext cx="6427787" cy="530225"/>
          </a:xfrm>
          <a:prstGeom prst="rect">
            <a:avLst/>
          </a:prstGeom>
          <a:solidFill>
            <a:srgbClr val="FFFFFF"/>
          </a:solidFill>
          <a:ln w="9525">
            <a:solidFill>
              <a:srgbClr val="008080"/>
            </a:solidFill>
            <a:miter lim="800000"/>
          </a:ln>
          <a:effectLst>
            <a:outerShdw dist="35921" dir="2700000" algn="ctr" rotWithShape="0">
              <a:schemeClr val="bg2">
                <a:alpha val="50000"/>
              </a:schemeClr>
            </a:outerShdw>
          </a:effectLst>
        </p:spPr>
        <p:txBody>
          <a:bodyPr lIns="54000" tIns="10800" rIns="54000" bIns="10800" anchor="ct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a:defRPr/>
            </a:pPr>
            <a:r>
              <a:rPr lang="en-US" altLang="zh-CN" sz="2800" b="1" dirty="0" smtClean="0">
                <a:solidFill>
                  <a:schemeClr val="accent2">
                    <a:lumMod val="50000"/>
                  </a:schemeClr>
                </a:solidFill>
              </a:rPr>
              <a:t>3.2.6 </a:t>
            </a:r>
            <a:r>
              <a:rPr lang="zh-CN" altLang="en-US" sz="2800" b="1" dirty="0" smtClean="0">
                <a:solidFill>
                  <a:schemeClr val="accent2">
                    <a:lumMod val="50000"/>
                  </a:schemeClr>
                </a:solidFill>
              </a:rPr>
              <a:t>综合布线系统缆线长度划分</a:t>
            </a:r>
            <a:endParaRPr lang="zh-CN" altLang="en-US" sz="2800" b="1" dirty="0">
              <a:latin typeface="+mn-ea"/>
            </a:endParaRPr>
          </a:p>
        </p:txBody>
      </p:sp>
      <p:sp>
        <p:nvSpPr>
          <p:cNvPr id="3" name="Rectangle 4"/>
          <p:cNvSpPr>
            <a:spLocks noChangeArrowheads="1"/>
          </p:cNvSpPr>
          <p:nvPr/>
        </p:nvSpPr>
        <p:spPr bwMode="auto">
          <a:xfrm>
            <a:off x="2692401" y="4840605"/>
            <a:ext cx="6427787" cy="531813"/>
          </a:xfrm>
          <a:prstGeom prst="rect">
            <a:avLst/>
          </a:prstGeom>
          <a:solidFill>
            <a:srgbClr val="FFFFFF"/>
          </a:solidFill>
          <a:ln w="9525">
            <a:solidFill>
              <a:srgbClr val="008080"/>
            </a:solidFill>
            <a:miter lim="800000"/>
          </a:ln>
          <a:effectLst>
            <a:outerShdw dist="35921" dir="2700000" algn="ctr" rotWithShape="0">
              <a:schemeClr val="bg2">
                <a:alpha val="50000"/>
              </a:schemeClr>
            </a:outerShdw>
          </a:effectLst>
        </p:spPr>
        <p:txBody>
          <a:bodyPr lIns="54000" tIns="10800" rIns="54000" bIns="10800" anchor="ct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r>
              <a:rPr lang="en-US" altLang="zh-CN" sz="2800" b="1"/>
              <a:t>3.2.7 </a:t>
            </a:r>
            <a:r>
              <a:rPr lang="zh-CN" altLang="en-US" sz="2800" b="1"/>
              <a:t>综合布线系统缆线方案选择</a:t>
            </a:r>
            <a:endParaRPr lang="zh-CN" altLang="zh-CN" sz="2800"/>
          </a:p>
        </p:txBody>
      </p:sp>
      <p:sp>
        <p:nvSpPr>
          <p:cNvPr id="4106" name="Rectangle 4"/>
          <p:cNvSpPr>
            <a:spLocks noChangeArrowheads="1"/>
          </p:cNvSpPr>
          <p:nvPr/>
        </p:nvSpPr>
        <p:spPr bwMode="auto">
          <a:xfrm>
            <a:off x="2692401" y="5445443"/>
            <a:ext cx="6427787" cy="530225"/>
          </a:xfrm>
          <a:prstGeom prst="rect">
            <a:avLst/>
          </a:prstGeom>
          <a:solidFill>
            <a:srgbClr val="FFFFFF"/>
          </a:solidFill>
          <a:ln w="9525">
            <a:solidFill>
              <a:srgbClr val="008080"/>
            </a:solidFill>
            <a:miter lim="800000"/>
          </a:ln>
          <a:effectLst>
            <a:outerShdw dist="35921" dir="2700000" algn="ctr" rotWithShape="0">
              <a:schemeClr val="bg2">
                <a:alpha val="50000"/>
              </a:schemeClr>
            </a:outerShdw>
          </a:effectLst>
        </p:spPr>
        <p:txBody>
          <a:bodyPr lIns="54000" tIns="10800" rIns="54000" bIns="10800" anchor="ct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r>
              <a:rPr kumimoji="0" lang="en-US" altLang="zh-CN" sz="2800" b="1">
                <a:solidFill>
                  <a:srgbClr val="375B79"/>
                </a:solidFill>
              </a:rPr>
              <a:t>3.2.8</a:t>
            </a:r>
            <a:r>
              <a:rPr kumimoji="0" lang="zh-CN" altLang="en-US" sz="2800" b="1">
                <a:solidFill>
                  <a:srgbClr val="375B79"/>
                </a:solidFill>
              </a:rPr>
              <a:t> 系统应用</a:t>
            </a:r>
            <a:endParaRPr kumimoji="0" lang="zh-CN" altLang="en-US" sz="2800" b="1">
              <a:solidFill>
                <a:srgbClr val="375B79"/>
              </a:solidFill>
            </a:endParaRPr>
          </a:p>
        </p:txBody>
      </p:sp>
      <p:sp>
        <p:nvSpPr>
          <p:cNvPr id="4107" name="Rectangle 4"/>
          <p:cNvSpPr>
            <a:spLocks noChangeArrowheads="1"/>
          </p:cNvSpPr>
          <p:nvPr/>
        </p:nvSpPr>
        <p:spPr bwMode="auto">
          <a:xfrm>
            <a:off x="2692400" y="6021388"/>
            <a:ext cx="6427788" cy="530225"/>
          </a:xfrm>
          <a:prstGeom prst="rect">
            <a:avLst/>
          </a:prstGeom>
          <a:solidFill>
            <a:srgbClr val="FFFFFF"/>
          </a:solidFill>
          <a:ln w="9525">
            <a:solidFill>
              <a:srgbClr val="008080"/>
            </a:solidFill>
            <a:miter lim="800000"/>
          </a:ln>
          <a:effectLst>
            <a:outerShdw dist="35921" dir="2700000" algn="ctr" rotWithShape="0">
              <a:schemeClr val="bg2">
                <a:alpha val="50000"/>
              </a:schemeClr>
            </a:outerShdw>
          </a:effectLst>
        </p:spPr>
        <p:txBody>
          <a:bodyPr lIns="54000" tIns="10800" rIns="54000" bIns="10800" anchor="ct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r>
              <a:rPr kumimoji="0" lang="en-US" altLang="zh-CN" sz="2800" b="1">
                <a:solidFill>
                  <a:srgbClr val="375B79"/>
                </a:solidFill>
              </a:rPr>
              <a:t>3.2.9</a:t>
            </a:r>
            <a:r>
              <a:rPr kumimoji="0" lang="zh-CN" altLang="en-US" sz="2800" b="1">
                <a:solidFill>
                  <a:srgbClr val="375B79"/>
                </a:solidFill>
              </a:rPr>
              <a:t> 以太网在线供电</a:t>
            </a:r>
            <a:endParaRPr kumimoji="0" lang="zh-CN" altLang="en-US" sz="2800" b="1">
              <a:solidFill>
                <a:srgbClr val="375B79"/>
              </a:solidFill>
            </a:endParaRPr>
          </a:p>
        </p:txBody>
      </p:sp>
    </p:spTree>
  </p:cSld>
  <p:clrMapOvr>
    <a:masterClrMapping/>
  </p:clrMapOvr>
  <p:transition>
    <p:zoom/>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标题 1"/>
          <p:cNvSpPr/>
          <p:nvPr/>
        </p:nvSpPr>
        <p:spPr bwMode="auto">
          <a:xfrm>
            <a:off x="3071813" y="260350"/>
            <a:ext cx="6453187"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r>
              <a:rPr lang="en-US" altLang="zh-CN" sz="3200" b="1"/>
              <a:t>3.2.4</a:t>
            </a:r>
            <a:r>
              <a:rPr lang="zh-CN" altLang="en-US" sz="3200" b="1"/>
              <a:t> 铜缆系统信道</a:t>
            </a:r>
            <a:endParaRPr kumimoji="0" lang="zh-CN" altLang="en-US" sz="3200" b="1">
              <a:solidFill>
                <a:srgbClr val="375B79"/>
              </a:solidFill>
            </a:endParaRPr>
          </a:p>
        </p:txBody>
      </p:sp>
      <p:sp>
        <p:nvSpPr>
          <p:cNvPr id="3073" name="Rectangle 1"/>
          <p:cNvSpPr>
            <a:spLocks noChangeArrowheads="1"/>
          </p:cNvSpPr>
          <p:nvPr/>
        </p:nvSpPr>
        <p:spPr bwMode="auto">
          <a:xfrm>
            <a:off x="695960" y="2132330"/>
            <a:ext cx="10629265" cy="2271395"/>
          </a:xfrm>
          <a:prstGeom prst="rect">
            <a:avLst/>
          </a:prstGeom>
          <a:solidFill>
            <a:srgbClr val="FFFFFF"/>
          </a:solidFill>
          <a:ln w="9525">
            <a:solidFill>
              <a:schemeClr val="accent1">
                <a:lumMod val="50000"/>
              </a:schemeClr>
            </a:solidFill>
            <a:miter lim="800000"/>
          </a:ln>
          <a:effectLst/>
        </p:spPr>
        <p:txBody>
          <a:bodyPr wrap="square" anchor="ctr">
            <a:spAutoFit/>
          </a:bodyPr>
          <a:lstStyle/>
          <a:p>
            <a:pPr indent="628650">
              <a:lnSpc>
                <a:spcPts val="3400"/>
              </a:lnSpc>
              <a:defRPr/>
            </a:pPr>
            <a:r>
              <a:rPr lang="zh-CN" altLang="en-US" sz="2800" b="1" dirty="0"/>
              <a:t>在国</a:t>
            </a:r>
            <a:r>
              <a:rPr sz="2800" b="1" dirty="0"/>
              <a:t>在国家标准GB50311-2016中规定，综合布线系统由信道、永久链路、CP链路组成。信道通常由90m长度的水平缆线和10m长度的跳线和设备缆线及最多4个连接器件组成，永久链路则由90m水平缆线及3个连接器件组成。但F级的永久链路近包括90m水平缆线和2个连接器件（不包括CP连接器件）。</a:t>
            </a:r>
            <a:r>
              <a:rPr lang="zh-CN" altLang="en-US" sz="2800" b="1" dirty="0"/>
              <a:t>如图</a:t>
            </a:r>
            <a:r>
              <a:rPr lang="en-US" sz="2800" b="1" dirty="0"/>
              <a:t>3.</a:t>
            </a:r>
            <a:r>
              <a:rPr lang="en-US" altLang="zh-CN" sz="2800" b="1" dirty="0"/>
              <a:t>11</a:t>
            </a:r>
            <a:r>
              <a:rPr lang="zh-CN" altLang="en-US" sz="2800" b="1" dirty="0"/>
              <a:t>所示。</a:t>
            </a:r>
            <a:endParaRPr lang="zh-CN" altLang="en-US" sz="2800" b="1" dirty="0">
              <a:latin typeface="+mn-ea"/>
              <a:ea typeface="+mn-ea"/>
            </a:endParaRPr>
          </a:p>
        </p:txBody>
      </p:sp>
      <p:pic>
        <p:nvPicPr>
          <p:cNvPr id="35844" name="Picture 38" descr="3"/>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695960" y="1295718"/>
            <a:ext cx="4360863"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5845" name="Rectangle 39"/>
          <p:cNvSpPr>
            <a:spLocks noChangeArrowheads="1"/>
          </p:cNvSpPr>
          <p:nvPr/>
        </p:nvSpPr>
        <p:spPr bwMode="auto">
          <a:xfrm>
            <a:off x="951548" y="1373505"/>
            <a:ext cx="4105275"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r>
              <a:rPr lang="en-US" altLang="zh-CN" sz="2400" b="1">
                <a:solidFill>
                  <a:schemeClr val="bg1"/>
                </a:solidFill>
              </a:rPr>
              <a:t>2. </a:t>
            </a:r>
            <a:r>
              <a:rPr lang="zh-CN" altLang="en-US" sz="2400" b="1">
                <a:solidFill>
                  <a:schemeClr val="bg1"/>
                </a:solidFill>
              </a:rPr>
              <a:t>铜缆的综合布线系统构成</a:t>
            </a:r>
            <a:endParaRPr lang="zh-CN" altLang="en-US" sz="2400">
              <a:solidFill>
                <a:schemeClr val="bg1"/>
              </a:solidFill>
            </a:endParaRPr>
          </a:p>
        </p:txBody>
      </p:sp>
    </p:spTree>
  </p:cSld>
  <p:clrMapOvr>
    <a:masterClrMapping/>
  </p:clrMapOvr>
  <p:transition>
    <p:zoom/>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标题 1"/>
          <p:cNvSpPr/>
          <p:nvPr/>
        </p:nvSpPr>
        <p:spPr bwMode="auto">
          <a:xfrm>
            <a:off x="3071813" y="260350"/>
            <a:ext cx="6453187"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r>
              <a:rPr lang="en-US" altLang="zh-CN" sz="3200" b="1"/>
              <a:t>3.2.4</a:t>
            </a:r>
            <a:r>
              <a:rPr lang="zh-CN" altLang="en-US" sz="3200" b="1"/>
              <a:t> 铜缆系统信道</a:t>
            </a:r>
            <a:endParaRPr kumimoji="0" lang="zh-CN" altLang="en-US" sz="3200" b="1">
              <a:solidFill>
                <a:srgbClr val="375B79"/>
              </a:solidFill>
            </a:endParaRPr>
          </a:p>
        </p:txBody>
      </p:sp>
      <p:grpSp>
        <p:nvGrpSpPr>
          <p:cNvPr id="36867" name="Group 2"/>
          <p:cNvGrpSpPr>
            <a:grpSpLocks noChangeAspect="1"/>
          </p:cNvGrpSpPr>
          <p:nvPr/>
        </p:nvGrpSpPr>
        <p:grpSpPr bwMode="auto">
          <a:xfrm>
            <a:off x="695960" y="1556385"/>
            <a:ext cx="10549890" cy="3709035"/>
            <a:chOff x="1973" y="2508"/>
            <a:chExt cx="6560" cy="2303"/>
          </a:xfrm>
        </p:grpSpPr>
        <p:sp>
          <p:nvSpPr>
            <p:cNvPr id="36870" name="AutoShape 3"/>
            <p:cNvSpPr>
              <a:spLocks noChangeAspect="1" noChangeArrowheads="1"/>
            </p:cNvSpPr>
            <p:nvPr/>
          </p:nvSpPr>
          <p:spPr bwMode="auto">
            <a:xfrm>
              <a:off x="1973" y="2508"/>
              <a:ext cx="6560" cy="23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endParaRPr lang="zh-CN" altLang="en-US" sz="1800"/>
            </a:p>
          </p:txBody>
        </p:sp>
        <p:sp>
          <p:nvSpPr>
            <p:cNvPr id="36871" name="Rectangle 4"/>
            <p:cNvSpPr>
              <a:spLocks noChangeArrowheads="1"/>
            </p:cNvSpPr>
            <p:nvPr/>
          </p:nvSpPr>
          <p:spPr bwMode="auto">
            <a:xfrm>
              <a:off x="7163" y="3775"/>
              <a:ext cx="980" cy="20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algn="just" eaLnBrk="1" hangingPunct="1">
                <a:lnSpc>
                  <a:spcPct val="96000"/>
                </a:lnSpc>
              </a:pPr>
              <a:r>
                <a:rPr kumimoji="0" lang="zh-CN" altLang="en-US" sz="1800">
                  <a:solidFill>
                    <a:schemeClr val="tx1"/>
                  </a:solidFill>
                  <a:latin typeface="Calibri" panose="020F0502020204030204" pitchFamily="34" charset="0"/>
                </a:rPr>
                <a:t>工作区缆线</a:t>
              </a:r>
              <a:endParaRPr kumimoji="0" lang="zh-CN" altLang="zh-CN" sz="1800">
                <a:solidFill>
                  <a:schemeClr val="tx1"/>
                </a:solidFill>
              </a:endParaRPr>
            </a:p>
          </p:txBody>
        </p:sp>
        <p:sp>
          <p:nvSpPr>
            <p:cNvPr id="36872" name="Oval 5"/>
            <p:cNvSpPr>
              <a:spLocks noChangeArrowheads="1"/>
            </p:cNvSpPr>
            <p:nvPr/>
          </p:nvSpPr>
          <p:spPr bwMode="auto">
            <a:xfrm>
              <a:off x="5058" y="3823"/>
              <a:ext cx="606" cy="318"/>
            </a:xfrm>
            <a:prstGeom prst="ellipse">
              <a:avLst/>
            </a:prstGeom>
            <a:solidFill>
              <a:srgbClr val="FFFFFF"/>
            </a:solidFill>
            <a:ln w="22225">
              <a:solidFill>
                <a:srgbClr val="000000"/>
              </a:solidFill>
              <a:prstDash val="dash"/>
              <a:round/>
            </a:ln>
          </p:spPr>
          <p:txBody>
            <a:bodyPr lIns="0" tIns="0" rIns="0" bIns="0"/>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algn="ctr" eaLnBrk="1" hangingPunct="1">
                <a:lnSpc>
                  <a:spcPct val="96000"/>
                </a:lnSpc>
              </a:pPr>
              <a:r>
                <a:rPr kumimoji="0" lang="en-US" altLang="zh-CN" sz="1800" b="1">
                  <a:solidFill>
                    <a:schemeClr val="tx1"/>
                  </a:solidFill>
                  <a:latin typeface="Calibri" panose="020F0502020204030204" pitchFamily="34" charset="0"/>
                </a:rPr>
                <a:t>CP</a:t>
              </a:r>
              <a:endParaRPr kumimoji="0" lang="zh-CN" altLang="zh-CN" sz="1800">
                <a:solidFill>
                  <a:schemeClr val="tx1"/>
                </a:solidFill>
              </a:endParaRPr>
            </a:p>
          </p:txBody>
        </p:sp>
        <p:cxnSp>
          <p:nvCxnSpPr>
            <p:cNvPr id="36873" name="AutoShape 6"/>
            <p:cNvCxnSpPr>
              <a:cxnSpLocks noChangeShapeType="1"/>
            </p:cNvCxnSpPr>
            <p:nvPr/>
          </p:nvCxnSpPr>
          <p:spPr bwMode="auto">
            <a:xfrm>
              <a:off x="5660" y="3407"/>
              <a:ext cx="4" cy="468"/>
            </a:xfrm>
            <a:prstGeom prst="straightConnector1">
              <a:avLst/>
            </a:prstGeom>
            <a:noFill/>
            <a:ln w="9525">
              <a:solidFill>
                <a:srgbClr val="000000"/>
              </a:solidFill>
              <a:prstDash val="dash"/>
              <a:round/>
            </a:ln>
            <a:extLst>
              <a:ext uri="{909E8E84-426E-40DD-AFC4-6F175D3DCCD1}">
                <a14:hiddenFill xmlns:a14="http://schemas.microsoft.com/office/drawing/2010/main">
                  <a:noFill/>
                </a14:hiddenFill>
              </a:ext>
            </a:extLst>
          </p:spPr>
        </p:cxnSp>
        <p:cxnSp>
          <p:nvCxnSpPr>
            <p:cNvPr id="36874" name="AutoShape 7"/>
            <p:cNvCxnSpPr>
              <a:cxnSpLocks noChangeShapeType="1"/>
            </p:cNvCxnSpPr>
            <p:nvPr/>
          </p:nvCxnSpPr>
          <p:spPr bwMode="auto">
            <a:xfrm>
              <a:off x="7136" y="3120"/>
              <a:ext cx="1" cy="767"/>
            </a:xfrm>
            <a:prstGeom prst="straightConnector1">
              <a:avLst/>
            </a:prstGeom>
            <a:noFill/>
            <a:ln w="9525">
              <a:solidFill>
                <a:srgbClr val="000000"/>
              </a:solidFill>
              <a:prstDash val="dash"/>
              <a:round/>
            </a:ln>
            <a:extLst>
              <a:ext uri="{909E8E84-426E-40DD-AFC4-6F175D3DCCD1}">
                <a14:hiddenFill xmlns:a14="http://schemas.microsoft.com/office/drawing/2010/main">
                  <a:noFill/>
                </a14:hiddenFill>
              </a:ext>
            </a:extLst>
          </p:spPr>
        </p:cxnSp>
        <p:cxnSp>
          <p:nvCxnSpPr>
            <p:cNvPr id="36875" name="AutoShape 8"/>
            <p:cNvCxnSpPr>
              <a:cxnSpLocks noChangeShapeType="1"/>
              <a:stCxn id="36887" idx="3"/>
              <a:endCxn id="36885" idx="1"/>
            </p:cNvCxnSpPr>
            <p:nvPr/>
          </p:nvCxnSpPr>
          <p:spPr bwMode="auto">
            <a:xfrm>
              <a:off x="7137" y="3991"/>
              <a:ext cx="1018" cy="1"/>
            </a:xfrm>
            <a:prstGeom prst="straightConnector1">
              <a:avLst/>
            </a:prstGeom>
            <a:noFill/>
            <a:ln w="22225">
              <a:solidFill>
                <a:srgbClr val="000000"/>
              </a:solidFill>
              <a:round/>
            </a:ln>
            <a:extLst>
              <a:ext uri="{909E8E84-426E-40DD-AFC4-6F175D3DCCD1}">
                <a14:hiddenFill xmlns:a14="http://schemas.microsoft.com/office/drawing/2010/main">
                  <a:noFill/>
                </a14:hiddenFill>
              </a:ext>
            </a:extLst>
          </p:spPr>
        </p:cxnSp>
        <p:cxnSp>
          <p:nvCxnSpPr>
            <p:cNvPr id="36876" name="AutoShape 9"/>
            <p:cNvCxnSpPr>
              <a:cxnSpLocks noChangeShapeType="1"/>
            </p:cNvCxnSpPr>
            <p:nvPr/>
          </p:nvCxnSpPr>
          <p:spPr bwMode="auto">
            <a:xfrm flipH="1">
              <a:off x="8152" y="2737"/>
              <a:ext cx="3" cy="1199"/>
            </a:xfrm>
            <a:prstGeom prst="straightConnector1">
              <a:avLst/>
            </a:prstGeom>
            <a:noFill/>
            <a:ln w="9525">
              <a:solidFill>
                <a:srgbClr val="000000"/>
              </a:solidFill>
              <a:prstDash val="dash"/>
              <a:round/>
            </a:ln>
            <a:extLst>
              <a:ext uri="{909E8E84-426E-40DD-AFC4-6F175D3DCCD1}">
                <a14:hiddenFill xmlns:a14="http://schemas.microsoft.com/office/drawing/2010/main">
                  <a:noFill/>
                </a14:hiddenFill>
              </a:ext>
            </a:extLst>
          </p:spPr>
        </p:cxnSp>
        <p:sp>
          <p:nvSpPr>
            <p:cNvPr id="36877" name="Rectangle 10"/>
            <p:cNvSpPr>
              <a:spLocks noChangeArrowheads="1"/>
            </p:cNvSpPr>
            <p:nvPr/>
          </p:nvSpPr>
          <p:spPr bwMode="auto">
            <a:xfrm>
              <a:off x="2590" y="3760"/>
              <a:ext cx="846" cy="22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algn="ctr" eaLnBrk="1" hangingPunct="1">
                <a:lnSpc>
                  <a:spcPct val="96000"/>
                </a:lnSpc>
              </a:pPr>
              <a:r>
                <a:rPr kumimoji="0" lang="zh-CN" altLang="en-US" sz="1800">
                  <a:solidFill>
                    <a:schemeClr val="tx1"/>
                  </a:solidFill>
                  <a:latin typeface="Calibri" panose="020F0502020204030204" pitchFamily="34" charset="0"/>
                </a:rPr>
                <a:t>设备缆线</a:t>
              </a:r>
              <a:endParaRPr kumimoji="0" lang="zh-CN" altLang="zh-CN" sz="1800">
                <a:solidFill>
                  <a:schemeClr val="tx1"/>
                </a:solidFill>
              </a:endParaRPr>
            </a:p>
          </p:txBody>
        </p:sp>
        <p:sp>
          <p:nvSpPr>
            <p:cNvPr id="36878" name="Rectangle 11"/>
            <p:cNvSpPr>
              <a:spLocks noChangeArrowheads="1"/>
            </p:cNvSpPr>
            <p:nvPr/>
          </p:nvSpPr>
          <p:spPr bwMode="auto">
            <a:xfrm>
              <a:off x="3896" y="3760"/>
              <a:ext cx="910" cy="231"/>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algn="ctr" eaLnBrk="1" hangingPunct="1">
                <a:lnSpc>
                  <a:spcPct val="96000"/>
                </a:lnSpc>
              </a:pPr>
              <a:r>
                <a:rPr kumimoji="0" lang="zh-CN" altLang="en-US" sz="1800">
                  <a:solidFill>
                    <a:schemeClr val="tx1"/>
                  </a:solidFill>
                  <a:latin typeface="Calibri" panose="020F0502020204030204" pitchFamily="34" charset="0"/>
                </a:rPr>
                <a:t>水平缆线</a:t>
              </a:r>
              <a:endParaRPr kumimoji="0" lang="zh-CN" altLang="zh-CN" sz="1800">
                <a:solidFill>
                  <a:schemeClr val="tx1"/>
                </a:solidFill>
              </a:endParaRPr>
            </a:p>
          </p:txBody>
        </p:sp>
        <p:sp>
          <p:nvSpPr>
            <p:cNvPr id="36879" name="Rectangle 12"/>
            <p:cNvSpPr>
              <a:spLocks noChangeArrowheads="1"/>
            </p:cNvSpPr>
            <p:nvPr/>
          </p:nvSpPr>
          <p:spPr bwMode="auto">
            <a:xfrm>
              <a:off x="4661" y="2601"/>
              <a:ext cx="1076" cy="29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algn="ctr" eaLnBrk="1" hangingPunct="1">
                <a:lnSpc>
                  <a:spcPct val="96000"/>
                </a:lnSpc>
              </a:pPr>
              <a:r>
                <a:rPr kumimoji="0" lang="zh-CN" altLang="en-US" sz="1800">
                  <a:solidFill>
                    <a:schemeClr val="tx1"/>
                  </a:solidFill>
                  <a:latin typeface="Calibri" panose="020F0502020204030204" pitchFamily="34" charset="0"/>
                </a:rPr>
                <a:t>信道</a:t>
              </a:r>
              <a:endParaRPr kumimoji="0" lang="zh-CN" altLang="zh-CN" sz="1800">
                <a:solidFill>
                  <a:schemeClr val="tx1"/>
                </a:solidFill>
              </a:endParaRPr>
            </a:p>
          </p:txBody>
        </p:sp>
        <p:sp>
          <p:nvSpPr>
            <p:cNvPr id="36880" name="Rectangle 13"/>
            <p:cNvSpPr>
              <a:spLocks noChangeArrowheads="1"/>
            </p:cNvSpPr>
            <p:nvPr/>
          </p:nvSpPr>
          <p:spPr bwMode="auto">
            <a:xfrm>
              <a:off x="5979" y="3760"/>
              <a:ext cx="605" cy="239"/>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algn="ctr" eaLnBrk="1" hangingPunct="1">
                <a:lnSpc>
                  <a:spcPct val="96000"/>
                </a:lnSpc>
              </a:pPr>
              <a:r>
                <a:rPr kumimoji="0" lang="en-US" altLang="zh-CN" sz="1800">
                  <a:solidFill>
                    <a:schemeClr val="tx1"/>
                  </a:solidFill>
                  <a:latin typeface="Calibri" panose="020F0502020204030204" pitchFamily="34" charset="0"/>
                </a:rPr>
                <a:t>CP</a:t>
              </a:r>
              <a:r>
                <a:rPr kumimoji="0" lang="zh-CN" altLang="en-US" sz="1800">
                  <a:solidFill>
                    <a:schemeClr val="tx1"/>
                  </a:solidFill>
                  <a:latin typeface="Calibri" panose="020F0502020204030204" pitchFamily="34" charset="0"/>
                </a:rPr>
                <a:t>缆线</a:t>
              </a:r>
              <a:endParaRPr kumimoji="0" lang="zh-CN" altLang="zh-CN" sz="1800">
                <a:solidFill>
                  <a:schemeClr val="tx1"/>
                </a:solidFill>
              </a:endParaRPr>
            </a:p>
          </p:txBody>
        </p:sp>
        <p:cxnSp>
          <p:nvCxnSpPr>
            <p:cNvPr id="36881" name="AutoShape 14"/>
            <p:cNvCxnSpPr>
              <a:cxnSpLocks noChangeShapeType="1"/>
            </p:cNvCxnSpPr>
            <p:nvPr/>
          </p:nvCxnSpPr>
          <p:spPr bwMode="auto">
            <a:xfrm>
              <a:off x="2413" y="2895"/>
              <a:ext cx="5742" cy="1"/>
            </a:xfrm>
            <a:prstGeom prst="straightConnector1">
              <a:avLst/>
            </a:prstGeom>
            <a:noFill/>
            <a:ln w="9525">
              <a:solidFill>
                <a:srgbClr val="000000"/>
              </a:solidFill>
              <a:round/>
              <a:headEnd type="triangle" w="med" len="med"/>
              <a:tailEnd type="triangle" w="med" len="med"/>
            </a:ln>
            <a:extLst>
              <a:ext uri="{909E8E84-426E-40DD-AFC4-6F175D3DCCD1}">
                <a14:hiddenFill xmlns:a14="http://schemas.microsoft.com/office/drawing/2010/main">
                  <a:noFill/>
                </a14:hiddenFill>
              </a:ext>
            </a:extLst>
          </p:spPr>
        </p:cxnSp>
        <p:sp>
          <p:nvSpPr>
            <p:cNvPr id="36882" name="Rectangle 15"/>
            <p:cNvSpPr>
              <a:spLocks noChangeArrowheads="1"/>
            </p:cNvSpPr>
            <p:nvPr/>
          </p:nvSpPr>
          <p:spPr bwMode="auto">
            <a:xfrm>
              <a:off x="3381" y="4225"/>
              <a:ext cx="515" cy="23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algn="ctr" eaLnBrk="1" hangingPunct="1">
                <a:lnSpc>
                  <a:spcPct val="80000"/>
                </a:lnSpc>
              </a:pPr>
              <a:r>
                <a:rPr kumimoji="0" lang="en-US" altLang="zh-CN" sz="1800">
                  <a:solidFill>
                    <a:schemeClr val="tx1"/>
                  </a:solidFill>
                  <a:latin typeface="Calibri" panose="020F0502020204030204" pitchFamily="34" charset="0"/>
                </a:rPr>
                <a:t>FD</a:t>
              </a:r>
              <a:endParaRPr kumimoji="0" lang="zh-CN" altLang="zh-CN" sz="1800">
                <a:solidFill>
                  <a:schemeClr val="tx1"/>
                </a:solidFill>
              </a:endParaRPr>
            </a:p>
          </p:txBody>
        </p:sp>
        <p:sp>
          <p:nvSpPr>
            <p:cNvPr id="36883" name="Rectangle 16"/>
            <p:cNvSpPr>
              <a:spLocks noChangeArrowheads="1"/>
            </p:cNvSpPr>
            <p:nvPr/>
          </p:nvSpPr>
          <p:spPr bwMode="auto">
            <a:xfrm>
              <a:off x="6831" y="4107"/>
              <a:ext cx="307" cy="181"/>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algn="ctr" eaLnBrk="1" hangingPunct="1">
                <a:lnSpc>
                  <a:spcPct val="80000"/>
                </a:lnSpc>
              </a:pPr>
              <a:r>
                <a:rPr kumimoji="0" lang="en-US" altLang="zh-CN" sz="1800">
                  <a:solidFill>
                    <a:schemeClr val="tx1"/>
                  </a:solidFill>
                  <a:latin typeface="Calibri" panose="020F0502020204030204" pitchFamily="34" charset="0"/>
                </a:rPr>
                <a:t>TO</a:t>
              </a:r>
              <a:endParaRPr kumimoji="0" lang="zh-CN" altLang="zh-CN" sz="1800">
                <a:solidFill>
                  <a:schemeClr val="tx1"/>
                </a:solidFill>
              </a:endParaRPr>
            </a:p>
          </p:txBody>
        </p:sp>
        <p:sp>
          <p:nvSpPr>
            <p:cNvPr id="36884" name="Rectangle 17"/>
            <p:cNvSpPr>
              <a:spLocks noChangeArrowheads="1"/>
            </p:cNvSpPr>
            <p:nvPr/>
          </p:nvSpPr>
          <p:spPr bwMode="auto">
            <a:xfrm>
              <a:off x="8071" y="4141"/>
              <a:ext cx="400" cy="22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algn="ctr" eaLnBrk="1" hangingPunct="1">
                <a:lnSpc>
                  <a:spcPct val="80000"/>
                </a:lnSpc>
              </a:pPr>
              <a:r>
                <a:rPr kumimoji="0" lang="en-US" altLang="zh-CN" sz="1800">
                  <a:solidFill>
                    <a:schemeClr val="tx1"/>
                  </a:solidFill>
                  <a:latin typeface="Calibri" panose="020F0502020204030204" pitchFamily="34" charset="0"/>
                </a:rPr>
                <a:t>TE</a:t>
              </a:r>
              <a:endParaRPr kumimoji="0" lang="zh-CN" altLang="zh-CN" sz="1800">
                <a:solidFill>
                  <a:schemeClr val="tx1"/>
                </a:solidFill>
              </a:endParaRPr>
            </a:p>
          </p:txBody>
        </p:sp>
        <p:sp>
          <p:nvSpPr>
            <p:cNvPr id="36885" name="Rectangle 18"/>
            <p:cNvSpPr>
              <a:spLocks noChangeArrowheads="1"/>
            </p:cNvSpPr>
            <p:nvPr/>
          </p:nvSpPr>
          <p:spPr bwMode="auto">
            <a:xfrm>
              <a:off x="8155" y="3875"/>
              <a:ext cx="251" cy="232"/>
            </a:xfrm>
            <a:prstGeom prst="rect">
              <a:avLst/>
            </a:prstGeom>
            <a:solidFill>
              <a:srgbClr val="FFFFFF"/>
            </a:solidFill>
            <a:ln w="22225">
              <a:solidFill>
                <a:srgbClr val="000000"/>
              </a:solidFill>
              <a:miter lim="800000"/>
            </a:ln>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endParaRPr lang="zh-CN" altLang="en-US" sz="1800"/>
            </a:p>
          </p:txBody>
        </p:sp>
        <p:sp>
          <p:nvSpPr>
            <p:cNvPr id="36886" name="Rectangle 19"/>
            <p:cNvSpPr>
              <a:spLocks noChangeArrowheads="1"/>
            </p:cNvSpPr>
            <p:nvPr/>
          </p:nvSpPr>
          <p:spPr bwMode="auto">
            <a:xfrm>
              <a:off x="2896" y="4455"/>
              <a:ext cx="4671" cy="356"/>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algn="ctr" eaLnBrk="1" hangingPunct="1">
                <a:lnSpc>
                  <a:spcPct val="80000"/>
                </a:lnSpc>
              </a:pPr>
              <a:r>
                <a:rPr kumimoji="0" lang="zh-CN" altLang="en-US" b="1">
                  <a:solidFill>
                    <a:srgbClr val="FF0000"/>
                  </a:solidFill>
                  <a:latin typeface="Calibri" panose="020F0502020204030204" pitchFamily="34" charset="0"/>
                </a:rPr>
                <a:t>图</a:t>
              </a:r>
              <a:r>
                <a:rPr kumimoji="0" lang="en-US" altLang="zh-CN" b="1">
                  <a:solidFill>
                    <a:srgbClr val="FF0000"/>
                  </a:solidFill>
                  <a:latin typeface="Calibri" panose="020F0502020204030204" pitchFamily="34" charset="0"/>
                </a:rPr>
                <a:t>3.11 </a:t>
              </a:r>
              <a:r>
                <a:rPr kumimoji="0" lang="zh-CN" altLang="en-US" b="1">
                  <a:solidFill>
                    <a:srgbClr val="FF0000"/>
                  </a:solidFill>
                  <a:latin typeface="Calibri" panose="020F0502020204030204" pitchFamily="34" charset="0"/>
                </a:rPr>
                <a:t>综合布线系统信道、永久链路、</a:t>
              </a:r>
              <a:r>
                <a:rPr kumimoji="0" lang="en-US" altLang="zh-CN" b="1">
                  <a:solidFill>
                    <a:srgbClr val="FF0000"/>
                  </a:solidFill>
                  <a:latin typeface="Calibri" panose="020F0502020204030204" pitchFamily="34" charset="0"/>
                </a:rPr>
                <a:t>CP</a:t>
              </a:r>
              <a:r>
                <a:rPr kumimoji="0" lang="zh-CN" altLang="en-US" b="1">
                  <a:solidFill>
                    <a:srgbClr val="FF0000"/>
                  </a:solidFill>
                  <a:latin typeface="Calibri" panose="020F0502020204030204" pitchFamily="34" charset="0"/>
                </a:rPr>
                <a:t>链路构成</a:t>
              </a:r>
              <a:endParaRPr kumimoji="0" lang="zh-CN" altLang="zh-CN" b="1">
                <a:solidFill>
                  <a:srgbClr val="FF0000"/>
                </a:solidFill>
              </a:endParaRPr>
            </a:p>
          </p:txBody>
        </p:sp>
        <p:sp>
          <p:nvSpPr>
            <p:cNvPr id="36887" name="Rectangle 20"/>
            <p:cNvSpPr>
              <a:spLocks noChangeArrowheads="1"/>
            </p:cNvSpPr>
            <p:nvPr/>
          </p:nvSpPr>
          <p:spPr bwMode="auto">
            <a:xfrm>
              <a:off x="6885" y="3875"/>
              <a:ext cx="252" cy="232"/>
            </a:xfrm>
            <a:prstGeom prst="rect">
              <a:avLst/>
            </a:prstGeom>
            <a:solidFill>
              <a:srgbClr val="FFFFFF"/>
            </a:solidFill>
            <a:ln w="22225">
              <a:solidFill>
                <a:srgbClr val="000000"/>
              </a:solidFill>
              <a:miter lim="800000"/>
            </a:ln>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endParaRPr lang="zh-CN" altLang="en-US" sz="1800"/>
            </a:p>
          </p:txBody>
        </p:sp>
        <p:cxnSp>
          <p:nvCxnSpPr>
            <p:cNvPr id="36888" name="AutoShape 21"/>
            <p:cNvCxnSpPr>
              <a:cxnSpLocks noChangeShapeType="1"/>
              <a:stCxn id="36872" idx="6"/>
            </p:cNvCxnSpPr>
            <p:nvPr/>
          </p:nvCxnSpPr>
          <p:spPr bwMode="auto">
            <a:xfrm>
              <a:off x="5664" y="3983"/>
              <a:ext cx="1221" cy="1"/>
            </a:xfrm>
            <a:prstGeom prst="straightConnector1">
              <a:avLst/>
            </a:prstGeom>
            <a:noFill/>
            <a:ln w="22225">
              <a:solidFill>
                <a:srgbClr val="000000"/>
              </a:solidFill>
              <a:round/>
            </a:ln>
            <a:extLst>
              <a:ext uri="{909E8E84-426E-40DD-AFC4-6F175D3DCCD1}">
                <a14:hiddenFill xmlns:a14="http://schemas.microsoft.com/office/drawing/2010/main">
                  <a:noFill/>
                </a14:hiddenFill>
              </a:ext>
            </a:extLst>
          </p:spPr>
        </p:cxnSp>
        <p:cxnSp>
          <p:nvCxnSpPr>
            <p:cNvPr id="36889" name="AutoShape 22"/>
            <p:cNvCxnSpPr>
              <a:cxnSpLocks noChangeShapeType="1"/>
            </p:cNvCxnSpPr>
            <p:nvPr/>
          </p:nvCxnSpPr>
          <p:spPr bwMode="auto">
            <a:xfrm>
              <a:off x="3761" y="3997"/>
              <a:ext cx="1253" cy="2"/>
            </a:xfrm>
            <a:prstGeom prst="straightConnector1">
              <a:avLst/>
            </a:prstGeom>
            <a:noFill/>
            <a:ln w="22225">
              <a:solidFill>
                <a:srgbClr val="000000"/>
              </a:solidFill>
              <a:round/>
            </a:ln>
            <a:extLst>
              <a:ext uri="{909E8E84-426E-40DD-AFC4-6F175D3DCCD1}">
                <a14:hiddenFill xmlns:a14="http://schemas.microsoft.com/office/drawing/2010/main">
                  <a:noFill/>
                </a14:hiddenFill>
              </a:ext>
            </a:extLst>
          </p:spPr>
        </p:cxnSp>
        <p:cxnSp>
          <p:nvCxnSpPr>
            <p:cNvPr id="36890" name="AutoShape 23"/>
            <p:cNvCxnSpPr>
              <a:cxnSpLocks noChangeShapeType="1"/>
            </p:cNvCxnSpPr>
            <p:nvPr/>
          </p:nvCxnSpPr>
          <p:spPr bwMode="auto">
            <a:xfrm>
              <a:off x="2413" y="3996"/>
              <a:ext cx="1136" cy="1"/>
            </a:xfrm>
            <a:prstGeom prst="straightConnector1">
              <a:avLst/>
            </a:prstGeom>
            <a:noFill/>
            <a:ln w="22225">
              <a:solidFill>
                <a:srgbClr val="000000"/>
              </a:solidFill>
              <a:round/>
            </a:ln>
            <a:extLst>
              <a:ext uri="{909E8E84-426E-40DD-AFC4-6F175D3DCCD1}">
                <a14:hiddenFill xmlns:a14="http://schemas.microsoft.com/office/drawing/2010/main">
                  <a:noFill/>
                </a14:hiddenFill>
              </a:ext>
            </a:extLst>
          </p:spPr>
        </p:cxnSp>
        <p:sp>
          <p:nvSpPr>
            <p:cNvPr id="36891" name="Rectangle 24"/>
            <p:cNvSpPr>
              <a:spLocks noChangeArrowheads="1"/>
            </p:cNvSpPr>
            <p:nvPr/>
          </p:nvSpPr>
          <p:spPr bwMode="auto">
            <a:xfrm>
              <a:off x="1973" y="3654"/>
              <a:ext cx="528" cy="23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algn="ctr" eaLnBrk="1" hangingPunct="1">
                <a:lnSpc>
                  <a:spcPct val="96000"/>
                </a:lnSpc>
              </a:pPr>
              <a:r>
                <a:rPr kumimoji="0" lang="zh-CN" altLang="en-US" sz="1800">
                  <a:solidFill>
                    <a:schemeClr val="tx1"/>
                  </a:solidFill>
                  <a:latin typeface="Calibri" panose="020F0502020204030204" pitchFamily="34" charset="0"/>
                </a:rPr>
                <a:t>设备</a:t>
              </a:r>
              <a:endParaRPr kumimoji="0" lang="zh-CN" altLang="zh-CN" sz="1800">
                <a:solidFill>
                  <a:schemeClr val="tx1"/>
                </a:solidFill>
              </a:endParaRPr>
            </a:p>
          </p:txBody>
        </p:sp>
        <p:sp>
          <p:nvSpPr>
            <p:cNvPr id="36892" name="Rectangle 25"/>
            <p:cNvSpPr>
              <a:spLocks noChangeArrowheads="1"/>
            </p:cNvSpPr>
            <p:nvPr/>
          </p:nvSpPr>
          <p:spPr bwMode="auto">
            <a:xfrm>
              <a:off x="2078" y="3887"/>
              <a:ext cx="335" cy="218"/>
            </a:xfrm>
            <a:prstGeom prst="rect">
              <a:avLst/>
            </a:prstGeom>
            <a:solidFill>
              <a:srgbClr val="FFFFFF"/>
            </a:solidFill>
            <a:ln w="22225">
              <a:solidFill>
                <a:srgbClr val="000000"/>
              </a:solidFill>
              <a:miter lim="800000"/>
            </a:ln>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endParaRPr lang="zh-CN" altLang="en-US" sz="1800"/>
            </a:p>
          </p:txBody>
        </p:sp>
        <p:sp>
          <p:nvSpPr>
            <p:cNvPr id="36893" name="Rectangle 26"/>
            <p:cNvSpPr>
              <a:spLocks noChangeArrowheads="1"/>
            </p:cNvSpPr>
            <p:nvPr/>
          </p:nvSpPr>
          <p:spPr bwMode="auto">
            <a:xfrm>
              <a:off x="3415" y="3602"/>
              <a:ext cx="447" cy="221"/>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10800"/>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lnSpc>
                  <a:spcPct val="96000"/>
                </a:lnSpc>
              </a:pPr>
              <a:r>
                <a:rPr kumimoji="0" lang="zh-CN" altLang="en-US" sz="1800">
                  <a:solidFill>
                    <a:schemeClr val="tx1"/>
                  </a:solidFill>
                  <a:latin typeface="Calibri" panose="020F0502020204030204" pitchFamily="34" charset="0"/>
                </a:rPr>
                <a:t>跳线</a:t>
              </a:r>
              <a:endParaRPr kumimoji="0" lang="zh-CN" altLang="zh-CN" sz="1800">
                <a:solidFill>
                  <a:schemeClr val="tx1"/>
                </a:solidFill>
              </a:endParaRPr>
            </a:p>
          </p:txBody>
        </p:sp>
        <p:grpSp>
          <p:nvGrpSpPr>
            <p:cNvPr id="36894" name="Group 27"/>
            <p:cNvGrpSpPr/>
            <p:nvPr/>
          </p:nvGrpSpPr>
          <p:grpSpPr bwMode="auto">
            <a:xfrm>
              <a:off x="3546" y="3821"/>
              <a:ext cx="215" cy="404"/>
              <a:chOff x="2198" y="3823"/>
              <a:chExt cx="214" cy="404"/>
            </a:xfrm>
          </p:grpSpPr>
          <p:cxnSp>
            <p:nvCxnSpPr>
              <p:cNvPr id="36901" name="AutoShape 28"/>
              <p:cNvCxnSpPr>
                <a:cxnSpLocks noChangeShapeType="1"/>
              </p:cNvCxnSpPr>
              <p:nvPr/>
            </p:nvCxnSpPr>
            <p:spPr bwMode="auto">
              <a:xfrm>
                <a:off x="2198" y="3823"/>
                <a:ext cx="1" cy="404"/>
              </a:xfrm>
              <a:prstGeom prst="straightConnector1">
                <a:avLst/>
              </a:prstGeom>
              <a:noFill/>
              <a:ln w="22225">
                <a:solidFill>
                  <a:srgbClr val="000000"/>
                </a:solidFill>
                <a:round/>
              </a:ln>
              <a:extLst>
                <a:ext uri="{909E8E84-426E-40DD-AFC4-6F175D3DCCD1}">
                  <a14:hiddenFill xmlns:a14="http://schemas.microsoft.com/office/drawing/2010/main">
                    <a:noFill/>
                  </a14:hiddenFill>
                </a:ext>
              </a:extLst>
            </p:spPr>
          </p:cxnSp>
          <p:cxnSp>
            <p:nvCxnSpPr>
              <p:cNvPr id="36902" name="AutoShape 29"/>
              <p:cNvCxnSpPr>
                <a:cxnSpLocks noChangeShapeType="1"/>
              </p:cNvCxnSpPr>
              <p:nvPr/>
            </p:nvCxnSpPr>
            <p:spPr bwMode="auto">
              <a:xfrm>
                <a:off x="2411" y="3823"/>
                <a:ext cx="1" cy="404"/>
              </a:xfrm>
              <a:prstGeom prst="straightConnector1">
                <a:avLst/>
              </a:prstGeom>
              <a:noFill/>
              <a:ln w="9525">
                <a:solidFill>
                  <a:srgbClr val="000000"/>
                </a:solidFill>
                <a:round/>
              </a:ln>
              <a:extLst>
                <a:ext uri="{909E8E84-426E-40DD-AFC4-6F175D3DCCD1}">
                  <a14:hiddenFill xmlns:a14="http://schemas.microsoft.com/office/drawing/2010/main">
                    <a:noFill/>
                  </a14:hiddenFill>
                </a:ext>
              </a:extLst>
            </p:spPr>
          </p:cxnSp>
          <p:cxnSp>
            <p:nvCxnSpPr>
              <p:cNvPr id="36903" name="AutoShape 30"/>
              <p:cNvCxnSpPr>
                <a:cxnSpLocks noChangeShapeType="1"/>
              </p:cNvCxnSpPr>
              <p:nvPr/>
            </p:nvCxnSpPr>
            <p:spPr bwMode="auto">
              <a:xfrm flipH="1">
                <a:off x="2198" y="3823"/>
                <a:ext cx="213" cy="404"/>
              </a:xfrm>
              <a:prstGeom prst="straightConnector1">
                <a:avLst/>
              </a:prstGeom>
              <a:noFill/>
              <a:ln w="9525">
                <a:solidFill>
                  <a:srgbClr val="000000"/>
                </a:solidFill>
                <a:round/>
              </a:ln>
              <a:extLst>
                <a:ext uri="{909E8E84-426E-40DD-AFC4-6F175D3DCCD1}">
                  <a14:hiddenFill xmlns:a14="http://schemas.microsoft.com/office/drawing/2010/main">
                    <a:noFill/>
                  </a14:hiddenFill>
                </a:ext>
              </a:extLst>
            </p:spPr>
          </p:cxnSp>
          <p:cxnSp>
            <p:nvCxnSpPr>
              <p:cNvPr id="36904" name="AutoShape 31"/>
              <p:cNvCxnSpPr>
                <a:cxnSpLocks noChangeShapeType="1"/>
              </p:cNvCxnSpPr>
              <p:nvPr/>
            </p:nvCxnSpPr>
            <p:spPr bwMode="auto">
              <a:xfrm>
                <a:off x="2199" y="3823"/>
                <a:ext cx="212" cy="404"/>
              </a:xfrm>
              <a:prstGeom prst="straightConnector1">
                <a:avLst/>
              </a:prstGeom>
              <a:noFill/>
              <a:ln w="9525">
                <a:solidFill>
                  <a:srgbClr val="000000"/>
                </a:solidFill>
                <a:round/>
              </a:ln>
              <a:extLst>
                <a:ext uri="{909E8E84-426E-40DD-AFC4-6F175D3DCCD1}">
                  <a14:hiddenFill xmlns:a14="http://schemas.microsoft.com/office/drawing/2010/main">
                    <a:noFill/>
                  </a14:hiddenFill>
                </a:ext>
              </a:extLst>
            </p:spPr>
          </p:cxnSp>
        </p:grpSp>
        <p:cxnSp>
          <p:nvCxnSpPr>
            <p:cNvPr id="36895" name="AutoShape 32"/>
            <p:cNvCxnSpPr>
              <a:cxnSpLocks noChangeShapeType="1"/>
            </p:cNvCxnSpPr>
            <p:nvPr/>
          </p:nvCxnSpPr>
          <p:spPr bwMode="auto">
            <a:xfrm>
              <a:off x="2411" y="2737"/>
              <a:ext cx="2" cy="1150"/>
            </a:xfrm>
            <a:prstGeom prst="straightConnector1">
              <a:avLst/>
            </a:prstGeom>
            <a:noFill/>
            <a:ln w="9525">
              <a:solidFill>
                <a:srgbClr val="000000"/>
              </a:solidFill>
              <a:prstDash val="dash"/>
              <a:round/>
            </a:ln>
            <a:extLst>
              <a:ext uri="{909E8E84-426E-40DD-AFC4-6F175D3DCCD1}">
                <a14:hiddenFill xmlns:a14="http://schemas.microsoft.com/office/drawing/2010/main">
                  <a:noFill/>
                </a14:hiddenFill>
              </a:ext>
            </a:extLst>
          </p:spPr>
        </p:cxnSp>
        <p:cxnSp>
          <p:nvCxnSpPr>
            <p:cNvPr id="36896" name="AutoShape 33"/>
            <p:cNvCxnSpPr>
              <a:cxnSpLocks noChangeShapeType="1"/>
            </p:cNvCxnSpPr>
            <p:nvPr/>
          </p:nvCxnSpPr>
          <p:spPr bwMode="auto">
            <a:xfrm flipH="1">
              <a:off x="3760" y="3120"/>
              <a:ext cx="1" cy="701"/>
            </a:xfrm>
            <a:prstGeom prst="straightConnector1">
              <a:avLst/>
            </a:prstGeom>
            <a:noFill/>
            <a:ln w="9525">
              <a:solidFill>
                <a:srgbClr val="000000"/>
              </a:solidFill>
              <a:prstDash val="dash"/>
              <a:round/>
            </a:ln>
            <a:extLst>
              <a:ext uri="{909E8E84-426E-40DD-AFC4-6F175D3DCCD1}">
                <a14:hiddenFill xmlns:a14="http://schemas.microsoft.com/office/drawing/2010/main">
                  <a:noFill/>
                </a14:hiddenFill>
              </a:ext>
            </a:extLst>
          </p:spPr>
        </p:cxnSp>
        <p:sp>
          <p:nvSpPr>
            <p:cNvPr id="36897" name="Rectangle 34"/>
            <p:cNvSpPr>
              <a:spLocks noChangeArrowheads="1"/>
            </p:cNvSpPr>
            <p:nvPr/>
          </p:nvSpPr>
          <p:spPr bwMode="auto">
            <a:xfrm>
              <a:off x="4806" y="2948"/>
              <a:ext cx="1075" cy="27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algn="ctr" eaLnBrk="1" hangingPunct="1">
                <a:lnSpc>
                  <a:spcPct val="96000"/>
                </a:lnSpc>
              </a:pPr>
              <a:r>
                <a:rPr kumimoji="0" lang="zh-CN" altLang="en-US" sz="1800">
                  <a:solidFill>
                    <a:schemeClr val="tx1"/>
                  </a:solidFill>
                  <a:latin typeface="Calibri" panose="020F0502020204030204" pitchFamily="34" charset="0"/>
                </a:rPr>
                <a:t>永久链路</a:t>
              </a:r>
              <a:endParaRPr kumimoji="0" lang="zh-CN" altLang="zh-CN" sz="1800">
                <a:solidFill>
                  <a:schemeClr val="tx1"/>
                </a:solidFill>
              </a:endParaRPr>
            </a:p>
          </p:txBody>
        </p:sp>
        <p:cxnSp>
          <p:nvCxnSpPr>
            <p:cNvPr id="36898" name="AutoShape 35"/>
            <p:cNvCxnSpPr>
              <a:cxnSpLocks noChangeShapeType="1"/>
            </p:cNvCxnSpPr>
            <p:nvPr/>
          </p:nvCxnSpPr>
          <p:spPr bwMode="auto">
            <a:xfrm>
              <a:off x="3761" y="3221"/>
              <a:ext cx="3375" cy="1"/>
            </a:xfrm>
            <a:prstGeom prst="straightConnector1">
              <a:avLst/>
            </a:prstGeom>
            <a:noFill/>
            <a:ln w="9525">
              <a:solidFill>
                <a:srgbClr val="000000"/>
              </a:solidFill>
              <a:round/>
              <a:headEnd type="triangle" w="med" len="med"/>
              <a:tailEnd type="triangle" w="med" len="med"/>
            </a:ln>
            <a:extLst>
              <a:ext uri="{909E8E84-426E-40DD-AFC4-6F175D3DCCD1}">
                <a14:hiddenFill xmlns:a14="http://schemas.microsoft.com/office/drawing/2010/main">
                  <a:noFill/>
                </a14:hiddenFill>
              </a:ext>
            </a:extLst>
          </p:spPr>
        </p:cxnSp>
        <p:sp>
          <p:nvSpPr>
            <p:cNvPr id="36899" name="Rectangle 36"/>
            <p:cNvSpPr>
              <a:spLocks noChangeArrowheads="1"/>
            </p:cNvSpPr>
            <p:nvPr/>
          </p:nvSpPr>
          <p:spPr bwMode="auto">
            <a:xfrm>
              <a:off x="4267" y="3243"/>
              <a:ext cx="791" cy="27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algn="ctr" eaLnBrk="1" hangingPunct="1">
                <a:lnSpc>
                  <a:spcPct val="96000"/>
                </a:lnSpc>
              </a:pPr>
              <a:r>
                <a:rPr kumimoji="0" lang="en-US" altLang="zh-CN" sz="1800">
                  <a:solidFill>
                    <a:schemeClr val="tx1"/>
                  </a:solidFill>
                  <a:latin typeface="Calibri" panose="020F0502020204030204" pitchFamily="34" charset="0"/>
                </a:rPr>
                <a:t>CP</a:t>
              </a:r>
              <a:r>
                <a:rPr kumimoji="0" lang="zh-CN" altLang="en-US" sz="1800">
                  <a:solidFill>
                    <a:schemeClr val="tx1"/>
                  </a:solidFill>
                  <a:latin typeface="Calibri" panose="020F0502020204030204" pitchFamily="34" charset="0"/>
                </a:rPr>
                <a:t>链路</a:t>
              </a:r>
              <a:endParaRPr kumimoji="0" lang="zh-CN" altLang="zh-CN" sz="1800">
                <a:solidFill>
                  <a:schemeClr val="tx1"/>
                </a:solidFill>
              </a:endParaRPr>
            </a:p>
          </p:txBody>
        </p:sp>
        <p:cxnSp>
          <p:nvCxnSpPr>
            <p:cNvPr id="36900" name="AutoShape 37"/>
            <p:cNvCxnSpPr>
              <a:cxnSpLocks noChangeShapeType="1"/>
            </p:cNvCxnSpPr>
            <p:nvPr/>
          </p:nvCxnSpPr>
          <p:spPr bwMode="auto">
            <a:xfrm>
              <a:off x="3760" y="3520"/>
              <a:ext cx="1900" cy="1"/>
            </a:xfrm>
            <a:prstGeom prst="straightConnector1">
              <a:avLst/>
            </a:prstGeom>
            <a:noFill/>
            <a:ln w="9525">
              <a:solidFill>
                <a:srgbClr val="000000"/>
              </a:solidFill>
              <a:round/>
              <a:headEnd type="triangle" w="med" len="med"/>
              <a:tailEnd type="triangle" w="med" len="med"/>
            </a:ln>
            <a:extLst>
              <a:ext uri="{909E8E84-426E-40DD-AFC4-6F175D3DCCD1}">
                <a14:hiddenFill xmlns:a14="http://schemas.microsoft.com/office/drawing/2010/main">
                  <a:noFill/>
                </a14:hiddenFill>
              </a:ext>
            </a:extLst>
          </p:spPr>
        </p:cxnSp>
      </p:grpSp>
    </p:spTree>
  </p:cSld>
  <p:clrMapOvr>
    <a:masterClrMapping/>
  </p:clrMapOvr>
  <p:transition>
    <p:zoom/>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标题 1"/>
          <p:cNvSpPr/>
          <p:nvPr/>
        </p:nvSpPr>
        <p:spPr bwMode="auto">
          <a:xfrm>
            <a:off x="3071813" y="260350"/>
            <a:ext cx="6453187"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r>
              <a:rPr lang="en-US" altLang="zh-CN" sz="3200" b="1"/>
              <a:t>3.2.4</a:t>
            </a:r>
            <a:r>
              <a:rPr lang="zh-CN" altLang="en-US" sz="3200" b="1"/>
              <a:t> 铜缆系统信道</a:t>
            </a:r>
            <a:endParaRPr kumimoji="0" lang="zh-CN" altLang="en-US" sz="3200" b="1">
              <a:solidFill>
                <a:srgbClr val="375B79"/>
              </a:solidFill>
            </a:endParaRPr>
          </a:p>
        </p:txBody>
      </p:sp>
      <p:sp>
        <p:nvSpPr>
          <p:cNvPr id="3073" name="Rectangle 1"/>
          <p:cNvSpPr>
            <a:spLocks noChangeArrowheads="1"/>
          </p:cNvSpPr>
          <p:nvPr/>
        </p:nvSpPr>
        <p:spPr bwMode="auto">
          <a:xfrm>
            <a:off x="623570" y="1988503"/>
            <a:ext cx="10906760" cy="3476625"/>
          </a:xfrm>
          <a:prstGeom prst="rect">
            <a:avLst/>
          </a:prstGeom>
          <a:solidFill>
            <a:srgbClr val="FFFFFF"/>
          </a:solidFill>
          <a:ln w="9525">
            <a:solidFill>
              <a:schemeClr val="accent1">
                <a:lumMod val="50000"/>
              </a:schemeClr>
            </a:solidFill>
            <a:miter lim="800000"/>
          </a:ln>
          <a:effectLst/>
        </p:spPr>
        <p:txBody>
          <a:bodyPr wrap="square" anchor="ctr">
            <a:spAutoFit/>
          </a:bodyPr>
          <a:lstStyle/>
          <a:p>
            <a:pPr indent="628650">
              <a:lnSpc>
                <a:spcPts val="3300"/>
              </a:lnSpc>
              <a:defRPr/>
            </a:pPr>
            <a:r>
              <a:rPr lang="zh-CN" altLang="en-US" sz="2800" b="1" dirty="0"/>
              <a:t>与</a:t>
            </a:r>
            <a:r>
              <a:rPr lang="en-US" sz="2800" b="1" dirty="0">
                <a:solidFill>
                  <a:srgbClr val="FF0000"/>
                </a:solidFill>
              </a:rPr>
              <a:t>3</a:t>
            </a:r>
            <a:r>
              <a:rPr lang="zh-CN" altLang="en-US" sz="2800" b="1" dirty="0">
                <a:solidFill>
                  <a:srgbClr val="FF0000"/>
                </a:solidFill>
              </a:rPr>
              <a:t>类和</a:t>
            </a:r>
            <a:r>
              <a:rPr lang="en-US" sz="2800" b="1" dirty="0">
                <a:solidFill>
                  <a:srgbClr val="FF0000"/>
                </a:solidFill>
              </a:rPr>
              <a:t>5</a:t>
            </a:r>
            <a:r>
              <a:rPr lang="zh-CN" altLang="en-US" sz="2800" b="1" dirty="0"/>
              <a:t>类布线系统不相同的是，</a:t>
            </a:r>
            <a:r>
              <a:rPr lang="en-US" sz="2800" b="1" dirty="0">
                <a:solidFill>
                  <a:srgbClr val="FF0000"/>
                </a:solidFill>
              </a:rPr>
              <a:t>5e</a:t>
            </a:r>
            <a:r>
              <a:rPr lang="zh-CN" altLang="en-US" sz="2800" b="1" dirty="0">
                <a:solidFill>
                  <a:srgbClr val="FF0000"/>
                </a:solidFill>
              </a:rPr>
              <a:t>和</a:t>
            </a:r>
            <a:r>
              <a:rPr lang="en-US" sz="2800" b="1" dirty="0">
                <a:solidFill>
                  <a:srgbClr val="FF0000"/>
                </a:solidFill>
              </a:rPr>
              <a:t>6</a:t>
            </a:r>
            <a:r>
              <a:rPr lang="zh-CN" altLang="en-US" sz="2800" b="1" dirty="0"/>
              <a:t>类布线系统中引出了</a:t>
            </a:r>
            <a:r>
              <a:rPr lang="en-US" sz="2800" b="1" dirty="0"/>
              <a:t>CP</a:t>
            </a:r>
            <a:r>
              <a:rPr lang="zh-CN" altLang="en-US" sz="2800" b="1" dirty="0"/>
              <a:t>链路和永久链路的内容。</a:t>
            </a:r>
            <a:endParaRPr lang="en-US" altLang="zh-CN" sz="2800" b="1" dirty="0"/>
          </a:p>
          <a:p>
            <a:pPr indent="628650">
              <a:lnSpc>
                <a:spcPts val="3300"/>
              </a:lnSpc>
              <a:defRPr/>
            </a:pPr>
            <a:r>
              <a:rPr lang="en-US" sz="2800" b="1" dirty="0"/>
              <a:t>CP</a:t>
            </a:r>
            <a:r>
              <a:rPr lang="zh-CN" altLang="en-US" sz="2800" b="1" dirty="0"/>
              <a:t>链路是随着</a:t>
            </a:r>
            <a:r>
              <a:rPr lang="en-US" sz="2800" b="1" dirty="0"/>
              <a:t>CP</a:t>
            </a:r>
            <a:r>
              <a:rPr lang="zh-CN" altLang="en-US" sz="2800" b="1" dirty="0"/>
              <a:t>集合点的存在而设置，并属于永久链路的范围之内。</a:t>
            </a:r>
            <a:endParaRPr lang="en-US" altLang="zh-CN" sz="2800" b="1" dirty="0"/>
          </a:p>
          <a:p>
            <a:pPr indent="628650">
              <a:lnSpc>
                <a:spcPts val="3300"/>
              </a:lnSpc>
              <a:defRPr/>
            </a:pPr>
            <a:r>
              <a:rPr lang="zh-CN" altLang="en-US" sz="2800" b="1" dirty="0"/>
              <a:t>永久链路则可看成是一个不会被更改的布线路由，可以包括</a:t>
            </a:r>
            <a:r>
              <a:rPr lang="en-US" sz="2800" b="1" dirty="0"/>
              <a:t>CP</a:t>
            </a:r>
            <a:r>
              <a:rPr lang="zh-CN" altLang="en-US" sz="2800" b="1" dirty="0"/>
              <a:t>集合点，信道则是由不同的缆线和连接器件组成的。</a:t>
            </a:r>
            <a:endParaRPr lang="en-US" altLang="zh-CN" sz="2800" b="1" dirty="0"/>
          </a:p>
          <a:p>
            <a:pPr indent="628650">
              <a:lnSpc>
                <a:spcPts val="3300"/>
              </a:lnSpc>
              <a:defRPr/>
            </a:pPr>
            <a:r>
              <a:rPr lang="zh-CN" altLang="en-US" sz="2800" b="1" dirty="0"/>
              <a:t> 在</a:t>
            </a:r>
            <a:r>
              <a:rPr lang="en-US" sz="2800" b="1" dirty="0">
                <a:solidFill>
                  <a:srgbClr val="FF0000"/>
                </a:solidFill>
              </a:rPr>
              <a:t>7</a:t>
            </a:r>
            <a:r>
              <a:rPr lang="zh-CN" altLang="en-US" sz="2800" b="1" dirty="0"/>
              <a:t>类布线中，为了保证传输特性，其永久链路仅应包括</a:t>
            </a:r>
            <a:r>
              <a:rPr lang="en-US" sz="2800" b="1" dirty="0"/>
              <a:t>90m</a:t>
            </a:r>
            <a:r>
              <a:rPr lang="zh-CN" altLang="en-US" sz="2800" b="1" dirty="0"/>
              <a:t>水平缆线和</a:t>
            </a:r>
            <a:r>
              <a:rPr lang="en-US" sz="2800" b="1" dirty="0"/>
              <a:t>2</a:t>
            </a:r>
            <a:r>
              <a:rPr lang="zh-CN" altLang="en-US" sz="2800" b="1" dirty="0"/>
              <a:t>个连接器件（不包括</a:t>
            </a:r>
            <a:r>
              <a:rPr lang="en-US" sz="2800" b="1" dirty="0"/>
              <a:t>CP</a:t>
            </a:r>
            <a:r>
              <a:rPr lang="zh-CN" altLang="en-US" sz="2800" b="1" dirty="0"/>
              <a:t>的连接器件）。</a:t>
            </a:r>
            <a:endParaRPr lang="zh-CN" altLang="en-US" sz="2800" b="1" dirty="0"/>
          </a:p>
        </p:txBody>
      </p:sp>
      <p:pic>
        <p:nvPicPr>
          <p:cNvPr id="38916" name="Picture 38" descr="3"/>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623570" y="1222693"/>
            <a:ext cx="4360863"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8917" name="Rectangle 39"/>
          <p:cNvSpPr>
            <a:spLocks noChangeArrowheads="1"/>
          </p:cNvSpPr>
          <p:nvPr/>
        </p:nvSpPr>
        <p:spPr bwMode="auto">
          <a:xfrm>
            <a:off x="879158" y="1300480"/>
            <a:ext cx="4105275"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r>
              <a:rPr lang="en-US" altLang="zh-CN" sz="2400" b="1">
                <a:solidFill>
                  <a:schemeClr val="bg1"/>
                </a:solidFill>
              </a:rPr>
              <a:t>2. </a:t>
            </a:r>
            <a:r>
              <a:rPr lang="zh-CN" altLang="en-US" sz="2400" b="1">
                <a:solidFill>
                  <a:schemeClr val="bg1"/>
                </a:solidFill>
              </a:rPr>
              <a:t>铜缆的综合布线系统构成</a:t>
            </a:r>
            <a:endParaRPr lang="zh-CN" altLang="en-US" sz="2400">
              <a:solidFill>
                <a:schemeClr val="bg1"/>
              </a:solidFill>
            </a:endParaRPr>
          </a:p>
        </p:txBody>
      </p:sp>
    </p:spTree>
  </p:cSld>
  <p:clrMapOvr>
    <a:masterClrMapping/>
  </p:clrMapOvr>
  <p:transition>
    <p:zoom/>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9938" name="Picture 38" descr="3"/>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695960" y="1203008"/>
            <a:ext cx="4287838"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9939" name="Rectangle 39"/>
          <p:cNvSpPr>
            <a:spLocks noChangeArrowheads="1"/>
          </p:cNvSpPr>
          <p:nvPr/>
        </p:nvSpPr>
        <p:spPr bwMode="auto">
          <a:xfrm>
            <a:off x="951548" y="1280795"/>
            <a:ext cx="3948112"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r>
              <a:rPr lang="en-US" altLang="zh-CN" sz="2400" b="1">
                <a:solidFill>
                  <a:schemeClr val="bg1"/>
                </a:solidFill>
              </a:rPr>
              <a:t>1.</a:t>
            </a:r>
            <a:r>
              <a:rPr lang="zh-CN" altLang="en-US" sz="2400" b="1">
                <a:solidFill>
                  <a:schemeClr val="bg1"/>
                </a:solidFill>
              </a:rPr>
              <a:t>光缆系统的光纤信道分级</a:t>
            </a:r>
            <a:endParaRPr lang="zh-CN" altLang="en-US" sz="2400">
              <a:solidFill>
                <a:schemeClr val="bg1"/>
              </a:solidFill>
            </a:endParaRPr>
          </a:p>
        </p:txBody>
      </p:sp>
      <p:sp>
        <p:nvSpPr>
          <p:cNvPr id="8200" name="标题 1"/>
          <p:cNvSpPr/>
          <p:nvPr/>
        </p:nvSpPr>
        <p:spPr bwMode="auto">
          <a:xfrm>
            <a:off x="3071813" y="260350"/>
            <a:ext cx="6453187" cy="576263"/>
          </a:xfrm>
          <a:prstGeom prst="rect">
            <a:avLst/>
          </a:prstGeom>
          <a:noFill/>
          <a:ln w="9525">
            <a:noFill/>
            <a:miter lim="800000"/>
          </a:ln>
        </p:spPr>
        <p:txBody>
          <a:bodyPr/>
          <a:lstStyle/>
          <a:p>
            <a:pPr eaLnBrk="0" hangingPunct="0">
              <a:defRPr/>
            </a:pPr>
            <a:r>
              <a:rPr lang="en-US" altLang="zh-CN" sz="3200" b="1" dirty="0">
                <a:solidFill>
                  <a:schemeClr val="accent2">
                    <a:lumMod val="50000"/>
                  </a:schemeClr>
                </a:solidFill>
              </a:rPr>
              <a:t>3.2.5</a:t>
            </a:r>
            <a:r>
              <a:rPr lang="zh-CN" altLang="en-US" sz="3200" b="1" dirty="0">
                <a:solidFill>
                  <a:schemeClr val="accent2">
                    <a:lumMod val="50000"/>
                  </a:schemeClr>
                </a:solidFill>
              </a:rPr>
              <a:t> 光缆系统信道</a:t>
            </a:r>
            <a:endParaRPr kumimoji="0" lang="zh-CN" altLang="en-US" sz="3200" b="1" dirty="0">
              <a:solidFill>
                <a:schemeClr val="accent2">
                  <a:lumMod val="50000"/>
                </a:schemeClr>
              </a:solidFill>
            </a:endParaRPr>
          </a:p>
        </p:txBody>
      </p:sp>
      <p:sp>
        <p:nvSpPr>
          <p:cNvPr id="3073" name="Rectangle 1"/>
          <p:cNvSpPr>
            <a:spLocks noChangeArrowheads="1"/>
          </p:cNvSpPr>
          <p:nvPr/>
        </p:nvSpPr>
        <p:spPr bwMode="auto">
          <a:xfrm>
            <a:off x="695960" y="1875790"/>
            <a:ext cx="11216640" cy="1198880"/>
          </a:xfrm>
          <a:prstGeom prst="rect">
            <a:avLst/>
          </a:prstGeom>
          <a:solidFill>
            <a:srgbClr val="FFFFFF"/>
          </a:solidFill>
          <a:ln w="9525">
            <a:solidFill>
              <a:schemeClr val="accent1">
                <a:lumMod val="50000"/>
              </a:schemeClr>
            </a:solidFill>
            <a:miter lim="800000"/>
          </a:ln>
          <a:effectLst/>
        </p:spPr>
        <p:txBody>
          <a:bodyPr wrap="square" anchor="ctr">
            <a:spAutoFit/>
          </a:bodyPr>
          <a:lstStyle/>
          <a:p>
            <a:pPr indent="628650">
              <a:defRPr/>
            </a:pPr>
            <a:r>
              <a:rPr sz="2400" b="1" dirty="0"/>
              <a:t>光缆系统根据国家标准GB50311-2016的规定，把光纤信道分为OF-300、OF-500、OF-2000三个等级，各个等级光纤信道应支持的应用长度不应小于300m、500m、2000m。</a:t>
            </a:r>
            <a:endParaRPr sz="2400" b="1" dirty="0"/>
          </a:p>
        </p:txBody>
      </p:sp>
      <p:sp>
        <p:nvSpPr>
          <p:cNvPr id="8" name="Rectangle 75"/>
          <p:cNvSpPr>
            <a:spLocks noChangeArrowheads="1"/>
          </p:cNvSpPr>
          <p:nvPr/>
        </p:nvSpPr>
        <p:spPr bwMode="auto">
          <a:xfrm>
            <a:off x="3595688" y="3714750"/>
            <a:ext cx="1357312" cy="571500"/>
          </a:xfrm>
          <a:prstGeom prst="rect">
            <a:avLst/>
          </a:prstGeom>
          <a:solidFill>
            <a:schemeClr val="accent1"/>
          </a:solidFill>
          <a:ln w="9525">
            <a:solidFill>
              <a:srgbClr val="C3D7E1"/>
            </a:solidFill>
            <a:miter lim="800000"/>
          </a:ln>
          <a:effectLst>
            <a:outerShdw dist="53882" dir="2700000" algn="ctr" rotWithShape="0">
              <a:schemeClr val="tx2">
                <a:alpha val="50000"/>
              </a:schemeClr>
            </a:outerShdw>
          </a:effectLst>
        </p:spPr>
        <p:txBody>
          <a:bodyPr anchor="ctr"/>
          <a:lstStyle/>
          <a:p>
            <a:pPr algn="ctr">
              <a:defRPr/>
            </a:pPr>
            <a:r>
              <a:rPr lang="en-US" altLang="zh-CN" sz="2400" b="1" dirty="0">
                <a:latin typeface="+mn-ea"/>
                <a:ea typeface="+mn-ea"/>
              </a:rPr>
              <a:t>OF-300</a:t>
            </a:r>
            <a:endParaRPr lang="en-US" altLang="zh-CN" sz="2400" b="1" dirty="0">
              <a:latin typeface="+mn-ea"/>
              <a:ea typeface="+mn-ea"/>
            </a:endParaRPr>
          </a:p>
        </p:txBody>
      </p:sp>
      <p:sp>
        <p:nvSpPr>
          <p:cNvPr id="9" name="Rectangle 75"/>
          <p:cNvSpPr>
            <a:spLocks noChangeArrowheads="1"/>
          </p:cNvSpPr>
          <p:nvPr/>
        </p:nvSpPr>
        <p:spPr bwMode="auto">
          <a:xfrm>
            <a:off x="3595688" y="4643438"/>
            <a:ext cx="1357312" cy="571500"/>
          </a:xfrm>
          <a:prstGeom prst="rect">
            <a:avLst/>
          </a:prstGeom>
          <a:solidFill>
            <a:schemeClr val="accent1"/>
          </a:solidFill>
          <a:ln w="9525">
            <a:solidFill>
              <a:srgbClr val="C3D7E1"/>
            </a:solidFill>
            <a:miter lim="800000"/>
          </a:ln>
          <a:effectLst>
            <a:outerShdw dist="53882" dir="2700000" algn="ctr" rotWithShape="0">
              <a:schemeClr val="tx2">
                <a:alpha val="50000"/>
              </a:schemeClr>
            </a:outerShdw>
          </a:effectLst>
        </p:spPr>
        <p:txBody>
          <a:bodyPr anchor="ctr"/>
          <a:lstStyle/>
          <a:p>
            <a:pPr algn="ctr">
              <a:defRPr/>
            </a:pPr>
            <a:r>
              <a:rPr lang="en-US" altLang="zh-CN" sz="2400" b="1" dirty="0">
                <a:latin typeface="+mn-ea"/>
                <a:ea typeface="+mn-ea"/>
              </a:rPr>
              <a:t>OF-500</a:t>
            </a:r>
            <a:endParaRPr lang="en-US" altLang="zh-CN" sz="2400" b="1" dirty="0">
              <a:latin typeface="+mn-ea"/>
              <a:ea typeface="+mn-ea"/>
            </a:endParaRPr>
          </a:p>
        </p:txBody>
      </p:sp>
      <p:sp>
        <p:nvSpPr>
          <p:cNvPr id="10" name="Rectangle 75"/>
          <p:cNvSpPr>
            <a:spLocks noChangeArrowheads="1"/>
          </p:cNvSpPr>
          <p:nvPr/>
        </p:nvSpPr>
        <p:spPr bwMode="auto">
          <a:xfrm>
            <a:off x="6524625" y="3714750"/>
            <a:ext cx="2214563" cy="571500"/>
          </a:xfrm>
          <a:prstGeom prst="rect">
            <a:avLst/>
          </a:prstGeom>
          <a:solidFill>
            <a:schemeClr val="bg1"/>
          </a:solidFill>
          <a:ln w="9525">
            <a:solidFill>
              <a:srgbClr val="C3D7E1"/>
            </a:solidFill>
            <a:miter lim="800000"/>
          </a:ln>
          <a:effectLst>
            <a:outerShdw dist="53882" dir="2700000" algn="ctr" rotWithShape="0">
              <a:schemeClr val="tx2">
                <a:alpha val="50000"/>
              </a:schemeClr>
            </a:outerShdw>
          </a:effectLst>
        </p:spPr>
        <p:txBody>
          <a:bodyPr anchor="ctr"/>
          <a:lstStyle/>
          <a:p>
            <a:pPr>
              <a:defRPr/>
            </a:pPr>
            <a:r>
              <a:rPr lang="en-US" altLang="zh-CN" sz="2400" b="1" dirty="0">
                <a:latin typeface="+mn-ea"/>
                <a:ea typeface="+mn-ea"/>
              </a:rPr>
              <a:t>≥300m</a:t>
            </a:r>
            <a:endParaRPr lang="en-US" altLang="zh-CN" sz="2400" b="1" dirty="0">
              <a:latin typeface="+mn-ea"/>
              <a:ea typeface="+mn-ea"/>
            </a:endParaRPr>
          </a:p>
        </p:txBody>
      </p:sp>
      <p:sp>
        <p:nvSpPr>
          <p:cNvPr id="11" name="Rectangle 75"/>
          <p:cNvSpPr>
            <a:spLocks noChangeArrowheads="1"/>
          </p:cNvSpPr>
          <p:nvPr/>
        </p:nvSpPr>
        <p:spPr bwMode="auto">
          <a:xfrm>
            <a:off x="6524625" y="4643438"/>
            <a:ext cx="2214563" cy="571500"/>
          </a:xfrm>
          <a:prstGeom prst="rect">
            <a:avLst/>
          </a:prstGeom>
          <a:solidFill>
            <a:schemeClr val="bg1"/>
          </a:solidFill>
          <a:ln w="9525">
            <a:solidFill>
              <a:srgbClr val="C3D7E1"/>
            </a:solidFill>
            <a:miter lim="800000"/>
          </a:ln>
          <a:effectLst>
            <a:outerShdw dist="53882" dir="2700000" algn="ctr" rotWithShape="0">
              <a:schemeClr val="tx2">
                <a:alpha val="50000"/>
              </a:schemeClr>
            </a:outerShdw>
          </a:effectLst>
        </p:spPr>
        <p:txBody>
          <a:bodyPr anchor="ctr"/>
          <a:lstStyle/>
          <a:p>
            <a:pPr>
              <a:defRPr/>
            </a:pPr>
            <a:r>
              <a:rPr lang="en-US" altLang="zh-CN" sz="2400" b="1" dirty="0">
                <a:latin typeface="+mn-ea"/>
              </a:rPr>
              <a:t>≥ </a:t>
            </a:r>
            <a:r>
              <a:rPr lang="en-US" altLang="zh-CN" sz="2400" b="1" dirty="0">
                <a:latin typeface="+mn-ea"/>
                <a:ea typeface="+mn-ea"/>
              </a:rPr>
              <a:t>500m</a:t>
            </a:r>
            <a:endParaRPr lang="en-US" altLang="zh-CN" sz="2400" b="1" dirty="0">
              <a:latin typeface="+mn-ea"/>
              <a:ea typeface="+mn-ea"/>
            </a:endParaRPr>
          </a:p>
        </p:txBody>
      </p:sp>
      <p:sp>
        <p:nvSpPr>
          <p:cNvPr id="14" name="Rectangle 75"/>
          <p:cNvSpPr>
            <a:spLocks noChangeArrowheads="1"/>
          </p:cNvSpPr>
          <p:nvPr/>
        </p:nvSpPr>
        <p:spPr bwMode="auto">
          <a:xfrm>
            <a:off x="3595688" y="5572125"/>
            <a:ext cx="1357312" cy="571500"/>
          </a:xfrm>
          <a:prstGeom prst="rect">
            <a:avLst/>
          </a:prstGeom>
          <a:solidFill>
            <a:schemeClr val="accent1"/>
          </a:solidFill>
          <a:ln w="9525">
            <a:solidFill>
              <a:srgbClr val="C3D7E1"/>
            </a:solidFill>
            <a:miter lim="800000"/>
          </a:ln>
          <a:effectLst>
            <a:outerShdw dist="53882" dir="2700000" algn="ctr" rotWithShape="0">
              <a:schemeClr val="tx2">
                <a:alpha val="50000"/>
              </a:schemeClr>
            </a:outerShdw>
          </a:effectLst>
        </p:spPr>
        <p:txBody>
          <a:bodyPr anchor="ctr"/>
          <a:lstStyle/>
          <a:p>
            <a:pPr algn="ctr">
              <a:defRPr/>
            </a:pPr>
            <a:r>
              <a:rPr lang="en-US" altLang="zh-CN" sz="2400" b="1" dirty="0">
                <a:latin typeface="+mn-ea"/>
                <a:ea typeface="+mn-ea"/>
              </a:rPr>
              <a:t>OF-2000</a:t>
            </a:r>
            <a:endParaRPr lang="en-US" altLang="zh-CN" sz="2400" b="1" dirty="0">
              <a:latin typeface="+mn-ea"/>
              <a:ea typeface="+mn-ea"/>
            </a:endParaRPr>
          </a:p>
        </p:txBody>
      </p:sp>
      <p:sp>
        <p:nvSpPr>
          <p:cNvPr id="15" name="Rectangle 75"/>
          <p:cNvSpPr>
            <a:spLocks noChangeArrowheads="1"/>
          </p:cNvSpPr>
          <p:nvPr/>
        </p:nvSpPr>
        <p:spPr bwMode="auto">
          <a:xfrm>
            <a:off x="6524625" y="5572125"/>
            <a:ext cx="2214563" cy="571500"/>
          </a:xfrm>
          <a:prstGeom prst="rect">
            <a:avLst/>
          </a:prstGeom>
          <a:solidFill>
            <a:schemeClr val="bg1"/>
          </a:solidFill>
          <a:ln w="9525">
            <a:solidFill>
              <a:srgbClr val="C3D7E1"/>
            </a:solidFill>
            <a:miter lim="800000"/>
          </a:ln>
          <a:effectLst>
            <a:outerShdw dist="53882" dir="2700000" algn="ctr" rotWithShape="0">
              <a:schemeClr val="tx2">
                <a:alpha val="50000"/>
              </a:schemeClr>
            </a:outerShdw>
          </a:effectLst>
        </p:spPr>
        <p:txBody>
          <a:bodyPr anchor="ctr"/>
          <a:lstStyle/>
          <a:p>
            <a:pPr>
              <a:defRPr/>
            </a:pPr>
            <a:r>
              <a:rPr lang="en-US" altLang="zh-CN" sz="2400" b="1" dirty="0">
                <a:latin typeface="+mn-ea"/>
              </a:rPr>
              <a:t>≥ </a:t>
            </a:r>
            <a:r>
              <a:rPr lang="en-US" altLang="zh-CN" sz="2400" b="1" dirty="0">
                <a:latin typeface="+mn-ea"/>
                <a:ea typeface="+mn-ea"/>
              </a:rPr>
              <a:t>2000m</a:t>
            </a:r>
            <a:endParaRPr lang="en-US" altLang="zh-CN" sz="2400" b="1" dirty="0">
              <a:latin typeface="+mn-ea"/>
              <a:ea typeface="+mn-ea"/>
            </a:endParaRPr>
          </a:p>
        </p:txBody>
      </p:sp>
      <p:sp>
        <p:nvSpPr>
          <p:cNvPr id="17" name="Rectangle 75"/>
          <p:cNvSpPr>
            <a:spLocks noChangeArrowheads="1"/>
          </p:cNvSpPr>
          <p:nvPr/>
        </p:nvSpPr>
        <p:spPr bwMode="auto">
          <a:xfrm>
            <a:off x="4095750" y="3000375"/>
            <a:ext cx="3000375" cy="500063"/>
          </a:xfrm>
          <a:prstGeom prst="rect">
            <a:avLst/>
          </a:prstGeom>
          <a:solidFill>
            <a:schemeClr val="bg1"/>
          </a:solidFill>
          <a:ln w="9525">
            <a:solidFill>
              <a:srgbClr val="C3D7E1"/>
            </a:solidFill>
            <a:miter lim="800000"/>
          </a:ln>
          <a:effectLst>
            <a:outerShdw dist="53882" dir="2700000" algn="ctr" rotWithShape="0">
              <a:schemeClr val="tx2">
                <a:alpha val="50000"/>
              </a:schemeClr>
            </a:outerShdw>
          </a:effectLst>
        </p:spPr>
        <p:txBody>
          <a:bodyPr anchor="ctr"/>
          <a:lstStyle/>
          <a:p>
            <a:pPr>
              <a:defRPr/>
            </a:pPr>
            <a:r>
              <a:rPr lang="zh-CN" altLang="en-US" b="1" dirty="0">
                <a:solidFill>
                  <a:srgbClr val="C00000"/>
                </a:solidFill>
              </a:rPr>
              <a:t>光纤信道支持的应用长度</a:t>
            </a:r>
            <a:endParaRPr lang="en-US" altLang="zh-CN" b="1" dirty="0">
              <a:solidFill>
                <a:srgbClr val="C00000"/>
              </a:solidFill>
              <a:latin typeface="+mn-ea"/>
              <a:ea typeface="+mn-ea"/>
            </a:endParaRPr>
          </a:p>
        </p:txBody>
      </p:sp>
      <p:sp>
        <p:nvSpPr>
          <p:cNvPr id="18" name="下箭头 17"/>
          <p:cNvSpPr/>
          <p:nvPr/>
        </p:nvSpPr>
        <p:spPr bwMode="auto">
          <a:xfrm>
            <a:off x="5310188" y="3499685"/>
            <a:ext cx="214312" cy="452357"/>
          </a:xfrm>
          <a:prstGeom prst="downArrow">
            <a:avLst/>
          </a:prstGeom>
          <a:gradFill rotWithShape="1">
            <a:gsLst>
              <a:gs pos="0">
                <a:schemeClr val="folHlink">
                  <a:alpha val="32001"/>
                </a:schemeClr>
              </a:gs>
              <a:gs pos="100000">
                <a:schemeClr val="folHlink">
                  <a:gamma/>
                  <a:shade val="0"/>
                  <a:invGamma/>
                  <a:alpha val="89999"/>
                </a:schemeClr>
              </a:gs>
            </a:gsLst>
            <a:lin ang="2700000" scaled="1"/>
          </a:gradFill>
          <a:ln w="38100" cap="flat" cmpd="sng" algn="ctr">
            <a:noFill/>
            <a:prstDash val="solid"/>
            <a:round/>
            <a:headEnd type="none" w="med" len="med"/>
            <a:tailEnd type="none" w="med" len="med"/>
          </a:ln>
          <a:effectLst/>
        </p:spPr>
        <p:txBody>
          <a:bodyPr anchor="ctr">
            <a:spAutoFit/>
          </a:bodyPr>
          <a:lstStyle/>
          <a:p>
            <a:pPr algn="ctr">
              <a:defRPr/>
            </a:pPr>
            <a:endParaRPr lang="zh-CN" altLang="en-US">
              <a:latin typeface="Arial" panose="020B0604020202020204" pitchFamily="34" charset="0"/>
            </a:endParaRPr>
          </a:p>
        </p:txBody>
      </p:sp>
      <p:sp>
        <p:nvSpPr>
          <p:cNvPr id="20" name="下箭头 19"/>
          <p:cNvSpPr/>
          <p:nvPr/>
        </p:nvSpPr>
        <p:spPr bwMode="auto">
          <a:xfrm>
            <a:off x="5881688" y="4417259"/>
            <a:ext cx="214312" cy="452357"/>
          </a:xfrm>
          <a:prstGeom prst="downArrow">
            <a:avLst/>
          </a:prstGeom>
          <a:gradFill rotWithShape="1">
            <a:gsLst>
              <a:gs pos="0">
                <a:schemeClr val="folHlink">
                  <a:alpha val="32001"/>
                </a:schemeClr>
              </a:gs>
              <a:gs pos="100000">
                <a:schemeClr val="folHlink">
                  <a:gamma/>
                  <a:shade val="0"/>
                  <a:invGamma/>
                  <a:alpha val="89999"/>
                </a:schemeClr>
              </a:gs>
            </a:gsLst>
            <a:lin ang="2700000" scaled="1"/>
          </a:gradFill>
          <a:ln w="38100" cap="flat" cmpd="sng" algn="ctr">
            <a:noFill/>
            <a:prstDash val="solid"/>
            <a:round/>
            <a:headEnd type="none" w="med" len="med"/>
            <a:tailEnd type="none" w="med" len="med"/>
          </a:ln>
          <a:effectLst/>
        </p:spPr>
        <p:txBody>
          <a:bodyPr anchor="ctr">
            <a:spAutoFit/>
          </a:bodyPr>
          <a:lstStyle/>
          <a:p>
            <a:pPr algn="ctr">
              <a:defRPr/>
            </a:pPr>
            <a:endParaRPr lang="zh-CN" altLang="en-US">
              <a:latin typeface="Arial" panose="020B0604020202020204" pitchFamily="34" charset="0"/>
            </a:endParaRPr>
          </a:p>
        </p:txBody>
      </p:sp>
      <p:sp>
        <p:nvSpPr>
          <p:cNvPr id="22" name="下箭头 21"/>
          <p:cNvSpPr/>
          <p:nvPr/>
        </p:nvSpPr>
        <p:spPr bwMode="auto">
          <a:xfrm>
            <a:off x="5595938" y="3952915"/>
            <a:ext cx="214312" cy="452358"/>
          </a:xfrm>
          <a:prstGeom prst="downArrow">
            <a:avLst/>
          </a:prstGeom>
          <a:gradFill rotWithShape="1">
            <a:gsLst>
              <a:gs pos="0">
                <a:schemeClr val="folHlink">
                  <a:alpha val="32001"/>
                </a:schemeClr>
              </a:gs>
              <a:gs pos="100000">
                <a:schemeClr val="folHlink">
                  <a:gamma/>
                  <a:shade val="0"/>
                  <a:invGamma/>
                  <a:alpha val="89999"/>
                </a:schemeClr>
              </a:gs>
            </a:gsLst>
            <a:lin ang="2700000" scaled="1"/>
          </a:gradFill>
          <a:ln w="38100" cap="flat" cmpd="sng" algn="ctr">
            <a:noFill/>
            <a:prstDash val="solid"/>
            <a:round/>
            <a:headEnd type="none" w="med" len="med"/>
            <a:tailEnd type="none" w="med" len="med"/>
          </a:ln>
          <a:effectLst/>
        </p:spPr>
        <p:txBody>
          <a:bodyPr anchor="ctr">
            <a:spAutoFit/>
          </a:bodyPr>
          <a:lstStyle/>
          <a:p>
            <a:pPr algn="ctr">
              <a:defRPr/>
            </a:pPr>
            <a:endParaRPr lang="zh-CN" altLang="en-US">
              <a:latin typeface="Arial" panose="020B0604020202020204" pitchFamily="34" charset="0"/>
            </a:endParaRPr>
          </a:p>
        </p:txBody>
      </p:sp>
      <p:sp>
        <p:nvSpPr>
          <p:cNvPr id="39952" name="右箭头 22"/>
          <p:cNvSpPr>
            <a:spLocks noChangeArrowheads="1"/>
          </p:cNvSpPr>
          <p:nvPr/>
        </p:nvSpPr>
        <p:spPr bwMode="auto">
          <a:xfrm>
            <a:off x="4953000" y="3801111"/>
            <a:ext cx="1571625" cy="541654"/>
          </a:xfrm>
          <a:prstGeom prst="rightArrow">
            <a:avLst>
              <a:gd name="adj1" fmla="val 50000"/>
              <a:gd name="adj2" fmla="val 50009"/>
            </a:avLst>
          </a:prstGeom>
          <a:solidFill>
            <a:srgbClr val="FF0000"/>
          </a:solidFill>
          <a:ln>
            <a:noFill/>
          </a:ln>
          <a:extLst>
            <a:ext uri="{91240B29-F687-4F45-9708-019B960494DF}">
              <a14:hiddenLine xmlns:a14="http://schemas.microsoft.com/office/drawing/2010/main" w="38100">
                <a:solidFill>
                  <a:srgbClr val="000000"/>
                </a:solidFill>
                <a:round/>
              </a14:hiddenLine>
            </a:ext>
          </a:extLst>
        </p:spPr>
        <p:txBody>
          <a:bodyPr anchor="ctr">
            <a:spAutoFit/>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algn="ctr" eaLnBrk="1" hangingPunct="1"/>
            <a:endParaRPr lang="zh-CN" altLang="en-US"/>
          </a:p>
        </p:txBody>
      </p:sp>
      <p:sp>
        <p:nvSpPr>
          <p:cNvPr id="39953" name="右箭头 23"/>
          <p:cNvSpPr>
            <a:spLocks noChangeArrowheads="1"/>
          </p:cNvSpPr>
          <p:nvPr/>
        </p:nvSpPr>
        <p:spPr bwMode="auto">
          <a:xfrm>
            <a:off x="4953000" y="4658361"/>
            <a:ext cx="1571625" cy="541654"/>
          </a:xfrm>
          <a:prstGeom prst="rightArrow">
            <a:avLst>
              <a:gd name="adj1" fmla="val 50000"/>
              <a:gd name="adj2" fmla="val 50009"/>
            </a:avLst>
          </a:prstGeom>
          <a:solidFill>
            <a:srgbClr val="FF0000"/>
          </a:solidFill>
          <a:ln>
            <a:noFill/>
          </a:ln>
          <a:extLst>
            <a:ext uri="{91240B29-F687-4F45-9708-019B960494DF}">
              <a14:hiddenLine xmlns:a14="http://schemas.microsoft.com/office/drawing/2010/main" w="38100">
                <a:solidFill>
                  <a:srgbClr val="000000"/>
                </a:solidFill>
                <a:round/>
              </a14:hiddenLine>
            </a:ext>
          </a:extLst>
        </p:spPr>
        <p:txBody>
          <a:bodyPr anchor="ctr">
            <a:spAutoFit/>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algn="ctr" eaLnBrk="1" hangingPunct="1"/>
            <a:endParaRPr lang="zh-CN" altLang="en-US"/>
          </a:p>
        </p:txBody>
      </p:sp>
      <p:sp>
        <p:nvSpPr>
          <p:cNvPr id="39954" name="右箭头 24"/>
          <p:cNvSpPr>
            <a:spLocks noChangeArrowheads="1"/>
          </p:cNvSpPr>
          <p:nvPr/>
        </p:nvSpPr>
        <p:spPr bwMode="auto">
          <a:xfrm>
            <a:off x="4953000" y="5587048"/>
            <a:ext cx="1571625" cy="541654"/>
          </a:xfrm>
          <a:prstGeom prst="rightArrow">
            <a:avLst>
              <a:gd name="adj1" fmla="val 50000"/>
              <a:gd name="adj2" fmla="val 50009"/>
            </a:avLst>
          </a:prstGeom>
          <a:solidFill>
            <a:srgbClr val="FF0000"/>
          </a:solidFill>
          <a:ln>
            <a:noFill/>
          </a:ln>
          <a:extLst>
            <a:ext uri="{91240B29-F687-4F45-9708-019B960494DF}">
              <a14:hiddenLine xmlns:a14="http://schemas.microsoft.com/office/drawing/2010/main" w="38100">
                <a:solidFill>
                  <a:srgbClr val="000000"/>
                </a:solidFill>
                <a:round/>
              </a14:hiddenLine>
            </a:ext>
          </a:extLst>
        </p:spPr>
        <p:txBody>
          <a:bodyPr anchor="ctr">
            <a:spAutoFit/>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algn="ctr" eaLnBrk="1" hangingPunct="1"/>
            <a:endParaRPr lang="zh-CN" altLang="en-US"/>
          </a:p>
        </p:txBody>
      </p:sp>
    </p:spTree>
  </p:cSld>
  <p:clrMapOvr>
    <a:masterClrMapping/>
  </p:clrMapOvr>
  <p:transition>
    <p:zoom/>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62" name="Picture 38" descr="3"/>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511810" y="1286828"/>
            <a:ext cx="4721225"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63" name="Rectangle 39"/>
          <p:cNvSpPr>
            <a:spLocks noChangeArrowheads="1"/>
          </p:cNvSpPr>
          <p:nvPr/>
        </p:nvSpPr>
        <p:spPr bwMode="auto">
          <a:xfrm>
            <a:off x="767398" y="1383030"/>
            <a:ext cx="4465637"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r>
              <a:rPr lang="en-US" altLang="zh-CN" sz="2400" b="1">
                <a:solidFill>
                  <a:schemeClr val="bg1"/>
                </a:solidFill>
              </a:rPr>
              <a:t>2. </a:t>
            </a:r>
            <a:r>
              <a:rPr lang="zh-CN" altLang="en-US" sz="2400" b="1">
                <a:solidFill>
                  <a:schemeClr val="bg1"/>
                </a:solidFill>
              </a:rPr>
              <a:t>光纤信道的构成和连接方式</a:t>
            </a:r>
            <a:endParaRPr lang="zh-CN" altLang="en-US" sz="2400">
              <a:solidFill>
                <a:schemeClr val="bg1"/>
              </a:solidFill>
            </a:endParaRPr>
          </a:p>
        </p:txBody>
      </p:sp>
      <p:sp>
        <p:nvSpPr>
          <p:cNvPr id="8200" name="标题 1"/>
          <p:cNvSpPr/>
          <p:nvPr/>
        </p:nvSpPr>
        <p:spPr bwMode="auto">
          <a:xfrm>
            <a:off x="3071813" y="260350"/>
            <a:ext cx="6453187" cy="576263"/>
          </a:xfrm>
          <a:prstGeom prst="rect">
            <a:avLst/>
          </a:prstGeom>
          <a:noFill/>
          <a:ln w="9525">
            <a:noFill/>
            <a:miter lim="800000"/>
          </a:ln>
        </p:spPr>
        <p:txBody>
          <a:bodyPr/>
          <a:lstStyle/>
          <a:p>
            <a:pPr eaLnBrk="0" hangingPunct="0">
              <a:defRPr/>
            </a:pPr>
            <a:r>
              <a:rPr lang="en-US" altLang="zh-CN" sz="3200" b="1" dirty="0">
                <a:solidFill>
                  <a:schemeClr val="accent2">
                    <a:lumMod val="50000"/>
                  </a:schemeClr>
                </a:solidFill>
              </a:rPr>
              <a:t>3.2.5</a:t>
            </a:r>
            <a:r>
              <a:rPr lang="zh-CN" altLang="en-US" sz="3200" b="1" dirty="0">
                <a:solidFill>
                  <a:schemeClr val="accent2">
                    <a:lumMod val="50000"/>
                  </a:schemeClr>
                </a:solidFill>
              </a:rPr>
              <a:t> 光缆系统信道</a:t>
            </a:r>
            <a:endParaRPr kumimoji="0" lang="zh-CN" altLang="en-US" sz="3200" b="1" dirty="0">
              <a:solidFill>
                <a:schemeClr val="accent2">
                  <a:lumMod val="50000"/>
                </a:schemeClr>
              </a:solidFill>
            </a:endParaRPr>
          </a:p>
        </p:txBody>
      </p:sp>
      <p:sp>
        <p:nvSpPr>
          <p:cNvPr id="3073" name="Rectangle 1"/>
          <p:cNvSpPr>
            <a:spLocks noChangeArrowheads="1"/>
          </p:cNvSpPr>
          <p:nvPr/>
        </p:nvSpPr>
        <p:spPr bwMode="auto">
          <a:xfrm>
            <a:off x="551815" y="2132965"/>
            <a:ext cx="11113135" cy="3438525"/>
          </a:xfrm>
          <a:prstGeom prst="rect">
            <a:avLst/>
          </a:prstGeom>
          <a:solidFill>
            <a:srgbClr val="FFFFFF"/>
          </a:solidFill>
          <a:ln w="9525">
            <a:solidFill>
              <a:schemeClr val="accent1">
                <a:lumMod val="50000"/>
              </a:schemeClr>
            </a:solidFill>
            <a:miter lim="800000"/>
          </a:ln>
          <a:effectLst/>
        </p:spPr>
        <p:txBody>
          <a:bodyPr wrap="square" anchor="ctr">
            <a:spAutoFit/>
          </a:bodyPr>
          <a:lstStyle/>
          <a:p>
            <a:pPr indent="535305">
              <a:lnSpc>
                <a:spcPts val="2900"/>
              </a:lnSpc>
              <a:defRPr/>
            </a:pPr>
            <a:r>
              <a:rPr lang="zh-CN" altLang="en-US" sz="2600" b="1" dirty="0"/>
              <a:t>在实际工程中，综合布线系统采用光纤光缆传输系统时，其网络结构和设备配置可以简化。例如，在建筑物内各个楼层的电信间可不设置传输或网络设备，甚至可以不设楼层配线接续设备。但是全程采用的光纤光缆应选用相同类型和品种的产品，以求全程技术性能统一，以保证通信质量优良，不致产生不匹配的或不能衔接的问题。</a:t>
            </a:r>
            <a:r>
              <a:rPr lang="zh-CN" altLang="en-US" sz="2600" b="1" dirty="0">
                <a:solidFill>
                  <a:srgbClr val="C00000"/>
                </a:solidFill>
              </a:rPr>
              <a:t>当干线子系统和配线子系统均采用光纤光缆并混合组成光纤信道时，其连接方式应符合规定如下：</a:t>
            </a:r>
            <a:endParaRPr lang="en-US" altLang="zh-CN" sz="2600" b="1" dirty="0">
              <a:solidFill>
                <a:srgbClr val="C00000"/>
              </a:solidFill>
            </a:endParaRPr>
          </a:p>
          <a:p>
            <a:pPr indent="535305">
              <a:lnSpc>
                <a:spcPts val="2900"/>
              </a:lnSpc>
              <a:defRPr/>
            </a:pPr>
            <a:r>
              <a:rPr lang="zh-CN" altLang="en-US" sz="2600" b="1" dirty="0"/>
              <a:t>（</a:t>
            </a:r>
            <a:r>
              <a:rPr lang="en-US" sz="2600" b="1" dirty="0"/>
              <a:t>1</a:t>
            </a:r>
            <a:r>
              <a:rPr lang="zh-CN" altLang="en-US" sz="2600" b="1" dirty="0"/>
              <a:t>）光纤信道构成（一）：光缆经电信间</a:t>
            </a:r>
            <a:r>
              <a:rPr lang="en-US" sz="2600" b="1" dirty="0"/>
              <a:t>FD</a:t>
            </a:r>
            <a:r>
              <a:rPr lang="zh-CN" altLang="en-US" sz="2600" b="1" dirty="0"/>
              <a:t>光纤跳线连接</a:t>
            </a:r>
            <a:endParaRPr lang="zh-CN" altLang="en-US" sz="2600" b="1" dirty="0"/>
          </a:p>
          <a:p>
            <a:pPr indent="535305">
              <a:lnSpc>
                <a:spcPts val="2900"/>
              </a:lnSpc>
              <a:defRPr/>
            </a:pPr>
            <a:r>
              <a:rPr lang="zh-CN" altLang="en-US" sz="2600" b="1" dirty="0"/>
              <a:t>水平光缆和主干光缆都敷设到楼层电信间的光纤配线设备，通过光纤跳线连接构成光信道，并应符合如图</a:t>
            </a:r>
            <a:r>
              <a:rPr lang="en-US" sz="2600" b="1" dirty="0"/>
              <a:t>3.</a:t>
            </a:r>
            <a:r>
              <a:rPr lang="en-US" altLang="zh-CN" sz="2600" b="1" dirty="0"/>
              <a:t>12</a:t>
            </a:r>
            <a:r>
              <a:rPr lang="zh-CN" altLang="en-US" sz="2600" b="1" dirty="0"/>
              <a:t>所示的连接方式。</a:t>
            </a:r>
            <a:endParaRPr lang="zh-CN" altLang="en-US" sz="2600" b="1" dirty="0"/>
          </a:p>
        </p:txBody>
      </p:sp>
    </p:spTree>
  </p:cSld>
  <p:clrMapOvr>
    <a:masterClrMapping/>
  </p:clrMapOvr>
  <p:transition>
    <p:zoom/>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00" name="标题 1"/>
          <p:cNvSpPr/>
          <p:nvPr/>
        </p:nvSpPr>
        <p:spPr bwMode="auto">
          <a:xfrm>
            <a:off x="3071813" y="260350"/>
            <a:ext cx="6453187" cy="576263"/>
          </a:xfrm>
          <a:prstGeom prst="rect">
            <a:avLst/>
          </a:prstGeom>
          <a:noFill/>
          <a:ln w="9525">
            <a:noFill/>
            <a:miter lim="800000"/>
          </a:ln>
        </p:spPr>
        <p:txBody>
          <a:bodyPr/>
          <a:lstStyle/>
          <a:p>
            <a:pPr eaLnBrk="0" hangingPunct="0">
              <a:defRPr/>
            </a:pPr>
            <a:r>
              <a:rPr lang="en-US" altLang="zh-CN" sz="3200" b="1" dirty="0">
                <a:solidFill>
                  <a:schemeClr val="accent2">
                    <a:lumMod val="50000"/>
                  </a:schemeClr>
                </a:solidFill>
              </a:rPr>
              <a:t>3.2.5</a:t>
            </a:r>
            <a:r>
              <a:rPr lang="zh-CN" altLang="en-US" sz="3200" b="1" dirty="0">
                <a:solidFill>
                  <a:schemeClr val="accent2">
                    <a:lumMod val="50000"/>
                  </a:schemeClr>
                </a:solidFill>
              </a:rPr>
              <a:t> 光缆系统信道</a:t>
            </a:r>
            <a:endParaRPr kumimoji="0" lang="zh-CN" altLang="en-US" sz="3200" b="1" dirty="0">
              <a:solidFill>
                <a:schemeClr val="accent2">
                  <a:lumMod val="50000"/>
                </a:schemeClr>
              </a:solidFill>
            </a:endParaRPr>
          </a:p>
        </p:txBody>
      </p:sp>
      <p:grpSp>
        <p:nvGrpSpPr>
          <p:cNvPr id="41987" name="Group 2"/>
          <p:cNvGrpSpPr>
            <a:grpSpLocks noChangeAspect="1"/>
          </p:cNvGrpSpPr>
          <p:nvPr/>
        </p:nvGrpSpPr>
        <p:grpSpPr bwMode="auto">
          <a:xfrm>
            <a:off x="983615" y="1340485"/>
            <a:ext cx="9396095" cy="3793490"/>
            <a:chOff x="1942" y="3941"/>
            <a:chExt cx="6736" cy="2720"/>
          </a:xfrm>
        </p:grpSpPr>
        <p:sp>
          <p:nvSpPr>
            <p:cNvPr id="41990" name="AutoShape 3"/>
            <p:cNvSpPr>
              <a:spLocks noChangeAspect="1" noChangeArrowheads="1"/>
            </p:cNvSpPr>
            <p:nvPr/>
          </p:nvSpPr>
          <p:spPr bwMode="auto">
            <a:xfrm>
              <a:off x="1942" y="3941"/>
              <a:ext cx="6736" cy="27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endParaRPr lang="zh-CN" altLang="en-US" sz="1800"/>
            </a:p>
          </p:txBody>
        </p:sp>
        <p:sp>
          <p:nvSpPr>
            <p:cNvPr id="41991" name="Rectangle 4"/>
            <p:cNvSpPr>
              <a:spLocks noChangeArrowheads="1"/>
            </p:cNvSpPr>
            <p:nvPr/>
          </p:nvSpPr>
          <p:spPr bwMode="auto">
            <a:xfrm>
              <a:off x="3321" y="4616"/>
              <a:ext cx="275" cy="321"/>
            </a:xfrm>
            <a:prstGeom prst="rect">
              <a:avLst/>
            </a:prstGeom>
            <a:solidFill>
              <a:srgbClr val="FFFFFF"/>
            </a:solidFill>
            <a:ln w="9525">
              <a:solidFill>
                <a:srgbClr val="FFFFFF"/>
              </a:solidFill>
              <a:miter lim="800000"/>
            </a:ln>
          </p:spPr>
          <p:txBody>
            <a:bodyPr lIns="0" tIns="0" rIns="0" bIns="0"/>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algn="just" eaLnBrk="1" hangingPunct="1">
                <a:lnSpc>
                  <a:spcPct val="96000"/>
                </a:lnSpc>
              </a:pPr>
              <a:r>
                <a:rPr kumimoji="0" lang="en-US" altLang="zh-CN" sz="1800">
                  <a:solidFill>
                    <a:schemeClr val="tx1"/>
                  </a:solidFill>
                  <a:latin typeface="Calibri" panose="020F0502020204030204" pitchFamily="34" charset="0"/>
                </a:rPr>
                <a:t>BD</a:t>
              </a:r>
              <a:endParaRPr kumimoji="0" lang="zh-CN" altLang="zh-CN" sz="1800">
                <a:solidFill>
                  <a:schemeClr val="tx1"/>
                </a:solidFill>
              </a:endParaRPr>
            </a:p>
          </p:txBody>
        </p:sp>
        <p:sp>
          <p:nvSpPr>
            <p:cNvPr id="41992" name="Rectangle 5"/>
            <p:cNvSpPr>
              <a:spLocks noChangeArrowheads="1"/>
            </p:cNvSpPr>
            <p:nvPr/>
          </p:nvSpPr>
          <p:spPr bwMode="auto">
            <a:xfrm>
              <a:off x="8378" y="5143"/>
              <a:ext cx="300" cy="280"/>
            </a:xfrm>
            <a:prstGeom prst="rect">
              <a:avLst/>
            </a:prstGeom>
            <a:solidFill>
              <a:srgbClr val="FFFFFF"/>
            </a:solidFill>
            <a:ln w="9525">
              <a:solidFill>
                <a:srgbClr val="FFFFFF"/>
              </a:solidFill>
              <a:miter lim="800000"/>
            </a:ln>
          </p:spPr>
          <p:txBody>
            <a:bodyPr lIns="0" tIns="0" rIns="0" bIns="0"/>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algn="just" eaLnBrk="1" hangingPunct="1">
                <a:lnSpc>
                  <a:spcPct val="96000"/>
                </a:lnSpc>
              </a:pPr>
              <a:r>
                <a:rPr kumimoji="0" lang="en-US" altLang="zh-CN" sz="1800">
                  <a:solidFill>
                    <a:schemeClr val="tx1"/>
                  </a:solidFill>
                  <a:latin typeface="Calibri" panose="020F0502020204030204" pitchFamily="34" charset="0"/>
                </a:rPr>
                <a:t>TE</a:t>
              </a:r>
              <a:endParaRPr kumimoji="0" lang="zh-CN" altLang="zh-CN" sz="1800">
                <a:solidFill>
                  <a:schemeClr val="tx1"/>
                </a:solidFill>
              </a:endParaRPr>
            </a:p>
          </p:txBody>
        </p:sp>
        <p:sp>
          <p:nvSpPr>
            <p:cNvPr id="41993" name="Rectangle 6"/>
            <p:cNvSpPr>
              <a:spLocks noChangeArrowheads="1"/>
            </p:cNvSpPr>
            <p:nvPr/>
          </p:nvSpPr>
          <p:spPr bwMode="auto">
            <a:xfrm>
              <a:off x="7384" y="5150"/>
              <a:ext cx="274" cy="249"/>
            </a:xfrm>
            <a:prstGeom prst="rect">
              <a:avLst/>
            </a:prstGeom>
            <a:solidFill>
              <a:srgbClr val="FFFFFF"/>
            </a:solidFill>
            <a:ln w="9525">
              <a:solidFill>
                <a:srgbClr val="FFFFFF"/>
              </a:solidFill>
              <a:miter lim="800000"/>
            </a:ln>
          </p:spPr>
          <p:txBody>
            <a:bodyPr lIns="0" tIns="0" rIns="0" bIns="0"/>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algn="just" eaLnBrk="1" hangingPunct="1">
                <a:lnSpc>
                  <a:spcPct val="96000"/>
                </a:lnSpc>
              </a:pPr>
              <a:r>
                <a:rPr kumimoji="0" lang="en-US" altLang="zh-CN" sz="1800">
                  <a:solidFill>
                    <a:schemeClr val="tx1"/>
                  </a:solidFill>
                  <a:latin typeface="Calibri" panose="020F0502020204030204" pitchFamily="34" charset="0"/>
                </a:rPr>
                <a:t>TO</a:t>
              </a:r>
              <a:endParaRPr kumimoji="0" lang="zh-CN" altLang="zh-CN" sz="1800">
                <a:solidFill>
                  <a:schemeClr val="tx1"/>
                </a:solidFill>
              </a:endParaRPr>
            </a:p>
          </p:txBody>
        </p:sp>
        <p:sp>
          <p:nvSpPr>
            <p:cNvPr id="41994" name="Rectangle 7"/>
            <p:cNvSpPr>
              <a:spLocks noChangeArrowheads="1"/>
            </p:cNvSpPr>
            <p:nvPr/>
          </p:nvSpPr>
          <p:spPr bwMode="auto">
            <a:xfrm>
              <a:off x="6107" y="5140"/>
              <a:ext cx="275" cy="257"/>
            </a:xfrm>
            <a:prstGeom prst="rect">
              <a:avLst/>
            </a:prstGeom>
            <a:solidFill>
              <a:srgbClr val="FFFFFF"/>
            </a:solidFill>
            <a:ln w="9525">
              <a:solidFill>
                <a:srgbClr val="FFFFFF"/>
              </a:solidFill>
              <a:miter lim="800000"/>
            </a:ln>
          </p:spPr>
          <p:txBody>
            <a:bodyPr lIns="0" tIns="0" rIns="0" bIns="0"/>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algn="just" eaLnBrk="1" hangingPunct="1">
                <a:lnSpc>
                  <a:spcPct val="96000"/>
                </a:lnSpc>
              </a:pPr>
              <a:r>
                <a:rPr kumimoji="0" lang="en-US" altLang="zh-CN" sz="1800">
                  <a:solidFill>
                    <a:schemeClr val="tx1"/>
                  </a:solidFill>
                  <a:latin typeface="Calibri" panose="020F0502020204030204" pitchFamily="34" charset="0"/>
                </a:rPr>
                <a:t>CP</a:t>
              </a:r>
              <a:endParaRPr kumimoji="0" lang="zh-CN" altLang="zh-CN" sz="1800">
                <a:solidFill>
                  <a:schemeClr val="tx1"/>
                </a:solidFill>
              </a:endParaRPr>
            </a:p>
          </p:txBody>
        </p:sp>
        <p:sp>
          <p:nvSpPr>
            <p:cNvPr id="41995" name="Rectangle 8"/>
            <p:cNvSpPr>
              <a:spLocks noChangeArrowheads="1"/>
            </p:cNvSpPr>
            <p:nvPr/>
          </p:nvSpPr>
          <p:spPr bwMode="auto">
            <a:xfrm>
              <a:off x="4748" y="4626"/>
              <a:ext cx="275" cy="321"/>
            </a:xfrm>
            <a:prstGeom prst="rect">
              <a:avLst/>
            </a:prstGeom>
            <a:solidFill>
              <a:srgbClr val="FFFFFF"/>
            </a:solidFill>
            <a:ln w="9525">
              <a:solidFill>
                <a:srgbClr val="FFFFFF"/>
              </a:solidFill>
              <a:miter lim="800000"/>
            </a:ln>
          </p:spPr>
          <p:txBody>
            <a:bodyPr lIns="0" tIns="0" rIns="0" bIns="0"/>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algn="just" eaLnBrk="1" hangingPunct="1">
                <a:lnSpc>
                  <a:spcPct val="96000"/>
                </a:lnSpc>
              </a:pPr>
              <a:r>
                <a:rPr kumimoji="0" lang="en-US" altLang="zh-CN" sz="1800">
                  <a:solidFill>
                    <a:schemeClr val="tx1"/>
                  </a:solidFill>
                  <a:latin typeface="Calibri" panose="020F0502020204030204" pitchFamily="34" charset="0"/>
                </a:rPr>
                <a:t>FD</a:t>
              </a:r>
              <a:endParaRPr kumimoji="0" lang="zh-CN" altLang="zh-CN" sz="1800">
                <a:solidFill>
                  <a:schemeClr val="tx1"/>
                </a:solidFill>
              </a:endParaRPr>
            </a:p>
          </p:txBody>
        </p:sp>
        <p:sp>
          <p:nvSpPr>
            <p:cNvPr id="41996" name="Rectangle 9"/>
            <p:cNvSpPr>
              <a:spLocks noChangeArrowheads="1"/>
            </p:cNvSpPr>
            <p:nvPr/>
          </p:nvSpPr>
          <p:spPr bwMode="auto">
            <a:xfrm>
              <a:off x="3333" y="6190"/>
              <a:ext cx="3746" cy="380"/>
            </a:xfrm>
            <a:prstGeom prst="rect">
              <a:avLst/>
            </a:prstGeom>
            <a:solidFill>
              <a:srgbClr val="FFFFFF"/>
            </a:solidFill>
            <a:ln w="9525">
              <a:solidFill>
                <a:srgbClr val="FFFFFF"/>
              </a:solidFill>
              <a:miter lim="800000"/>
            </a:ln>
          </p:spPr>
          <p:txBody>
            <a:bodyPr lIns="0" tIns="0" rIns="0" bIns="0"/>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algn="just" eaLnBrk="1" hangingPunct="1">
                <a:lnSpc>
                  <a:spcPct val="96000"/>
                </a:lnSpc>
              </a:pPr>
              <a:r>
                <a:rPr kumimoji="0" lang="zh-CN" altLang="en-US" b="1">
                  <a:solidFill>
                    <a:srgbClr val="C00000"/>
                  </a:solidFill>
                  <a:latin typeface="宋体" panose="02010600030101010101" pitchFamily="2" charset="-122"/>
                </a:rPr>
                <a:t>图</a:t>
              </a:r>
              <a:r>
                <a:rPr kumimoji="0" lang="en-US" altLang="zh-CN" b="1">
                  <a:solidFill>
                    <a:srgbClr val="C00000"/>
                  </a:solidFill>
                  <a:latin typeface="宋体" panose="02010600030101010101" pitchFamily="2" charset="-122"/>
                </a:rPr>
                <a:t>3.12</a:t>
              </a:r>
              <a:r>
                <a:rPr kumimoji="0" lang="zh-CN" altLang="en-US" b="1">
                  <a:solidFill>
                    <a:srgbClr val="C00000"/>
                  </a:solidFill>
                  <a:latin typeface="宋体" panose="02010600030101010101" pitchFamily="2" charset="-122"/>
                </a:rPr>
                <a:t>光缆经电信间</a:t>
              </a:r>
              <a:r>
                <a:rPr kumimoji="0" lang="en-US" altLang="zh-CN" b="1">
                  <a:solidFill>
                    <a:srgbClr val="C00000"/>
                  </a:solidFill>
                  <a:latin typeface="宋体" panose="02010600030101010101" pitchFamily="2" charset="-122"/>
                </a:rPr>
                <a:t>FD</a:t>
              </a:r>
              <a:r>
                <a:rPr kumimoji="0" lang="zh-CN" altLang="en-US" b="1">
                  <a:solidFill>
                    <a:srgbClr val="C00000"/>
                  </a:solidFill>
                  <a:latin typeface="宋体" panose="02010600030101010101" pitchFamily="2" charset="-122"/>
                </a:rPr>
                <a:t>光纤跳线连接</a:t>
              </a:r>
              <a:endParaRPr kumimoji="0" lang="zh-CN" altLang="zh-CN" b="1">
                <a:solidFill>
                  <a:srgbClr val="C00000"/>
                </a:solidFill>
              </a:endParaRPr>
            </a:p>
          </p:txBody>
        </p:sp>
        <p:sp>
          <p:nvSpPr>
            <p:cNvPr id="41997" name="Rectangle 10"/>
            <p:cNvSpPr>
              <a:spLocks noChangeArrowheads="1"/>
            </p:cNvSpPr>
            <p:nvPr/>
          </p:nvSpPr>
          <p:spPr bwMode="auto">
            <a:xfrm>
              <a:off x="2030" y="5076"/>
              <a:ext cx="392" cy="145"/>
            </a:xfrm>
            <a:prstGeom prst="rect">
              <a:avLst/>
            </a:prstGeom>
            <a:solidFill>
              <a:srgbClr val="FFFFFF"/>
            </a:solidFill>
            <a:ln w="9525">
              <a:solidFill>
                <a:srgbClr val="000000"/>
              </a:solidFill>
              <a:miter lim="800000"/>
            </a:ln>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endParaRPr lang="zh-CN" altLang="en-US" sz="1800"/>
            </a:p>
          </p:txBody>
        </p:sp>
        <p:grpSp>
          <p:nvGrpSpPr>
            <p:cNvPr id="41998" name="Group 11"/>
            <p:cNvGrpSpPr/>
            <p:nvPr/>
          </p:nvGrpSpPr>
          <p:grpSpPr bwMode="auto">
            <a:xfrm>
              <a:off x="3352" y="4937"/>
              <a:ext cx="244" cy="458"/>
              <a:chOff x="2198" y="3823"/>
              <a:chExt cx="214" cy="404"/>
            </a:xfrm>
          </p:grpSpPr>
          <p:cxnSp>
            <p:nvCxnSpPr>
              <p:cNvPr id="42040" name="AutoShape 12"/>
              <p:cNvCxnSpPr>
                <a:cxnSpLocks noChangeShapeType="1"/>
              </p:cNvCxnSpPr>
              <p:nvPr/>
            </p:nvCxnSpPr>
            <p:spPr bwMode="auto">
              <a:xfrm>
                <a:off x="2198" y="3823"/>
                <a:ext cx="1" cy="404"/>
              </a:xfrm>
              <a:prstGeom prst="straightConnector1">
                <a:avLst/>
              </a:prstGeom>
              <a:noFill/>
              <a:ln w="9525">
                <a:solidFill>
                  <a:srgbClr val="000000"/>
                </a:solidFill>
                <a:round/>
              </a:ln>
              <a:extLst>
                <a:ext uri="{909E8E84-426E-40DD-AFC4-6F175D3DCCD1}">
                  <a14:hiddenFill xmlns:a14="http://schemas.microsoft.com/office/drawing/2010/main">
                    <a:noFill/>
                  </a14:hiddenFill>
                </a:ext>
              </a:extLst>
            </p:spPr>
          </p:cxnSp>
          <p:cxnSp>
            <p:nvCxnSpPr>
              <p:cNvPr id="42041" name="AutoShape 13"/>
              <p:cNvCxnSpPr>
                <a:cxnSpLocks noChangeShapeType="1"/>
              </p:cNvCxnSpPr>
              <p:nvPr/>
            </p:nvCxnSpPr>
            <p:spPr bwMode="auto">
              <a:xfrm>
                <a:off x="2411" y="3823"/>
                <a:ext cx="1" cy="404"/>
              </a:xfrm>
              <a:prstGeom prst="straightConnector1">
                <a:avLst/>
              </a:prstGeom>
              <a:noFill/>
              <a:ln w="9525">
                <a:solidFill>
                  <a:srgbClr val="000000"/>
                </a:solidFill>
                <a:round/>
              </a:ln>
              <a:extLst>
                <a:ext uri="{909E8E84-426E-40DD-AFC4-6F175D3DCCD1}">
                  <a14:hiddenFill xmlns:a14="http://schemas.microsoft.com/office/drawing/2010/main">
                    <a:noFill/>
                  </a14:hiddenFill>
                </a:ext>
              </a:extLst>
            </p:spPr>
          </p:cxnSp>
          <p:cxnSp>
            <p:nvCxnSpPr>
              <p:cNvPr id="42042" name="AutoShape 14"/>
              <p:cNvCxnSpPr>
                <a:cxnSpLocks noChangeShapeType="1"/>
              </p:cNvCxnSpPr>
              <p:nvPr/>
            </p:nvCxnSpPr>
            <p:spPr bwMode="auto">
              <a:xfrm flipH="1">
                <a:off x="2198" y="3823"/>
                <a:ext cx="213" cy="404"/>
              </a:xfrm>
              <a:prstGeom prst="straightConnector1">
                <a:avLst/>
              </a:prstGeom>
              <a:noFill/>
              <a:ln w="9525">
                <a:solidFill>
                  <a:srgbClr val="000000"/>
                </a:solidFill>
                <a:round/>
              </a:ln>
              <a:extLst>
                <a:ext uri="{909E8E84-426E-40DD-AFC4-6F175D3DCCD1}">
                  <a14:hiddenFill xmlns:a14="http://schemas.microsoft.com/office/drawing/2010/main">
                    <a:noFill/>
                  </a14:hiddenFill>
                </a:ext>
              </a:extLst>
            </p:spPr>
          </p:cxnSp>
          <p:cxnSp>
            <p:nvCxnSpPr>
              <p:cNvPr id="42043" name="AutoShape 15"/>
              <p:cNvCxnSpPr>
                <a:cxnSpLocks noChangeShapeType="1"/>
              </p:cNvCxnSpPr>
              <p:nvPr/>
            </p:nvCxnSpPr>
            <p:spPr bwMode="auto">
              <a:xfrm>
                <a:off x="2199" y="3823"/>
                <a:ext cx="212" cy="404"/>
              </a:xfrm>
              <a:prstGeom prst="straightConnector1">
                <a:avLst/>
              </a:prstGeom>
              <a:noFill/>
              <a:ln w="9525">
                <a:solidFill>
                  <a:srgbClr val="000000"/>
                </a:solidFill>
                <a:round/>
              </a:ln>
              <a:extLst>
                <a:ext uri="{909E8E84-426E-40DD-AFC4-6F175D3DCCD1}">
                  <a14:hiddenFill xmlns:a14="http://schemas.microsoft.com/office/drawing/2010/main">
                    <a:noFill/>
                  </a14:hiddenFill>
                </a:ext>
              </a:extLst>
            </p:spPr>
          </p:cxnSp>
        </p:grpSp>
        <p:grpSp>
          <p:nvGrpSpPr>
            <p:cNvPr id="41999" name="Group 16"/>
            <p:cNvGrpSpPr/>
            <p:nvPr/>
          </p:nvGrpSpPr>
          <p:grpSpPr bwMode="auto">
            <a:xfrm>
              <a:off x="4740" y="4937"/>
              <a:ext cx="244" cy="458"/>
              <a:chOff x="2198" y="3823"/>
              <a:chExt cx="214" cy="404"/>
            </a:xfrm>
          </p:grpSpPr>
          <p:cxnSp>
            <p:nvCxnSpPr>
              <p:cNvPr id="42036" name="AutoShape 17"/>
              <p:cNvCxnSpPr>
                <a:cxnSpLocks noChangeShapeType="1"/>
              </p:cNvCxnSpPr>
              <p:nvPr/>
            </p:nvCxnSpPr>
            <p:spPr bwMode="auto">
              <a:xfrm>
                <a:off x="2198" y="3823"/>
                <a:ext cx="1" cy="404"/>
              </a:xfrm>
              <a:prstGeom prst="straightConnector1">
                <a:avLst/>
              </a:prstGeom>
              <a:noFill/>
              <a:ln w="9525">
                <a:solidFill>
                  <a:srgbClr val="000000"/>
                </a:solidFill>
                <a:round/>
              </a:ln>
              <a:extLst>
                <a:ext uri="{909E8E84-426E-40DD-AFC4-6F175D3DCCD1}">
                  <a14:hiddenFill xmlns:a14="http://schemas.microsoft.com/office/drawing/2010/main">
                    <a:noFill/>
                  </a14:hiddenFill>
                </a:ext>
              </a:extLst>
            </p:spPr>
          </p:cxnSp>
          <p:cxnSp>
            <p:nvCxnSpPr>
              <p:cNvPr id="42037" name="AutoShape 18"/>
              <p:cNvCxnSpPr>
                <a:cxnSpLocks noChangeShapeType="1"/>
              </p:cNvCxnSpPr>
              <p:nvPr/>
            </p:nvCxnSpPr>
            <p:spPr bwMode="auto">
              <a:xfrm>
                <a:off x="2411" y="3823"/>
                <a:ext cx="1" cy="404"/>
              </a:xfrm>
              <a:prstGeom prst="straightConnector1">
                <a:avLst/>
              </a:prstGeom>
              <a:noFill/>
              <a:ln w="9525">
                <a:solidFill>
                  <a:srgbClr val="000000"/>
                </a:solidFill>
                <a:round/>
              </a:ln>
              <a:extLst>
                <a:ext uri="{909E8E84-426E-40DD-AFC4-6F175D3DCCD1}">
                  <a14:hiddenFill xmlns:a14="http://schemas.microsoft.com/office/drawing/2010/main">
                    <a:noFill/>
                  </a14:hiddenFill>
                </a:ext>
              </a:extLst>
            </p:spPr>
          </p:cxnSp>
          <p:cxnSp>
            <p:nvCxnSpPr>
              <p:cNvPr id="42038" name="AutoShape 19"/>
              <p:cNvCxnSpPr>
                <a:cxnSpLocks noChangeShapeType="1"/>
              </p:cNvCxnSpPr>
              <p:nvPr/>
            </p:nvCxnSpPr>
            <p:spPr bwMode="auto">
              <a:xfrm flipH="1">
                <a:off x="2198" y="3823"/>
                <a:ext cx="213" cy="404"/>
              </a:xfrm>
              <a:prstGeom prst="straightConnector1">
                <a:avLst/>
              </a:prstGeom>
              <a:noFill/>
              <a:ln w="9525">
                <a:solidFill>
                  <a:srgbClr val="000000"/>
                </a:solidFill>
                <a:round/>
              </a:ln>
              <a:extLst>
                <a:ext uri="{909E8E84-426E-40DD-AFC4-6F175D3DCCD1}">
                  <a14:hiddenFill xmlns:a14="http://schemas.microsoft.com/office/drawing/2010/main">
                    <a:noFill/>
                  </a14:hiddenFill>
                </a:ext>
              </a:extLst>
            </p:spPr>
          </p:cxnSp>
          <p:cxnSp>
            <p:nvCxnSpPr>
              <p:cNvPr id="42039" name="AutoShape 20"/>
              <p:cNvCxnSpPr>
                <a:cxnSpLocks noChangeShapeType="1"/>
              </p:cNvCxnSpPr>
              <p:nvPr/>
            </p:nvCxnSpPr>
            <p:spPr bwMode="auto">
              <a:xfrm>
                <a:off x="2199" y="3823"/>
                <a:ext cx="212" cy="404"/>
              </a:xfrm>
              <a:prstGeom prst="straightConnector1">
                <a:avLst/>
              </a:prstGeom>
              <a:noFill/>
              <a:ln w="9525">
                <a:solidFill>
                  <a:srgbClr val="000000"/>
                </a:solidFill>
                <a:round/>
              </a:ln>
              <a:extLst>
                <a:ext uri="{909E8E84-426E-40DD-AFC4-6F175D3DCCD1}">
                  <a14:hiddenFill xmlns:a14="http://schemas.microsoft.com/office/drawing/2010/main">
                    <a:noFill/>
                  </a14:hiddenFill>
                </a:ext>
              </a:extLst>
            </p:spPr>
          </p:cxnSp>
        </p:grpSp>
        <p:sp>
          <p:nvSpPr>
            <p:cNvPr id="42000" name="Rectangle 21"/>
            <p:cNvSpPr>
              <a:spLocks noChangeArrowheads="1"/>
            </p:cNvSpPr>
            <p:nvPr/>
          </p:nvSpPr>
          <p:spPr bwMode="auto">
            <a:xfrm>
              <a:off x="7383" y="4997"/>
              <a:ext cx="197" cy="144"/>
            </a:xfrm>
            <a:prstGeom prst="rect">
              <a:avLst/>
            </a:prstGeom>
            <a:solidFill>
              <a:srgbClr val="FFFFFF"/>
            </a:solidFill>
            <a:ln w="9525">
              <a:solidFill>
                <a:srgbClr val="000000"/>
              </a:solidFill>
              <a:miter lim="800000"/>
            </a:ln>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endParaRPr lang="zh-CN" altLang="en-US" sz="1800"/>
            </a:p>
          </p:txBody>
        </p:sp>
        <p:sp>
          <p:nvSpPr>
            <p:cNvPr id="42001" name="Rectangle 22"/>
            <p:cNvSpPr>
              <a:spLocks noChangeArrowheads="1"/>
            </p:cNvSpPr>
            <p:nvPr/>
          </p:nvSpPr>
          <p:spPr bwMode="auto">
            <a:xfrm>
              <a:off x="8413" y="5006"/>
              <a:ext cx="197" cy="144"/>
            </a:xfrm>
            <a:prstGeom prst="rect">
              <a:avLst/>
            </a:prstGeom>
            <a:solidFill>
              <a:srgbClr val="FFFFFF"/>
            </a:solidFill>
            <a:ln w="9525">
              <a:solidFill>
                <a:srgbClr val="000000"/>
              </a:solidFill>
              <a:miter lim="800000"/>
            </a:ln>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endParaRPr lang="zh-CN" altLang="en-US" sz="1800"/>
            </a:p>
          </p:txBody>
        </p:sp>
        <p:sp>
          <p:nvSpPr>
            <p:cNvPr id="42002" name="Line 23"/>
            <p:cNvSpPr>
              <a:spLocks noChangeShapeType="1"/>
            </p:cNvSpPr>
            <p:nvPr/>
          </p:nvSpPr>
          <p:spPr bwMode="auto">
            <a:xfrm>
              <a:off x="2422" y="5140"/>
              <a:ext cx="930" cy="1"/>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a:lstStyle/>
            <a:p>
              <a:endParaRPr lang="zh-CN" altLang="en-US"/>
            </a:p>
          </p:txBody>
        </p:sp>
        <p:sp>
          <p:nvSpPr>
            <p:cNvPr id="42003" name="Line 24"/>
            <p:cNvSpPr>
              <a:spLocks noChangeShapeType="1"/>
            </p:cNvSpPr>
            <p:nvPr/>
          </p:nvSpPr>
          <p:spPr bwMode="auto">
            <a:xfrm flipV="1">
              <a:off x="3591" y="5076"/>
              <a:ext cx="1150" cy="1"/>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a:lstStyle/>
            <a:p>
              <a:endParaRPr lang="zh-CN" altLang="en-US"/>
            </a:p>
          </p:txBody>
        </p:sp>
        <p:sp>
          <p:nvSpPr>
            <p:cNvPr id="42004" name="Line 25"/>
            <p:cNvSpPr>
              <a:spLocks noChangeShapeType="1"/>
            </p:cNvSpPr>
            <p:nvPr/>
          </p:nvSpPr>
          <p:spPr bwMode="auto">
            <a:xfrm>
              <a:off x="3596" y="5221"/>
              <a:ext cx="1145" cy="1"/>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a:lstStyle/>
            <a:p>
              <a:endParaRPr lang="zh-CN" altLang="en-US"/>
            </a:p>
          </p:txBody>
        </p:sp>
        <p:sp>
          <p:nvSpPr>
            <p:cNvPr id="42005" name="Line 26"/>
            <p:cNvSpPr>
              <a:spLocks noChangeShapeType="1"/>
            </p:cNvSpPr>
            <p:nvPr/>
          </p:nvSpPr>
          <p:spPr bwMode="auto">
            <a:xfrm flipV="1">
              <a:off x="7580" y="5076"/>
              <a:ext cx="822" cy="1"/>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a:lstStyle/>
            <a:p>
              <a:endParaRPr lang="zh-CN" altLang="en-US"/>
            </a:p>
          </p:txBody>
        </p:sp>
        <p:sp>
          <p:nvSpPr>
            <p:cNvPr id="42006" name="Oval 27"/>
            <p:cNvSpPr>
              <a:spLocks noChangeArrowheads="1"/>
            </p:cNvSpPr>
            <p:nvPr/>
          </p:nvSpPr>
          <p:spPr bwMode="auto">
            <a:xfrm>
              <a:off x="6160" y="4995"/>
              <a:ext cx="170" cy="145"/>
            </a:xfrm>
            <a:prstGeom prst="ellipse">
              <a:avLst/>
            </a:prstGeom>
            <a:solidFill>
              <a:srgbClr val="FFFFFF"/>
            </a:solidFill>
            <a:ln w="9525">
              <a:solidFill>
                <a:srgbClr val="000000"/>
              </a:solidFill>
              <a:round/>
            </a:ln>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endParaRPr lang="zh-CN" altLang="en-US" sz="1800"/>
            </a:p>
          </p:txBody>
        </p:sp>
        <p:sp>
          <p:nvSpPr>
            <p:cNvPr id="42007" name="Freeform 28"/>
            <p:cNvSpPr/>
            <p:nvPr/>
          </p:nvSpPr>
          <p:spPr bwMode="auto">
            <a:xfrm>
              <a:off x="4983" y="5220"/>
              <a:ext cx="2400" cy="381"/>
            </a:xfrm>
            <a:custGeom>
              <a:avLst/>
              <a:gdLst>
                <a:gd name="T0" fmla="*/ 0 w 1959"/>
                <a:gd name="T1" fmla="*/ 0 h 380"/>
                <a:gd name="T2" fmla="*/ 599 w 1959"/>
                <a:gd name="T3" fmla="*/ 1 h 380"/>
                <a:gd name="T4" fmla="*/ 599 w 1959"/>
                <a:gd name="T5" fmla="*/ 380 h 380"/>
                <a:gd name="T6" fmla="*/ 1959 w 1959"/>
                <a:gd name="T7" fmla="*/ 380 h 38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959" h="380">
                  <a:moveTo>
                    <a:pt x="0" y="0"/>
                  </a:moveTo>
                  <a:lnTo>
                    <a:pt x="599" y="1"/>
                  </a:lnTo>
                  <a:lnTo>
                    <a:pt x="599" y="380"/>
                  </a:lnTo>
                  <a:lnTo>
                    <a:pt x="1959" y="380"/>
                  </a:lnTo>
                </a:path>
              </a:pathLst>
            </a:custGeom>
            <a:noFill/>
            <a:ln w="9525">
              <a:solidFill>
                <a:srgbClr val="000000"/>
              </a:solidFill>
              <a:round/>
            </a:ln>
            <a:extLst>
              <a:ext uri="{909E8E84-426E-40DD-AFC4-6F175D3DCCD1}">
                <a14:hiddenFill xmlns:a14="http://schemas.microsoft.com/office/drawing/2010/main">
                  <a:solidFill>
                    <a:srgbClr val="FFFFFF"/>
                  </a:solidFill>
                </a14:hiddenFill>
              </a:ext>
            </a:extLst>
          </p:spPr>
          <p:txBody>
            <a:bodyPr/>
            <a:lstStyle/>
            <a:p>
              <a:endParaRPr lang="zh-CN" altLang="en-US"/>
            </a:p>
          </p:txBody>
        </p:sp>
        <p:sp>
          <p:nvSpPr>
            <p:cNvPr id="42008" name="Line 29"/>
            <p:cNvSpPr>
              <a:spLocks noChangeShapeType="1"/>
            </p:cNvSpPr>
            <p:nvPr/>
          </p:nvSpPr>
          <p:spPr bwMode="auto">
            <a:xfrm>
              <a:off x="7580" y="5600"/>
              <a:ext cx="823" cy="1"/>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a:lstStyle/>
            <a:p>
              <a:endParaRPr lang="zh-CN" altLang="en-US"/>
            </a:p>
          </p:txBody>
        </p:sp>
        <p:sp>
          <p:nvSpPr>
            <p:cNvPr id="42009" name="Line 30"/>
            <p:cNvSpPr>
              <a:spLocks noChangeShapeType="1"/>
            </p:cNvSpPr>
            <p:nvPr/>
          </p:nvSpPr>
          <p:spPr bwMode="auto">
            <a:xfrm>
              <a:off x="2422" y="4180"/>
              <a:ext cx="1" cy="815"/>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a:lstStyle/>
            <a:p>
              <a:endParaRPr lang="zh-CN" altLang="en-US"/>
            </a:p>
          </p:txBody>
        </p:sp>
        <p:sp>
          <p:nvSpPr>
            <p:cNvPr id="42010" name="Line 31"/>
            <p:cNvSpPr>
              <a:spLocks noChangeShapeType="1"/>
            </p:cNvSpPr>
            <p:nvPr/>
          </p:nvSpPr>
          <p:spPr bwMode="auto">
            <a:xfrm flipV="1">
              <a:off x="3594" y="4600"/>
              <a:ext cx="1" cy="297"/>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a:lstStyle/>
            <a:p>
              <a:endParaRPr lang="zh-CN" altLang="en-US"/>
            </a:p>
          </p:txBody>
        </p:sp>
        <p:sp>
          <p:nvSpPr>
            <p:cNvPr id="42011" name="Line 32"/>
            <p:cNvSpPr>
              <a:spLocks noChangeShapeType="1"/>
            </p:cNvSpPr>
            <p:nvPr/>
          </p:nvSpPr>
          <p:spPr bwMode="auto">
            <a:xfrm flipV="1">
              <a:off x="4739" y="4600"/>
              <a:ext cx="1" cy="297"/>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a:lstStyle/>
            <a:p>
              <a:endParaRPr lang="zh-CN" altLang="en-US"/>
            </a:p>
          </p:txBody>
        </p:sp>
        <p:sp>
          <p:nvSpPr>
            <p:cNvPr id="42012" name="Line 33"/>
            <p:cNvSpPr>
              <a:spLocks noChangeShapeType="1"/>
            </p:cNvSpPr>
            <p:nvPr/>
          </p:nvSpPr>
          <p:spPr bwMode="auto">
            <a:xfrm flipV="1">
              <a:off x="4978" y="4600"/>
              <a:ext cx="1" cy="297"/>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a:lstStyle/>
            <a:p>
              <a:endParaRPr lang="zh-CN" altLang="en-US"/>
            </a:p>
          </p:txBody>
        </p:sp>
        <p:sp>
          <p:nvSpPr>
            <p:cNvPr id="42013" name="Line 34"/>
            <p:cNvSpPr>
              <a:spLocks noChangeShapeType="1"/>
            </p:cNvSpPr>
            <p:nvPr/>
          </p:nvSpPr>
          <p:spPr bwMode="auto">
            <a:xfrm flipV="1">
              <a:off x="6160" y="4600"/>
              <a:ext cx="1" cy="407"/>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a:lstStyle/>
            <a:p>
              <a:endParaRPr lang="zh-CN" altLang="en-US"/>
            </a:p>
          </p:txBody>
        </p:sp>
        <p:sp>
          <p:nvSpPr>
            <p:cNvPr id="42014" name="Line 35"/>
            <p:cNvSpPr>
              <a:spLocks noChangeShapeType="1"/>
            </p:cNvSpPr>
            <p:nvPr/>
          </p:nvSpPr>
          <p:spPr bwMode="auto">
            <a:xfrm>
              <a:off x="8402" y="4162"/>
              <a:ext cx="1" cy="815"/>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a:lstStyle/>
            <a:p>
              <a:endParaRPr lang="zh-CN" altLang="en-US"/>
            </a:p>
          </p:txBody>
        </p:sp>
        <p:sp>
          <p:nvSpPr>
            <p:cNvPr id="42015" name="Rectangle 36"/>
            <p:cNvSpPr>
              <a:spLocks noChangeArrowheads="1"/>
            </p:cNvSpPr>
            <p:nvPr/>
          </p:nvSpPr>
          <p:spPr bwMode="auto">
            <a:xfrm>
              <a:off x="3650" y="4444"/>
              <a:ext cx="857" cy="321"/>
            </a:xfrm>
            <a:prstGeom prst="rect">
              <a:avLst/>
            </a:prstGeom>
            <a:solidFill>
              <a:srgbClr val="FFFFFF"/>
            </a:solidFill>
            <a:ln w="9525">
              <a:solidFill>
                <a:srgbClr val="FFFFFF"/>
              </a:solidFill>
              <a:miter lim="800000"/>
            </a:ln>
          </p:spPr>
          <p:txBody>
            <a:bodyPr lIns="0" tIns="0" rIns="0" bIns="0"/>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algn="just" eaLnBrk="1" hangingPunct="1">
                <a:lnSpc>
                  <a:spcPct val="96000"/>
                </a:lnSpc>
              </a:pPr>
              <a:r>
                <a:rPr kumimoji="0" lang="zh-CN" altLang="en-US" sz="1800">
                  <a:solidFill>
                    <a:schemeClr val="tx1"/>
                  </a:solidFill>
                  <a:latin typeface="Calibri" panose="020F0502020204030204" pitchFamily="34" charset="0"/>
                </a:rPr>
                <a:t>主干光缆</a:t>
              </a:r>
              <a:endParaRPr kumimoji="0" lang="zh-CN" altLang="zh-CN" sz="1800">
                <a:solidFill>
                  <a:schemeClr val="tx1"/>
                </a:solidFill>
              </a:endParaRPr>
            </a:p>
          </p:txBody>
        </p:sp>
        <p:cxnSp>
          <p:nvCxnSpPr>
            <p:cNvPr id="42016" name="AutoShape 37"/>
            <p:cNvCxnSpPr>
              <a:cxnSpLocks noChangeShapeType="1"/>
            </p:cNvCxnSpPr>
            <p:nvPr/>
          </p:nvCxnSpPr>
          <p:spPr bwMode="auto">
            <a:xfrm>
              <a:off x="3591" y="4770"/>
              <a:ext cx="1145" cy="1"/>
            </a:xfrm>
            <a:prstGeom prst="straightConnector1">
              <a:avLst/>
            </a:prstGeom>
            <a:noFill/>
            <a:ln w="9525">
              <a:solidFill>
                <a:srgbClr val="000000"/>
              </a:solidFill>
              <a:round/>
              <a:headEnd type="triangle" w="med" len="med"/>
              <a:tailEnd type="triangle" w="med" len="med"/>
            </a:ln>
            <a:extLst>
              <a:ext uri="{909E8E84-426E-40DD-AFC4-6F175D3DCCD1}">
                <a14:hiddenFill xmlns:a14="http://schemas.microsoft.com/office/drawing/2010/main">
                  <a:noFill/>
                </a14:hiddenFill>
              </a:ext>
            </a:extLst>
          </p:spPr>
        </p:cxnSp>
        <p:sp>
          <p:nvSpPr>
            <p:cNvPr id="42017" name="Rectangle 38"/>
            <p:cNvSpPr>
              <a:spLocks noChangeArrowheads="1"/>
            </p:cNvSpPr>
            <p:nvPr/>
          </p:nvSpPr>
          <p:spPr bwMode="auto">
            <a:xfrm>
              <a:off x="5104" y="4447"/>
              <a:ext cx="867" cy="321"/>
            </a:xfrm>
            <a:prstGeom prst="rect">
              <a:avLst/>
            </a:prstGeom>
            <a:solidFill>
              <a:srgbClr val="FFFFFF"/>
            </a:solidFill>
            <a:ln w="9525">
              <a:solidFill>
                <a:srgbClr val="FFFFFF"/>
              </a:solidFill>
              <a:miter lim="800000"/>
            </a:ln>
          </p:spPr>
          <p:txBody>
            <a:bodyPr lIns="0" tIns="0" rIns="0" bIns="0"/>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algn="just" eaLnBrk="1" hangingPunct="1">
                <a:lnSpc>
                  <a:spcPct val="96000"/>
                </a:lnSpc>
              </a:pPr>
              <a:r>
                <a:rPr kumimoji="0" lang="zh-CN" altLang="en-US" sz="1800">
                  <a:solidFill>
                    <a:schemeClr val="tx1"/>
                  </a:solidFill>
                  <a:latin typeface="Calibri" panose="020F0502020204030204" pitchFamily="34" charset="0"/>
                </a:rPr>
                <a:t>水平光缆</a:t>
              </a:r>
              <a:endParaRPr kumimoji="0" lang="zh-CN" altLang="zh-CN" sz="1800">
                <a:solidFill>
                  <a:schemeClr val="tx1"/>
                </a:solidFill>
              </a:endParaRPr>
            </a:p>
          </p:txBody>
        </p:sp>
        <p:cxnSp>
          <p:nvCxnSpPr>
            <p:cNvPr id="42018" name="AutoShape 39"/>
            <p:cNvCxnSpPr>
              <a:cxnSpLocks noChangeShapeType="1"/>
            </p:cNvCxnSpPr>
            <p:nvPr/>
          </p:nvCxnSpPr>
          <p:spPr bwMode="auto">
            <a:xfrm>
              <a:off x="4979" y="4769"/>
              <a:ext cx="1182" cy="1"/>
            </a:xfrm>
            <a:prstGeom prst="straightConnector1">
              <a:avLst/>
            </a:prstGeom>
            <a:noFill/>
            <a:ln w="9525">
              <a:solidFill>
                <a:srgbClr val="000000"/>
              </a:solidFill>
              <a:round/>
              <a:headEnd type="triangle" w="med" len="med"/>
              <a:tailEnd type="triangle" w="med" len="med"/>
            </a:ln>
            <a:extLst>
              <a:ext uri="{909E8E84-426E-40DD-AFC4-6F175D3DCCD1}">
                <a14:hiddenFill xmlns:a14="http://schemas.microsoft.com/office/drawing/2010/main">
                  <a:noFill/>
                </a14:hiddenFill>
              </a:ext>
            </a:extLst>
          </p:spPr>
        </p:cxnSp>
        <p:sp>
          <p:nvSpPr>
            <p:cNvPr id="42019" name="Rectangle 40"/>
            <p:cNvSpPr>
              <a:spLocks noChangeArrowheads="1"/>
            </p:cNvSpPr>
            <p:nvPr/>
          </p:nvSpPr>
          <p:spPr bwMode="auto">
            <a:xfrm>
              <a:off x="6486" y="4755"/>
              <a:ext cx="755" cy="321"/>
            </a:xfrm>
            <a:prstGeom prst="rect">
              <a:avLst/>
            </a:prstGeom>
            <a:solidFill>
              <a:srgbClr val="FFFFFF"/>
            </a:solidFill>
            <a:ln w="9525">
              <a:solidFill>
                <a:srgbClr val="FFFFFF"/>
              </a:solidFill>
              <a:miter lim="800000"/>
            </a:ln>
          </p:spPr>
          <p:txBody>
            <a:bodyPr lIns="0" tIns="0" rIns="0" bIns="0"/>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algn="just" eaLnBrk="1" hangingPunct="1">
                <a:lnSpc>
                  <a:spcPct val="96000"/>
                </a:lnSpc>
              </a:pPr>
              <a:r>
                <a:rPr kumimoji="0" lang="en-US" altLang="zh-CN" sz="1800">
                  <a:solidFill>
                    <a:schemeClr val="tx1"/>
                  </a:solidFill>
                  <a:latin typeface="Calibri" panose="020F0502020204030204" pitchFamily="34" charset="0"/>
                </a:rPr>
                <a:t>CP</a:t>
              </a:r>
              <a:r>
                <a:rPr kumimoji="0" lang="zh-CN" altLang="en-US" sz="1800">
                  <a:solidFill>
                    <a:schemeClr val="tx1"/>
                  </a:solidFill>
                  <a:latin typeface="Calibri" panose="020F0502020204030204" pitchFamily="34" charset="0"/>
                </a:rPr>
                <a:t>光缆</a:t>
              </a:r>
              <a:endParaRPr kumimoji="0" lang="zh-CN" altLang="zh-CN" sz="1800">
                <a:solidFill>
                  <a:schemeClr val="tx1"/>
                </a:solidFill>
              </a:endParaRPr>
            </a:p>
          </p:txBody>
        </p:sp>
        <p:sp>
          <p:nvSpPr>
            <p:cNvPr id="42020" name="Rectangle 41"/>
            <p:cNvSpPr>
              <a:spLocks noChangeArrowheads="1"/>
            </p:cNvSpPr>
            <p:nvPr/>
          </p:nvSpPr>
          <p:spPr bwMode="auto">
            <a:xfrm>
              <a:off x="2448" y="4770"/>
              <a:ext cx="834" cy="321"/>
            </a:xfrm>
            <a:prstGeom prst="rect">
              <a:avLst/>
            </a:prstGeom>
            <a:solidFill>
              <a:srgbClr val="FFFFFF"/>
            </a:solidFill>
            <a:ln w="9525">
              <a:solidFill>
                <a:srgbClr val="FFFFFF"/>
              </a:solidFill>
              <a:miter lim="800000"/>
            </a:ln>
          </p:spPr>
          <p:txBody>
            <a:bodyPr lIns="0" tIns="0" rIns="0" bIns="0"/>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algn="ctr" eaLnBrk="1" hangingPunct="1">
                <a:lnSpc>
                  <a:spcPct val="96000"/>
                </a:lnSpc>
              </a:pPr>
              <a:r>
                <a:rPr kumimoji="0" lang="zh-CN" altLang="en-US" sz="1800">
                  <a:solidFill>
                    <a:schemeClr val="tx1"/>
                  </a:solidFill>
                  <a:latin typeface="Calibri" panose="020F0502020204030204" pitchFamily="34" charset="0"/>
                </a:rPr>
                <a:t>设备光缆</a:t>
              </a:r>
              <a:endParaRPr kumimoji="0" lang="zh-CN" altLang="zh-CN" sz="1800">
                <a:solidFill>
                  <a:schemeClr val="tx1"/>
                </a:solidFill>
              </a:endParaRPr>
            </a:p>
          </p:txBody>
        </p:sp>
        <p:sp>
          <p:nvSpPr>
            <p:cNvPr id="42021" name="Rectangle 42"/>
            <p:cNvSpPr>
              <a:spLocks noChangeArrowheads="1"/>
            </p:cNvSpPr>
            <p:nvPr/>
          </p:nvSpPr>
          <p:spPr bwMode="auto">
            <a:xfrm>
              <a:off x="3141" y="5423"/>
              <a:ext cx="696" cy="251"/>
            </a:xfrm>
            <a:prstGeom prst="rect">
              <a:avLst/>
            </a:prstGeom>
            <a:solidFill>
              <a:srgbClr val="FFFFFF"/>
            </a:solidFill>
            <a:ln w="9525">
              <a:solidFill>
                <a:srgbClr val="FFFFFF"/>
              </a:solidFill>
              <a:miter lim="800000"/>
            </a:ln>
          </p:spPr>
          <p:txBody>
            <a:bodyPr lIns="0" tIns="0" rIns="0" bIns="0"/>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algn="just" eaLnBrk="1" hangingPunct="1">
                <a:lnSpc>
                  <a:spcPct val="96000"/>
                </a:lnSpc>
              </a:pPr>
              <a:r>
                <a:rPr kumimoji="0" lang="zh-CN" altLang="en-US" sz="1800">
                  <a:solidFill>
                    <a:schemeClr val="tx1"/>
                  </a:solidFill>
                  <a:latin typeface="Calibri" panose="020F0502020204030204" pitchFamily="34" charset="0"/>
                </a:rPr>
                <a:t>光跳线</a:t>
              </a:r>
              <a:endParaRPr kumimoji="0" lang="zh-CN" altLang="zh-CN" sz="1800">
                <a:solidFill>
                  <a:schemeClr val="tx1"/>
                </a:solidFill>
              </a:endParaRPr>
            </a:p>
          </p:txBody>
        </p:sp>
        <p:sp>
          <p:nvSpPr>
            <p:cNvPr id="42022" name="Rectangle 43"/>
            <p:cNvSpPr>
              <a:spLocks noChangeArrowheads="1"/>
            </p:cNvSpPr>
            <p:nvPr/>
          </p:nvSpPr>
          <p:spPr bwMode="auto">
            <a:xfrm>
              <a:off x="4605" y="5395"/>
              <a:ext cx="611" cy="321"/>
            </a:xfrm>
            <a:prstGeom prst="rect">
              <a:avLst/>
            </a:prstGeom>
            <a:solidFill>
              <a:srgbClr val="FFFFFF"/>
            </a:solidFill>
            <a:ln w="9525">
              <a:solidFill>
                <a:srgbClr val="FFFFFF"/>
              </a:solidFill>
              <a:miter lim="800000"/>
            </a:ln>
          </p:spPr>
          <p:txBody>
            <a:bodyPr lIns="0" tIns="0" rIns="0" bIns="0"/>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algn="just" eaLnBrk="1" hangingPunct="1">
                <a:lnSpc>
                  <a:spcPct val="96000"/>
                </a:lnSpc>
              </a:pPr>
              <a:r>
                <a:rPr kumimoji="0" lang="zh-CN" altLang="en-US" sz="1800">
                  <a:solidFill>
                    <a:schemeClr val="tx1"/>
                  </a:solidFill>
                  <a:latin typeface="Calibri" panose="020F0502020204030204" pitchFamily="34" charset="0"/>
                </a:rPr>
                <a:t>光跳线</a:t>
              </a:r>
              <a:endParaRPr kumimoji="0" lang="zh-CN" altLang="zh-CN" sz="1800">
                <a:solidFill>
                  <a:schemeClr val="tx1"/>
                </a:solidFill>
              </a:endParaRPr>
            </a:p>
          </p:txBody>
        </p:sp>
        <p:sp>
          <p:nvSpPr>
            <p:cNvPr id="42023" name="Rectangle 44"/>
            <p:cNvSpPr>
              <a:spLocks noChangeArrowheads="1"/>
            </p:cNvSpPr>
            <p:nvPr/>
          </p:nvSpPr>
          <p:spPr bwMode="auto">
            <a:xfrm>
              <a:off x="8378" y="5639"/>
              <a:ext cx="275" cy="321"/>
            </a:xfrm>
            <a:prstGeom prst="rect">
              <a:avLst/>
            </a:prstGeom>
            <a:solidFill>
              <a:srgbClr val="FFFFFF"/>
            </a:solidFill>
            <a:ln w="9525">
              <a:solidFill>
                <a:srgbClr val="FFFFFF"/>
              </a:solidFill>
              <a:miter lim="800000"/>
            </a:ln>
          </p:spPr>
          <p:txBody>
            <a:bodyPr lIns="0" tIns="0" rIns="0" bIns="0"/>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algn="just" eaLnBrk="1" hangingPunct="1">
                <a:lnSpc>
                  <a:spcPct val="96000"/>
                </a:lnSpc>
              </a:pPr>
              <a:r>
                <a:rPr kumimoji="0" lang="en-US" altLang="zh-CN" sz="1800">
                  <a:solidFill>
                    <a:schemeClr val="tx1"/>
                  </a:solidFill>
                  <a:latin typeface="Calibri" panose="020F0502020204030204" pitchFamily="34" charset="0"/>
                </a:rPr>
                <a:t>TE</a:t>
              </a:r>
              <a:endParaRPr kumimoji="0" lang="zh-CN" altLang="zh-CN" sz="1800">
                <a:solidFill>
                  <a:schemeClr val="tx1"/>
                </a:solidFill>
              </a:endParaRPr>
            </a:p>
          </p:txBody>
        </p:sp>
        <p:sp>
          <p:nvSpPr>
            <p:cNvPr id="42024" name="Rectangle 45"/>
            <p:cNvSpPr>
              <a:spLocks noChangeArrowheads="1"/>
            </p:cNvSpPr>
            <p:nvPr/>
          </p:nvSpPr>
          <p:spPr bwMode="auto">
            <a:xfrm>
              <a:off x="7368" y="5707"/>
              <a:ext cx="275" cy="321"/>
            </a:xfrm>
            <a:prstGeom prst="rect">
              <a:avLst/>
            </a:prstGeom>
            <a:solidFill>
              <a:srgbClr val="FFFFFF"/>
            </a:solidFill>
            <a:ln w="9525">
              <a:solidFill>
                <a:srgbClr val="FFFFFF"/>
              </a:solidFill>
              <a:miter lim="800000"/>
            </a:ln>
          </p:spPr>
          <p:txBody>
            <a:bodyPr lIns="0" tIns="0" rIns="0" bIns="0"/>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algn="just" eaLnBrk="1" hangingPunct="1">
                <a:lnSpc>
                  <a:spcPct val="96000"/>
                </a:lnSpc>
              </a:pPr>
              <a:r>
                <a:rPr kumimoji="0" lang="en-US" altLang="zh-CN" sz="1800">
                  <a:solidFill>
                    <a:schemeClr val="tx1"/>
                  </a:solidFill>
                  <a:latin typeface="Calibri" panose="020F0502020204030204" pitchFamily="34" charset="0"/>
                </a:rPr>
                <a:t>TO</a:t>
              </a:r>
              <a:endParaRPr kumimoji="0" lang="zh-CN" altLang="zh-CN" sz="1800">
                <a:solidFill>
                  <a:schemeClr val="tx1"/>
                </a:solidFill>
              </a:endParaRPr>
            </a:p>
          </p:txBody>
        </p:sp>
        <p:sp>
          <p:nvSpPr>
            <p:cNvPr id="42025" name="Rectangle 46"/>
            <p:cNvSpPr>
              <a:spLocks noChangeArrowheads="1"/>
            </p:cNvSpPr>
            <p:nvPr/>
          </p:nvSpPr>
          <p:spPr bwMode="auto">
            <a:xfrm>
              <a:off x="7383" y="5530"/>
              <a:ext cx="197" cy="144"/>
            </a:xfrm>
            <a:prstGeom prst="rect">
              <a:avLst/>
            </a:prstGeom>
            <a:solidFill>
              <a:srgbClr val="FFFFFF"/>
            </a:solidFill>
            <a:ln w="9525">
              <a:solidFill>
                <a:srgbClr val="000000"/>
              </a:solidFill>
              <a:miter lim="800000"/>
            </a:ln>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endParaRPr lang="zh-CN" altLang="en-US" sz="1800"/>
            </a:p>
          </p:txBody>
        </p:sp>
        <p:sp>
          <p:nvSpPr>
            <p:cNvPr id="42026" name="Rectangle 47"/>
            <p:cNvSpPr>
              <a:spLocks noChangeArrowheads="1"/>
            </p:cNvSpPr>
            <p:nvPr/>
          </p:nvSpPr>
          <p:spPr bwMode="auto">
            <a:xfrm>
              <a:off x="8402" y="5529"/>
              <a:ext cx="197" cy="144"/>
            </a:xfrm>
            <a:prstGeom prst="rect">
              <a:avLst/>
            </a:prstGeom>
            <a:solidFill>
              <a:srgbClr val="FFFFFF"/>
            </a:solidFill>
            <a:ln w="9525">
              <a:solidFill>
                <a:srgbClr val="000000"/>
              </a:solidFill>
              <a:miter lim="800000"/>
            </a:ln>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endParaRPr lang="zh-CN" altLang="en-US" sz="1800"/>
            </a:p>
          </p:txBody>
        </p:sp>
        <p:sp>
          <p:nvSpPr>
            <p:cNvPr id="42027" name="Line 48"/>
            <p:cNvSpPr>
              <a:spLocks noChangeShapeType="1"/>
            </p:cNvSpPr>
            <p:nvPr/>
          </p:nvSpPr>
          <p:spPr bwMode="auto">
            <a:xfrm>
              <a:off x="7383" y="5716"/>
              <a:ext cx="1" cy="384"/>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a:lstStyle/>
            <a:p>
              <a:endParaRPr lang="zh-CN" altLang="en-US"/>
            </a:p>
          </p:txBody>
        </p:sp>
        <p:sp>
          <p:nvSpPr>
            <p:cNvPr id="42028" name="Line 49"/>
            <p:cNvSpPr>
              <a:spLocks noChangeShapeType="1"/>
            </p:cNvSpPr>
            <p:nvPr/>
          </p:nvSpPr>
          <p:spPr bwMode="auto">
            <a:xfrm>
              <a:off x="4984" y="5744"/>
              <a:ext cx="1" cy="356"/>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a:lstStyle/>
            <a:p>
              <a:endParaRPr lang="zh-CN" altLang="en-US"/>
            </a:p>
          </p:txBody>
        </p:sp>
        <p:sp>
          <p:nvSpPr>
            <p:cNvPr id="42029" name="Rectangle 50"/>
            <p:cNvSpPr>
              <a:spLocks noChangeArrowheads="1"/>
            </p:cNvSpPr>
            <p:nvPr/>
          </p:nvSpPr>
          <p:spPr bwMode="auto">
            <a:xfrm>
              <a:off x="5420" y="5639"/>
              <a:ext cx="1066" cy="321"/>
            </a:xfrm>
            <a:prstGeom prst="rect">
              <a:avLst/>
            </a:prstGeom>
            <a:solidFill>
              <a:srgbClr val="FFFFFF"/>
            </a:solidFill>
            <a:ln w="9525">
              <a:solidFill>
                <a:srgbClr val="FFFFFF"/>
              </a:solidFill>
              <a:miter lim="800000"/>
            </a:ln>
          </p:spPr>
          <p:txBody>
            <a:bodyPr lIns="0" tIns="0" rIns="0" bIns="0"/>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algn="just" eaLnBrk="1" hangingPunct="1">
                <a:lnSpc>
                  <a:spcPct val="96000"/>
                </a:lnSpc>
              </a:pPr>
              <a:r>
                <a:rPr kumimoji="0" lang="zh-CN" altLang="en-US" sz="1800">
                  <a:solidFill>
                    <a:schemeClr val="tx1"/>
                  </a:solidFill>
                  <a:latin typeface="Calibri" panose="020F0502020204030204" pitchFamily="34" charset="0"/>
                </a:rPr>
                <a:t>水平光缆</a:t>
              </a:r>
              <a:endParaRPr kumimoji="0" lang="zh-CN" altLang="zh-CN" sz="1800">
                <a:solidFill>
                  <a:schemeClr val="tx1"/>
                </a:solidFill>
              </a:endParaRPr>
            </a:p>
          </p:txBody>
        </p:sp>
        <p:cxnSp>
          <p:nvCxnSpPr>
            <p:cNvPr id="42030" name="AutoShape 51"/>
            <p:cNvCxnSpPr>
              <a:cxnSpLocks noChangeShapeType="1"/>
            </p:cNvCxnSpPr>
            <p:nvPr/>
          </p:nvCxnSpPr>
          <p:spPr bwMode="auto">
            <a:xfrm>
              <a:off x="4985" y="5960"/>
              <a:ext cx="2399" cy="1"/>
            </a:xfrm>
            <a:prstGeom prst="straightConnector1">
              <a:avLst/>
            </a:prstGeom>
            <a:noFill/>
            <a:ln w="9525">
              <a:solidFill>
                <a:srgbClr val="000000"/>
              </a:solidFill>
              <a:round/>
              <a:headEnd type="triangle" w="med" len="med"/>
              <a:tailEnd type="triangle" w="med" len="med"/>
            </a:ln>
            <a:extLst>
              <a:ext uri="{909E8E84-426E-40DD-AFC4-6F175D3DCCD1}">
                <a14:hiddenFill xmlns:a14="http://schemas.microsoft.com/office/drawing/2010/main">
                  <a:noFill/>
                </a14:hiddenFill>
              </a:ext>
            </a:extLst>
          </p:spPr>
        </p:cxnSp>
        <p:cxnSp>
          <p:nvCxnSpPr>
            <p:cNvPr id="42031" name="AutoShape 52"/>
            <p:cNvCxnSpPr>
              <a:cxnSpLocks noChangeShapeType="1"/>
            </p:cNvCxnSpPr>
            <p:nvPr/>
          </p:nvCxnSpPr>
          <p:spPr bwMode="auto">
            <a:xfrm>
              <a:off x="2422" y="4339"/>
              <a:ext cx="5980" cy="1"/>
            </a:xfrm>
            <a:prstGeom prst="straightConnector1">
              <a:avLst/>
            </a:prstGeom>
            <a:noFill/>
            <a:ln w="9525">
              <a:solidFill>
                <a:srgbClr val="000000"/>
              </a:solidFill>
              <a:round/>
              <a:headEnd type="triangle" w="med" len="med"/>
              <a:tailEnd type="triangle" w="med" len="med"/>
            </a:ln>
            <a:extLst>
              <a:ext uri="{909E8E84-426E-40DD-AFC4-6F175D3DCCD1}">
                <a14:hiddenFill xmlns:a14="http://schemas.microsoft.com/office/drawing/2010/main">
                  <a:noFill/>
                </a14:hiddenFill>
              </a:ext>
            </a:extLst>
          </p:spPr>
        </p:cxnSp>
        <p:sp>
          <p:nvSpPr>
            <p:cNvPr id="42032" name="Line 53"/>
            <p:cNvSpPr>
              <a:spLocks noChangeShapeType="1"/>
            </p:cNvSpPr>
            <p:nvPr/>
          </p:nvSpPr>
          <p:spPr bwMode="auto">
            <a:xfrm>
              <a:off x="4984" y="5076"/>
              <a:ext cx="2399" cy="2"/>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a:lstStyle/>
            <a:p>
              <a:endParaRPr lang="zh-CN" altLang="en-US"/>
            </a:p>
          </p:txBody>
        </p:sp>
        <p:sp>
          <p:nvSpPr>
            <p:cNvPr id="42033" name="Rectangle 54"/>
            <p:cNvSpPr>
              <a:spLocks noChangeArrowheads="1"/>
            </p:cNvSpPr>
            <p:nvPr/>
          </p:nvSpPr>
          <p:spPr bwMode="auto">
            <a:xfrm>
              <a:off x="5101" y="4028"/>
              <a:ext cx="691" cy="301"/>
            </a:xfrm>
            <a:prstGeom prst="rect">
              <a:avLst/>
            </a:prstGeom>
            <a:solidFill>
              <a:srgbClr val="FFFFFF"/>
            </a:solidFill>
            <a:ln w="9525">
              <a:solidFill>
                <a:srgbClr val="FFFFFF"/>
              </a:solidFill>
              <a:miter lim="800000"/>
            </a:ln>
          </p:spPr>
          <p:txBody>
            <a:bodyPr lIns="0" tIns="0" rIns="0" bIns="0"/>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algn="just" eaLnBrk="1" hangingPunct="1">
                <a:lnSpc>
                  <a:spcPct val="96000"/>
                </a:lnSpc>
              </a:pPr>
              <a:r>
                <a:rPr kumimoji="0" lang="zh-CN" altLang="en-US" sz="1800">
                  <a:solidFill>
                    <a:schemeClr val="tx1"/>
                  </a:solidFill>
                  <a:latin typeface="Calibri" panose="020F0502020204030204" pitchFamily="34" charset="0"/>
                </a:rPr>
                <a:t>光信道</a:t>
              </a:r>
              <a:endParaRPr kumimoji="0" lang="zh-CN" altLang="zh-CN" sz="1800">
                <a:solidFill>
                  <a:schemeClr val="tx1"/>
                </a:solidFill>
              </a:endParaRPr>
            </a:p>
          </p:txBody>
        </p:sp>
        <p:sp>
          <p:nvSpPr>
            <p:cNvPr id="42034" name="Rectangle 55"/>
            <p:cNvSpPr>
              <a:spLocks noChangeArrowheads="1"/>
            </p:cNvSpPr>
            <p:nvPr/>
          </p:nvSpPr>
          <p:spPr bwMode="auto">
            <a:xfrm>
              <a:off x="1942" y="5279"/>
              <a:ext cx="480" cy="321"/>
            </a:xfrm>
            <a:prstGeom prst="rect">
              <a:avLst/>
            </a:prstGeom>
            <a:solidFill>
              <a:srgbClr val="FFFFFF"/>
            </a:solidFill>
            <a:ln w="9525">
              <a:solidFill>
                <a:srgbClr val="FFFFFF"/>
              </a:solidFill>
              <a:miter lim="800000"/>
            </a:ln>
          </p:spPr>
          <p:txBody>
            <a:bodyPr lIns="0" tIns="0" rIns="0" bIns="0"/>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algn="just" eaLnBrk="1" hangingPunct="1">
                <a:lnSpc>
                  <a:spcPct val="96000"/>
                </a:lnSpc>
              </a:pPr>
              <a:r>
                <a:rPr kumimoji="0" lang="zh-CN" altLang="en-US" sz="1800">
                  <a:solidFill>
                    <a:schemeClr val="tx1"/>
                  </a:solidFill>
                  <a:latin typeface="Calibri" panose="020F0502020204030204" pitchFamily="34" charset="0"/>
                </a:rPr>
                <a:t>设备</a:t>
              </a:r>
              <a:endParaRPr kumimoji="0" lang="zh-CN" altLang="zh-CN" sz="1800">
                <a:solidFill>
                  <a:schemeClr val="tx1"/>
                </a:solidFill>
              </a:endParaRPr>
            </a:p>
          </p:txBody>
        </p:sp>
        <p:sp>
          <p:nvSpPr>
            <p:cNvPr id="42035" name="Rectangle 56"/>
            <p:cNvSpPr>
              <a:spLocks noChangeArrowheads="1"/>
            </p:cNvSpPr>
            <p:nvPr/>
          </p:nvSpPr>
          <p:spPr bwMode="auto">
            <a:xfrm>
              <a:off x="7571" y="4517"/>
              <a:ext cx="822" cy="490"/>
            </a:xfrm>
            <a:prstGeom prst="rect">
              <a:avLst/>
            </a:prstGeom>
            <a:solidFill>
              <a:srgbClr val="FFFFFF"/>
            </a:solidFill>
            <a:ln w="9525">
              <a:solidFill>
                <a:srgbClr val="FFFFFF"/>
              </a:solidFill>
              <a:miter lim="800000"/>
            </a:ln>
          </p:spPr>
          <p:txBody>
            <a:bodyPr lIns="0" tIns="0" rIns="0" bIns="0"/>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algn="just" eaLnBrk="1" hangingPunct="1">
                <a:lnSpc>
                  <a:spcPct val="96000"/>
                </a:lnSpc>
              </a:pPr>
              <a:r>
                <a:rPr kumimoji="0" lang="zh-CN" altLang="en-US" sz="1800">
                  <a:solidFill>
                    <a:schemeClr val="tx1"/>
                  </a:solidFill>
                  <a:latin typeface="Calibri" panose="020F0502020204030204" pitchFamily="34" charset="0"/>
                </a:rPr>
                <a:t>工作区光缆</a:t>
              </a:r>
              <a:endParaRPr kumimoji="0" lang="zh-CN" altLang="zh-CN" sz="1800">
                <a:solidFill>
                  <a:schemeClr val="tx1"/>
                </a:solidFill>
              </a:endParaRPr>
            </a:p>
          </p:txBody>
        </p:sp>
      </p:grpSp>
    </p:spTree>
  </p:cSld>
  <p:clrMapOvr>
    <a:masterClrMapping/>
  </p:clrMapOvr>
  <p:transition>
    <p:zoom/>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00" name="标题 1"/>
          <p:cNvSpPr/>
          <p:nvPr/>
        </p:nvSpPr>
        <p:spPr bwMode="auto">
          <a:xfrm>
            <a:off x="3071813" y="260350"/>
            <a:ext cx="6453187" cy="576263"/>
          </a:xfrm>
          <a:prstGeom prst="rect">
            <a:avLst/>
          </a:prstGeom>
          <a:noFill/>
          <a:ln w="9525">
            <a:noFill/>
            <a:miter lim="800000"/>
          </a:ln>
        </p:spPr>
        <p:txBody>
          <a:bodyPr/>
          <a:lstStyle/>
          <a:p>
            <a:pPr eaLnBrk="0" hangingPunct="0">
              <a:defRPr/>
            </a:pPr>
            <a:r>
              <a:rPr lang="en-US" altLang="zh-CN" sz="3200" b="1" dirty="0">
                <a:solidFill>
                  <a:schemeClr val="accent2">
                    <a:lumMod val="50000"/>
                  </a:schemeClr>
                </a:solidFill>
              </a:rPr>
              <a:t>3.2.5</a:t>
            </a:r>
            <a:r>
              <a:rPr lang="zh-CN" altLang="en-US" sz="3200" b="1" dirty="0">
                <a:solidFill>
                  <a:schemeClr val="accent2">
                    <a:lumMod val="50000"/>
                  </a:schemeClr>
                </a:solidFill>
              </a:rPr>
              <a:t> 光缆系统信道</a:t>
            </a:r>
            <a:endParaRPr kumimoji="0" lang="zh-CN" altLang="en-US" sz="3200" b="1" dirty="0">
              <a:solidFill>
                <a:schemeClr val="accent2">
                  <a:lumMod val="50000"/>
                </a:schemeClr>
              </a:solidFill>
            </a:endParaRPr>
          </a:p>
        </p:txBody>
      </p:sp>
      <p:sp>
        <p:nvSpPr>
          <p:cNvPr id="3073" name="Rectangle 1"/>
          <p:cNvSpPr>
            <a:spLocks noChangeArrowheads="1"/>
          </p:cNvSpPr>
          <p:nvPr/>
        </p:nvSpPr>
        <p:spPr bwMode="auto">
          <a:xfrm>
            <a:off x="695960" y="2121535"/>
            <a:ext cx="10714355" cy="3374390"/>
          </a:xfrm>
          <a:prstGeom prst="rect">
            <a:avLst/>
          </a:prstGeom>
          <a:solidFill>
            <a:srgbClr val="FFFFFF"/>
          </a:solidFill>
          <a:ln w="9525">
            <a:solidFill>
              <a:schemeClr val="accent1">
                <a:lumMod val="50000"/>
              </a:schemeClr>
            </a:solidFill>
            <a:miter lim="800000"/>
          </a:ln>
          <a:effectLst/>
        </p:spPr>
        <p:txBody>
          <a:bodyPr wrap="square" anchor="ctr">
            <a:spAutoFit/>
          </a:bodyPr>
          <a:lstStyle/>
          <a:p>
            <a:pPr indent="628650">
              <a:lnSpc>
                <a:spcPts val="3200"/>
              </a:lnSpc>
              <a:defRPr/>
            </a:pPr>
            <a:r>
              <a:rPr lang="zh-CN" altLang="en-US" sz="2600" b="1" dirty="0"/>
              <a:t>在图</a:t>
            </a:r>
            <a:r>
              <a:rPr lang="en-US" sz="2600" b="1" dirty="0"/>
              <a:t>3.</a:t>
            </a:r>
            <a:r>
              <a:rPr lang="en-US" altLang="zh-CN" sz="2600" b="1" dirty="0"/>
              <a:t>12</a:t>
            </a:r>
            <a:r>
              <a:rPr lang="zh-CN" altLang="en-US" sz="2600" b="1" dirty="0"/>
              <a:t>中，光信道的构成，水平光缆在电信间不作延伸。在一般情况下，信息的传递通过计算机网络设备经主干端口下传。主干光缆中并不包括水平光缆的容量在内，他只满足工作区接入终端设备电端口所需的接入至电信间计算机网络设备骨干光端口所需求的光纤容量。</a:t>
            </a:r>
            <a:endParaRPr lang="zh-CN" altLang="en-US" sz="2600" b="1" dirty="0"/>
          </a:p>
          <a:p>
            <a:pPr indent="628650">
              <a:lnSpc>
                <a:spcPts val="3200"/>
              </a:lnSpc>
              <a:defRPr/>
            </a:pPr>
            <a:r>
              <a:rPr lang="zh-CN" altLang="en-US" sz="2600" b="1" dirty="0"/>
              <a:t>（</a:t>
            </a:r>
            <a:r>
              <a:rPr lang="en-US" sz="2600" b="1" dirty="0"/>
              <a:t>2</a:t>
            </a:r>
            <a:r>
              <a:rPr lang="zh-CN" altLang="en-US" sz="2600" b="1" dirty="0"/>
              <a:t>）光纤信道构成（二）：水平光缆和主干光缆在楼层电信间应经端接</a:t>
            </a:r>
            <a:endParaRPr lang="zh-CN" altLang="en-US" sz="2600" b="1" dirty="0"/>
          </a:p>
          <a:p>
            <a:pPr indent="628650">
              <a:lnSpc>
                <a:spcPts val="3200"/>
              </a:lnSpc>
              <a:defRPr/>
            </a:pPr>
            <a:r>
              <a:rPr lang="zh-CN" altLang="en-US" sz="2600" b="1" dirty="0"/>
              <a:t>水平光缆和主干光缆在楼层电信间应经端接（熔接或机械连接）构成如图</a:t>
            </a:r>
            <a:r>
              <a:rPr lang="en-US" sz="2600" b="1" dirty="0"/>
              <a:t>3.</a:t>
            </a:r>
            <a:r>
              <a:rPr lang="en-US" altLang="zh-CN" sz="2600" b="1" dirty="0"/>
              <a:t>13</a:t>
            </a:r>
            <a:r>
              <a:rPr lang="zh-CN" altLang="en-US" sz="2600" b="1" dirty="0"/>
              <a:t>所示。</a:t>
            </a:r>
            <a:endParaRPr lang="zh-CN" altLang="en-US" sz="2600" b="1" dirty="0"/>
          </a:p>
        </p:txBody>
      </p:sp>
      <p:pic>
        <p:nvPicPr>
          <p:cNvPr id="43012" name="Picture 38" descr="3"/>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695960" y="1290638"/>
            <a:ext cx="4721225"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3013" name="Rectangle 39"/>
          <p:cNvSpPr>
            <a:spLocks noChangeArrowheads="1"/>
          </p:cNvSpPr>
          <p:nvPr/>
        </p:nvSpPr>
        <p:spPr bwMode="auto">
          <a:xfrm>
            <a:off x="951548" y="1368425"/>
            <a:ext cx="4465637"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r>
              <a:rPr lang="en-US" altLang="zh-CN" sz="2400" b="1">
                <a:solidFill>
                  <a:schemeClr val="bg1"/>
                </a:solidFill>
              </a:rPr>
              <a:t>2. </a:t>
            </a:r>
            <a:r>
              <a:rPr lang="zh-CN" altLang="en-US" sz="2400" b="1">
                <a:solidFill>
                  <a:schemeClr val="bg1"/>
                </a:solidFill>
              </a:rPr>
              <a:t>光纤信道的构成和连接方式</a:t>
            </a:r>
            <a:endParaRPr lang="zh-CN" altLang="en-US" sz="2400">
              <a:solidFill>
                <a:schemeClr val="bg1"/>
              </a:solidFill>
            </a:endParaRPr>
          </a:p>
        </p:txBody>
      </p:sp>
    </p:spTree>
  </p:cSld>
  <p:clrMapOvr>
    <a:masterClrMapping/>
  </p:clrMapOvr>
  <p:transition>
    <p:zoom/>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00" name="标题 1"/>
          <p:cNvSpPr/>
          <p:nvPr/>
        </p:nvSpPr>
        <p:spPr bwMode="auto">
          <a:xfrm>
            <a:off x="3071813" y="260350"/>
            <a:ext cx="6453187" cy="576263"/>
          </a:xfrm>
          <a:prstGeom prst="rect">
            <a:avLst/>
          </a:prstGeom>
          <a:noFill/>
          <a:ln w="9525">
            <a:noFill/>
            <a:miter lim="800000"/>
          </a:ln>
        </p:spPr>
        <p:txBody>
          <a:bodyPr/>
          <a:lstStyle/>
          <a:p>
            <a:pPr eaLnBrk="0" hangingPunct="0">
              <a:defRPr/>
            </a:pPr>
            <a:r>
              <a:rPr lang="en-US" altLang="zh-CN" sz="3200" b="1" dirty="0">
                <a:solidFill>
                  <a:schemeClr val="accent2">
                    <a:lumMod val="50000"/>
                  </a:schemeClr>
                </a:solidFill>
              </a:rPr>
              <a:t>3.2.5</a:t>
            </a:r>
            <a:r>
              <a:rPr lang="zh-CN" altLang="en-US" sz="3200" b="1" dirty="0">
                <a:solidFill>
                  <a:schemeClr val="accent2">
                    <a:lumMod val="50000"/>
                  </a:schemeClr>
                </a:solidFill>
              </a:rPr>
              <a:t> 光缆系统信道</a:t>
            </a:r>
            <a:endParaRPr kumimoji="0" lang="zh-CN" altLang="en-US" sz="3200" b="1" dirty="0">
              <a:solidFill>
                <a:schemeClr val="accent2">
                  <a:lumMod val="50000"/>
                </a:schemeClr>
              </a:solidFill>
            </a:endParaRPr>
          </a:p>
        </p:txBody>
      </p:sp>
      <p:grpSp>
        <p:nvGrpSpPr>
          <p:cNvPr id="44035" name="Group 2"/>
          <p:cNvGrpSpPr>
            <a:grpSpLocks noChangeAspect="1"/>
          </p:cNvGrpSpPr>
          <p:nvPr/>
        </p:nvGrpSpPr>
        <p:grpSpPr bwMode="auto">
          <a:xfrm>
            <a:off x="839470" y="1340485"/>
            <a:ext cx="10779760" cy="4202430"/>
            <a:chOff x="1945" y="3941"/>
            <a:chExt cx="6733" cy="2627"/>
          </a:xfrm>
        </p:grpSpPr>
        <p:sp>
          <p:nvSpPr>
            <p:cNvPr id="44038" name="AutoShape 3"/>
            <p:cNvSpPr>
              <a:spLocks noChangeAspect="1" noChangeArrowheads="1"/>
            </p:cNvSpPr>
            <p:nvPr/>
          </p:nvSpPr>
          <p:spPr bwMode="auto">
            <a:xfrm>
              <a:off x="1945" y="3941"/>
              <a:ext cx="6733" cy="26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endParaRPr lang="zh-CN" altLang="en-US" sz="1800"/>
            </a:p>
          </p:txBody>
        </p:sp>
        <p:sp>
          <p:nvSpPr>
            <p:cNvPr id="44039" name="Rectangle 4"/>
            <p:cNvSpPr>
              <a:spLocks noChangeArrowheads="1"/>
            </p:cNvSpPr>
            <p:nvPr/>
          </p:nvSpPr>
          <p:spPr bwMode="auto">
            <a:xfrm>
              <a:off x="3321" y="4616"/>
              <a:ext cx="275" cy="321"/>
            </a:xfrm>
            <a:prstGeom prst="rect">
              <a:avLst/>
            </a:prstGeom>
            <a:solidFill>
              <a:srgbClr val="FFFFFF"/>
            </a:solidFill>
            <a:ln w="9525">
              <a:solidFill>
                <a:srgbClr val="FFFFFF"/>
              </a:solidFill>
              <a:miter lim="800000"/>
            </a:ln>
          </p:spPr>
          <p:txBody>
            <a:bodyPr lIns="0" tIns="0" rIns="0" bIns="0"/>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algn="just" eaLnBrk="1" hangingPunct="1">
                <a:lnSpc>
                  <a:spcPct val="96000"/>
                </a:lnSpc>
              </a:pPr>
              <a:r>
                <a:rPr kumimoji="0" lang="en-US" altLang="zh-CN" sz="1800">
                  <a:solidFill>
                    <a:schemeClr val="tx1"/>
                  </a:solidFill>
                  <a:latin typeface="Calibri" panose="020F0502020204030204" pitchFamily="34" charset="0"/>
                </a:rPr>
                <a:t>BD</a:t>
              </a:r>
              <a:endParaRPr kumimoji="0" lang="zh-CN" altLang="zh-CN" sz="1800">
                <a:solidFill>
                  <a:schemeClr val="tx1"/>
                </a:solidFill>
              </a:endParaRPr>
            </a:p>
          </p:txBody>
        </p:sp>
        <p:sp>
          <p:nvSpPr>
            <p:cNvPr id="44040" name="Rectangle 5"/>
            <p:cNvSpPr>
              <a:spLocks noChangeArrowheads="1"/>
            </p:cNvSpPr>
            <p:nvPr/>
          </p:nvSpPr>
          <p:spPr bwMode="auto">
            <a:xfrm>
              <a:off x="8403" y="5167"/>
              <a:ext cx="275" cy="321"/>
            </a:xfrm>
            <a:prstGeom prst="rect">
              <a:avLst/>
            </a:prstGeom>
            <a:solidFill>
              <a:srgbClr val="FFFFFF"/>
            </a:solidFill>
            <a:ln w="9525">
              <a:solidFill>
                <a:srgbClr val="FFFFFF"/>
              </a:solidFill>
              <a:miter lim="800000"/>
            </a:ln>
          </p:spPr>
          <p:txBody>
            <a:bodyPr lIns="0" tIns="0" rIns="0" bIns="0"/>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algn="just" eaLnBrk="1" hangingPunct="1">
                <a:lnSpc>
                  <a:spcPct val="96000"/>
                </a:lnSpc>
              </a:pPr>
              <a:r>
                <a:rPr kumimoji="0" lang="en-US" altLang="zh-CN" sz="1800">
                  <a:solidFill>
                    <a:schemeClr val="tx1"/>
                  </a:solidFill>
                  <a:latin typeface="Calibri" panose="020F0502020204030204" pitchFamily="34" charset="0"/>
                </a:rPr>
                <a:t>TE</a:t>
              </a:r>
              <a:endParaRPr kumimoji="0" lang="zh-CN" altLang="zh-CN" sz="1800">
                <a:solidFill>
                  <a:schemeClr val="tx1"/>
                </a:solidFill>
              </a:endParaRPr>
            </a:p>
          </p:txBody>
        </p:sp>
        <p:sp>
          <p:nvSpPr>
            <p:cNvPr id="44041" name="Rectangle 6"/>
            <p:cNvSpPr>
              <a:spLocks noChangeArrowheads="1"/>
            </p:cNvSpPr>
            <p:nvPr/>
          </p:nvSpPr>
          <p:spPr bwMode="auto">
            <a:xfrm>
              <a:off x="7383" y="5138"/>
              <a:ext cx="275" cy="321"/>
            </a:xfrm>
            <a:prstGeom prst="rect">
              <a:avLst/>
            </a:prstGeom>
            <a:solidFill>
              <a:srgbClr val="FFFFFF"/>
            </a:solidFill>
            <a:ln w="9525">
              <a:solidFill>
                <a:srgbClr val="FFFFFF"/>
              </a:solidFill>
              <a:miter lim="800000"/>
            </a:ln>
          </p:spPr>
          <p:txBody>
            <a:bodyPr lIns="0" tIns="0" rIns="0" bIns="0"/>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algn="just" eaLnBrk="1" hangingPunct="1">
                <a:lnSpc>
                  <a:spcPct val="96000"/>
                </a:lnSpc>
              </a:pPr>
              <a:r>
                <a:rPr kumimoji="0" lang="en-US" altLang="zh-CN" sz="1800">
                  <a:solidFill>
                    <a:schemeClr val="tx1"/>
                  </a:solidFill>
                  <a:latin typeface="Calibri" panose="020F0502020204030204" pitchFamily="34" charset="0"/>
                </a:rPr>
                <a:t>TO</a:t>
              </a:r>
              <a:endParaRPr kumimoji="0" lang="zh-CN" altLang="zh-CN" sz="1800">
                <a:solidFill>
                  <a:schemeClr val="tx1"/>
                </a:solidFill>
              </a:endParaRPr>
            </a:p>
          </p:txBody>
        </p:sp>
        <p:sp>
          <p:nvSpPr>
            <p:cNvPr id="44042" name="Rectangle 7"/>
            <p:cNvSpPr>
              <a:spLocks noChangeArrowheads="1"/>
            </p:cNvSpPr>
            <p:nvPr/>
          </p:nvSpPr>
          <p:spPr bwMode="auto">
            <a:xfrm>
              <a:off x="6162" y="5138"/>
              <a:ext cx="275" cy="321"/>
            </a:xfrm>
            <a:prstGeom prst="rect">
              <a:avLst/>
            </a:prstGeom>
            <a:solidFill>
              <a:srgbClr val="FFFFFF"/>
            </a:solidFill>
            <a:ln w="9525">
              <a:solidFill>
                <a:srgbClr val="FFFFFF"/>
              </a:solidFill>
              <a:miter lim="800000"/>
            </a:ln>
          </p:spPr>
          <p:txBody>
            <a:bodyPr lIns="0" tIns="0" rIns="0" bIns="0"/>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algn="just" eaLnBrk="1" hangingPunct="1">
                <a:lnSpc>
                  <a:spcPct val="96000"/>
                </a:lnSpc>
              </a:pPr>
              <a:r>
                <a:rPr kumimoji="0" lang="en-US" altLang="zh-CN" sz="1800">
                  <a:solidFill>
                    <a:schemeClr val="tx1"/>
                  </a:solidFill>
                  <a:latin typeface="Calibri" panose="020F0502020204030204" pitchFamily="34" charset="0"/>
                </a:rPr>
                <a:t>CP</a:t>
              </a:r>
              <a:endParaRPr kumimoji="0" lang="zh-CN" altLang="zh-CN" sz="1800">
                <a:solidFill>
                  <a:schemeClr val="tx1"/>
                </a:solidFill>
              </a:endParaRPr>
            </a:p>
          </p:txBody>
        </p:sp>
        <p:sp>
          <p:nvSpPr>
            <p:cNvPr id="44043" name="Rectangle 8"/>
            <p:cNvSpPr>
              <a:spLocks noChangeArrowheads="1"/>
            </p:cNvSpPr>
            <p:nvPr/>
          </p:nvSpPr>
          <p:spPr bwMode="auto">
            <a:xfrm>
              <a:off x="4748" y="4626"/>
              <a:ext cx="275" cy="321"/>
            </a:xfrm>
            <a:prstGeom prst="rect">
              <a:avLst/>
            </a:prstGeom>
            <a:solidFill>
              <a:srgbClr val="FFFFFF"/>
            </a:solidFill>
            <a:ln w="9525">
              <a:solidFill>
                <a:srgbClr val="FFFFFF"/>
              </a:solidFill>
              <a:miter lim="800000"/>
            </a:ln>
          </p:spPr>
          <p:txBody>
            <a:bodyPr lIns="0" tIns="0" rIns="0" bIns="0"/>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algn="just" eaLnBrk="1" hangingPunct="1">
                <a:lnSpc>
                  <a:spcPct val="96000"/>
                </a:lnSpc>
              </a:pPr>
              <a:r>
                <a:rPr kumimoji="0" lang="en-US" altLang="zh-CN" sz="1800">
                  <a:solidFill>
                    <a:schemeClr val="tx1"/>
                  </a:solidFill>
                  <a:latin typeface="Calibri" panose="020F0502020204030204" pitchFamily="34" charset="0"/>
                </a:rPr>
                <a:t>FD</a:t>
              </a:r>
              <a:endParaRPr kumimoji="0" lang="zh-CN" altLang="zh-CN" sz="1800">
                <a:solidFill>
                  <a:schemeClr val="tx1"/>
                </a:solidFill>
              </a:endParaRPr>
            </a:p>
          </p:txBody>
        </p:sp>
        <p:sp>
          <p:nvSpPr>
            <p:cNvPr id="44044" name="Rectangle 9"/>
            <p:cNvSpPr>
              <a:spLocks noChangeArrowheads="1"/>
            </p:cNvSpPr>
            <p:nvPr/>
          </p:nvSpPr>
          <p:spPr bwMode="auto">
            <a:xfrm>
              <a:off x="2030" y="5076"/>
              <a:ext cx="392" cy="145"/>
            </a:xfrm>
            <a:prstGeom prst="rect">
              <a:avLst/>
            </a:prstGeom>
            <a:solidFill>
              <a:srgbClr val="FFFFFF"/>
            </a:solidFill>
            <a:ln w="22225">
              <a:solidFill>
                <a:srgbClr val="000000"/>
              </a:solidFill>
              <a:miter lim="800000"/>
            </a:ln>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endParaRPr lang="zh-CN" altLang="en-US" sz="1800"/>
            </a:p>
          </p:txBody>
        </p:sp>
        <p:grpSp>
          <p:nvGrpSpPr>
            <p:cNvPr id="44045" name="Group 10"/>
            <p:cNvGrpSpPr/>
            <p:nvPr/>
          </p:nvGrpSpPr>
          <p:grpSpPr bwMode="auto">
            <a:xfrm>
              <a:off x="3352" y="4937"/>
              <a:ext cx="244" cy="458"/>
              <a:chOff x="2198" y="3823"/>
              <a:chExt cx="214" cy="404"/>
            </a:xfrm>
          </p:grpSpPr>
          <p:cxnSp>
            <p:nvCxnSpPr>
              <p:cNvPr id="44086" name="AutoShape 11"/>
              <p:cNvCxnSpPr>
                <a:cxnSpLocks noChangeShapeType="1"/>
              </p:cNvCxnSpPr>
              <p:nvPr/>
            </p:nvCxnSpPr>
            <p:spPr bwMode="auto">
              <a:xfrm>
                <a:off x="2198" y="3823"/>
                <a:ext cx="1" cy="404"/>
              </a:xfrm>
              <a:prstGeom prst="straightConnector1">
                <a:avLst/>
              </a:prstGeom>
              <a:noFill/>
              <a:ln w="22225">
                <a:solidFill>
                  <a:srgbClr val="000000"/>
                </a:solidFill>
                <a:round/>
              </a:ln>
              <a:extLst>
                <a:ext uri="{909E8E84-426E-40DD-AFC4-6F175D3DCCD1}">
                  <a14:hiddenFill xmlns:a14="http://schemas.microsoft.com/office/drawing/2010/main">
                    <a:noFill/>
                  </a14:hiddenFill>
                </a:ext>
              </a:extLst>
            </p:spPr>
          </p:cxnSp>
          <p:cxnSp>
            <p:nvCxnSpPr>
              <p:cNvPr id="44087" name="AutoShape 12"/>
              <p:cNvCxnSpPr>
                <a:cxnSpLocks noChangeShapeType="1"/>
              </p:cNvCxnSpPr>
              <p:nvPr/>
            </p:nvCxnSpPr>
            <p:spPr bwMode="auto">
              <a:xfrm>
                <a:off x="2411" y="3823"/>
                <a:ext cx="1" cy="404"/>
              </a:xfrm>
              <a:prstGeom prst="straightConnector1">
                <a:avLst/>
              </a:prstGeom>
              <a:noFill/>
              <a:ln w="22225">
                <a:solidFill>
                  <a:srgbClr val="000000"/>
                </a:solidFill>
                <a:round/>
              </a:ln>
              <a:extLst>
                <a:ext uri="{909E8E84-426E-40DD-AFC4-6F175D3DCCD1}">
                  <a14:hiddenFill xmlns:a14="http://schemas.microsoft.com/office/drawing/2010/main">
                    <a:noFill/>
                  </a14:hiddenFill>
                </a:ext>
              </a:extLst>
            </p:spPr>
          </p:cxnSp>
          <p:cxnSp>
            <p:nvCxnSpPr>
              <p:cNvPr id="44088" name="AutoShape 13"/>
              <p:cNvCxnSpPr>
                <a:cxnSpLocks noChangeShapeType="1"/>
              </p:cNvCxnSpPr>
              <p:nvPr/>
            </p:nvCxnSpPr>
            <p:spPr bwMode="auto">
              <a:xfrm flipH="1">
                <a:off x="2198" y="3823"/>
                <a:ext cx="213" cy="404"/>
              </a:xfrm>
              <a:prstGeom prst="straightConnector1">
                <a:avLst/>
              </a:prstGeom>
              <a:noFill/>
              <a:ln w="22225">
                <a:solidFill>
                  <a:srgbClr val="000000"/>
                </a:solidFill>
                <a:round/>
              </a:ln>
              <a:extLst>
                <a:ext uri="{909E8E84-426E-40DD-AFC4-6F175D3DCCD1}">
                  <a14:hiddenFill xmlns:a14="http://schemas.microsoft.com/office/drawing/2010/main">
                    <a:noFill/>
                  </a14:hiddenFill>
                </a:ext>
              </a:extLst>
            </p:spPr>
          </p:cxnSp>
          <p:cxnSp>
            <p:nvCxnSpPr>
              <p:cNvPr id="44089" name="AutoShape 14"/>
              <p:cNvCxnSpPr>
                <a:cxnSpLocks noChangeShapeType="1"/>
              </p:cNvCxnSpPr>
              <p:nvPr/>
            </p:nvCxnSpPr>
            <p:spPr bwMode="auto">
              <a:xfrm>
                <a:off x="2199" y="3823"/>
                <a:ext cx="212" cy="404"/>
              </a:xfrm>
              <a:prstGeom prst="straightConnector1">
                <a:avLst/>
              </a:prstGeom>
              <a:noFill/>
              <a:ln w="22225">
                <a:solidFill>
                  <a:srgbClr val="000000"/>
                </a:solidFill>
                <a:round/>
              </a:ln>
              <a:extLst>
                <a:ext uri="{909E8E84-426E-40DD-AFC4-6F175D3DCCD1}">
                  <a14:hiddenFill xmlns:a14="http://schemas.microsoft.com/office/drawing/2010/main">
                    <a:noFill/>
                  </a14:hiddenFill>
                </a:ext>
              </a:extLst>
            </p:spPr>
          </p:cxnSp>
        </p:grpSp>
        <p:sp>
          <p:nvSpPr>
            <p:cNvPr id="44046" name="Rectangle 15"/>
            <p:cNvSpPr>
              <a:spLocks noChangeArrowheads="1"/>
            </p:cNvSpPr>
            <p:nvPr/>
          </p:nvSpPr>
          <p:spPr bwMode="auto">
            <a:xfrm>
              <a:off x="7383" y="4997"/>
              <a:ext cx="197" cy="144"/>
            </a:xfrm>
            <a:prstGeom prst="rect">
              <a:avLst/>
            </a:prstGeom>
            <a:solidFill>
              <a:srgbClr val="FFFFFF"/>
            </a:solidFill>
            <a:ln w="22225">
              <a:solidFill>
                <a:srgbClr val="000000"/>
              </a:solidFill>
              <a:miter lim="800000"/>
            </a:ln>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endParaRPr lang="zh-CN" altLang="en-US" sz="1800"/>
            </a:p>
          </p:txBody>
        </p:sp>
        <p:sp>
          <p:nvSpPr>
            <p:cNvPr id="44047" name="Rectangle 16"/>
            <p:cNvSpPr>
              <a:spLocks noChangeArrowheads="1"/>
            </p:cNvSpPr>
            <p:nvPr/>
          </p:nvSpPr>
          <p:spPr bwMode="auto">
            <a:xfrm>
              <a:off x="8413" y="5006"/>
              <a:ext cx="197" cy="144"/>
            </a:xfrm>
            <a:prstGeom prst="rect">
              <a:avLst/>
            </a:prstGeom>
            <a:solidFill>
              <a:srgbClr val="FFFFFF"/>
            </a:solidFill>
            <a:ln w="22225">
              <a:solidFill>
                <a:srgbClr val="000000"/>
              </a:solidFill>
              <a:miter lim="800000"/>
            </a:ln>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endParaRPr lang="zh-CN" altLang="en-US" sz="1800"/>
            </a:p>
          </p:txBody>
        </p:sp>
        <p:sp>
          <p:nvSpPr>
            <p:cNvPr id="44048" name="Line 17"/>
            <p:cNvSpPr>
              <a:spLocks noChangeShapeType="1"/>
            </p:cNvSpPr>
            <p:nvPr/>
          </p:nvSpPr>
          <p:spPr bwMode="auto">
            <a:xfrm>
              <a:off x="2422" y="5140"/>
              <a:ext cx="930" cy="1"/>
            </a:xfrm>
            <a:prstGeom prst="line">
              <a:avLst/>
            </a:prstGeom>
            <a:noFill/>
            <a:ln w="22225">
              <a:solidFill>
                <a:srgbClr val="000000"/>
              </a:solidFill>
              <a:round/>
            </a:ln>
            <a:extLst>
              <a:ext uri="{909E8E84-426E-40DD-AFC4-6F175D3DCCD1}">
                <a14:hiddenFill xmlns:a14="http://schemas.microsoft.com/office/drawing/2010/main">
                  <a:noFill/>
                </a14:hiddenFill>
              </a:ext>
            </a:extLst>
          </p:spPr>
          <p:txBody>
            <a:bodyPr/>
            <a:lstStyle/>
            <a:p>
              <a:endParaRPr lang="zh-CN" altLang="en-US"/>
            </a:p>
          </p:txBody>
        </p:sp>
        <p:sp>
          <p:nvSpPr>
            <p:cNvPr id="44049" name="Line 18"/>
            <p:cNvSpPr>
              <a:spLocks noChangeShapeType="1"/>
            </p:cNvSpPr>
            <p:nvPr/>
          </p:nvSpPr>
          <p:spPr bwMode="auto">
            <a:xfrm flipV="1">
              <a:off x="3591" y="5076"/>
              <a:ext cx="1150" cy="1"/>
            </a:xfrm>
            <a:prstGeom prst="line">
              <a:avLst/>
            </a:prstGeom>
            <a:noFill/>
            <a:ln w="22225">
              <a:solidFill>
                <a:srgbClr val="000000"/>
              </a:solidFill>
              <a:round/>
            </a:ln>
            <a:extLst>
              <a:ext uri="{909E8E84-426E-40DD-AFC4-6F175D3DCCD1}">
                <a14:hiddenFill xmlns:a14="http://schemas.microsoft.com/office/drawing/2010/main">
                  <a:noFill/>
                </a14:hiddenFill>
              </a:ext>
            </a:extLst>
          </p:spPr>
          <p:txBody>
            <a:bodyPr/>
            <a:lstStyle/>
            <a:p>
              <a:endParaRPr lang="zh-CN" altLang="en-US"/>
            </a:p>
          </p:txBody>
        </p:sp>
        <p:sp>
          <p:nvSpPr>
            <p:cNvPr id="44050" name="Line 19"/>
            <p:cNvSpPr>
              <a:spLocks noChangeShapeType="1"/>
            </p:cNvSpPr>
            <p:nvPr/>
          </p:nvSpPr>
          <p:spPr bwMode="auto">
            <a:xfrm>
              <a:off x="3596" y="5221"/>
              <a:ext cx="1145" cy="1"/>
            </a:xfrm>
            <a:prstGeom prst="line">
              <a:avLst/>
            </a:prstGeom>
            <a:noFill/>
            <a:ln w="22225">
              <a:solidFill>
                <a:srgbClr val="000000"/>
              </a:solidFill>
              <a:round/>
            </a:ln>
            <a:extLst>
              <a:ext uri="{909E8E84-426E-40DD-AFC4-6F175D3DCCD1}">
                <a14:hiddenFill xmlns:a14="http://schemas.microsoft.com/office/drawing/2010/main">
                  <a:noFill/>
                </a14:hiddenFill>
              </a:ext>
            </a:extLst>
          </p:spPr>
          <p:txBody>
            <a:bodyPr/>
            <a:lstStyle/>
            <a:p>
              <a:endParaRPr lang="zh-CN" altLang="en-US"/>
            </a:p>
          </p:txBody>
        </p:sp>
        <p:sp>
          <p:nvSpPr>
            <p:cNvPr id="44051" name="Line 20"/>
            <p:cNvSpPr>
              <a:spLocks noChangeShapeType="1"/>
            </p:cNvSpPr>
            <p:nvPr/>
          </p:nvSpPr>
          <p:spPr bwMode="auto">
            <a:xfrm flipV="1">
              <a:off x="7580" y="5076"/>
              <a:ext cx="822" cy="1"/>
            </a:xfrm>
            <a:prstGeom prst="line">
              <a:avLst/>
            </a:prstGeom>
            <a:noFill/>
            <a:ln w="22225">
              <a:solidFill>
                <a:srgbClr val="000000"/>
              </a:solidFill>
              <a:round/>
            </a:ln>
            <a:extLst>
              <a:ext uri="{909E8E84-426E-40DD-AFC4-6F175D3DCCD1}">
                <a14:hiddenFill xmlns:a14="http://schemas.microsoft.com/office/drawing/2010/main">
                  <a:noFill/>
                </a14:hiddenFill>
              </a:ext>
            </a:extLst>
          </p:spPr>
          <p:txBody>
            <a:bodyPr/>
            <a:lstStyle/>
            <a:p>
              <a:endParaRPr lang="zh-CN" altLang="en-US"/>
            </a:p>
          </p:txBody>
        </p:sp>
        <p:sp>
          <p:nvSpPr>
            <p:cNvPr id="44052" name="Oval 21"/>
            <p:cNvSpPr>
              <a:spLocks noChangeArrowheads="1"/>
            </p:cNvSpPr>
            <p:nvPr/>
          </p:nvSpPr>
          <p:spPr bwMode="auto">
            <a:xfrm>
              <a:off x="6160" y="4995"/>
              <a:ext cx="170" cy="145"/>
            </a:xfrm>
            <a:prstGeom prst="ellipse">
              <a:avLst/>
            </a:prstGeom>
            <a:solidFill>
              <a:srgbClr val="FFFFFF"/>
            </a:solidFill>
            <a:ln w="9525">
              <a:solidFill>
                <a:srgbClr val="000000"/>
              </a:solidFill>
              <a:round/>
            </a:ln>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endParaRPr lang="zh-CN" altLang="en-US" sz="1800"/>
            </a:p>
          </p:txBody>
        </p:sp>
        <p:sp>
          <p:nvSpPr>
            <p:cNvPr id="44053" name="Freeform 22"/>
            <p:cNvSpPr/>
            <p:nvPr/>
          </p:nvSpPr>
          <p:spPr bwMode="auto">
            <a:xfrm>
              <a:off x="4983" y="5220"/>
              <a:ext cx="2400" cy="381"/>
            </a:xfrm>
            <a:custGeom>
              <a:avLst/>
              <a:gdLst>
                <a:gd name="T0" fmla="*/ 0 w 1959"/>
                <a:gd name="T1" fmla="*/ 0 h 380"/>
                <a:gd name="T2" fmla="*/ 599 w 1959"/>
                <a:gd name="T3" fmla="*/ 1 h 380"/>
                <a:gd name="T4" fmla="*/ 599 w 1959"/>
                <a:gd name="T5" fmla="*/ 380 h 380"/>
                <a:gd name="T6" fmla="*/ 1959 w 1959"/>
                <a:gd name="T7" fmla="*/ 380 h 38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959" h="380">
                  <a:moveTo>
                    <a:pt x="0" y="0"/>
                  </a:moveTo>
                  <a:lnTo>
                    <a:pt x="599" y="1"/>
                  </a:lnTo>
                  <a:lnTo>
                    <a:pt x="599" y="380"/>
                  </a:lnTo>
                  <a:lnTo>
                    <a:pt x="1959" y="380"/>
                  </a:lnTo>
                </a:path>
              </a:pathLst>
            </a:custGeom>
            <a:noFill/>
            <a:ln w="22225">
              <a:solidFill>
                <a:srgbClr val="000000"/>
              </a:solidFill>
              <a:round/>
            </a:ln>
            <a:extLst>
              <a:ext uri="{909E8E84-426E-40DD-AFC4-6F175D3DCCD1}">
                <a14:hiddenFill xmlns:a14="http://schemas.microsoft.com/office/drawing/2010/main">
                  <a:solidFill>
                    <a:srgbClr val="FFFFFF"/>
                  </a:solidFill>
                </a14:hiddenFill>
              </a:ext>
            </a:extLst>
          </p:spPr>
          <p:txBody>
            <a:bodyPr/>
            <a:lstStyle/>
            <a:p>
              <a:endParaRPr lang="zh-CN" altLang="en-US"/>
            </a:p>
          </p:txBody>
        </p:sp>
        <p:sp>
          <p:nvSpPr>
            <p:cNvPr id="44054" name="Line 23"/>
            <p:cNvSpPr>
              <a:spLocks noChangeShapeType="1"/>
            </p:cNvSpPr>
            <p:nvPr/>
          </p:nvSpPr>
          <p:spPr bwMode="auto">
            <a:xfrm>
              <a:off x="7580" y="5600"/>
              <a:ext cx="823" cy="1"/>
            </a:xfrm>
            <a:prstGeom prst="line">
              <a:avLst/>
            </a:prstGeom>
            <a:noFill/>
            <a:ln w="22225">
              <a:solidFill>
                <a:srgbClr val="000000"/>
              </a:solidFill>
              <a:round/>
            </a:ln>
            <a:extLst>
              <a:ext uri="{909E8E84-426E-40DD-AFC4-6F175D3DCCD1}">
                <a14:hiddenFill xmlns:a14="http://schemas.microsoft.com/office/drawing/2010/main">
                  <a:noFill/>
                </a14:hiddenFill>
              </a:ext>
            </a:extLst>
          </p:spPr>
          <p:txBody>
            <a:bodyPr/>
            <a:lstStyle/>
            <a:p>
              <a:endParaRPr lang="zh-CN" altLang="en-US"/>
            </a:p>
          </p:txBody>
        </p:sp>
        <p:sp>
          <p:nvSpPr>
            <p:cNvPr id="44055" name="Line 24"/>
            <p:cNvSpPr>
              <a:spLocks noChangeShapeType="1"/>
            </p:cNvSpPr>
            <p:nvPr/>
          </p:nvSpPr>
          <p:spPr bwMode="auto">
            <a:xfrm>
              <a:off x="2422" y="4180"/>
              <a:ext cx="1" cy="815"/>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a:lstStyle/>
            <a:p>
              <a:endParaRPr lang="zh-CN" altLang="en-US"/>
            </a:p>
          </p:txBody>
        </p:sp>
        <p:sp>
          <p:nvSpPr>
            <p:cNvPr id="44056" name="Line 25"/>
            <p:cNvSpPr>
              <a:spLocks noChangeShapeType="1"/>
            </p:cNvSpPr>
            <p:nvPr/>
          </p:nvSpPr>
          <p:spPr bwMode="auto">
            <a:xfrm flipV="1">
              <a:off x="3594" y="4600"/>
              <a:ext cx="1" cy="297"/>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a:lstStyle/>
            <a:p>
              <a:endParaRPr lang="zh-CN" altLang="en-US"/>
            </a:p>
          </p:txBody>
        </p:sp>
        <p:sp>
          <p:nvSpPr>
            <p:cNvPr id="44057" name="Line 26"/>
            <p:cNvSpPr>
              <a:spLocks noChangeShapeType="1"/>
            </p:cNvSpPr>
            <p:nvPr/>
          </p:nvSpPr>
          <p:spPr bwMode="auto">
            <a:xfrm flipV="1">
              <a:off x="4739" y="4600"/>
              <a:ext cx="1" cy="297"/>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a:lstStyle/>
            <a:p>
              <a:endParaRPr lang="zh-CN" altLang="en-US"/>
            </a:p>
          </p:txBody>
        </p:sp>
        <p:sp>
          <p:nvSpPr>
            <p:cNvPr id="44058" name="Line 27"/>
            <p:cNvSpPr>
              <a:spLocks noChangeShapeType="1"/>
            </p:cNvSpPr>
            <p:nvPr/>
          </p:nvSpPr>
          <p:spPr bwMode="auto">
            <a:xfrm flipV="1">
              <a:off x="4978" y="4600"/>
              <a:ext cx="1" cy="297"/>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a:lstStyle/>
            <a:p>
              <a:endParaRPr lang="zh-CN" altLang="en-US"/>
            </a:p>
          </p:txBody>
        </p:sp>
        <p:sp>
          <p:nvSpPr>
            <p:cNvPr id="44059" name="Line 28"/>
            <p:cNvSpPr>
              <a:spLocks noChangeShapeType="1"/>
            </p:cNvSpPr>
            <p:nvPr/>
          </p:nvSpPr>
          <p:spPr bwMode="auto">
            <a:xfrm flipV="1">
              <a:off x="6160" y="4600"/>
              <a:ext cx="1" cy="407"/>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a:lstStyle/>
            <a:p>
              <a:endParaRPr lang="zh-CN" altLang="en-US"/>
            </a:p>
          </p:txBody>
        </p:sp>
        <p:sp>
          <p:nvSpPr>
            <p:cNvPr id="44060" name="Line 29"/>
            <p:cNvSpPr>
              <a:spLocks noChangeShapeType="1"/>
            </p:cNvSpPr>
            <p:nvPr/>
          </p:nvSpPr>
          <p:spPr bwMode="auto">
            <a:xfrm>
              <a:off x="8402" y="4162"/>
              <a:ext cx="1" cy="815"/>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a:lstStyle/>
            <a:p>
              <a:endParaRPr lang="zh-CN" altLang="en-US"/>
            </a:p>
          </p:txBody>
        </p:sp>
        <p:sp>
          <p:nvSpPr>
            <p:cNvPr id="44061" name="Rectangle 30"/>
            <p:cNvSpPr>
              <a:spLocks noChangeArrowheads="1"/>
            </p:cNvSpPr>
            <p:nvPr/>
          </p:nvSpPr>
          <p:spPr bwMode="auto">
            <a:xfrm>
              <a:off x="3752" y="4444"/>
              <a:ext cx="755" cy="321"/>
            </a:xfrm>
            <a:prstGeom prst="rect">
              <a:avLst/>
            </a:prstGeom>
            <a:solidFill>
              <a:srgbClr val="FFFFFF"/>
            </a:solidFill>
            <a:ln w="9525">
              <a:solidFill>
                <a:srgbClr val="FFFFFF"/>
              </a:solidFill>
              <a:miter lim="800000"/>
            </a:ln>
          </p:spPr>
          <p:txBody>
            <a:bodyPr lIns="0" tIns="0" rIns="0" bIns="0"/>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algn="just" eaLnBrk="1" hangingPunct="1">
                <a:lnSpc>
                  <a:spcPct val="96000"/>
                </a:lnSpc>
              </a:pPr>
              <a:r>
                <a:rPr kumimoji="0" lang="zh-CN" altLang="en-US" sz="1800">
                  <a:solidFill>
                    <a:schemeClr val="tx1"/>
                  </a:solidFill>
                  <a:latin typeface="Calibri" panose="020F0502020204030204" pitchFamily="34" charset="0"/>
                </a:rPr>
                <a:t>主干光缆</a:t>
              </a:r>
              <a:endParaRPr kumimoji="0" lang="zh-CN" altLang="zh-CN" sz="1800">
                <a:solidFill>
                  <a:schemeClr val="tx1"/>
                </a:solidFill>
              </a:endParaRPr>
            </a:p>
          </p:txBody>
        </p:sp>
        <p:cxnSp>
          <p:nvCxnSpPr>
            <p:cNvPr id="44062" name="AutoShape 31"/>
            <p:cNvCxnSpPr>
              <a:cxnSpLocks noChangeShapeType="1"/>
            </p:cNvCxnSpPr>
            <p:nvPr/>
          </p:nvCxnSpPr>
          <p:spPr bwMode="auto">
            <a:xfrm>
              <a:off x="3591" y="4770"/>
              <a:ext cx="1145" cy="1"/>
            </a:xfrm>
            <a:prstGeom prst="straightConnector1">
              <a:avLst/>
            </a:prstGeom>
            <a:noFill/>
            <a:ln w="9525">
              <a:solidFill>
                <a:srgbClr val="000000"/>
              </a:solidFill>
              <a:round/>
              <a:headEnd type="triangle" w="med" len="med"/>
              <a:tailEnd type="triangle" w="med" len="med"/>
            </a:ln>
            <a:extLst>
              <a:ext uri="{909E8E84-426E-40DD-AFC4-6F175D3DCCD1}">
                <a14:hiddenFill xmlns:a14="http://schemas.microsoft.com/office/drawing/2010/main">
                  <a:noFill/>
                </a14:hiddenFill>
              </a:ext>
            </a:extLst>
          </p:spPr>
        </p:cxnSp>
        <p:sp>
          <p:nvSpPr>
            <p:cNvPr id="44063" name="Rectangle 32"/>
            <p:cNvSpPr>
              <a:spLocks noChangeArrowheads="1"/>
            </p:cNvSpPr>
            <p:nvPr/>
          </p:nvSpPr>
          <p:spPr bwMode="auto">
            <a:xfrm>
              <a:off x="5216" y="4447"/>
              <a:ext cx="755" cy="321"/>
            </a:xfrm>
            <a:prstGeom prst="rect">
              <a:avLst/>
            </a:prstGeom>
            <a:solidFill>
              <a:srgbClr val="FFFFFF"/>
            </a:solidFill>
            <a:ln w="9525">
              <a:solidFill>
                <a:srgbClr val="FFFFFF"/>
              </a:solidFill>
              <a:miter lim="800000"/>
            </a:ln>
          </p:spPr>
          <p:txBody>
            <a:bodyPr lIns="0" tIns="0" rIns="0" bIns="0"/>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algn="just" eaLnBrk="1" hangingPunct="1">
                <a:lnSpc>
                  <a:spcPct val="96000"/>
                </a:lnSpc>
              </a:pPr>
              <a:r>
                <a:rPr kumimoji="0" lang="zh-CN" altLang="en-US" sz="1800">
                  <a:solidFill>
                    <a:schemeClr val="tx1"/>
                  </a:solidFill>
                  <a:latin typeface="Calibri" panose="020F0502020204030204" pitchFamily="34" charset="0"/>
                </a:rPr>
                <a:t>水平光缆</a:t>
              </a:r>
              <a:endParaRPr kumimoji="0" lang="zh-CN" altLang="zh-CN" sz="1800">
                <a:solidFill>
                  <a:schemeClr val="tx1"/>
                </a:solidFill>
              </a:endParaRPr>
            </a:p>
          </p:txBody>
        </p:sp>
        <p:cxnSp>
          <p:nvCxnSpPr>
            <p:cNvPr id="44064" name="AutoShape 33"/>
            <p:cNvCxnSpPr>
              <a:cxnSpLocks noChangeShapeType="1"/>
            </p:cNvCxnSpPr>
            <p:nvPr/>
          </p:nvCxnSpPr>
          <p:spPr bwMode="auto">
            <a:xfrm>
              <a:off x="4979" y="4769"/>
              <a:ext cx="1182" cy="1"/>
            </a:xfrm>
            <a:prstGeom prst="straightConnector1">
              <a:avLst/>
            </a:prstGeom>
            <a:noFill/>
            <a:ln w="9525">
              <a:solidFill>
                <a:srgbClr val="000000"/>
              </a:solidFill>
              <a:round/>
              <a:headEnd type="triangle" w="med" len="med"/>
              <a:tailEnd type="triangle" w="med" len="med"/>
            </a:ln>
            <a:extLst>
              <a:ext uri="{909E8E84-426E-40DD-AFC4-6F175D3DCCD1}">
                <a14:hiddenFill xmlns:a14="http://schemas.microsoft.com/office/drawing/2010/main">
                  <a:noFill/>
                </a14:hiddenFill>
              </a:ext>
            </a:extLst>
          </p:spPr>
        </p:cxnSp>
        <p:sp>
          <p:nvSpPr>
            <p:cNvPr id="44065" name="Rectangle 34"/>
            <p:cNvSpPr>
              <a:spLocks noChangeArrowheads="1"/>
            </p:cNvSpPr>
            <p:nvPr/>
          </p:nvSpPr>
          <p:spPr bwMode="auto">
            <a:xfrm>
              <a:off x="6486" y="4755"/>
              <a:ext cx="755" cy="321"/>
            </a:xfrm>
            <a:prstGeom prst="rect">
              <a:avLst/>
            </a:prstGeom>
            <a:solidFill>
              <a:srgbClr val="FFFFFF"/>
            </a:solidFill>
            <a:ln w="9525">
              <a:solidFill>
                <a:srgbClr val="FFFFFF"/>
              </a:solidFill>
              <a:miter lim="800000"/>
            </a:ln>
          </p:spPr>
          <p:txBody>
            <a:bodyPr lIns="0" tIns="0" rIns="0" bIns="0"/>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algn="just" eaLnBrk="1" hangingPunct="1">
                <a:lnSpc>
                  <a:spcPct val="96000"/>
                </a:lnSpc>
              </a:pPr>
              <a:r>
                <a:rPr kumimoji="0" lang="en-US" altLang="zh-CN" sz="1800">
                  <a:solidFill>
                    <a:schemeClr val="tx1"/>
                  </a:solidFill>
                  <a:latin typeface="Calibri" panose="020F0502020204030204" pitchFamily="34" charset="0"/>
                </a:rPr>
                <a:t>CP</a:t>
              </a:r>
              <a:r>
                <a:rPr kumimoji="0" lang="zh-CN" altLang="en-US" sz="1800">
                  <a:solidFill>
                    <a:schemeClr val="tx1"/>
                  </a:solidFill>
                  <a:latin typeface="Calibri" panose="020F0502020204030204" pitchFamily="34" charset="0"/>
                </a:rPr>
                <a:t>光缆</a:t>
              </a:r>
              <a:endParaRPr kumimoji="0" lang="zh-CN" altLang="zh-CN" sz="1800">
                <a:solidFill>
                  <a:schemeClr val="tx1"/>
                </a:solidFill>
              </a:endParaRPr>
            </a:p>
          </p:txBody>
        </p:sp>
        <p:sp>
          <p:nvSpPr>
            <p:cNvPr id="44066" name="Rectangle 35"/>
            <p:cNvSpPr>
              <a:spLocks noChangeArrowheads="1"/>
            </p:cNvSpPr>
            <p:nvPr/>
          </p:nvSpPr>
          <p:spPr bwMode="auto">
            <a:xfrm>
              <a:off x="2527" y="4770"/>
              <a:ext cx="755" cy="321"/>
            </a:xfrm>
            <a:prstGeom prst="rect">
              <a:avLst/>
            </a:prstGeom>
            <a:solidFill>
              <a:srgbClr val="FFFFFF"/>
            </a:solidFill>
            <a:ln w="9525">
              <a:solidFill>
                <a:srgbClr val="FFFFFF"/>
              </a:solidFill>
              <a:miter lim="800000"/>
            </a:ln>
          </p:spPr>
          <p:txBody>
            <a:bodyPr lIns="0" tIns="0" rIns="0" bIns="0"/>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algn="just" eaLnBrk="1" hangingPunct="1">
                <a:lnSpc>
                  <a:spcPct val="96000"/>
                </a:lnSpc>
              </a:pPr>
              <a:r>
                <a:rPr kumimoji="0" lang="zh-CN" altLang="en-US" sz="1800">
                  <a:solidFill>
                    <a:schemeClr val="tx1"/>
                  </a:solidFill>
                  <a:latin typeface="Calibri" panose="020F0502020204030204" pitchFamily="34" charset="0"/>
                </a:rPr>
                <a:t>设备光缆</a:t>
              </a:r>
              <a:endParaRPr kumimoji="0" lang="zh-CN" altLang="zh-CN" sz="1800">
                <a:solidFill>
                  <a:schemeClr val="tx1"/>
                </a:solidFill>
              </a:endParaRPr>
            </a:p>
          </p:txBody>
        </p:sp>
        <p:sp>
          <p:nvSpPr>
            <p:cNvPr id="44067" name="Rectangle 36"/>
            <p:cNvSpPr>
              <a:spLocks noChangeArrowheads="1"/>
            </p:cNvSpPr>
            <p:nvPr/>
          </p:nvSpPr>
          <p:spPr bwMode="auto">
            <a:xfrm>
              <a:off x="3141" y="5423"/>
              <a:ext cx="611" cy="321"/>
            </a:xfrm>
            <a:prstGeom prst="rect">
              <a:avLst/>
            </a:prstGeom>
            <a:solidFill>
              <a:srgbClr val="FFFFFF"/>
            </a:solidFill>
            <a:ln w="9525">
              <a:solidFill>
                <a:srgbClr val="FFFFFF"/>
              </a:solidFill>
              <a:miter lim="800000"/>
            </a:ln>
          </p:spPr>
          <p:txBody>
            <a:bodyPr lIns="0" tIns="0" rIns="0" bIns="0"/>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algn="just" eaLnBrk="1" hangingPunct="1">
                <a:lnSpc>
                  <a:spcPct val="96000"/>
                </a:lnSpc>
              </a:pPr>
              <a:r>
                <a:rPr kumimoji="0" lang="zh-CN" altLang="en-US" sz="1800">
                  <a:solidFill>
                    <a:schemeClr val="tx1"/>
                  </a:solidFill>
                  <a:latin typeface="Calibri" panose="020F0502020204030204" pitchFamily="34" charset="0"/>
                </a:rPr>
                <a:t>光跳线</a:t>
              </a:r>
              <a:endParaRPr kumimoji="0" lang="zh-CN" altLang="zh-CN" sz="1800">
                <a:solidFill>
                  <a:schemeClr val="tx1"/>
                </a:solidFill>
              </a:endParaRPr>
            </a:p>
          </p:txBody>
        </p:sp>
        <p:sp>
          <p:nvSpPr>
            <p:cNvPr id="44068" name="Rectangle 37"/>
            <p:cNvSpPr>
              <a:spLocks noChangeArrowheads="1"/>
            </p:cNvSpPr>
            <p:nvPr/>
          </p:nvSpPr>
          <p:spPr bwMode="auto">
            <a:xfrm>
              <a:off x="4365" y="5395"/>
              <a:ext cx="1011" cy="321"/>
            </a:xfrm>
            <a:prstGeom prst="rect">
              <a:avLst/>
            </a:prstGeom>
            <a:solidFill>
              <a:srgbClr val="FFFFFF"/>
            </a:solidFill>
            <a:ln w="9525">
              <a:solidFill>
                <a:srgbClr val="FFFFFF"/>
              </a:solidFill>
              <a:miter lim="800000"/>
            </a:ln>
          </p:spPr>
          <p:txBody>
            <a:bodyPr lIns="0" tIns="0" rIns="0" bIns="0"/>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algn="just" eaLnBrk="1" hangingPunct="1">
                <a:lnSpc>
                  <a:spcPct val="96000"/>
                </a:lnSpc>
              </a:pPr>
              <a:r>
                <a:rPr kumimoji="0" lang="zh-CN" altLang="en-US" sz="1800">
                  <a:solidFill>
                    <a:schemeClr val="tx1"/>
                  </a:solidFill>
                  <a:latin typeface="Calibri" panose="020F0502020204030204" pitchFamily="34" charset="0"/>
                </a:rPr>
                <a:t>光纤端接点</a:t>
              </a:r>
              <a:endParaRPr kumimoji="0" lang="zh-CN" altLang="zh-CN" sz="1800">
                <a:solidFill>
                  <a:schemeClr val="tx1"/>
                </a:solidFill>
              </a:endParaRPr>
            </a:p>
          </p:txBody>
        </p:sp>
        <p:sp>
          <p:nvSpPr>
            <p:cNvPr id="44069" name="Rectangle 38"/>
            <p:cNvSpPr>
              <a:spLocks noChangeArrowheads="1"/>
            </p:cNvSpPr>
            <p:nvPr/>
          </p:nvSpPr>
          <p:spPr bwMode="auto">
            <a:xfrm>
              <a:off x="8378" y="5663"/>
              <a:ext cx="275" cy="321"/>
            </a:xfrm>
            <a:prstGeom prst="rect">
              <a:avLst/>
            </a:prstGeom>
            <a:solidFill>
              <a:srgbClr val="FFFFFF"/>
            </a:solidFill>
            <a:ln w="9525">
              <a:solidFill>
                <a:srgbClr val="FFFFFF"/>
              </a:solidFill>
              <a:miter lim="800000"/>
            </a:ln>
          </p:spPr>
          <p:txBody>
            <a:bodyPr lIns="0" tIns="0" rIns="0" bIns="0"/>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algn="just" eaLnBrk="1" hangingPunct="1">
                <a:lnSpc>
                  <a:spcPct val="96000"/>
                </a:lnSpc>
              </a:pPr>
              <a:r>
                <a:rPr kumimoji="0" lang="en-US" altLang="zh-CN" sz="1800">
                  <a:solidFill>
                    <a:schemeClr val="tx1"/>
                  </a:solidFill>
                  <a:latin typeface="Calibri" panose="020F0502020204030204" pitchFamily="34" charset="0"/>
                </a:rPr>
                <a:t>TE</a:t>
              </a:r>
              <a:endParaRPr kumimoji="0" lang="zh-CN" altLang="zh-CN" sz="1800">
                <a:solidFill>
                  <a:schemeClr val="tx1"/>
                </a:solidFill>
              </a:endParaRPr>
            </a:p>
          </p:txBody>
        </p:sp>
        <p:sp>
          <p:nvSpPr>
            <p:cNvPr id="44070" name="Rectangle 39"/>
            <p:cNvSpPr>
              <a:spLocks noChangeArrowheads="1"/>
            </p:cNvSpPr>
            <p:nvPr/>
          </p:nvSpPr>
          <p:spPr bwMode="auto">
            <a:xfrm>
              <a:off x="7368" y="5663"/>
              <a:ext cx="275" cy="321"/>
            </a:xfrm>
            <a:prstGeom prst="rect">
              <a:avLst/>
            </a:prstGeom>
            <a:solidFill>
              <a:srgbClr val="FFFFFF"/>
            </a:solidFill>
            <a:ln w="9525">
              <a:solidFill>
                <a:srgbClr val="FFFFFF"/>
              </a:solidFill>
              <a:miter lim="800000"/>
            </a:ln>
          </p:spPr>
          <p:txBody>
            <a:bodyPr lIns="0" tIns="0" rIns="0" bIns="0"/>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algn="just" eaLnBrk="1" hangingPunct="1">
                <a:lnSpc>
                  <a:spcPct val="96000"/>
                </a:lnSpc>
              </a:pPr>
              <a:r>
                <a:rPr kumimoji="0" lang="en-US" altLang="zh-CN" sz="1800">
                  <a:solidFill>
                    <a:schemeClr val="tx1"/>
                  </a:solidFill>
                  <a:latin typeface="Calibri" panose="020F0502020204030204" pitchFamily="34" charset="0"/>
                </a:rPr>
                <a:t>TO</a:t>
              </a:r>
              <a:endParaRPr kumimoji="0" lang="zh-CN" altLang="zh-CN" sz="1800">
                <a:solidFill>
                  <a:schemeClr val="tx1"/>
                </a:solidFill>
              </a:endParaRPr>
            </a:p>
          </p:txBody>
        </p:sp>
        <p:sp>
          <p:nvSpPr>
            <p:cNvPr id="44071" name="Rectangle 40"/>
            <p:cNvSpPr>
              <a:spLocks noChangeArrowheads="1"/>
            </p:cNvSpPr>
            <p:nvPr/>
          </p:nvSpPr>
          <p:spPr bwMode="auto">
            <a:xfrm>
              <a:off x="7383" y="5530"/>
              <a:ext cx="197" cy="144"/>
            </a:xfrm>
            <a:prstGeom prst="rect">
              <a:avLst/>
            </a:prstGeom>
            <a:solidFill>
              <a:srgbClr val="FFFFFF"/>
            </a:solidFill>
            <a:ln w="22225">
              <a:solidFill>
                <a:srgbClr val="000000"/>
              </a:solidFill>
              <a:miter lim="800000"/>
            </a:ln>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endParaRPr lang="zh-CN" altLang="en-US" sz="1800"/>
            </a:p>
          </p:txBody>
        </p:sp>
        <p:sp>
          <p:nvSpPr>
            <p:cNvPr id="44072" name="Rectangle 41"/>
            <p:cNvSpPr>
              <a:spLocks noChangeArrowheads="1"/>
            </p:cNvSpPr>
            <p:nvPr/>
          </p:nvSpPr>
          <p:spPr bwMode="auto">
            <a:xfrm>
              <a:off x="8402" y="5529"/>
              <a:ext cx="197" cy="144"/>
            </a:xfrm>
            <a:prstGeom prst="rect">
              <a:avLst/>
            </a:prstGeom>
            <a:solidFill>
              <a:srgbClr val="FFFFFF"/>
            </a:solidFill>
            <a:ln w="22225">
              <a:solidFill>
                <a:srgbClr val="000000"/>
              </a:solidFill>
              <a:miter lim="800000"/>
            </a:ln>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endParaRPr lang="zh-CN" altLang="en-US" sz="1800"/>
            </a:p>
          </p:txBody>
        </p:sp>
        <p:sp>
          <p:nvSpPr>
            <p:cNvPr id="44073" name="Line 42"/>
            <p:cNvSpPr>
              <a:spLocks noChangeShapeType="1"/>
            </p:cNvSpPr>
            <p:nvPr/>
          </p:nvSpPr>
          <p:spPr bwMode="auto">
            <a:xfrm>
              <a:off x="7383" y="5716"/>
              <a:ext cx="1" cy="384"/>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a:lstStyle/>
            <a:p>
              <a:endParaRPr lang="zh-CN" altLang="en-US"/>
            </a:p>
          </p:txBody>
        </p:sp>
        <p:sp>
          <p:nvSpPr>
            <p:cNvPr id="44074" name="Line 43"/>
            <p:cNvSpPr>
              <a:spLocks noChangeShapeType="1"/>
            </p:cNvSpPr>
            <p:nvPr/>
          </p:nvSpPr>
          <p:spPr bwMode="auto">
            <a:xfrm>
              <a:off x="4984" y="5744"/>
              <a:ext cx="1" cy="356"/>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a:lstStyle/>
            <a:p>
              <a:endParaRPr lang="zh-CN" altLang="en-US"/>
            </a:p>
          </p:txBody>
        </p:sp>
        <p:sp>
          <p:nvSpPr>
            <p:cNvPr id="44075" name="Rectangle 44"/>
            <p:cNvSpPr>
              <a:spLocks noChangeArrowheads="1"/>
            </p:cNvSpPr>
            <p:nvPr/>
          </p:nvSpPr>
          <p:spPr bwMode="auto">
            <a:xfrm>
              <a:off x="5731" y="5639"/>
              <a:ext cx="755" cy="321"/>
            </a:xfrm>
            <a:prstGeom prst="rect">
              <a:avLst/>
            </a:prstGeom>
            <a:solidFill>
              <a:srgbClr val="FFFFFF"/>
            </a:solidFill>
            <a:ln w="9525">
              <a:solidFill>
                <a:srgbClr val="FFFFFF"/>
              </a:solidFill>
              <a:miter lim="800000"/>
            </a:ln>
          </p:spPr>
          <p:txBody>
            <a:bodyPr lIns="0" tIns="0" rIns="0" bIns="0"/>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algn="just" eaLnBrk="1" hangingPunct="1">
                <a:lnSpc>
                  <a:spcPct val="96000"/>
                </a:lnSpc>
              </a:pPr>
              <a:r>
                <a:rPr kumimoji="0" lang="zh-CN" altLang="en-US" sz="1800">
                  <a:solidFill>
                    <a:schemeClr val="tx1"/>
                  </a:solidFill>
                  <a:latin typeface="Calibri" panose="020F0502020204030204" pitchFamily="34" charset="0"/>
                </a:rPr>
                <a:t>水平光缆</a:t>
              </a:r>
              <a:endParaRPr kumimoji="0" lang="zh-CN" altLang="zh-CN" sz="1800">
                <a:solidFill>
                  <a:schemeClr val="tx1"/>
                </a:solidFill>
              </a:endParaRPr>
            </a:p>
          </p:txBody>
        </p:sp>
        <p:cxnSp>
          <p:nvCxnSpPr>
            <p:cNvPr id="44076" name="AutoShape 45"/>
            <p:cNvCxnSpPr>
              <a:cxnSpLocks noChangeShapeType="1"/>
            </p:cNvCxnSpPr>
            <p:nvPr/>
          </p:nvCxnSpPr>
          <p:spPr bwMode="auto">
            <a:xfrm>
              <a:off x="4985" y="5960"/>
              <a:ext cx="2399" cy="1"/>
            </a:xfrm>
            <a:prstGeom prst="straightConnector1">
              <a:avLst/>
            </a:prstGeom>
            <a:noFill/>
            <a:ln w="9525">
              <a:solidFill>
                <a:srgbClr val="000000"/>
              </a:solidFill>
              <a:round/>
              <a:headEnd type="triangle" w="med" len="med"/>
              <a:tailEnd type="triangle" w="med" len="med"/>
            </a:ln>
            <a:extLst>
              <a:ext uri="{909E8E84-426E-40DD-AFC4-6F175D3DCCD1}">
                <a14:hiddenFill xmlns:a14="http://schemas.microsoft.com/office/drawing/2010/main">
                  <a:noFill/>
                </a14:hiddenFill>
              </a:ext>
            </a:extLst>
          </p:spPr>
        </p:cxnSp>
        <p:cxnSp>
          <p:nvCxnSpPr>
            <p:cNvPr id="44077" name="AutoShape 46"/>
            <p:cNvCxnSpPr>
              <a:cxnSpLocks noChangeShapeType="1"/>
            </p:cNvCxnSpPr>
            <p:nvPr/>
          </p:nvCxnSpPr>
          <p:spPr bwMode="auto">
            <a:xfrm>
              <a:off x="2422" y="4339"/>
              <a:ext cx="5980" cy="1"/>
            </a:xfrm>
            <a:prstGeom prst="straightConnector1">
              <a:avLst/>
            </a:prstGeom>
            <a:noFill/>
            <a:ln w="9525">
              <a:solidFill>
                <a:srgbClr val="000000"/>
              </a:solidFill>
              <a:round/>
              <a:headEnd type="triangle" w="med" len="med"/>
              <a:tailEnd type="triangle" w="med" len="med"/>
            </a:ln>
            <a:extLst>
              <a:ext uri="{909E8E84-426E-40DD-AFC4-6F175D3DCCD1}">
                <a14:hiddenFill xmlns:a14="http://schemas.microsoft.com/office/drawing/2010/main">
                  <a:noFill/>
                </a14:hiddenFill>
              </a:ext>
            </a:extLst>
          </p:spPr>
        </p:cxnSp>
        <p:sp>
          <p:nvSpPr>
            <p:cNvPr id="44078" name="Line 47"/>
            <p:cNvSpPr>
              <a:spLocks noChangeShapeType="1"/>
            </p:cNvSpPr>
            <p:nvPr/>
          </p:nvSpPr>
          <p:spPr bwMode="auto">
            <a:xfrm>
              <a:off x="4984" y="5076"/>
              <a:ext cx="2399" cy="2"/>
            </a:xfrm>
            <a:prstGeom prst="line">
              <a:avLst/>
            </a:prstGeom>
            <a:noFill/>
            <a:ln w="22225">
              <a:solidFill>
                <a:srgbClr val="000000"/>
              </a:solidFill>
              <a:round/>
            </a:ln>
            <a:extLst>
              <a:ext uri="{909E8E84-426E-40DD-AFC4-6F175D3DCCD1}">
                <a14:hiddenFill xmlns:a14="http://schemas.microsoft.com/office/drawing/2010/main">
                  <a:noFill/>
                </a14:hiddenFill>
              </a:ext>
            </a:extLst>
          </p:spPr>
          <p:txBody>
            <a:bodyPr/>
            <a:lstStyle/>
            <a:p>
              <a:endParaRPr lang="zh-CN" altLang="en-US"/>
            </a:p>
          </p:txBody>
        </p:sp>
        <p:sp>
          <p:nvSpPr>
            <p:cNvPr id="44079" name="Rectangle 48"/>
            <p:cNvSpPr>
              <a:spLocks noChangeArrowheads="1"/>
            </p:cNvSpPr>
            <p:nvPr/>
          </p:nvSpPr>
          <p:spPr bwMode="auto">
            <a:xfrm>
              <a:off x="5101" y="4028"/>
              <a:ext cx="691" cy="301"/>
            </a:xfrm>
            <a:prstGeom prst="rect">
              <a:avLst/>
            </a:prstGeom>
            <a:solidFill>
              <a:srgbClr val="FFFFFF"/>
            </a:solidFill>
            <a:ln w="9525">
              <a:solidFill>
                <a:srgbClr val="FFFFFF"/>
              </a:solidFill>
              <a:miter lim="800000"/>
            </a:ln>
          </p:spPr>
          <p:txBody>
            <a:bodyPr lIns="0" tIns="0" rIns="0" bIns="0"/>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algn="just" eaLnBrk="1" hangingPunct="1">
                <a:lnSpc>
                  <a:spcPct val="96000"/>
                </a:lnSpc>
              </a:pPr>
              <a:r>
                <a:rPr kumimoji="0" lang="zh-CN" altLang="en-US" sz="1800">
                  <a:solidFill>
                    <a:schemeClr val="tx1"/>
                  </a:solidFill>
                  <a:latin typeface="Calibri" panose="020F0502020204030204" pitchFamily="34" charset="0"/>
                </a:rPr>
                <a:t>光信道</a:t>
              </a:r>
              <a:endParaRPr kumimoji="0" lang="zh-CN" altLang="zh-CN" sz="1800">
                <a:solidFill>
                  <a:schemeClr val="tx1"/>
                </a:solidFill>
              </a:endParaRPr>
            </a:p>
          </p:txBody>
        </p:sp>
        <p:sp>
          <p:nvSpPr>
            <p:cNvPr id="44080" name="Rectangle 49"/>
            <p:cNvSpPr>
              <a:spLocks noChangeArrowheads="1"/>
            </p:cNvSpPr>
            <p:nvPr/>
          </p:nvSpPr>
          <p:spPr bwMode="auto">
            <a:xfrm>
              <a:off x="2030" y="5279"/>
              <a:ext cx="392" cy="321"/>
            </a:xfrm>
            <a:prstGeom prst="rect">
              <a:avLst/>
            </a:prstGeom>
            <a:solidFill>
              <a:srgbClr val="FFFFFF"/>
            </a:solidFill>
            <a:ln w="9525">
              <a:solidFill>
                <a:srgbClr val="FFFFFF"/>
              </a:solidFill>
              <a:miter lim="800000"/>
            </a:ln>
          </p:spPr>
          <p:txBody>
            <a:bodyPr lIns="0" tIns="0" rIns="0" bIns="0"/>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algn="just" eaLnBrk="1" hangingPunct="1">
                <a:lnSpc>
                  <a:spcPct val="96000"/>
                </a:lnSpc>
              </a:pPr>
              <a:r>
                <a:rPr kumimoji="0" lang="zh-CN" altLang="en-US" sz="1800">
                  <a:solidFill>
                    <a:schemeClr val="tx1"/>
                  </a:solidFill>
                  <a:latin typeface="Calibri" panose="020F0502020204030204" pitchFamily="34" charset="0"/>
                </a:rPr>
                <a:t>设备</a:t>
              </a:r>
              <a:endParaRPr kumimoji="0" lang="zh-CN" altLang="zh-CN" sz="1800">
                <a:solidFill>
                  <a:schemeClr val="tx1"/>
                </a:solidFill>
              </a:endParaRPr>
            </a:p>
          </p:txBody>
        </p:sp>
        <p:sp>
          <p:nvSpPr>
            <p:cNvPr id="44081" name="Rectangle 50"/>
            <p:cNvSpPr>
              <a:spLocks noChangeArrowheads="1"/>
            </p:cNvSpPr>
            <p:nvPr/>
          </p:nvSpPr>
          <p:spPr bwMode="auto">
            <a:xfrm>
              <a:off x="7658" y="4517"/>
              <a:ext cx="564" cy="490"/>
            </a:xfrm>
            <a:prstGeom prst="rect">
              <a:avLst/>
            </a:prstGeom>
            <a:solidFill>
              <a:srgbClr val="FFFFFF"/>
            </a:solidFill>
            <a:ln w="9525">
              <a:solidFill>
                <a:srgbClr val="FFFFFF"/>
              </a:solidFill>
              <a:miter lim="800000"/>
            </a:ln>
          </p:spPr>
          <p:txBody>
            <a:bodyPr lIns="0" tIns="0" rIns="0" bIns="0"/>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algn="just" eaLnBrk="1" hangingPunct="1">
                <a:lnSpc>
                  <a:spcPct val="96000"/>
                </a:lnSpc>
              </a:pPr>
              <a:r>
                <a:rPr kumimoji="0" lang="zh-CN" altLang="en-US" sz="1800">
                  <a:solidFill>
                    <a:schemeClr val="tx1"/>
                  </a:solidFill>
                  <a:latin typeface="Calibri" panose="020F0502020204030204" pitchFamily="34" charset="0"/>
                </a:rPr>
                <a:t>工作区光缆</a:t>
              </a:r>
              <a:endParaRPr kumimoji="0" lang="zh-CN" altLang="zh-CN" sz="1800">
                <a:solidFill>
                  <a:schemeClr val="tx1"/>
                </a:solidFill>
              </a:endParaRPr>
            </a:p>
          </p:txBody>
        </p:sp>
        <p:sp>
          <p:nvSpPr>
            <p:cNvPr id="44082" name="Rectangle 51"/>
            <p:cNvSpPr>
              <a:spLocks noChangeArrowheads="1"/>
            </p:cNvSpPr>
            <p:nvPr/>
          </p:nvSpPr>
          <p:spPr bwMode="auto">
            <a:xfrm>
              <a:off x="3321" y="6188"/>
              <a:ext cx="3456" cy="380"/>
            </a:xfrm>
            <a:prstGeom prst="rect">
              <a:avLst/>
            </a:prstGeom>
            <a:solidFill>
              <a:srgbClr val="FFFFFF"/>
            </a:solidFill>
            <a:ln w="9525">
              <a:solidFill>
                <a:srgbClr val="FFFFFF"/>
              </a:solidFill>
              <a:miter lim="800000"/>
            </a:ln>
          </p:spPr>
          <p:txBody>
            <a:bodyPr lIns="0" tIns="0" rIns="0" bIns="0"/>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algn="ctr" eaLnBrk="1" hangingPunct="1">
                <a:lnSpc>
                  <a:spcPct val="96000"/>
                </a:lnSpc>
              </a:pPr>
              <a:r>
                <a:rPr kumimoji="0" lang="zh-CN" altLang="en-US" b="1">
                  <a:solidFill>
                    <a:srgbClr val="C00000"/>
                  </a:solidFill>
                  <a:latin typeface="宋体" panose="02010600030101010101" pitchFamily="2" charset="-122"/>
                </a:rPr>
                <a:t>图</a:t>
              </a:r>
              <a:r>
                <a:rPr kumimoji="0" lang="en-US" altLang="zh-CN" b="1">
                  <a:solidFill>
                    <a:srgbClr val="C00000"/>
                  </a:solidFill>
                  <a:latin typeface="宋体" panose="02010600030101010101" pitchFamily="2" charset="-122"/>
                </a:rPr>
                <a:t>3.13</a:t>
              </a:r>
              <a:r>
                <a:rPr kumimoji="0" lang="zh-CN" altLang="en-US" b="1">
                  <a:solidFill>
                    <a:srgbClr val="C00000"/>
                  </a:solidFill>
                  <a:latin typeface="宋体" panose="02010600030101010101" pitchFamily="2" charset="-122"/>
                </a:rPr>
                <a:t>光缆在电信间</a:t>
              </a:r>
              <a:r>
                <a:rPr kumimoji="0" lang="en-US" altLang="zh-CN" b="1">
                  <a:solidFill>
                    <a:srgbClr val="C00000"/>
                  </a:solidFill>
                  <a:latin typeface="宋体" panose="02010600030101010101" pitchFamily="2" charset="-122"/>
                </a:rPr>
                <a:t>FD</a:t>
              </a:r>
              <a:r>
                <a:rPr kumimoji="0" lang="zh-CN" altLang="en-US" b="1">
                  <a:solidFill>
                    <a:srgbClr val="C00000"/>
                  </a:solidFill>
                  <a:latin typeface="宋体" panose="02010600030101010101" pitchFamily="2" charset="-122"/>
                </a:rPr>
                <a:t>做端接</a:t>
              </a:r>
              <a:endParaRPr kumimoji="0" lang="zh-CN" altLang="zh-CN" b="1">
                <a:solidFill>
                  <a:srgbClr val="C00000"/>
                </a:solidFill>
              </a:endParaRPr>
            </a:p>
          </p:txBody>
        </p:sp>
        <p:sp>
          <p:nvSpPr>
            <p:cNvPr id="44083" name="Rectangle 52"/>
            <p:cNvSpPr>
              <a:spLocks noChangeArrowheads="1"/>
            </p:cNvSpPr>
            <p:nvPr/>
          </p:nvSpPr>
          <p:spPr bwMode="auto">
            <a:xfrm>
              <a:off x="4642" y="4947"/>
              <a:ext cx="459" cy="391"/>
            </a:xfrm>
            <a:prstGeom prst="rect">
              <a:avLst/>
            </a:prstGeom>
            <a:solidFill>
              <a:srgbClr val="FFFFFF"/>
            </a:solidFill>
            <a:ln w="22225">
              <a:solidFill>
                <a:srgbClr val="000000"/>
              </a:solidFill>
              <a:miter lim="800000"/>
            </a:ln>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endParaRPr lang="zh-CN" altLang="en-US" sz="1800"/>
            </a:p>
          </p:txBody>
        </p:sp>
        <p:sp>
          <p:nvSpPr>
            <p:cNvPr id="44084" name="Line 53"/>
            <p:cNvSpPr>
              <a:spLocks noChangeShapeType="1"/>
            </p:cNvSpPr>
            <p:nvPr/>
          </p:nvSpPr>
          <p:spPr bwMode="auto">
            <a:xfrm>
              <a:off x="4642" y="5076"/>
              <a:ext cx="459" cy="2"/>
            </a:xfrm>
            <a:prstGeom prst="line">
              <a:avLst/>
            </a:prstGeom>
            <a:noFill/>
            <a:ln w="22225">
              <a:solidFill>
                <a:srgbClr val="000000"/>
              </a:solidFill>
              <a:prstDash val="dash"/>
              <a:round/>
            </a:ln>
            <a:extLst>
              <a:ext uri="{909E8E84-426E-40DD-AFC4-6F175D3DCCD1}">
                <a14:hiddenFill xmlns:a14="http://schemas.microsoft.com/office/drawing/2010/main">
                  <a:noFill/>
                </a14:hiddenFill>
              </a:ext>
            </a:extLst>
          </p:spPr>
          <p:txBody>
            <a:bodyPr/>
            <a:lstStyle/>
            <a:p>
              <a:endParaRPr lang="zh-CN" altLang="en-US"/>
            </a:p>
          </p:txBody>
        </p:sp>
        <p:sp>
          <p:nvSpPr>
            <p:cNvPr id="44085" name="Line 54"/>
            <p:cNvSpPr>
              <a:spLocks noChangeShapeType="1"/>
            </p:cNvSpPr>
            <p:nvPr/>
          </p:nvSpPr>
          <p:spPr bwMode="auto">
            <a:xfrm>
              <a:off x="4642" y="5218"/>
              <a:ext cx="459" cy="2"/>
            </a:xfrm>
            <a:prstGeom prst="line">
              <a:avLst/>
            </a:prstGeom>
            <a:noFill/>
            <a:ln w="9525">
              <a:solidFill>
                <a:srgbClr val="000000"/>
              </a:solidFill>
              <a:prstDash val="dash"/>
              <a:round/>
            </a:ln>
            <a:extLst>
              <a:ext uri="{909E8E84-426E-40DD-AFC4-6F175D3DCCD1}">
                <a14:hiddenFill xmlns:a14="http://schemas.microsoft.com/office/drawing/2010/main">
                  <a:noFill/>
                </a14:hiddenFill>
              </a:ext>
            </a:extLst>
          </p:spPr>
          <p:txBody>
            <a:bodyPr/>
            <a:lstStyle/>
            <a:p>
              <a:endParaRPr lang="zh-CN" altLang="en-US"/>
            </a:p>
          </p:txBody>
        </p:sp>
      </p:grpSp>
    </p:spTree>
  </p:cSld>
  <p:clrMapOvr>
    <a:masterClrMapping/>
  </p:clrMapOvr>
  <p:transition>
    <p:zoom/>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00" name="标题 1"/>
          <p:cNvSpPr/>
          <p:nvPr/>
        </p:nvSpPr>
        <p:spPr bwMode="auto">
          <a:xfrm>
            <a:off x="3071813" y="260350"/>
            <a:ext cx="6453187" cy="576263"/>
          </a:xfrm>
          <a:prstGeom prst="rect">
            <a:avLst/>
          </a:prstGeom>
          <a:noFill/>
          <a:ln w="9525">
            <a:noFill/>
            <a:miter lim="800000"/>
          </a:ln>
        </p:spPr>
        <p:txBody>
          <a:bodyPr/>
          <a:lstStyle/>
          <a:p>
            <a:pPr eaLnBrk="0" hangingPunct="0">
              <a:defRPr/>
            </a:pPr>
            <a:r>
              <a:rPr lang="en-US" altLang="zh-CN" sz="3200" b="1" dirty="0">
                <a:solidFill>
                  <a:schemeClr val="accent2">
                    <a:lumMod val="50000"/>
                  </a:schemeClr>
                </a:solidFill>
              </a:rPr>
              <a:t>3.2.5</a:t>
            </a:r>
            <a:r>
              <a:rPr lang="zh-CN" altLang="en-US" sz="3200" b="1" dirty="0">
                <a:solidFill>
                  <a:schemeClr val="accent2">
                    <a:lumMod val="50000"/>
                  </a:schemeClr>
                </a:solidFill>
              </a:rPr>
              <a:t> 光缆系统信道</a:t>
            </a:r>
            <a:endParaRPr kumimoji="0" lang="zh-CN" altLang="en-US" sz="3200" b="1" dirty="0">
              <a:solidFill>
                <a:schemeClr val="accent2">
                  <a:lumMod val="50000"/>
                </a:schemeClr>
              </a:solidFill>
            </a:endParaRPr>
          </a:p>
        </p:txBody>
      </p:sp>
      <p:sp>
        <p:nvSpPr>
          <p:cNvPr id="3073" name="Rectangle 1"/>
          <p:cNvSpPr>
            <a:spLocks noChangeArrowheads="1"/>
          </p:cNvSpPr>
          <p:nvPr/>
        </p:nvSpPr>
        <p:spPr bwMode="auto">
          <a:xfrm>
            <a:off x="695960" y="1844675"/>
            <a:ext cx="10610850" cy="4323080"/>
          </a:xfrm>
          <a:prstGeom prst="rect">
            <a:avLst/>
          </a:prstGeom>
          <a:solidFill>
            <a:srgbClr val="FFFFFF"/>
          </a:solidFill>
          <a:ln w="9525">
            <a:solidFill>
              <a:schemeClr val="accent1">
                <a:lumMod val="50000"/>
              </a:schemeClr>
            </a:solidFill>
            <a:miter lim="800000"/>
          </a:ln>
          <a:effectLst/>
        </p:spPr>
        <p:txBody>
          <a:bodyPr wrap="square" anchor="ctr">
            <a:spAutoFit/>
          </a:bodyPr>
          <a:lstStyle/>
          <a:p>
            <a:pPr indent="628650">
              <a:lnSpc>
                <a:spcPts val="3300"/>
              </a:lnSpc>
              <a:defRPr/>
            </a:pPr>
            <a:r>
              <a:rPr lang="zh-CN" altLang="en-US" sz="2600" dirty="0"/>
              <a:t>在图</a:t>
            </a:r>
            <a:r>
              <a:rPr lang="en-US" sz="2600" dirty="0"/>
              <a:t>3.</a:t>
            </a:r>
            <a:r>
              <a:rPr lang="en-US" altLang="zh-CN" sz="2600" dirty="0"/>
              <a:t>13</a:t>
            </a:r>
            <a:r>
              <a:rPr lang="zh-CN" altLang="en-US" sz="2600" dirty="0"/>
              <a:t>中，水平光缆和主干光缆在</a:t>
            </a:r>
            <a:r>
              <a:rPr lang="en-US" sz="2600" dirty="0"/>
              <a:t>FD</a:t>
            </a:r>
            <a:r>
              <a:rPr lang="zh-CN" altLang="en-US" sz="2600" dirty="0"/>
              <a:t>处作端接，光纤的连接可以采用光纤熔接或机械连接。</a:t>
            </a:r>
            <a:endParaRPr lang="zh-CN" altLang="en-US" sz="2600" dirty="0"/>
          </a:p>
          <a:p>
            <a:pPr indent="628650">
              <a:lnSpc>
                <a:spcPts val="3300"/>
              </a:lnSpc>
              <a:defRPr/>
            </a:pPr>
            <a:r>
              <a:rPr lang="zh-CN" altLang="en-US" sz="2600" dirty="0"/>
              <a:t>水平光缆经主干光缆延伸，主干光缆光纤应包括网络设备主干端口和水平光缆所需求的容量。</a:t>
            </a:r>
            <a:endParaRPr lang="zh-CN" altLang="en-US" sz="2600" dirty="0"/>
          </a:p>
          <a:p>
            <a:pPr indent="628650">
              <a:lnSpc>
                <a:spcPts val="3300"/>
              </a:lnSpc>
              <a:defRPr/>
            </a:pPr>
            <a:r>
              <a:rPr lang="zh-CN" altLang="en-US" sz="2600" b="1" dirty="0">
                <a:solidFill>
                  <a:srgbClr val="C00000"/>
                </a:solidFill>
              </a:rPr>
              <a:t>（</a:t>
            </a:r>
            <a:r>
              <a:rPr lang="en-US" sz="2600" b="1" dirty="0">
                <a:solidFill>
                  <a:srgbClr val="C00000"/>
                </a:solidFill>
              </a:rPr>
              <a:t>3</a:t>
            </a:r>
            <a:r>
              <a:rPr lang="zh-CN" altLang="en-US" sz="2600" b="1" dirty="0">
                <a:solidFill>
                  <a:srgbClr val="C00000"/>
                </a:solidFill>
              </a:rPr>
              <a:t>）光纤信道构成（三）：</a:t>
            </a:r>
            <a:r>
              <a:rPr lang="zh-CN" altLang="en-US" sz="2600" dirty="0"/>
              <a:t>水平光缆经过电信间直接连至大楼设备间光配线设备构成</a:t>
            </a:r>
            <a:endParaRPr lang="zh-CN" altLang="en-US" sz="2600" dirty="0"/>
          </a:p>
          <a:p>
            <a:pPr indent="628650">
              <a:lnSpc>
                <a:spcPts val="3300"/>
              </a:lnSpc>
              <a:defRPr/>
            </a:pPr>
            <a:r>
              <a:rPr lang="zh-CN" altLang="en-US" sz="2600" dirty="0"/>
              <a:t>水平光缆经过电信间直接连至大楼设备间光配线设备构成光纤信道如图</a:t>
            </a:r>
            <a:r>
              <a:rPr lang="en-US" sz="2600" dirty="0"/>
              <a:t>3.</a:t>
            </a:r>
            <a:r>
              <a:rPr lang="en-US" altLang="zh-CN" sz="2600" dirty="0"/>
              <a:t>14</a:t>
            </a:r>
            <a:r>
              <a:rPr lang="zh-CN" altLang="en-US" sz="2600" dirty="0"/>
              <a:t>所示。</a:t>
            </a:r>
            <a:endParaRPr lang="zh-CN" altLang="en-US" sz="2600" dirty="0"/>
          </a:p>
          <a:p>
            <a:pPr indent="628650">
              <a:lnSpc>
                <a:spcPts val="3300"/>
              </a:lnSpc>
              <a:defRPr/>
            </a:pPr>
            <a:r>
              <a:rPr lang="zh-CN" altLang="en-US" sz="2600" dirty="0"/>
              <a:t>在图</a:t>
            </a:r>
            <a:r>
              <a:rPr lang="en-US" sz="2600" dirty="0"/>
              <a:t>3.</a:t>
            </a:r>
            <a:r>
              <a:rPr lang="en-US" altLang="zh-CN" sz="2600" dirty="0"/>
              <a:t>14</a:t>
            </a:r>
            <a:r>
              <a:rPr lang="zh-CN" altLang="en-US" sz="2600" dirty="0"/>
              <a:t>中，水平光缆直接路经电信间，连接至设备间总配线设备，中间不做任何处理。</a:t>
            </a:r>
            <a:endParaRPr lang="zh-CN" altLang="en-US" sz="2600" b="1" dirty="0"/>
          </a:p>
        </p:txBody>
      </p:sp>
      <p:pic>
        <p:nvPicPr>
          <p:cNvPr id="45060" name="Picture 38" descr="3"/>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695960" y="1220788"/>
            <a:ext cx="4721225"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5061" name="Rectangle 39"/>
          <p:cNvSpPr>
            <a:spLocks noChangeArrowheads="1"/>
          </p:cNvSpPr>
          <p:nvPr/>
        </p:nvSpPr>
        <p:spPr bwMode="auto">
          <a:xfrm>
            <a:off x="951548" y="1298575"/>
            <a:ext cx="4465637"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r>
              <a:rPr lang="en-US" altLang="zh-CN" sz="2400" b="1">
                <a:solidFill>
                  <a:schemeClr val="bg1"/>
                </a:solidFill>
              </a:rPr>
              <a:t>2. </a:t>
            </a:r>
            <a:r>
              <a:rPr lang="zh-CN" altLang="en-US" sz="2400" b="1">
                <a:solidFill>
                  <a:schemeClr val="bg1"/>
                </a:solidFill>
              </a:rPr>
              <a:t>光纤信道的构成和连接方式</a:t>
            </a:r>
            <a:endParaRPr lang="zh-CN" altLang="en-US" sz="2400">
              <a:solidFill>
                <a:schemeClr val="bg1"/>
              </a:solidFill>
            </a:endParaRPr>
          </a:p>
        </p:txBody>
      </p:sp>
    </p:spTree>
  </p:cSld>
  <p:clrMapOvr>
    <a:masterClrMapping/>
  </p:clrMapOvr>
  <p:transition>
    <p:zoom/>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00" name="标题 1"/>
          <p:cNvSpPr/>
          <p:nvPr/>
        </p:nvSpPr>
        <p:spPr bwMode="auto">
          <a:xfrm>
            <a:off x="3071813" y="260350"/>
            <a:ext cx="6453187" cy="576263"/>
          </a:xfrm>
          <a:prstGeom prst="rect">
            <a:avLst/>
          </a:prstGeom>
          <a:noFill/>
          <a:ln w="9525">
            <a:noFill/>
            <a:miter lim="800000"/>
          </a:ln>
        </p:spPr>
        <p:txBody>
          <a:bodyPr/>
          <a:lstStyle/>
          <a:p>
            <a:pPr eaLnBrk="0" hangingPunct="0">
              <a:defRPr/>
            </a:pPr>
            <a:r>
              <a:rPr lang="en-US" altLang="zh-CN" sz="3200" b="1" dirty="0">
                <a:solidFill>
                  <a:schemeClr val="accent2">
                    <a:lumMod val="50000"/>
                  </a:schemeClr>
                </a:solidFill>
              </a:rPr>
              <a:t>3.2.5</a:t>
            </a:r>
            <a:r>
              <a:rPr lang="zh-CN" altLang="en-US" sz="3200" b="1" dirty="0">
                <a:solidFill>
                  <a:schemeClr val="accent2">
                    <a:lumMod val="50000"/>
                  </a:schemeClr>
                </a:solidFill>
              </a:rPr>
              <a:t> 光缆系统信道</a:t>
            </a:r>
            <a:endParaRPr kumimoji="0" lang="zh-CN" altLang="en-US" sz="3200" b="1" dirty="0">
              <a:solidFill>
                <a:schemeClr val="accent2">
                  <a:lumMod val="50000"/>
                </a:schemeClr>
              </a:solidFill>
            </a:endParaRPr>
          </a:p>
        </p:txBody>
      </p:sp>
      <p:grpSp>
        <p:nvGrpSpPr>
          <p:cNvPr id="46083" name="Group 2"/>
          <p:cNvGrpSpPr>
            <a:grpSpLocks noChangeAspect="1"/>
          </p:cNvGrpSpPr>
          <p:nvPr/>
        </p:nvGrpSpPr>
        <p:grpSpPr bwMode="auto">
          <a:xfrm>
            <a:off x="911860" y="1268730"/>
            <a:ext cx="10793095" cy="4221480"/>
            <a:chOff x="1965" y="3941"/>
            <a:chExt cx="6713" cy="2627"/>
          </a:xfrm>
        </p:grpSpPr>
        <p:sp>
          <p:nvSpPr>
            <p:cNvPr id="46086" name="AutoShape 3"/>
            <p:cNvSpPr>
              <a:spLocks noChangeAspect="1" noChangeArrowheads="1"/>
            </p:cNvSpPr>
            <p:nvPr/>
          </p:nvSpPr>
          <p:spPr bwMode="auto">
            <a:xfrm>
              <a:off x="1965" y="3941"/>
              <a:ext cx="6713" cy="26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endParaRPr lang="zh-CN" altLang="en-US" sz="1800"/>
            </a:p>
          </p:txBody>
        </p:sp>
        <p:sp>
          <p:nvSpPr>
            <p:cNvPr id="46087" name="Rectangle 4"/>
            <p:cNvSpPr>
              <a:spLocks noChangeArrowheads="1"/>
            </p:cNvSpPr>
            <p:nvPr/>
          </p:nvSpPr>
          <p:spPr bwMode="auto">
            <a:xfrm>
              <a:off x="3321" y="4616"/>
              <a:ext cx="275" cy="321"/>
            </a:xfrm>
            <a:prstGeom prst="rect">
              <a:avLst/>
            </a:prstGeom>
            <a:solidFill>
              <a:srgbClr val="FFFFFF"/>
            </a:solidFill>
            <a:ln w="9525">
              <a:solidFill>
                <a:srgbClr val="FFFFFF"/>
              </a:solidFill>
              <a:miter lim="800000"/>
            </a:ln>
          </p:spPr>
          <p:txBody>
            <a:bodyPr lIns="0" tIns="0" rIns="0" bIns="0"/>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algn="just" eaLnBrk="1" hangingPunct="1"/>
              <a:r>
                <a:rPr kumimoji="0" lang="en-US" altLang="zh-CN" sz="1800">
                  <a:solidFill>
                    <a:schemeClr val="tx1"/>
                  </a:solidFill>
                  <a:latin typeface="Calibri" panose="020F0502020204030204" pitchFamily="34" charset="0"/>
                </a:rPr>
                <a:t>BD</a:t>
              </a:r>
              <a:endParaRPr kumimoji="0" lang="zh-CN" altLang="zh-CN" sz="1800">
                <a:solidFill>
                  <a:schemeClr val="tx1"/>
                </a:solidFill>
              </a:endParaRPr>
            </a:p>
          </p:txBody>
        </p:sp>
        <p:sp>
          <p:nvSpPr>
            <p:cNvPr id="46088" name="Rectangle 5"/>
            <p:cNvSpPr>
              <a:spLocks noChangeArrowheads="1"/>
            </p:cNvSpPr>
            <p:nvPr/>
          </p:nvSpPr>
          <p:spPr bwMode="auto">
            <a:xfrm>
              <a:off x="8378" y="5140"/>
              <a:ext cx="300" cy="272"/>
            </a:xfrm>
            <a:prstGeom prst="rect">
              <a:avLst/>
            </a:prstGeom>
            <a:solidFill>
              <a:srgbClr val="FFFFFF"/>
            </a:solidFill>
            <a:ln w="9525">
              <a:solidFill>
                <a:srgbClr val="FFFFFF"/>
              </a:solidFill>
              <a:miter lim="800000"/>
            </a:ln>
          </p:spPr>
          <p:txBody>
            <a:bodyPr lIns="0" tIns="0" rIns="0" bIns="0"/>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algn="just" eaLnBrk="1" hangingPunct="1"/>
              <a:r>
                <a:rPr kumimoji="0" lang="en-US" altLang="zh-CN" sz="1800">
                  <a:solidFill>
                    <a:schemeClr val="tx1"/>
                  </a:solidFill>
                  <a:latin typeface="Calibri" panose="020F0502020204030204" pitchFamily="34" charset="0"/>
                </a:rPr>
                <a:t>TE</a:t>
              </a:r>
              <a:endParaRPr kumimoji="0" lang="zh-CN" altLang="zh-CN" sz="1800">
                <a:solidFill>
                  <a:schemeClr val="tx1"/>
                </a:solidFill>
              </a:endParaRPr>
            </a:p>
          </p:txBody>
        </p:sp>
        <p:sp>
          <p:nvSpPr>
            <p:cNvPr id="46089" name="Rectangle 6"/>
            <p:cNvSpPr>
              <a:spLocks noChangeArrowheads="1"/>
            </p:cNvSpPr>
            <p:nvPr/>
          </p:nvSpPr>
          <p:spPr bwMode="auto">
            <a:xfrm>
              <a:off x="7368" y="5140"/>
              <a:ext cx="290" cy="259"/>
            </a:xfrm>
            <a:prstGeom prst="rect">
              <a:avLst/>
            </a:prstGeom>
            <a:solidFill>
              <a:srgbClr val="FFFFFF"/>
            </a:solidFill>
            <a:ln w="9525">
              <a:solidFill>
                <a:srgbClr val="FFFFFF"/>
              </a:solidFill>
              <a:miter lim="800000"/>
            </a:ln>
          </p:spPr>
          <p:txBody>
            <a:bodyPr lIns="0" tIns="0" rIns="0" bIns="0"/>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algn="just" eaLnBrk="1" hangingPunct="1"/>
              <a:r>
                <a:rPr kumimoji="0" lang="en-US" altLang="zh-CN" sz="1800">
                  <a:solidFill>
                    <a:schemeClr val="tx1"/>
                  </a:solidFill>
                  <a:latin typeface="Calibri" panose="020F0502020204030204" pitchFamily="34" charset="0"/>
                </a:rPr>
                <a:t>TO</a:t>
              </a:r>
              <a:endParaRPr kumimoji="0" lang="zh-CN" altLang="zh-CN" sz="1800">
                <a:solidFill>
                  <a:schemeClr val="tx1"/>
                </a:solidFill>
              </a:endParaRPr>
            </a:p>
          </p:txBody>
        </p:sp>
        <p:sp>
          <p:nvSpPr>
            <p:cNvPr id="46090" name="Rectangle 7"/>
            <p:cNvSpPr>
              <a:spLocks noChangeArrowheads="1"/>
            </p:cNvSpPr>
            <p:nvPr/>
          </p:nvSpPr>
          <p:spPr bwMode="auto">
            <a:xfrm>
              <a:off x="6107" y="5091"/>
              <a:ext cx="275" cy="306"/>
            </a:xfrm>
            <a:prstGeom prst="rect">
              <a:avLst/>
            </a:prstGeom>
            <a:solidFill>
              <a:srgbClr val="FFFFFF"/>
            </a:solidFill>
            <a:ln w="9525">
              <a:solidFill>
                <a:srgbClr val="FFFFFF"/>
              </a:solidFill>
              <a:miter lim="800000"/>
            </a:ln>
          </p:spPr>
          <p:txBody>
            <a:bodyPr lIns="0" tIns="0" rIns="0" bIns="0"/>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algn="just" eaLnBrk="1" hangingPunct="1"/>
              <a:r>
                <a:rPr kumimoji="0" lang="en-US" altLang="zh-CN" sz="1800">
                  <a:solidFill>
                    <a:schemeClr val="tx1"/>
                  </a:solidFill>
                  <a:latin typeface="Calibri" panose="020F0502020204030204" pitchFamily="34" charset="0"/>
                </a:rPr>
                <a:t>CP</a:t>
              </a:r>
              <a:endParaRPr kumimoji="0" lang="zh-CN" altLang="zh-CN" sz="1800">
                <a:solidFill>
                  <a:schemeClr val="tx1"/>
                </a:solidFill>
              </a:endParaRPr>
            </a:p>
          </p:txBody>
        </p:sp>
        <p:sp>
          <p:nvSpPr>
            <p:cNvPr id="46091" name="Rectangle 8"/>
            <p:cNvSpPr>
              <a:spLocks noChangeArrowheads="1"/>
            </p:cNvSpPr>
            <p:nvPr/>
          </p:nvSpPr>
          <p:spPr bwMode="auto">
            <a:xfrm>
              <a:off x="4642" y="5221"/>
              <a:ext cx="336" cy="261"/>
            </a:xfrm>
            <a:prstGeom prst="rect">
              <a:avLst/>
            </a:prstGeom>
            <a:solidFill>
              <a:srgbClr val="FFFFFF"/>
            </a:solidFill>
            <a:ln w="9525">
              <a:solidFill>
                <a:srgbClr val="FFFFFF"/>
              </a:solidFill>
              <a:miter lim="800000"/>
            </a:ln>
          </p:spPr>
          <p:txBody>
            <a:bodyPr lIns="0" tIns="0" rIns="0" bIns="0"/>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algn="just" eaLnBrk="1" hangingPunct="1"/>
              <a:r>
                <a:rPr kumimoji="0" lang="en-US" altLang="zh-CN" sz="1800">
                  <a:solidFill>
                    <a:schemeClr val="tx1"/>
                  </a:solidFill>
                  <a:latin typeface="Calibri" panose="020F0502020204030204" pitchFamily="34" charset="0"/>
                </a:rPr>
                <a:t>FD</a:t>
              </a:r>
              <a:endParaRPr kumimoji="0" lang="zh-CN" altLang="zh-CN" sz="1800">
                <a:solidFill>
                  <a:schemeClr val="tx1"/>
                </a:solidFill>
              </a:endParaRPr>
            </a:p>
          </p:txBody>
        </p:sp>
        <p:sp>
          <p:nvSpPr>
            <p:cNvPr id="46092" name="Rectangle 9"/>
            <p:cNvSpPr>
              <a:spLocks noChangeArrowheads="1"/>
            </p:cNvSpPr>
            <p:nvPr/>
          </p:nvSpPr>
          <p:spPr bwMode="auto">
            <a:xfrm>
              <a:off x="2030" y="5076"/>
              <a:ext cx="392" cy="145"/>
            </a:xfrm>
            <a:prstGeom prst="rect">
              <a:avLst/>
            </a:prstGeom>
            <a:solidFill>
              <a:srgbClr val="FFFFFF"/>
            </a:solidFill>
            <a:ln w="22225">
              <a:solidFill>
                <a:srgbClr val="000000"/>
              </a:solidFill>
              <a:miter lim="800000"/>
            </a:ln>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endParaRPr lang="zh-CN" altLang="en-US" sz="1800"/>
            </a:p>
          </p:txBody>
        </p:sp>
        <p:grpSp>
          <p:nvGrpSpPr>
            <p:cNvPr id="46093" name="Group 10"/>
            <p:cNvGrpSpPr/>
            <p:nvPr/>
          </p:nvGrpSpPr>
          <p:grpSpPr bwMode="auto">
            <a:xfrm>
              <a:off x="3352" y="4937"/>
              <a:ext cx="244" cy="458"/>
              <a:chOff x="2198" y="3823"/>
              <a:chExt cx="214" cy="404"/>
            </a:xfrm>
          </p:grpSpPr>
          <p:cxnSp>
            <p:nvCxnSpPr>
              <p:cNvPr id="46129" name="AutoShape 11"/>
              <p:cNvCxnSpPr>
                <a:cxnSpLocks noChangeShapeType="1"/>
              </p:cNvCxnSpPr>
              <p:nvPr/>
            </p:nvCxnSpPr>
            <p:spPr bwMode="auto">
              <a:xfrm>
                <a:off x="2198" y="3823"/>
                <a:ext cx="1" cy="404"/>
              </a:xfrm>
              <a:prstGeom prst="straightConnector1">
                <a:avLst/>
              </a:prstGeom>
              <a:noFill/>
              <a:ln w="22225">
                <a:solidFill>
                  <a:srgbClr val="000000"/>
                </a:solidFill>
                <a:round/>
              </a:ln>
              <a:extLst>
                <a:ext uri="{909E8E84-426E-40DD-AFC4-6F175D3DCCD1}">
                  <a14:hiddenFill xmlns:a14="http://schemas.microsoft.com/office/drawing/2010/main">
                    <a:noFill/>
                  </a14:hiddenFill>
                </a:ext>
              </a:extLst>
            </p:spPr>
          </p:cxnSp>
          <p:cxnSp>
            <p:nvCxnSpPr>
              <p:cNvPr id="46130" name="AutoShape 12"/>
              <p:cNvCxnSpPr>
                <a:cxnSpLocks noChangeShapeType="1"/>
              </p:cNvCxnSpPr>
              <p:nvPr/>
            </p:nvCxnSpPr>
            <p:spPr bwMode="auto">
              <a:xfrm>
                <a:off x="2411" y="3823"/>
                <a:ext cx="1" cy="404"/>
              </a:xfrm>
              <a:prstGeom prst="straightConnector1">
                <a:avLst/>
              </a:prstGeom>
              <a:noFill/>
              <a:ln w="22225">
                <a:solidFill>
                  <a:srgbClr val="000000"/>
                </a:solidFill>
                <a:round/>
              </a:ln>
              <a:extLst>
                <a:ext uri="{909E8E84-426E-40DD-AFC4-6F175D3DCCD1}">
                  <a14:hiddenFill xmlns:a14="http://schemas.microsoft.com/office/drawing/2010/main">
                    <a:noFill/>
                  </a14:hiddenFill>
                </a:ext>
              </a:extLst>
            </p:spPr>
          </p:cxnSp>
          <p:cxnSp>
            <p:nvCxnSpPr>
              <p:cNvPr id="46131" name="AutoShape 13"/>
              <p:cNvCxnSpPr>
                <a:cxnSpLocks noChangeShapeType="1"/>
              </p:cNvCxnSpPr>
              <p:nvPr/>
            </p:nvCxnSpPr>
            <p:spPr bwMode="auto">
              <a:xfrm flipH="1">
                <a:off x="2198" y="3823"/>
                <a:ext cx="213" cy="404"/>
              </a:xfrm>
              <a:prstGeom prst="straightConnector1">
                <a:avLst/>
              </a:prstGeom>
              <a:noFill/>
              <a:ln w="22225">
                <a:solidFill>
                  <a:srgbClr val="000000"/>
                </a:solidFill>
                <a:round/>
              </a:ln>
              <a:extLst>
                <a:ext uri="{909E8E84-426E-40DD-AFC4-6F175D3DCCD1}">
                  <a14:hiddenFill xmlns:a14="http://schemas.microsoft.com/office/drawing/2010/main">
                    <a:noFill/>
                  </a14:hiddenFill>
                </a:ext>
              </a:extLst>
            </p:spPr>
          </p:cxnSp>
          <p:cxnSp>
            <p:nvCxnSpPr>
              <p:cNvPr id="46132" name="AutoShape 14"/>
              <p:cNvCxnSpPr>
                <a:cxnSpLocks noChangeShapeType="1"/>
              </p:cNvCxnSpPr>
              <p:nvPr/>
            </p:nvCxnSpPr>
            <p:spPr bwMode="auto">
              <a:xfrm>
                <a:off x="2199" y="3823"/>
                <a:ext cx="212" cy="404"/>
              </a:xfrm>
              <a:prstGeom prst="straightConnector1">
                <a:avLst/>
              </a:prstGeom>
              <a:noFill/>
              <a:ln w="22225">
                <a:solidFill>
                  <a:srgbClr val="000000"/>
                </a:solidFill>
                <a:round/>
              </a:ln>
              <a:extLst>
                <a:ext uri="{909E8E84-426E-40DD-AFC4-6F175D3DCCD1}">
                  <a14:hiddenFill xmlns:a14="http://schemas.microsoft.com/office/drawing/2010/main">
                    <a:noFill/>
                  </a14:hiddenFill>
                </a:ext>
              </a:extLst>
            </p:spPr>
          </p:cxnSp>
        </p:grpSp>
        <p:sp>
          <p:nvSpPr>
            <p:cNvPr id="46094" name="Rectangle 15"/>
            <p:cNvSpPr>
              <a:spLocks noChangeArrowheads="1"/>
            </p:cNvSpPr>
            <p:nvPr/>
          </p:nvSpPr>
          <p:spPr bwMode="auto">
            <a:xfrm>
              <a:off x="7383" y="4997"/>
              <a:ext cx="197" cy="144"/>
            </a:xfrm>
            <a:prstGeom prst="rect">
              <a:avLst/>
            </a:prstGeom>
            <a:solidFill>
              <a:srgbClr val="FFFFFF"/>
            </a:solidFill>
            <a:ln w="22225">
              <a:solidFill>
                <a:srgbClr val="000000"/>
              </a:solidFill>
              <a:miter lim="800000"/>
            </a:ln>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endParaRPr lang="zh-CN" altLang="en-US" sz="1800"/>
            </a:p>
          </p:txBody>
        </p:sp>
        <p:sp>
          <p:nvSpPr>
            <p:cNvPr id="46095" name="Rectangle 16"/>
            <p:cNvSpPr>
              <a:spLocks noChangeArrowheads="1"/>
            </p:cNvSpPr>
            <p:nvPr/>
          </p:nvSpPr>
          <p:spPr bwMode="auto">
            <a:xfrm>
              <a:off x="8413" y="5006"/>
              <a:ext cx="197" cy="144"/>
            </a:xfrm>
            <a:prstGeom prst="rect">
              <a:avLst/>
            </a:prstGeom>
            <a:solidFill>
              <a:srgbClr val="FFFFFF"/>
            </a:solidFill>
            <a:ln w="22225">
              <a:solidFill>
                <a:srgbClr val="000000"/>
              </a:solidFill>
              <a:miter lim="800000"/>
            </a:ln>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endParaRPr lang="zh-CN" altLang="en-US" sz="1800"/>
            </a:p>
          </p:txBody>
        </p:sp>
        <p:sp>
          <p:nvSpPr>
            <p:cNvPr id="46096" name="Line 17"/>
            <p:cNvSpPr>
              <a:spLocks noChangeShapeType="1"/>
            </p:cNvSpPr>
            <p:nvPr/>
          </p:nvSpPr>
          <p:spPr bwMode="auto">
            <a:xfrm>
              <a:off x="2422" y="5140"/>
              <a:ext cx="930" cy="1"/>
            </a:xfrm>
            <a:prstGeom prst="line">
              <a:avLst/>
            </a:prstGeom>
            <a:noFill/>
            <a:ln w="22225">
              <a:solidFill>
                <a:srgbClr val="000000"/>
              </a:solidFill>
              <a:round/>
            </a:ln>
            <a:extLst>
              <a:ext uri="{909E8E84-426E-40DD-AFC4-6F175D3DCCD1}">
                <a14:hiddenFill xmlns:a14="http://schemas.microsoft.com/office/drawing/2010/main">
                  <a:noFill/>
                </a14:hiddenFill>
              </a:ext>
            </a:extLst>
          </p:spPr>
          <p:txBody>
            <a:bodyPr/>
            <a:lstStyle/>
            <a:p>
              <a:endParaRPr lang="zh-CN" altLang="en-US"/>
            </a:p>
          </p:txBody>
        </p:sp>
        <p:sp>
          <p:nvSpPr>
            <p:cNvPr id="46097" name="Line 18"/>
            <p:cNvSpPr>
              <a:spLocks noChangeShapeType="1"/>
            </p:cNvSpPr>
            <p:nvPr/>
          </p:nvSpPr>
          <p:spPr bwMode="auto">
            <a:xfrm flipV="1">
              <a:off x="3591" y="5076"/>
              <a:ext cx="1150" cy="1"/>
            </a:xfrm>
            <a:prstGeom prst="line">
              <a:avLst/>
            </a:prstGeom>
            <a:noFill/>
            <a:ln w="22225">
              <a:solidFill>
                <a:srgbClr val="000000"/>
              </a:solidFill>
              <a:round/>
            </a:ln>
            <a:extLst>
              <a:ext uri="{909E8E84-426E-40DD-AFC4-6F175D3DCCD1}">
                <a14:hiddenFill xmlns:a14="http://schemas.microsoft.com/office/drawing/2010/main">
                  <a:noFill/>
                </a14:hiddenFill>
              </a:ext>
            </a:extLst>
          </p:spPr>
          <p:txBody>
            <a:bodyPr/>
            <a:lstStyle/>
            <a:p>
              <a:endParaRPr lang="zh-CN" altLang="en-US"/>
            </a:p>
          </p:txBody>
        </p:sp>
        <p:sp>
          <p:nvSpPr>
            <p:cNvPr id="46098" name="Line 19"/>
            <p:cNvSpPr>
              <a:spLocks noChangeShapeType="1"/>
            </p:cNvSpPr>
            <p:nvPr/>
          </p:nvSpPr>
          <p:spPr bwMode="auto">
            <a:xfrm flipV="1">
              <a:off x="7580" y="5076"/>
              <a:ext cx="822" cy="1"/>
            </a:xfrm>
            <a:prstGeom prst="line">
              <a:avLst/>
            </a:prstGeom>
            <a:noFill/>
            <a:ln w="22225">
              <a:solidFill>
                <a:srgbClr val="000000"/>
              </a:solidFill>
              <a:round/>
            </a:ln>
            <a:extLst>
              <a:ext uri="{909E8E84-426E-40DD-AFC4-6F175D3DCCD1}">
                <a14:hiddenFill xmlns:a14="http://schemas.microsoft.com/office/drawing/2010/main">
                  <a:noFill/>
                </a14:hiddenFill>
              </a:ext>
            </a:extLst>
          </p:spPr>
          <p:txBody>
            <a:bodyPr/>
            <a:lstStyle/>
            <a:p>
              <a:endParaRPr lang="zh-CN" altLang="en-US"/>
            </a:p>
          </p:txBody>
        </p:sp>
        <p:sp>
          <p:nvSpPr>
            <p:cNvPr id="46099" name="Oval 20"/>
            <p:cNvSpPr>
              <a:spLocks noChangeArrowheads="1"/>
            </p:cNvSpPr>
            <p:nvPr/>
          </p:nvSpPr>
          <p:spPr bwMode="auto">
            <a:xfrm>
              <a:off x="6160" y="4995"/>
              <a:ext cx="170" cy="145"/>
            </a:xfrm>
            <a:prstGeom prst="ellipse">
              <a:avLst/>
            </a:prstGeom>
            <a:solidFill>
              <a:srgbClr val="FFFFFF"/>
            </a:solidFill>
            <a:ln w="22225">
              <a:solidFill>
                <a:srgbClr val="000000"/>
              </a:solidFill>
              <a:round/>
            </a:ln>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endParaRPr lang="zh-CN" altLang="en-US" sz="1800"/>
            </a:p>
          </p:txBody>
        </p:sp>
        <p:sp>
          <p:nvSpPr>
            <p:cNvPr id="46100" name="Line 21"/>
            <p:cNvSpPr>
              <a:spLocks noChangeShapeType="1"/>
            </p:cNvSpPr>
            <p:nvPr/>
          </p:nvSpPr>
          <p:spPr bwMode="auto">
            <a:xfrm>
              <a:off x="7580" y="5600"/>
              <a:ext cx="823" cy="1"/>
            </a:xfrm>
            <a:prstGeom prst="line">
              <a:avLst/>
            </a:prstGeom>
            <a:noFill/>
            <a:ln w="22225">
              <a:solidFill>
                <a:srgbClr val="000000"/>
              </a:solidFill>
              <a:round/>
            </a:ln>
            <a:extLst>
              <a:ext uri="{909E8E84-426E-40DD-AFC4-6F175D3DCCD1}">
                <a14:hiddenFill xmlns:a14="http://schemas.microsoft.com/office/drawing/2010/main">
                  <a:noFill/>
                </a14:hiddenFill>
              </a:ext>
            </a:extLst>
          </p:spPr>
          <p:txBody>
            <a:bodyPr/>
            <a:lstStyle/>
            <a:p>
              <a:endParaRPr lang="zh-CN" altLang="en-US"/>
            </a:p>
          </p:txBody>
        </p:sp>
        <p:sp>
          <p:nvSpPr>
            <p:cNvPr id="46101" name="Line 22"/>
            <p:cNvSpPr>
              <a:spLocks noChangeShapeType="1"/>
            </p:cNvSpPr>
            <p:nvPr/>
          </p:nvSpPr>
          <p:spPr bwMode="auto">
            <a:xfrm>
              <a:off x="2422" y="4180"/>
              <a:ext cx="1" cy="815"/>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a:lstStyle/>
            <a:p>
              <a:endParaRPr lang="zh-CN" altLang="en-US"/>
            </a:p>
          </p:txBody>
        </p:sp>
        <p:sp>
          <p:nvSpPr>
            <p:cNvPr id="46102" name="Line 23"/>
            <p:cNvSpPr>
              <a:spLocks noChangeShapeType="1"/>
            </p:cNvSpPr>
            <p:nvPr/>
          </p:nvSpPr>
          <p:spPr bwMode="auto">
            <a:xfrm flipV="1">
              <a:off x="3594" y="4600"/>
              <a:ext cx="1" cy="297"/>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a:lstStyle/>
            <a:p>
              <a:endParaRPr lang="zh-CN" altLang="en-US"/>
            </a:p>
          </p:txBody>
        </p:sp>
        <p:sp>
          <p:nvSpPr>
            <p:cNvPr id="46103" name="Line 24"/>
            <p:cNvSpPr>
              <a:spLocks noChangeShapeType="1"/>
            </p:cNvSpPr>
            <p:nvPr/>
          </p:nvSpPr>
          <p:spPr bwMode="auto">
            <a:xfrm flipV="1">
              <a:off x="6160" y="4600"/>
              <a:ext cx="1" cy="407"/>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a:lstStyle/>
            <a:p>
              <a:endParaRPr lang="zh-CN" altLang="en-US"/>
            </a:p>
          </p:txBody>
        </p:sp>
        <p:sp>
          <p:nvSpPr>
            <p:cNvPr id="46104" name="Line 25"/>
            <p:cNvSpPr>
              <a:spLocks noChangeShapeType="1"/>
            </p:cNvSpPr>
            <p:nvPr/>
          </p:nvSpPr>
          <p:spPr bwMode="auto">
            <a:xfrm>
              <a:off x="8402" y="4162"/>
              <a:ext cx="1" cy="815"/>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a:lstStyle/>
            <a:p>
              <a:endParaRPr lang="zh-CN" altLang="en-US"/>
            </a:p>
          </p:txBody>
        </p:sp>
        <p:sp>
          <p:nvSpPr>
            <p:cNvPr id="46105" name="Rectangle 26"/>
            <p:cNvSpPr>
              <a:spLocks noChangeArrowheads="1"/>
            </p:cNvSpPr>
            <p:nvPr/>
          </p:nvSpPr>
          <p:spPr bwMode="auto">
            <a:xfrm>
              <a:off x="4126" y="4444"/>
              <a:ext cx="1455" cy="321"/>
            </a:xfrm>
            <a:prstGeom prst="rect">
              <a:avLst/>
            </a:prstGeom>
            <a:solidFill>
              <a:srgbClr val="FFFFFF"/>
            </a:solidFill>
            <a:ln w="9525">
              <a:solidFill>
                <a:srgbClr val="FFFFFF"/>
              </a:solidFill>
              <a:miter lim="800000"/>
            </a:ln>
          </p:spPr>
          <p:txBody>
            <a:bodyPr lIns="0" tIns="0" rIns="0" bIns="0"/>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algn="just" eaLnBrk="1" hangingPunct="1"/>
              <a:r>
                <a:rPr kumimoji="0" lang="zh-CN" altLang="en-US" sz="1800">
                  <a:solidFill>
                    <a:schemeClr val="tx1"/>
                  </a:solidFill>
                  <a:latin typeface="Calibri" panose="020F0502020204030204" pitchFamily="34" charset="0"/>
                </a:rPr>
                <a:t>主干／水平光缆</a:t>
              </a:r>
              <a:endParaRPr kumimoji="0" lang="zh-CN" altLang="zh-CN" sz="1800">
                <a:solidFill>
                  <a:schemeClr val="tx1"/>
                </a:solidFill>
              </a:endParaRPr>
            </a:p>
          </p:txBody>
        </p:sp>
        <p:cxnSp>
          <p:nvCxnSpPr>
            <p:cNvPr id="46106" name="AutoShape 27"/>
            <p:cNvCxnSpPr>
              <a:cxnSpLocks noChangeShapeType="1"/>
            </p:cNvCxnSpPr>
            <p:nvPr/>
          </p:nvCxnSpPr>
          <p:spPr bwMode="auto">
            <a:xfrm>
              <a:off x="3596" y="4822"/>
              <a:ext cx="2566" cy="1"/>
            </a:xfrm>
            <a:prstGeom prst="straightConnector1">
              <a:avLst/>
            </a:prstGeom>
            <a:noFill/>
            <a:ln w="9525">
              <a:solidFill>
                <a:srgbClr val="000000"/>
              </a:solidFill>
              <a:round/>
              <a:headEnd type="triangle" w="med" len="med"/>
              <a:tailEnd type="triangle" w="med" len="med"/>
            </a:ln>
            <a:extLst>
              <a:ext uri="{909E8E84-426E-40DD-AFC4-6F175D3DCCD1}">
                <a14:hiddenFill xmlns:a14="http://schemas.microsoft.com/office/drawing/2010/main">
                  <a:noFill/>
                </a14:hiddenFill>
              </a:ext>
            </a:extLst>
          </p:spPr>
        </p:cxnSp>
        <p:sp>
          <p:nvSpPr>
            <p:cNvPr id="46107" name="Rectangle 28"/>
            <p:cNvSpPr>
              <a:spLocks noChangeArrowheads="1"/>
            </p:cNvSpPr>
            <p:nvPr/>
          </p:nvSpPr>
          <p:spPr bwMode="auto">
            <a:xfrm>
              <a:off x="6486" y="4755"/>
              <a:ext cx="755" cy="321"/>
            </a:xfrm>
            <a:prstGeom prst="rect">
              <a:avLst/>
            </a:prstGeom>
            <a:solidFill>
              <a:srgbClr val="FFFFFF"/>
            </a:solidFill>
            <a:ln w="9525">
              <a:solidFill>
                <a:srgbClr val="FFFFFF"/>
              </a:solidFill>
              <a:miter lim="800000"/>
            </a:ln>
          </p:spPr>
          <p:txBody>
            <a:bodyPr lIns="0" tIns="0" rIns="0" bIns="0"/>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algn="just" eaLnBrk="1" hangingPunct="1"/>
              <a:r>
                <a:rPr kumimoji="0" lang="en-US" altLang="zh-CN" sz="1800">
                  <a:solidFill>
                    <a:schemeClr val="tx1"/>
                  </a:solidFill>
                  <a:latin typeface="Calibri" panose="020F0502020204030204" pitchFamily="34" charset="0"/>
                </a:rPr>
                <a:t>CP</a:t>
              </a:r>
              <a:r>
                <a:rPr kumimoji="0" lang="zh-CN" altLang="en-US" sz="1800">
                  <a:solidFill>
                    <a:schemeClr val="tx1"/>
                  </a:solidFill>
                  <a:latin typeface="Calibri" panose="020F0502020204030204" pitchFamily="34" charset="0"/>
                </a:rPr>
                <a:t>光缆</a:t>
              </a:r>
              <a:endParaRPr kumimoji="0" lang="zh-CN" altLang="zh-CN" sz="1800">
                <a:solidFill>
                  <a:schemeClr val="tx1"/>
                </a:solidFill>
              </a:endParaRPr>
            </a:p>
          </p:txBody>
        </p:sp>
        <p:sp>
          <p:nvSpPr>
            <p:cNvPr id="46108" name="Rectangle 29"/>
            <p:cNvSpPr>
              <a:spLocks noChangeArrowheads="1"/>
            </p:cNvSpPr>
            <p:nvPr/>
          </p:nvSpPr>
          <p:spPr bwMode="auto">
            <a:xfrm>
              <a:off x="2502" y="4897"/>
              <a:ext cx="829" cy="207"/>
            </a:xfrm>
            <a:prstGeom prst="rect">
              <a:avLst/>
            </a:prstGeom>
            <a:solidFill>
              <a:srgbClr val="FFFFFF"/>
            </a:solidFill>
            <a:ln w="9525">
              <a:solidFill>
                <a:srgbClr val="FFFFFF"/>
              </a:solidFill>
              <a:miter lim="800000"/>
            </a:ln>
          </p:spPr>
          <p:txBody>
            <a:bodyPr lIns="0" tIns="0" rIns="0" bIns="0"/>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algn="just" eaLnBrk="1" hangingPunct="1"/>
              <a:r>
                <a:rPr kumimoji="0" lang="zh-CN" altLang="en-US" sz="1800">
                  <a:solidFill>
                    <a:schemeClr val="tx1"/>
                  </a:solidFill>
                  <a:latin typeface="Calibri" panose="020F0502020204030204" pitchFamily="34" charset="0"/>
                </a:rPr>
                <a:t>设备光缆</a:t>
              </a:r>
              <a:endParaRPr kumimoji="0" lang="zh-CN" altLang="zh-CN" sz="1800">
                <a:solidFill>
                  <a:schemeClr val="tx1"/>
                </a:solidFill>
              </a:endParaRPr>
            </a:p>
          </p:txBody>
        </p:sp>
        <p:sp>
          <p:nvSpPr>
            <p:cNvPr id="46109" name="Rectangle 30"/>
            <p:cNvSpPr>
              <a:spLocks noChangeArrowheads="1"/>
            </p:cNvSpPr>
            <p:nvPr/>
          </p:nvSpPr>
          <p:spPr bwMode="auto">
            <a:xfrm>
              <a:off x="3141" y="5423"/>
              <a:ext cx="611" cy="321"/>
            </a:xfrm>
            <a:prstGeom prst="rect">
              <a:avLst/>
            </a:prstGeom>
            <a:solidFill>
              <a:srgbClr val="FFFFFF"/>
            </a:solidFill>
            <a:ln w="9525">
              <a:solidFill>
                <a:srgbClr val="FFFFFF"/>
              </a:solidFill>
              <a:miter lim="800000"/>
            </a:ln>
          </p:spPr>
          <p:txBody>
            <a:bodyPr lIns="0" tIns="0" rIns="0" bIns="0"/>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algn="just" eaLnBrk="1" hangingPunct="1"/>
              <a:r>
                <a:rPr kumimoji="0" lang="zh-CN" altLang="en-US" sz="1800">
                  <a:solidFill>
                    <a:schemeClr val="tx1"/>
                  </a:solidFill>
                  <a:latin typeface="Calibri" panose="020F0502020204030204" pitchFamily="34" charset="0"/>
                </a:rPr>
                <a:t>光跳线</a:t>
              </a:r>
              <a:endParaRPr kumimoji="0" lang="zh-CN" altLang="zh-CN" sz="1800">
                <a:solidFill>
                  <a:schemeClr val="tx1"/>
                </a:solidFill>
              </a:endParaRPr>
            </a:p>
          </p:txBody>
        </p:sp>
        <p:sp>
          <p:nvSpPr>
            <p:cNvPr id="46110" name="Rectangle 31"/>
            <p:cNvSpPr>
              <a:spLocks noChangeArrowheads="1"/>
            </p:cNvSpPr>
            <p:nvPr/>
          </p:nvSpPr>
          <p:spPr bwMode="auto">
            <a:xfrm>
              <a:off x="8378" y="5639"/>
              <a:ext cx="275" cy="321"/>
            </a:xfrm>
            <a:prstGeom prst="rect">
              <a:avLst/>
            </a:prstGeom>
            <a:solidFill>
              <a:srgbClr val="FFFFFF"/>
            </a:solidFill>
            <a:ln w="9525">
              <a:solidFill>
                <a:srgbClr val="FFFFFF"/>
              </a:solidFill>
              <a:miter lim="800000"/>
            </a:ln>
          </p:spPr>
          <p:txBody>
            <a:bodyPr lIns="0" tIns="0" rIns="0" bIns="0"/>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algn="just" eaLnBrk="1" hangingPunct="1"/>
              <a:r>
                <a:rPr kumimoji="0" lang="en-US" altLang="zh-CN" sz="1800">
                  <a:solidFill>
                    <a:schemeClr val="tx1"/>
                  </a:solidFill>
                  <a:latin typeface="Calibri" panose="020F0502020204030204" pitchFamily="34" charset="0"/>
                </a:rPr>
                <a:t>TE</a:t>
              </a:r>
              <a:endParaRPr kumimoji="0" lang="zh-CN" altLang="zh-CN" sz="1800">
                <a:solidFill>
                  <a:schemeClr val="tx1"/>
                </a:solidFill>
              </a:endParaRPr>
            </a:p>
          </p:txBody>
        </p:sp>
        <p:sp>
          <p:nvSpPr>
            <p:cNvPr id="46111" name="Rectangle 32"/>
            <p:cNvSpPr>
              <a:spLocks noChangeArrowheads="1"/>
            </p:cNvSpPr>
            <p:nvPr/>
          </p:nvSpPr>
          <p:spPr bwMode="auto">
            <a:xfrm>
              <a:off x="7368" y="5674"/>
              <a:ext cx="275" cy="256"/>
            </a:xfrm>
            <a:prstGeom prst="rect">
              <a:avLst/>
            </a:prstGeom>
            <a:solidFill>
              <a:srgbClr val="FFFFFF"/>
            </a:solidFill>
            <a:ln w="9525">
              <a:solidFill>
                <a:srgbClr val="FFFFFF"/>
              </a:solidFill>
              <a:miter lim="800000"/>
            </a:ln>
          </p:spPr>
          <p:txBody>
            <a:bodyPr lIns="0" tIns="0" rIns="0" bIns="0"/>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algn="just" eaLnBrk="1" hangingPunct="1"/>
              <a:r>
                <a:rPr kumimoji="0" lang="en-US" altLang="zh-CN" sz="1800">
                  <a:solidFill>
                    <a:schemeClr val="tx1"/>
                  </a:solidFill>
                  <a:latin typeface="Calibri" panose="020F0502020204030204" pitchFamily="34" charset="0"/>
                </a:rPr>
                <a:t>TO</a:t>
              </a:r>
              <a:endParaRPr kumimoji="0" lang="zh-CN" altLang="zh-CN" sz="1800">
                <a:solidFill>
                  <a:schemeClr val="tx1"/>
                </a:solidFill>
              </a:endParaRPr>
            </a:p>
          </p:txBody>
        </p:sp>
        <p:sp>
          <p:nvSpPr>
            <p:cNvPr id="46112" name="Rectangle 33"/>
            <p:cNvSpPr>
              <a:spLocks noChangeArrowheads="1"/>
            </p:cNvSpPr>
            <p:nvPr/>
          </p:nvSpPr>
          <p:spPr bwMode="auto">
            <a:xfrm>
              <a:off x="7383" y="5530"/>
              <a:ext cx="197" cy="144"/>
            </a:xfrm>
            <a:prstGeom prst="rect">
              <a:avLst/>
            </a:prstGeom>
            <a:solidFill>
              <a:srgbClr val="FFFFFF"/>
            </a:solidFill>
            <a:ln w="22225">
              <a:solidFill>
                <a:srgbClr val="000000"/>
              </a:solidFill>
              <a:miter lim="800000"/>
            </a:ln>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endParaRPr lang="zh-CN" altLang="en-US" sz="1800"/>
            </a:p>
          </p:txBody>
        </p:sp>
        <p:sp>
          <p:nvSpPr>
            <p:cNvPr id="46113" name="Rectangle 34"/>
            <p:cNvSpPr>
              <a:spLocks noChangeArrowheads="1"/>
            </p:cNvSpPr>
            <p:nvPr/>
          </p:nvSpPr>
          <p:spPr bwMode="auto">
            <a:xfrm>
              <a:off x="8402" y="5529"/>
              <a:ext cx="197" cy="144"/>
            </a:xfrm>
            <a:prstGeom prst="rect">
              <a:avLst/>
            </a:prstGeom>
            <a:solidFill>
              <a:srgbClr val="FFFFFF"/>
            </a:solidFill>
            <a:ln w="22225">
              <a:solidFill>
                <a:srgbClr val="000000"/>
              </a:solidFill>
              <a:miter lim="800000"/>
            </a:ln>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endParaRPr lang="zh-CN" altLang="en-US" sz="1800"/>
            </a:p>
          </p:txBody>
        </p:sp>
        <p:sp>
          <p:nvSpPr>
            <p:cNvPr id="46114" name="Line 35"/>
            <p:cNvSpPr>
              <a:spLocks noChangeShapeType="1"/>
            </p:cNvSpPr>
            <p:nvPr/>
          </p:nvSpPr>
          <p:spPr bwMode="auto">
            <a:xfrm>
              <a:off x="7383" y="5686"/>
              <a:ext cx="1" cy="384"/>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a:lstStyle/>
            <a:p>
              <a:endParaRPr lang="zh-CN" altLang="en-US"/>
            </a:p>
          </p:txBody>
        </p:sp>
        <p:sp>
          <p:nvSpPr>
            <p:cNvPr id="46115" name="Line 36"/>
            <p:cNvSpPr>
              <a:spLocks noChangeShapeType="1"/>
            </p:cNvSpPr>
            <p:nvPr/>
          </p:nvSpPr>
          <p:spPr bwMode="auto">
            <a:xfrm>
              <a:off x="3596" y="5716"/>
              <a:ext cx="1" cy="356"/>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a:lstStyle/>
            <a:p>
              <a:endParaRPr lang="zh-CN" altLang="en-US"/>
            </a:p>
          </p:txBody>
        </p:sp>
        <p:sp>
          <p:nvSpPr>
            <p:cNvPr id="46116" name="Rectangle 37"/>
            <p:cNvSpPr>
              <a:spLocks noChangeArrowheads="1"/>
            </p:cNvSpPr>
            <p:nvPr/>
          </p:nvSpPr>
          <p:spPr bwMode="auto">
            <a:xfrm>
              <a:off x="5101" y="5639"/>
              <a:ext cx="1475" cy="321"/>
            </a:xfrm>
            <a:prstGeom prst="rect">
              <a:avLst/>
            </a:prstGeom>
            <a:solidFill>
              <a:srgbClr val="FFFFFF"/>
            </a:solidFill>
            <a:ln w="9525">
              <a:solidFill>
                <a:srgbClr val="FFFFFF"/>
              </a:solidFill>
              <a:miter lim="800000"/>
            </a:ln>
          </p:spPr>
          <p:txBody>
            <a:bodyPr lIns="0" tIns="0" rIns="0" bIns="0"/>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algn="just" eaLnBrk="1" hangingPunct="1"/>
              <a:r>
                <a:rPr kumimoji="0" lang="zh-CN" altLang="en-US" sz="1800">
                  <a:solidFill>
                    <a:schemeClr val="tx1"/>
                  </a:solidFill>
                  <a:latin typeface="Calibri" panose="020F0502020204030204" pitchFamily="34" charset="0"/>
                </a:rPr>
                <a:t>主干／水平光缆</a:t>
              </a:r>
              <a:endParaRPr kumimoji="0" lang="zh-CN" altLang="zh-CN" sz="1800">
                <a:solidFill>
                  <a:schemeClr val="tx1"/>
                </a:solidFill>
              </a:endParaRPr>
            </a:p>
          </p:txBody>
        </p:sp>
        <p:cxnSp>
          <p:nvCxnSpPr>
            <p:cNvPr id="46117" name="AutoShape 38"/>
            <p:cNvCxnSpPr>
              <a:cxnSpLocks noChangeShapeType="1"/>
            </p:cNvCxnSpPr>
            <p:nvPr/>
          </p:nvCxnSpPr>
          <p:spPr bwMode="auto">
            <a:xfrm flipV="1">
              <a:off x="3591" y="5960"/>
              <a:ext cx="3787" cy="2"/>
            </a:xfrm>
            <a:prstGeom prst="straightConnector1">
              <a:avLst/>
            </a:prstGeom>
            <a:noFill/>
            <a:ln w="9525">
              <a:solidFill>
                <a:srgbClr val="000000"/>
              </a:solidFill>
              <a:round/>
              <a:headEnd type="triangle" w="med" len="med"/>
              <a:tailEnd type="triangle" w="med" len="med"/>
            </a:ln>
            <a:extLst>
              <a:ext uri="{909E8E84-426E-40DD-AFC4-6F175D3DCCD1}">
                <a14:hiddenFill xmlns:a14="http://schemas.microsoft.com/office/drawing/2010/main">
                  <a:noFill/>
                </a14:hiddenFill>
              </a:ext>
            </a:extLst>
          </p:spPr>
        </p:cxnSp>
        <p:cxnSp>
          <p:nvCxnSpPr>
            <p:cNvPr id="46118" name="AutoShape 39"/>
            <p:cNvCxnSpPr>
              <a:cxnSpLocks noChangeShapeType="1"/>
            </p:cNvCxnSpPr>
            <p:nvPr/>
          </p:nvCxnSpPr>
          <p:spPr bwMode="auto">
            <a:xfrm>
              <a:off x="2422" y="4339"/>
              <a:ext cx="5980" cy="1"/>
            </a:xfrm>
            <a:prstGeom prst="straightConnector1">
              <a:avLst/>
            </a:prstGeom>
            <a:noFill/>
            <a:ln w="9525">
              <a:solidFill>
                <a:srgbClr val="000000"/>
              </a:solidFill>
              <a:round/>
              <a:headEnd type="triangle" w="med" len="med"/>
              <a:tailEnd type="triangle" w="med" len="med"/>
            </a:ln>
            <a:extLst>
              <a:ext uri="{909E8E84-426E-40DD-AFC4-6F175D3DCCD1}">
                <a14:hiddenFill xmlns:a14="http://schemas.microsoft.com/office/drawing/2010/main">
                  <a:noFill/>
                </a14:hiddenFill>
              </a:ext>
            </a:extLst>
          </p:spPr>
        </p:cxnSp>
        <p:sp>
          <p:nvSpPr>
            <p:cNvPr id="46119" name="Line 40"/>
            <p:cNvSpPr>
              <a:spLocks noChangeShapeType="1"/>
            </p:cNvSpPr>
            <p:nvPr/>
          </p:nvSpPr>
          <p:spPr bwMode="auto">
            <a:xfrm>
              <a:off x="4984" y="5076"/>
              <a:ext cx="2399" cy="2"/>
            </a:xfrm>
            <a:prstGeom prst="line">
              <a:avLst/>
            </a:prstGeom>
            <a:noFill/>
            <a:ln w="22225">
              <a:solidFill>
                <a:srgbClr val="000000"/>
              </a:solidFill>
              <a:round/>
            </a:ln>
            <a:extLst>
              <a:ext uri="{909E8E84-426E-40DD-AFC4-6F175D3DCCD1}">
                <a14:hiddenFill xmlns:a14="http://schemas.microsoft.com/office/drawing/2010/main">
                  <a:noFill/>
                </a14:hiddenFill>
              </a:ext>
            </a:extLst>
          </p:spPr>
          <p:txBody>
            <a:bodyPr/>
            <a:lstStyle/>
            <a:p>
              <a:endParaRPr lang="zh-CN" altLang="en-US"/>
            </a:p>
          </p:txBody>
        </p:sp>
        <p:sp>
          <p:nvSpPr>
            <p:cNvPr id="46120" name="Rectangle 41"/>
            <p:cNvSpPr>
              <a:spLocks noChangeArrowheads="1"/>
            </p:cNvSpPr>
            <p:nvPr/>
          </p:nvSpPr>
          <p:spPr bwMode="auto">
            <a:xfrm>
              <a:off x="5101" y="4028"/>
              <a:ext cx="691" cy="301"/>
            </a:xfrm>
            <a:prstGeom prst="rect">
              <a:avLst/>
            </a:prstGeom>
            <a:solidFill>
              <a:srgbClr val="FFFFFF"/>
            </a:solidFill>
            <a:ln w="9525">
              <a:solidFill>
                <a:srgbClr val="FFFFFF"/>
              </a:solidFill>
              <a:miter lim="800000"/>
            </a:ln>
          </p:spPr>
          <p:txBody>
            <a:bodyPr lIns="0" tIns="0" rIns="0" bIns="0"/>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algn="just" eaLnBrk="1" hangingPunct="1"/>
              <a:r>
                <a:rPr kumimoji="0" lang="zh-CN" altLang="en-US" sz="1800">
                  <a:solidFill>
                    <a:schemeClr val="tx1"/>
                  </a:solidFill>
                  <a:latin typeface="Calibri" panose="020F0502020204030204" pitchFamily="34" charset="0"/>
                </a:rPr>
                <a:t>光信道</a:t>
              </a:r>
              <a:endParaRPr kumimoji="0" lang="zh-CN" altLang="zh-CN" sz="1800">
                <a:solidFill>
                  <a:schemeClr val="tx1"/>
                </a:solidFill>
              </a:endParaRPr>
            </a:p>
          </p:txBody>
        </p:sp>
        <p:sp>
          <p:nvSpPr>
            <p:cNvPr id="46121" name="Rectangle 42"/>
            <p:cNvSpPr>
              <a:spLocks noChangeArrowheads="1"/>
            </p:cNvSpPr>
            <p:nvPr/>
          </p:nvSpPr>
          <p:spPr bwMode="auto">
            <a:xfrm>
              <a:off x="2030" y="5279"/>
              <a:ext cx="392" cy="321"/>
            </a:xfrm>
            <a:prstGeom prst="rect">
              <a:avLst/>
            </a:prstGeom>
            <a:solidFill>
              <a:srgbClr val="FFFFFF"/>
            </a:solidFill>
            <a:ln w="9525">
              <a:solidFill>
                <a:srgbClr val="FFFFFF"/>
              </a:solidFill>
              <a:miter lim="800000"/>
            </a:ln>
          </p:spPr>
          <p:txBody>
            <a:bodyPr lIns="0" tIns="0" rIns="0" bIns="0"/>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algn="just" eaLnBrk="1" hangingPunct="1">
                <a:lnSpc>
                  <a:spcPct val="96000"/>
                </a:lnSpc>
              </a:pPr>
              <a:r>
                <a:rPr kumimoji="0" lang="zh-CN" altLang="en-US" sz="1800">
                  <a:solidFill>
                    <a:schemeClr val="tx1"/>
                  </a:solidFill>
                  <a:latin typeface="Calibri" panose="020F0502020204030204" pitchFamily="34" charset="0"/>
                </a:rPr>
                <a:t>设备</a:t>
              </a:r>
              <a:endParaRPr kumimoji="0" lang="zh-CN" altLang="zh-CN" sz="1800">
                <a:solidFill>
                  <a:schemeClr val="tx1"/>
                </a:solidFill>
              </a:endParaRPr>
            </a:p>
          </p:txBody>
        </p:sp>
        <p:sp>
          <p:nvSpPr>
            <p:cNvPr id="46122" name="Rectangle 43"/>
            <p:cNvSpPr>
              <a:spLocks noChangeArrowheads="1"/>
            </p:cNvSpPr>
            <p:nvPr/>
          </p:nvSpPr>
          <p:spPr bwMode="auto">
            <a:xfrm>
              <a:off x="7590" y="4770"/>
              <a:ext cx="788" cy="192"/>
            </a:xfrm>
            <a:prstGeom prst="rect">
              <a:avLst/>
            </a:prstGeom>
            <a:solidFill>
              <a:srgbClr val="FFFFFF"/>
            </a:solidFill>
            <a:ln w="9525">
              <a:solidFill>
                <a:srgbClr val="FFFFFF"/>
              </a:solidFill>
              <a:miter lim="800000"/>
            </a:ln>
          </p:spPr>
          <p:txBody>
            <a:bodyPr lIns="0" tIns="0" rIns="0" bIns="0"/>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algn="just" eaLnBrk="1" hangingPunct="1">
                <a:lnSpc>
                  <a:spcPct val="96000"/>
                </a:lnSpc>
              </a:pPr>
              <a:r>
                <a:rPr kumimoji="0" lang="zh-CN" altLang="en-US" sz="1800">
                  <a:solidFill>
                    <a:schemeClr val="tx1"/>
                  </a:solidFill>
                  <a:latin typeface="Calibri" panose="020F0502020204030204" pitchFamily="34" charset="0"/>
                </a:rPr>
                <a:t>工作区光缆</a:t>
              </a:r>
              <a:endParaRPr kumimoji="0" lang="zh-CN" altLang="zh-CN" sz="1800">
                <a:solidFill>
                  <a:schemeClr val="tx1"/>
                </a:solidFill>
              </a:endParaRPr>
            </a:p>
          </p:txBody>
        </p:sp>
        <p:sp>
          <p:nvSpPr>
            <p:cNvPr id="46123" name="Rectangle 44"/>
            <p:cNvSpPr>
              <a:spLocks noChangeArrowheads="1"/>
            </p:cNvSpPr>
            <p:nvPr/>
          </p:nvSpPr>
          <p:spPr bwMode="auto">
            <a:xfrm>
              <a:off x="3127" y="6188"/>
              <a:ext cx="4821" cy="380"/>
            </a:xfrm>
            <a:prstGeom prst="rect">
              <a:avLst/>
            </a:prstGeom>
            <a:solidFill>
              <a:srgbClr val="FFFFFF"/>
            </a:solidFill>
            <a:ln w="9525">
              <a:solidFill>
                <a:srgbClr val="FFFFFF"/>
              </a:solidFill>
              <a:miter lim="800000"/>
            </a:ln>
          </p:spPr>
          <p:txBody>
            <a:bodyPr lIns="0" tIns="0" rIns="0" bIns="0"/>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algn="ctr" eaLnBrk="1" hangingPunct="1"/>
              <a:r>
                <a:rPr kumimoji="0" lang="zh-CN" altLang="en-US" b="1">
                  <a:solidFill>
                    <a:srgbClr val="C00000"/>
                  </a:solidFill>
                  <a:latin typeface="宋体" panose="02010600030101010101" pitchFamily="2" charset="-122"/>
                </a:rPr>
                <a:t>图</a:t>
              </a:r>
              <a:r>
                <a:rPr kumimoji="0" lang="en-US" altLang="zh-CN" b="1">
                  <a:solidFill>
                    <a:srgbClr val="C00000"/>
                  </a:solidFill>
                  <a:latin typeface="宋体" panose="02010600030101010101" pitchFamily="2" charset="-122"/>
                </a:rPr>
                <a:t>3.14</a:t>
              </a:r>
              <a:r>
                <a:rPr kumimoji="0" lang="zh-CN" altLang="en-US" b="1">
                  <a:solidFill>
                    <a:srgbClr val="C00000"/>
                  </a:solidFill>
                  <a:latin typeface="宋体" panose="02010600030101010101" pitchFamily="2" charset="-122"/>
                </a:rPr>
                <a:t>光缆经过电信间</a:t>
              </a:r>
              <a:r>
                <a:rPr kumimoji="0" lang="en-US" altLang="zh-CN" b="1">
                  <a:solidFill>
                    <a:srgbClr val="C00000"/>
                  </a:solidFill>
                  <a:latin typeface="宋体" panose="02010600030101010101" pitchFamily="2" charset="-122"/>
                </a:rPr>
                <a:t>FD</a:t>
              </a:r>
              <a:r>
                <a:rPr kumimoji="0" lang="zh-CN" altLang="en-US" b="1">
                  <a:solidFill>
                    <a:srgbClr val="C00000"/>
                  </a:solidFill>
                  <a:latin typeface="宋体" panose="02010600030101010101" pitchFamily="2" charset="-122"/>
                </a:rPr>
                <a:t>直接连接至设备间</a:t>
              </a:r>
              <a:r>
                <a:rPr kumimoji="0" lang="en-US" altLang="zh-CN" b="1">
                  <a:solidFill>
                    <a:srgbClr val="C00000"/>
                  </a:solidFill>
                  <a:latin typeface="宋体" panose="02010600030101010101" pitchFamily="2" charset="-122"/>
                </a:rPr>
                <a:t>BD</a:t>
              </a:r>
              <a:endParaRPr kumimoji="0" lang="zh-CN" altLang="zh-CN" b="1">
                <a:solidFill>
                  <a:srgbClr val="C00000"/>
                </a:solidFill>
              </a:endParaRPr>
            </a:p>
          </p:txBody>
        </p:sp>
        <p:sp>
          <p:nvSpPr>
            <p:cNvPr id="46124" name="Rectangle 45"/>
            <p:cNvSpPr>
              <a:spLocks noChangeArrowheads="1"/>
            </p:cNvSpPr>
            <p:nvPr/>
          </p:nvSpPr>
          <p:spPr bwMode="auto">
            <a:xfrm>
              <a:off x="4642" y="4947"/>
              <a:ext cx="381" cy="274"/>
            </a:xfrm>
            <a:prstGeom prst="rect">
              <a:avLst/>
            </a:prstGeom>
            <a:solidFill>
              <a:srgbClr val="FFFFFF"/>
            </a:solidFill>
            <a:ln w="22225">
              <a:solidFill>
                <a:srgbClr val="000000"/>
              </a:solidFill>
              <a:miter lim="800000"/>
            </a:ln>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endParaRPr lang="zh-CN" altLang="en-US" sz="1800"/>
            </a:p>
          </p:txBody>
        </p:sp>
        <p:sp>
          <p:nvSpPr>
            <p:cNvPr id="46125" name="Line 46"/>
            <p:cNvSpPr>
              <a:spLocks noChangeShapeType="1"/>
            </p:cNvSpPr>
            <p:nvPr/>
          </p:nvSpPr>
          <p:spPr bwMode="auto">
            <a:xfrm>
              <a:off x="4642" y="5076"/>
              <a:ext cx="381" cy="2"/>
            </a:xfrm>
            <a:prstGeom prst="line">
              <a:avLst/>
            </a:prstGeom>
            <a:noFill/>
            <a:ln w="9525">
              <a:solidFill>
                <a:srgbClr val="000000"/>
              </a:solidFill>
              <a:prstDash val="dash"/>
              <a:round/>
            </a:ln>
            <a:extLst>
              <a:ext uri="{909E8E84-426E-40DD-AFC4-6F175D3DCCD1}">
                <a14:hiddenFill xmlns:a14="http://schemas.microsoft.com/office/drawing/2010/main">
                  <a:noFill/>
                </a14:hiddenFill>
              </a:ext>
            </a:extLst>
          </p:spPr>
          <p:txBody>
            <a:bodyPr/>
            <a:lstStyle/>
            <a:p>
              <a:endParaRPr lang="zh-CN" altLang="en-US"/>
            </a:p>
          </p:txBody>
        </p:sp>
        <p:sp>
          <p:nvSpPr>
            <p:cNvPr id="46126" name="Freeform 47"/>
            <p:cNvSpPr/>
            <p:nvPr/>
          </p:nvSpPr>
          <p:spPr bwMode="auto">
            <a:xfrm>
              <a:off x="3596" y="5221"/>
              <a:ext cx="3788" cy="380"/>
            </a:xfrm>
            <a:custGeom>
              <a:avLst/>
              <a:gdLst>
                <a:gd name="T0" fmla="*/ 0 w 3788"/>
                <a:gd name="T1" fmla="*/ 0 h 380"/>
                <a:gd name="T2" fmla="*/ 601 w 3788"/>
                <a:gd name="T3" fmla="*/ 0 h 380"/>
                <a:gd name="T4" fmla="*/ 601 w 3788"/>
                <a:gd name="T5" fmla="*/ 380 h 380"/>
                <a:gd name="T6" fmla="*/ 3788 w 3788"/>
                <a:gd name="T7" fmla="*/ 379 h 38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3788" h="380">
                  <a:moveTo>
                    <a:pt x="0" y="0"/>
                  </a:moveTo>
                  <a:lnTo>
                    <a:pt x="601" y="0"/>
                  </a:lnTo>
                  <a:lnTo>
                    <a:pt x="601" y="380"/>
                  </a:lnTo>
                  <a:lnTo>
                    <a:pt x="3788" y="379"/>
                  </a:lnTo>
                </a:path>
              </a:pathLst>
            </a:custGeom>
            <a:noFill/>
            <a:ln w="22225">
              <a:solidFill>
                <a:srgbClr val="000000"/>
              </a:solidFill>
              <a:round/>
            </a:ln>
            <a:extLst>
              <a:ext uri="{909E8E84-426E-40DD-AFC4-6F175D3DCCD1}">
                <a14:hiddenFill xmlns:a14="http://schemas.microsoft.com/office/drawing/2010/main">
                  <a:solidFill>
                    <a:srgbClr val="FFFFFF"/>
                  </a:solidFill>
                </a14:hiddenFill>
              </a:ext>
            </a:extLst>
          </p:spPr>
          <p:txBody>
            <a:bodyPr/>
            <a:lstStyle/>
            <a:p>
              <a:endParaRPr lang="zh-CN" altLang="en-US"/>
            </a:p>
          </p:txBody>
        </p:sp>
        <p:sp>
          <p:nvSpPr>
            <p:cNvPr id="46127" name="Rectangle 48"/>
            <p:cNvSpPr>
              <a:spLocks noChangeArrowheads="1"/>
            </p:cNvSpPr>
            <p:nvPr/>
          </p:nvSpPr>
          <p:spPr bwMode="auto">
            <a:xfrm>
              <a:off x="4642" y="5462"/>
              <a:ext cx="381" cy="274"/>
            </a:xfrm>
            <a:prstGeom prst="rect">
              <a:avLst/>
            </a:prstGeom>
            <a:solidFill>
              <a:srgbClr val="FFFFFF"/>
            </a:solidFill>
            <a:ln w="22225">
              <a:solidFill>
                <a:srgbClr val="000000"/>
              </a:solidFill>
              <a:miter lim="800000"/>
            </a:ln>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endParaRPr lang="zh-CN" altLang="en-US" sz="1800"/>
            </a:p>
          </p:txBody>
        </p:sp>
        <p:sp>
          <p:nvSpPr>
            <p:cNvPr id="46128" name="Line 49"/>
            <p:cNvSpPr>
              <a:spLocks noChangeShapeType="1"/>
            </p:cNvSpPr>
            <p:nvPr/>
          </p:nvSpPr>
          <p:spPr bwMode="auto">
            <a:xfrm>
              <a:off x="4642" y="5591"/>
              <a:ext cx="381" cy="2"/>
            </a:xfrm>
            <a:prstGeom prst="line">
              <a:avLst/>
            </a:prstGeom>
            <a:noFill/>
            <a:ln w="9525">
              <a:solidFill>
                <a:srgbClr val="000000"/>
              </a:solidFill>
              <a:prstDash val="dash"/>
              <a:round/>
            </a:ln>
            <a:extLst>
              <a:ext uri="{909E8E84-426E-40DD-AFC4-6F175D3DCCD1}">
                <a14:hiddenFill xmlns:a14="http://schemas.microsoft.com/office/drawing/2010/main">
                  <a:noFill/>
                </a14:hiddenFill>
              </a:ext>
            </a:extLst>
          </p:spPr>
          <p:txBody>
            <a:bodyPr/>
            <a:lstStyle/>
            <a:p>
              <a:endParaRPr lang="zh-CN" altLang="en-US"/>
            </a:p>
          </p:txBody>
        </p:sp>
      </p:grpSp>
    </p:spTree>
  </p:cSld>
  <p:clrMapOvr>
    <a:masterClrMapping/>
  </p:clrMapOvr>
  <p:transition>
    <p:zoom/>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ChangeArrowheads="1"/>
          </p:cNvSpPr>
          <p:nvPr/>
        </p:nvSpPr>
        <p:spPr bwMode="auto">
          <a:xfrm>
            <a:off x="551815" y="1484313"/>
            <a:ext cx="10911840" cy="3476625"/>
          </a:xfrm>
          <a:prstGeom prst="rect">
            <a:avLst/>
          </a:prstGeom>
          <a:solidFill>
            <a:srgbClr val="FFFFFF"/>
          </a:solidFill>
          <a:ln w="9525">
            <a:solidFill>
              <a:schemeClr val="accent1">
                <a:lumMod val="50000"/>
              </a:schemeClr>
            </a:solidFill>
            <a:miter lim="800000"/>
          </a:ln>
          <a:effectLst/>
        </p:spPr>
        <p:txBody>
          <a:bodyPr wrap="square" anchor="ctr">
            <a:spAutoFit/>
          </a:bodyPr>
          <a:lstStyle/>
          <a:p>
            <a:pPr indent="628650">
              <a:lnSpc>
                <a:spcPts val="3300"/>
              </a:lnSpc>
              <a:defRPr/>
            </a:pPr>
            <a:r>
              <a:rPr lang="zh-CN" altLang="en-US" sz="2400" b="1" dirty="0"/>
              <a:t>综合布线系统应为</a:t>
            </a:r>
            <a:r>
              <a:rPr lang="zh-CN" altLang="en-US" sz="2400" b="1" dirty="0">
                <a:solidFill>
                  <a:srgbClr val="FF0000"/>
                </a:solidFill>
              </a:rPr>
              <a:t>开放式星型拓扑结构</a:t>
            </a:r>
            <a:r>
              <a:rPr lang="zh-CN" altLang="en-US" sz="2400" b="1" dirty="0"/>
              <a:t>，应能支持</a:t>
            </a:r>
            <a:r>
              <a:rPr lang="zh-CN" altLang="en-US" sz="2400" b="1" dirty="0">
                <a:solidFill>
                  <a:srgbClr val="FF0000"/>
                </a:solidFill>
              </a:rPr>
              <a:t>语音、数据、图像、多媒体业务</a:t>
            </a:r>
            <a:r>
              <a:rPr lang="zh-CN" altLang="en-US" sz="2400" b="1" dirty="0"/>
              <a:t>等信息的传递。具体来讲，综合布线系统应采用</a:t>
            </a:r>
            <a:r>
              <a:rPr lang="zh-CN" altLang="en-US" sz="2400" b="1" dirty="0">
                <a:solidFill>
                  <a:srgbClr val="FF0000"/>
                </a:solidFill>
              </a:rPr>
              <a:t>星状拓扑结构</a:t>
            </a:r>
            <a:r>
              <a:rPr lang="zh-CN" altLang="en-US" sz="2400" b="1" dirty="0"/>
              <a:t>，该结构下的每个分支子系统都是相对独立的单元，对每个分支单元系统改动都不影响其他子系统。只要改变结点连接就可使网络在星型、总线、环形等各种类型间进行转换。 </a:t>
            </a:r>
            <a:endParaRPr lang="en-US" altLang="zh-CN" sz="2400" b="1" dirty="0"/>
          </a:p>
          <a:p>
            <a:pPr indent="628650">
              <a:lnSpc>
                <a:spcPts val="3300"/>
              </a:lnSpc>
              <a:defRPr/>
            </a:pPr>
            <a:r>
              <a:rPr lang="zh-CN" altLang="en-US" sz="2400" b="1" dirty="0"/>
              <a:t>综合布线系统采用的开放式星型结构应能支持当前普遍采用的各种计算机网络系统，如</a:t>
            </a:r>
            <a:r>
              <a:rPr lang="zh-CN" altLang="en-US" sz="2400" b="1" dirty="0">
                <a:solidFill>
                  <a:srgbClr val="FF0000"/>
                </a:solidFill>
              </a:rPr>
              <a:t>以太网、快速以太网、吉比特以太网、万兆位以太网、光纤分布数据接口</a:t>
            </a:r>
            <a:r>
              <a:rPr lang="en-US" sz="2400" b="1" dirty="0">
                <a:solidFill>
                  <a:srgbClr val="FF0000"/>
                </a:solidFill>
              </a:rPr>
              <a:t>FDDI</a:t>
            </a:r>
            <a:r>
              <a:rPr lang="zh-CN" altLang="en-US" sz="2400" b="1" dirty="0">
                <a:solidFill>
                  <a:srgbClr val="FF0000"/>
                </a:solidFill>
              </a:rPr>
              <a:t>、令牌环网（</a:t>
            </a:r>
            <a:r>
              <a:rPr lang="en-US" sz="2400" b="1" dirty="0">
                <a:solidFill>
                  <a:srgbClr val="FF0000"/>
                </a:solidFill>
              </a:rPr>
              <a:t>Token Ring</a:t>
            </a:r>
            <a:r>
              <a:rPr lang="zh-CN" altLang="en-US" sz="2400" b="1" dirty="0">
                <a:solidFill>
                  <a:srgbClr val="FF0000"/>
                </a:solidFill>
              </a:rPr>
              <a:t>）</a:t>
            </a:r>
            <a:r>
              <a:rPr lang="zh-CN" altLang="en-US" sz="2400" b="1" dirty="0"/>
              <a:t>等。</a:t>
            </a:r>
            <a:endParaRPr lang="zh-CN" altLang="en-US" sz="2400" b="1" dirty="0"/>
          </a:p>
        </p:txBody>
      </p:sp>
      <p:sp>
        <p:nvSpPr>
          <p:cNvPr id="6" name="标题 1"/>
          <p:cNvSpPr/>
          <p:nvPr/>
        </p:nvSpPr>
        <p:spPr bwMode="auto">
          <a:xfrm>
            <a:off x="2927350" y="274638"/>
            <a:ext cx="6408738" cy="576262"/>
          </a:xfrm>
          <a:prstGeom prst="rect">
            <a:avLst/>
          </a:prstGeom>
          <a:noFill/>
          <a:ln w="9525">
            <a:noFill/>
            <a:miter lim="800000"/>
          </a:ln>
        </p:spPr>
        <p:txBody>
          <a:bodyPr/>
          <a:lstStyle/>
          <a:p>
            <a:pPr>
              <a:defRPr/>
            </a:pPr>
            <a:r>
              <a:rPr lang="en-US" altLang="zh-CN" sz="3200" dirty="0"/>
              <a:t>3.2.1 </a:t>
            </a:r>
            <a:r>
              <a:rPr lang="zh-CN" altLang="zh-CN" sz="3200" dirty="0"/>
              <a:t>综合布线系统网络拓扑结构</a:t>
            </a:r>
            <a:endParaRPr lang="zh-CN" altLang="en-US" sz="3200" b="1" dirty="0">
              <a:latin typeface="+mn-ea"/>
              <a:ea typeface="+mn-ea"/>
            </a:endParaRPr>
          </a:p>
        </p:txBody>
      </p:sp>
    </p:spTree>
  </p:cSld>
  <p:clrMapOvr>
    <a:masterClrMapping/>
  </p:clrMapOvr>
  <p:transition>
    <p:zoom/>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00" name="标题 1"/>
          <p:cNvSpPr/>
          <p:nvPr/>
        </p:nvSpPr>
        <p:spPr bwMode="auto">
          <a:xfrm>
            <a:off x="3071813" y="260350"/>
            <a:ext cx="6453187" cy="576263"/>
          </a:xfrm>
          <a:prstGeom prst="rect">
            <a:avLst/>
          </a:prstGeom>
          <a:noFill/>
          <a:ln w="9525">
            <a:noFill/>
            <a:miter lim="800000"/>
          </a:ln>
        </p:spPr>
        <p:txBody>
          <a:bodyPr/>
          <a:lstStyle/>
          <a:p>
            <a:pPr eaLnBrk="0" hangingPunct="0">
              <a:defRPr/>
            </a:pPr>
            <a:r>
              <a:rPr lang="en-US" altLang="zh-CN" sz="3200" b="1" dirty="0">
                <a:solidFill>
                  <a:schemeClr val="accent2">
                    <a:lumMod val="50000"/>
                  </a:schemeClr>
                </a:solidFill>
              </a:rPr>
              <a:t>3.2.5</a:t>
            </a:r>
            <a:r>
              <a:rPr lang="zh-CN" altLang="en-US" sz="3200" b="1" dirty="0">
                <a:solidFill>
                  <a:schemeClr val="accent2">
                    <a:lumMod val="50000"/>
                  </a:schemeClr>
                </a:solidFill>
              </a:rPr>
              <a:t> 光缆系统信道</a:t>
            </a:r>
            <a:endParaRPr kumimoji="0" lang="zh-CN" altLang="en-US" sz="3200" b="1" dirty="0">
              <a:solidFill>
                <a:schemeClr val="accent2">
                  <a:lumMod val="50000"/>
                </a:schemeClr>
              </a:solidFill>
            </a:endParaRPr>
          </a:p>
        </p:txBody>
      </p:sp>
      <p:sp>
        <p:nvSpPr>
          <p:cNvPr id="3073" name="Rectangle 1"/>
          <p:cNvSpPr>
            <a:spLocks noChangeArrowheads="1"/>
          </p:cNvSpPr>
          <p:nvPr/>
        </p:nvSpPr>
        <p:spPr bwMode="auto">
          <a:xfrm>
            <a:off x="623570" y="2132013"/>
            <a:ext cx="10826115" cy="2707005"/>
          </a:xfrm>
          <a:prstGeom prst="rect">
            <a:avLst/>
          </a:prstGeom>
          <a:solidFill>
            <a:srgbClr val="FFFFFF"/>
          </a:solidFill>
          <a:ln w="9525">
            <a:solidFill>
              <a:schemeClr val="accent1">
                <a:lumMod val="50000"/>
              </a:schemeClr>
            </a:solidFill>
            <a:miter lim="800000"/>
          </a:ln>
          <a:effectLst/>
        </p:spPr>
        <p:txBody>
          <a:bodyPr wrap="square" anchor="ctr">
            <a:spAutoFit/>
          </a:bodyPr>
          <a:lstStyle/>
          <a:p>
            <a:pPr indent="628650">
              <a:lnSpc>
                <a:spcPts val="3400"/>
              </a:lnSpc>
              <a:defRPr/>
            </a:pPr>
            <a:r>
              <a:rPr lang="zh-CN" altLang="en-US" sz="2600" b="1" dirty="0"/>
              <a:t>当有些用户需要其工作区的用户终端设备或某些工作区域的</a:t>
            </a:r>
            <a:r>
              <a:rPr lang="zh-CN" altLang="en-US" sz="2600" b="1" dirty="0">
                <a:solidFill>
                  <a:srgbClr val="C00000"/>
                </a:solidFill>
              </a:rPr>
              <a:t>企业网络设备直接与公用数据网互相连接沟通</a:t>
            </a:r>
            <a:r>
              <a:rPr lang="zh-CN" altLang="en-US" sz="2600" b="1" dirty="0"/>
              <a:t>时，为了简化网络拓扑结构，宜将光纤光缆直接从工作区敷设到智能化建筑内的入口设施处与光纤配线设备连接，以便与公用通信网引入的光纤光缆连接。此时要求智能化建筑内所用的光纤光缆的类型与品种应与公用通信网的引入光纤光缆保持一致，通常宜采用</a:t>
            </a:r>
            <a:r>
              <a:rPr lang="zh-CN" altLang="en-US" sz="2600" b="1" dirty="0">
                <a:solidFill>
                  <a:srgbClr val="C00000"/>
                </a:solidFill>
              </a:rPr>
              <a:t>单模光纤光缆。</a:t>
            </a:r>
            <a:r>
              <a:rPr lang="zh-CN" altLang="en-US" sz="2600" b="1" dirty="0"/>
              <a:t>如图</a:t>
            </a:r>
            <a:r>
              <a:rPr lang="en-US" sz="2600" b="1" dirty="0"/>
              <a:t>3.</a:t>
            </a:r>
            <a:r>
              <a:rPr lang="en-US" altLang="zh-CN" sz="2600" b="1" dirty="0"/>
              <a:t>15</a:t>
            </a:r>
            <a:r>
              <a:rPr lang="zh-CN" altLang="en-US" sz="2600" b="1" dirty="0"/>
              <a:t>所示。 </a:t>
            </a:r>
            <a:endParaRPr lang="zh-CN" altLang="en-US" sz="2600" b="1" dirty="0"/>
          </a:p>
        </p:txBody>
      </p:sp>
      <p:pic>
        <p:nvPicPr>
          <p:cNvPr id="47108" name="Picture 38" descr="3"/>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623570" y="1347153"/>
            <a:ext cx="4721225"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7109" name="Rectangle 39"/>
          <p:cNvSpPr>
            <a:spLocks noChangeArrowheads="1"/>
          </p:cNvSpPr>
          <p:nvPr/>
        </p:nvSpPr>
        <p:spPr bwMode="auto">
          <a:xfrm>
            <a:off x="879158" y="1424940"/>
            <a:ext cx="4465637"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r>
              <a:rPr lang="en-US" altLang="zh-CN" sz="2400" b="1">
                <a:solidFill>
                  <a:schemeClr val="bg1"/>
                </a:solidFill>
              </a:rPr>
              <a:t>2. </a:t>
            </a:r>
            <a:r>
              <a:rPr lang="zh-CN" altLang="en-US" sz="2400" b="1">
                <a:solidFill>
                  <a:schemeClr val="bg1"/>
                </a:solidFill>
              </a:rPr>
              <a:t>光纤信道的构成和连接方式</a:t>
            </a:r>
            <a:endParaRPr lang="zh-CN" altLang="en-US" sz="2400">
              <a:solidFill>
                <a:schemeClr val="bg1"/>
              </a:solidFill>
            </a:endParaRPr>
          </a:p>
        </p:txBody>
      </p:sp>
    </p:spTree>
  </p:cSld>
  <p:clrMapOvr>
    <a:masterClrMapping/>
  </p:clrMapOvr>
  <p:transition>
    <p:zoom/>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00" name="标题 1"/>
          <p:cNvSpPr/>
          <p:nvPr/>
        </p:nvSpPr>
        <p:spPr bwMode="auto">
          <a:xfrm>
            <a:off x="3071813" y="260350"/>
            <a:ext cx="6453187" cy="576263"/>
          </a:xfrm>
          <a:prstGeom prst="rect">
            <a:avLst/>
          </a:prstGeom>
          <a:noFill/>
          <a:ln w="9525">
            <a:noFill/>
            <a:miter lim="800000"/>
          </a:ln>
        </p:spPr>
        <p:txBody>
          <a:bodyPr/>
          <a:lstStyle/>
          <a:p>
            <a:pPr eaLnBrk="0" hangingPunct="0">
              <a:defRPr/>
            </a:pPr>
            <a:r>
              <a:rPr lang="en-US" altLang="zh-CN" sz="3200" b="1" dirty="0">
                <a:solidFill>
                  <a:schemeClr val="accent2">
                    <a:lumMod val="50000"/>
                  </a:schemeClr>
                </a:solidFill>
              </a:rPr>
              <a:t>3.2.5</a:t>
            </a:r>
            <a:r>
              <a:rPr lang="zh-CN" altLang="en-US" sz="3200" b="1" dirty="0">
                <a:solidFill>
                  <a:schemeClr val="accent2">
                    <a:lumMod val="50000"/>
                  </a:schemeClr>
                </a:solidFill>
              </a:rPr>
              <a:t> 光缆系统信道</a:t>
            </a:r>
            <a:endParaRPr kumimoji="0" lang="zh-CN" altLang="en-US" sz="3200" b="1" dirty="0">
              <a:solidFill>
                <a:schemeClr val="accent2">
                  <a:lumMod val="50000"/>
                </a:schemeClr>
              </a:solidFill>
            </a:endParaRPr>
          </a:p>
        </p:txBody>
      </p:sp>
      <p:grpSp>
        <p:nvGrpSpPr>
          <p:cNvPr id="48131" name="Group 2"/>
          <p:cNvGrpSpPr>
            <a:grpSpLocks noChangeAspect="1"/>
          </p:cNvGrpSpPr>
          <p:nvPr/>
        </p:nvGrpSpPr>
        <p:grpSpPr bwMode="auto">
          <a:xfrm>
            <a:off x="551815" y="1484630"/>
            <a:ext cx="10752455" cy="3930650"/>
            <a:chOff x="2734" y="4261"/>
            <a:chExt cx="5275" cy="1927"/>
          </a:xfrm>
        </p:grpSpPr>
        <p:sp>
          <p:nvSpPr>
            <p:cNvPr id="48134" name="AutoShape 3"/>
            <p:cNvSpPr>
              <a:spLocks noChangeAspect="1" noChangeArrowheads="1"/>
            </p:cNvSpPr>
            <p:nvPr/>
          </p:nvSpPr>
          <p:spPr bwMode="auto">
            <a:xfrm>
              <a:off x="2734" y="4261"/>
              <a:ext cx="5275" cy="19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endParaRPr lang="zh-CN" altLang="en-US"/>
            </a:p>
          </p:txBody>
        </p:sp>
        <p:sp>
          <p:nvSpPr>
            <p:cNvPr id="48135" name="Rectangle 4"/>
            <p:cNvSpPr>
              <a:spLocks noChangeArrowheads="1"/>
            </p:cNvSpPr>
            <p:nvPr/>
          </p:nvSpPr>
          <p:spPr bwMode="auto">
            <a:xfrm>
              <a:off x="7244" y="4471"/>
              <a:ext cx="679" cy="524"/>
            </a:xfrm>
            <a:prstGeom prst="rect">
              <a:avLst/>
            </a:prstGeom>
            <a:solidFill>
              <a:srgbClr val="FFFFFF"/>
            </a:solidFill>
            <a:ln w="9525">
              <a:solidFill>
                <a:srgbClr val="FFFFFF"/>
              </a:solidFill>
              <a:miter lim="800000"/>
            </a:ln>
          </p:spPr>
          <p:txBody>
            <a:bodyPr lIns="0" tIns="0" rIns="0" bIns="0"/>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algn="just" eaLnBrk="1" hangingPunct="1">
                <a:lnSpc>
                  <a:spcPct val="96000"/>
                </a:lnSpc>
              </a:pPr>
              <a:r>
                <a:rPr kumimoji="0" lang="zh-CN" altLang="en-US">
                  <a:solidFill>
                    <a:schemeClr val="tx1"/>
                  </a:solidFill>
                  <a:latin typeface="Calibri" panose="020F0502020204030204" pitchFamily="34" charset="0"/>
                </a:rPr>
                <a:t>信息点</a:t>
              </a:r>
              <a:endParaRPr kumimoji="0" lang="zh-CN" altLang="en-US">
                <a:solidFill>
                  <a:schemeClr val="tx1"/>
                </a:solidFill>
                <a:latin typeface="Times New Roman" panose="02020603050405020304" pitchFamily="18" charset="0"/>
              </a:endParaRPr>
            </a:p>
            <a:p>
              <a:pPr algn="just" eaLnBrk="1" hangingPunct="1">
                <a:lnSpc>
                  <a:spcPct val="96000"/>
                </a:lnSpc>
              </a:pPr>
              <a:r>
                <a:rPr kumimoji="0" lang="zh-CN" altLang="en-US">
                  <a:solidFill>
                    <a:schemeClr val="tx1"/>
                  </a:solidFill>
                  <a:latin typeface="Calibri" panose="020F0502020204030204" pitchFamily="34" charset="0"/>
                </a:rPr>
                <a:t>（</a:t>
              </a:r>
              <a:r>
                <a:rPr kumimoji="0" lang="en-US" altLang="zh-CN">
                  <a:solidFill>
                    <a:schemeClr val="tx1"/>
                  </a:solidFill>
                  <a:latin typeface="Calibri" panose="020F0502020204030204" pitchFamily="34" charset="0"/>
                </a:rPr>
                <a:t>TO</a:t>
              </a:r>
              <a:r>
                <a:rPr kumimoji="0" lang="zh-CN" altLang="en-US">
                  <a:solidFill>
                    <a:schemeClr val="tx1"/>
                  </a:solidFill>
                  <a:latin typeface="Calibri" panose="020F0502020204030204" pitchFamily="34" charset="0"/>
                </a:rPr>
                <a:t>）</a:t>
              </a:r>
              <a:endParaRPr kumimoji="0" lang="zh-CN" altLang="zh-CN">
                <a:solidFill>
                  <a:schemeClr val="tx1"/>
                </a:solidFill>
              </a:endParaRPr>
            </a:p>
          </p:txBody>
        </p:sp>
        <p:sp>
          <p:nvSpPr>
            <p:cNvPr id="48136" name="Rectangle 5"/>
            <p:cNvSpPr>
              <a:spLocks noChangeArrowheads="1"/>
            </p:cNvSpPr>
            <p:nvPr/>
          </p:nvSpPr>
          <p:spPr bwMode="auto">
            <a:xfrm>
              <a:off x="5250" y="4937"/>
              <a:ext cx="392" cy="284"/>
            </a:xfrm>
            <a:prstGeom prst="rect">
              <a:avLst/>
            </a:prstGeom>
            <a:solidFill>
              <a:srgbClr val="FFFFFF"/>
            </a:solidFill>
            <a:ln w="22225">
              <a:solidFill>
                <a:srgbClr val="000000"/>
              </a:solidFill>
              <a:miter lim="800000"/>
            </a:ln>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endParaRPr lang="zh-CN" altLang="en-US"/>
            </a:p>
          </p:txBody>
        </p:sp>
        <p:sp>
          <p:nvSpPr>
            <p:cNvPr id="48137" name="Rectangle 6"/>
            <p:cNvSpPr>
              <a:spLocks noChangeArrowheads="1"/>
            </p:cNvSpPr>
            <p:nvPr/>
          </p:nvSpPr>
          <p:spPr bwMode="auto">
            <a:xfrm>
              <a:off x="7383" y="4997"/>
              <a:ext cx="197" cy="144"/>
            </a:xfrm>
            <a:prstGeom prst="rect">
              <a:avLst/>
            </a:prstGeom>
            <a:solidFill>
              <a:srgbClr val="FFFFFF"/>
            </a:solidFill>
            <a:ln w="22225">
              <a:solidFill>
                <a:srgbClr val="000000"/>
              </a:solidFill>
              <a:miter lim="800000"/>
            </a:ln>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endParaRPr lang="zh-CN" altLang="en-US"/>
            </a:p>
          </p:txBody>
        </p:sp>
        <p:sp>
          <p:nvSpPr>
            <p:cNvPr id="48138" name="Rectangle 7"/>
            <p:cNvSpPr>
              <a:spLocks noChangeArrowheads="1"/>
            </p:cNvSpPr>
            <p:nvPr/>
          </p:nvSpPr>
          <p:spPr bwMode="auto">
            <a:xfrm>
              <a:off x="4400" y="5261"/>
              <a:ext cx="440" cy="321"/>
            </a:xfrm>
            <a:prstGeom prst="rect">
              <a:avLst/>
            </a:prstGeom>
            <a:solidFill>
              <a:srgbClr val="FFFFFF"/>
            </a:solidFill>
            <a:ln w="9525">
              <a:solidFill>
                <a:srgbClr val="FFFFFF"/>
              </a:solidFill>
              <a:miter lim="800000"/>
            </a:ln>
          </p:spPr>
          <p:txBody>
            <a:bodyPr lIns="0" tIns="0" rIns="0" bIns="0"/>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algn="just" eaLnBrk="1" hangingPunct="1"/>
              <a:r>
                <a:rPr kumimoji="0" lang="zh-CN" altLang="en-US">
                  <a:solidFill>
                    <a:schemeClr val="tx1"/>
                  </a:solidFill>
                  <a:latin typeface="Calibri" panose="020F0502020204030204" pitchFamily="34" charset="0"/>
                </a:rPr>
                <a:t>屋外</a:t>
              </a:r>
              <a:endParaRPr kumimoji="0" lang="zh-CN" altLang="zh-CN">
                <a:solidFill>
                  <a:schemeClr val="tx1"/>
                </a:solidFill>
              </a:endParaRPr>
            </a:p>
          </p:txBody>
        </p:sp>
        <p:cxnSp>
          <p:nvCxnSpPr>
            <p:cNvPr id="48139" name="AutoShape 8"/>
            <p:cNvCxnSpPr>
              <a:cxnSpLocks noChangeShapeType="1"/>
              <a:endCxn id="48136" idx="1"/>
            </p:cNvCxnSpPr>
            <p:nvPr/>
          </p:nvCxnSpPr>
          <p:spPr bwMode="auto">
            <a:xfrm>
              <a:off x="3678" y="5078"/>
              <a:ext cx="1572" cy="1"/>
            </a:xfrm>
            <a:prstGeom prst="straightConnector1">
              <a:avLst/>
            </a:prstGeom>
            <a:noFill/>
            <a:ln w="22225">
              <a:solidFill>
                <a:srgbClr val="000000"/>
              </a:solidFill>
              <a:round/>
              <a:headEnd type="triangle" w="med" len="med"/>
            </a:ln>
            <a:extLst>
              <a:ext uri="{909E8E84-426E-40DD-AFC4-6F175D3DCCD1}">
                <a14:hiddenFill xmlns:a14="http://schemas.microsoft.com/office/drawing/2010/main">
                  <a:noFill/>
                </a14:hiddenFill>
              </a:ext>
            </a:extLst>
          </p:spPr>
        </p:cxnSp>
        <p:sp>
          <p:nvSpPr>
            <p:cNvPr id="48140" name="Rectangle 9"/>
            <p:cNvSpPr>
              <a:spLocks noChangeArrowheads="1"/>
            </p:cNvSpPr>
            <p:nvPr/>
          </p:nvSpPr>
          <p:spPr bwMode="auto">
            <a:xfrm>
              <a:off x="5104" y="4605"/>
              <a:ext cx="734" cy="267"/>
            </a:xfrm>
            <a:prstGeom prst="rect">
              <a:avLst/>
            </a:prstGeom>
            <a:solidFill>
              <a:srgbClr val="FFFFFF"/>
            </a:solidFill>
            <a:ln w="9525">
              <a:solidFill>
                <a:srgbClr val="FFFFFF"/>
              </a:solidFill>
              <a:miter lim="800000"/>
            </a:ln>
          </p:spPr>
          <p:txBody>
            <a:bodyPr lIns="0" tIns="0" rIns="0" bIns="0"/>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algn="just" eaLnBrk="1" hangingPunct="1"/>
              <a:r>
                <a:rPr kumimoji="0" lang="zh-CN" altLang="en-US">
                  <a:solidFill>
                    <a:schemeClr val="tx1"/>
                  </a:solidFill>
                  <a:latin typeface="Calibri" panose="020F0502020204030204" pitchFamily="34" charset="0"/>
                </a:rPr>
                <a:t>引入设施</a:t>
              </a:r>
              <a:endParaRPr kumimoji="0" lang="zh-CN" altLang="zh-CN">
                <a:solidFill>
                  <a:schemeClr val="tx1"/>
                </a:solidFill>
              </a:endParaRPr>
            </a:p>
          </p:txBody>
        </p:sp>
        <p:cxnSp>
          <p:nvCxnSpPr>
            <p:cNvPr id="48141" name="AutoShape 10"/>
            <p:cNvCxnSpPr>
              <a:cxnSpLocks noChangeShapeType="1"/>
            </p:cNvCxnSpPr>
            <p:nvPr/>
          </p:nvCxnSpPr>
          <p:spPr bwMode="auto">
            <a:xfrm>
              <a:off x="4211" y="5600"/>
              <a:ext cx="690" cy="1"/>
            </a:xfrm>
            <a:prstGeom prst="straightConnector1">
              <a:avLst/>
            </a:prstGeom>
            <a:noFill/>
            <a:ln w="22225">
              <a:solidFill>
                <a:srgbClr val="000000"/>
              </a:solidFill>
              <a:round/>
              <a:headEnd type="triangle" w="med" len="med"/>
            </a:ln>
            <a:extLst>
              <a:ext uri="{909E8E84-426E-40DD-AFC4-6F175D3DCCD1}">
                <a14:hiddenFill xmlns:a14="http://schemas.microsoft.com/office/drawing/2010/main">
                  <a:noFill/>
                </a14:hiddenFill>
              </a:ext>
            </a:extLst>
          </p:spPr>
        </p:cxnSp>
        <p:sp>
          <p:nvSpPr>
            <p:cNvPr id="48142" name="Line 11"/>
            <p:cNvSpPr>
              <a:spLocks noChangeShapeType="1"/>
            </p:cNvSpPr>
            <p:nvPr/>
          </p:nvSpPr>
          <p:spPr bwMode="auto">
            <a:xfrm>
              <a:off x="5642" y="5076"/>
              <a:ext cx="1741" cy="2"/>
            </a:xfrm>
            <a:prstGeom prst="line">
              <a:avLst/>
            </a:prstGeom>
            <a:noFill/>
            <a:ln w="22225">
              <a:solidFill>
                <a:srgbClr val="000000"/>
              </a:solidFill>
              <a:round/>
            </a:ln>
            <a:extLst>
              <a:ext uri="{909E8E84-426E-40DD-AFC4-6F175D3DCCD1}">
                <a14:hiddenFill xmlns:a14="http://schemas.microsoft.com/office/drawing/2010/main">
                  <a:noFill/>
                </a14:hiddenFill>
              </a:ext>
            </a:extLst>
          </p:spPr>
          <p:txBody>
            <a:bodyPr/>
            <a:lstStyle/>
            <a:p>
              <a:endParaRPr lang="zh-CN" altLang="en-US"/>
            </a:p>
          </p:txBody>
        </p:sp>
        <p:sp>
          <p:nvSpPr>
            <p:cNvPr id="48143" name="Rectangle 12"/>
            <p:cNvSpPr>
              <a:spLocks noChangeArrowheads="1"/>
            </p:cNvSpPr>
            <p:nvPr/>
          </p:nvSpPr>
          <p:spPr bwMode="auto">
            <a:xfrm>
              <a:off x="3024" y="4937"/>
              <a:ext cx="660" cy="225"/>
            </a:xfrm>
            <a:prstGeom prst="rect">
              <a:avLst/>
            </a:prstGeom>
            <a:solidFill>
              <a:srgbClr val="FFFFFF"/>
            </a:solidFill>
            <a:ln w="9525">
              <a:solidFill>
                <a:srgbClr val="FFFFFF"/>
              </a:solidFill>
              <a:miter lim="800000"/>
            </a:ln>
          </p:spPr>
          <p:txBody>
            <a:bodyPr lIns="0" tIns="0" rIns="0" bIns="0"/>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algn="just" eaLnBrk="1" hangingPunct="1">
                <a:lnSpc>
                  <a:spcPct val="96000"/>
                </a:lnSpc>
              </a:pPr>
              <a:r>
                <a:rPr kumimoji="0" lang="zh-CN" altLang="en-US">
                  <a:solidFill>
                    <a:schemeClr val="tx1"/>
                  </a:solidFill>
                  <a:latin typeface="Calibri" panose="020F0502020204030204" pitchFamily="34" charset="0"/>
                </a:rPr>
                <a:t>公用通信网</a:t>
              </a:r>
              <a:endParaRPr kumimoji="0" lang="zh-CN" altLang="zh-CN">
                <a:solidFill>
                  <a:schemeClr val="tx1"/>
                </a:solidFill>
              </a:endParaRPr>
            </a:p>
          </p:txBody>
        </p:sp>
        <p:sp>
          <p:nvSpPr>
            <p:cNvPr id="48144" name="Rectangle 13"/>
            <p:cNvSpPr>
              <a:spLocks noChangeArrowheads="1"/>
            </p:cNvSpPr>
            <p:nvPr/>
          </p:nvSpPr>
          <p:spPr bwMode="auto">
            <a:xfrm>
              <a:off x="6015" y="4741"/>
              <a:ext cx="1155" cy="266"/>
            </a:xfrm>
            <a:prstGeom prst="rect">
              <a:avLst/>
            </a:prstGeom>
            <a:solidFill>
              <a:srgbClr val="FFFFFF"/>
            </a:solidFill>
            <a:ln w="9525">
              <a:solidFill>
                <a:srgbClr val="FFFFFF"/>
              </a:solidFill>
              <a:miter lim="800000"/>
            </a:ln>
          </p:spPr>
          <p:txBody>
            <a:bodyPr lIns="0" tIns="0" rIns="0" bIns="0"/>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algn="just" eaLnBrk="1" hangingPunct="1">
                <a:lnSpc>
                  <a:spcPct val="96000"/>
                </a:lnSpc>
              </a:pPr>
              <a:r>
                <a:rPr kumimoji="0" lang="zh-CN" altLang="en-US">
                  <a:solidFill>
                    <a:schemeClr val="tx1"/>
                  </a:solidFill>
                  <a:latin typeface="Calibri" panose="020F0502020204030204" pitchFamily="34" charset="0"/>
                </a:rPr>
                <a:t>单模光纤光缆</a:t>
              </a:r>
              <a:endParaRPr kumimoji="0" lang="zh-CN" altLang="zh-CN">
                <a:solidFill>
                  <a:schemeClr val="tx1"/>
                </a:solidFill>
              </a:endParaRPr>
            </a:p>
          </p:txBody>
        </p:sp>
        <p:sp>
          <p:nvSpPr>
            <p:cNvPr id="48145" name="Rectangle 14"/>
            <p:cNvSpPr>
              <a:spLocks noChangeArrowheads="1"/>
            </p:cNvSpPr>
            <p:nvPr/>
          </p:nvSpPr>
          <p:spPr bwMode="auto">
            <a:xfrm>
              <a:off x="3130" y="5808"/>
              <a:ext cx="4337" cy="380"/>
            </a:xfrm>
            <a:prstGeom prst="rect">
              <a:avLst/>
            </a:prstGeom>
            <a:solidFill>
              <a:srgbClr val="FFFFFF"/>
            </a:solidFill>
            <a:ln w="9525">
              <a:solidFill>
                <a:srgbClr val="FFFFFF"/>
              </a:solidFill>
              <a:miter lim="800000"/>
            </a:ln>
          </p:spPr>
          <p:txBody>
            <a:bodyPr lIns="0" tIns="0" rIns="0" bIns="0"/>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algn="ctr" eaLnBrk="1" hangingPunct="1"/>
              <a:r>
                <a:rPr kumimoji="0" lang="zh-CN" altLang="en-US" b="1">
                  <a:solidFill>
                    <a:srgbClr val="C00000"/>
                  </a:solidFill>
                  <a:latin typeface="宋体" panose="02010600030101010101" pitchFamily="2" charset="-122"/>
                </a:rPr>
                <a:t>图</a:t>
              </a:r>
              <a:r>
                <a:rPr kumimoji="0" lang="en-US" altLang="zh-CN" b="1">
                  <a:solidFill>
                    <a:srgbClr val="C00000"/>
                  </a:solidFill>
                  <a:latin typeface="宋体" panose="02010600030101010101" pitchFamily="2" charset="-122"/>
                </a:rPr>
                <a:t>3.15</a:t>
              </a:r>
              <a:r>
                <a:rPr kumimoji="0" lang="zh-CN" altLang="en-US" b="1">
                  <a:solidFill>
                    <a:srgbClr val="C00000"/>
                  </a:solidFill>
                  <a:latin typeface="宋体" panose="02010600030101010101" pitchFamily="2" charset="-122"/>
                </a:rPr>
                <a:t>工作区光纤光缆直接公用通信网光缆相连接</a:t>
              </a:r>
              <a:endParaRPr kumimoji="0" lang="zh-CN" altLang="zh-CN" b="1">
                <a:solidFill>
                  <a:srgbClr val="C00000"/>
                </a:solidFill>
              </a:endParaRPr>
            </a:p>
          </p:txBody>
        </p:sp>
        <p:sp>
          <p:nvSpPr>
            <p:cNvPr id="48146" name="Freeform 15"/>
            <p:cNvSpPr/>
            <p:nvPr/>
          </p:nvSpPr>
          <p:spPr bwMode="auto">
            <a:xfrm>
              <a:off x="5026" y="4351"/>
              <a:ext cx="2944" cy="1335"/>
            </a:xfrm>
            <a:custGeom>
              <a:avLst/>
              <a:gdLst>
                <a:gd name="T0" fmla="*/ 3355 w 3387"/>
                <a:gd name="T1" fmla="*/ 0 h 1506"/>
                <a:gd name="T2" fmla="*/ 0 w 3387"/>
                <a:gd name="T3" fmla="*/ 0 h 1506"/>
                <a:gd name="T4" fmla="*/ 0 w 3387"/>
                <a:gd name="T5" fmla="*/ 1506 h 1506"/>
                <a:gd name="T6" fmla="*/ 3387 w 3387"/>
                <a:gd name="T7" fmla="*/ 1506 h 1506"/>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3387" h="1506">
                  <a:moveTo>
                    <a:pt x="3355" y="0"/>
                  </a:moveTo>
                  <a:lnTo>
                    <a:pt x="0" y="0"/>
                  </a:lnTo>
                  <a:lnTo>
                    <a:pt x="0" y="1506"/>
                  </a:lnTo>
                  <a:lnTo>
                    <a:pt x="3387" y="1506"/>
                  </a:lnTo>
                </a:path>
              </a:pathLst>
            </a:custGeom>
            <a:noFill/>
            <a:ln w="9525">
              <a:solidFill>
                <a:srgbClr val="000000"/>
              </a:solidFill>
              <a:prstDash val="dash"/>
              <a:round/>
            </a:ln>
            <a:extLst>
              <a:ext uri="{909E8E84-426E-40DD-AFC4-6F175D3DCCD1}">
                <a14:hiddenFill xmlns:a14="http://schemas.microsoft.com/office/drawing/2010/main">
                  <a:solidFill>
                    <a:srgbClr val="FFFFFF"/>
                  </a:solidFill>
                </a14:hiddenFill>
              </a:ext>
            </a:extLst>
          </p:spPr>
          <p:txBody>
            <a:bodyPr/>
            <a:lstStyle/>
            <a:p>
              <a:endParaRPr lang="zh-CN" altLang="en-US"/>
            </a:p>
          </p:txBody>
        </p:sp>
        <p:sp>
          <p:nvSpPr>
            <p:cNvPr id="48147" name="Rectangle 16"/>
            <p:cNvSpPr>
              <a:spLocks noChangeArrowheads="1"/>
            </p:cNvSpPr>
            <p:nvPr/>
          </p:nvSpPr>
          <p:spPr bwMode="auto">
            <a:xfrm>
              <a:off x="5144" y="5261"/>
              <a:ext cx="440" cy="321"/>
            </a:xfrm>
            <a:prstGeom prst="rect">
              <a:avLst/>
            </a:prstGeom>
            <a:solidFill>
              <a:srgbClr val="FFFFFF"/>
            </a:solidFill>
            <a:ln w="9525">
              <a:solidFill>
                <a:srgbClr val="FFFFFF"/>
              </a:solidFill>
              <a:miter lim="800000"/>
            </a:ln>
          </p:spPr>
          <p:txBody>
            <a:bodyPr lIns="0" tIns="0" rIns="0" bIns="0"/>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algn="just" eaLnBrk="1" hangingPunct="1"/>
              <a:r>
                <a:rPr kumimoji="0" lang="zh-CN" altLang="en-US">
                  <a:solidFill>
                    <a:schemeClr val="tx1"/>
                  </a:solidFill>
                  <a:latin typeface="Calibri" panose="020F0502020204030204" pitchFamily="34" charset="0"/>
                </a:rPr>
                <a:t>屋外</a:t>
              </a:r>
              <a:endParaRPr kumimoji="0" lang="zh-CN" altLang="zh-CN">
                <a:solidFill>
                  <a:schemeClr val="tx1"/>
                </a:solidFill>
              </a:endParaRPr>
            </a:p>
          </p:txBody>
        </p:sp>
        <p:cxnSp>
          <p:nvCxnSpPr>
            <p:cNvPr id="48148" name="AutoShape 17"/>
            <p:cNvCxnSpPr>
              <a:cxnSpLocks noChangeShapeType="1"/>
            </p:cNvCxnSpPr>
            <p:nvPr/>
          </p:nvCxnSpPr>
          <p:spPr bwMode="auto">
            <a:xfrm>
              <a:off x="5104" y="5601"/>
              <a:ext cx="721" cy="1"/>
            </a:xfrm>
            <a:prstGeom prst="straightConnector1">
              <a:avLst/>
            </a:prstGeom>
            <a:noFill/>
            <a:ln w="22225">
              <a:solidFill>
                <a:srgbClr val="000000"/>
              </a:solidFill>
              <a:round/>
              <a:tailEnd type="triangle" w="med" len="med"/>
            </a:ln>
            <a:extLst>
              <a:ext uri="{909E8E84-426E-40DD-AFC4-6F175D3DCCD1}">
                <a14:hiddenFill xmlns:a14="http://schemas.microsoft.com/office/drawing/2010/main">
                  <a:noFill/>
                </a14:hiddenFill>
              </a:ext>
            </a:extLst>
          </p:spPr>
        </p:cxnSp>
        <p:sp>
          <p:nvSpPr>
            <p:cNvPr id="48149" name="Rectangle 18"/>
            <p:cNvSpPr>
              <a:spLocks noChangeArrowheads="1"/>
            </p:cNvSpPr>
            <p:nvPr/>
          </p:nvSpPr>
          <p:spPr bwMode="auto">
            <a:xfrm>
              <a:off x="3826" y="4741"/>
              <a:ext cx="1155" cy="266"/>
            </a:xfrm>
            <a:prstGeom prst="rect">
              <a:avLst/>
            </a:prstGeom>
            <a:solidFill>
              <a:srgbClr val="FFFFFF"/>
            </a:solidFill>
            <a:ln w="9525">
              <a:solidFill>
                <a:srgbClr val="FFFFFF"/>
              </a:solidFill>
              <a:miter lim="800000"/>
            </a:ln>
          </p:spPr>
          <p:txBody>
            <a:bodyPr lIns="0" tIns="0" rIns="0" bIns="0"/>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algn="just" eaLnBrk="1" hangingPunct="1">
                <a:lnSpc>
                  <a:spcPct val="96000"/>
                </a:lnSpc>
              </a:pPr>
              <a:r>
                <a:rPr kumimoji="0" lang="zh-CN" altLang="en-US">
                  <a:solidFill>
                    <a:schemeClr val="tx1"/>
                  </a:solidFill>
                  <a:latin typeface="Calibri" panose="020F0502020204030204" pitchFamily="34" charset="0"/>
                </a:rPr>
                <a:t>单模光纤光缆</a:t>
              </a:r>
              <a:endParaRPr kumimoji="0" lang="zh-CN" altLang="zh-CN">
                <a:solidFill>
                  <a:schemeClr val="tx1"/>
                </a:solidFill>
              </a:endParaRPr>
            </a:p>
          </p:txBody>
        </p:sp>
        <p:sp>
          <p:nvSpPr>
            <p:cNvPr id="48150" name="Rectangle 19"/>
            <p:cNvSpPr>
              <a:spLocks noChangeArrowheads="1"/>
            </p:cNvSpPr>
            <p:nvPr/>
          </p:nvSpPr>
          <p:spPr bwMode="auto">
            <a:xfrm>
              <a:off x="7244" y="5221"/>
              <a:ext cx="765" cy="266"/>
            </a:xfrm>
            <a:prstGeom prst="rect">
              <a:avLst/>
            </a:prstGeom>
            <a:solidFill>
              <a:srgbClr val="FFFFFF"/>
            </a:solidFill>
            <a:ln w="9525">
              <a:solidFill>
                <a:srgbClr val="FFFFFF"/>
              </a:solidFill>
              <a:miter lim="800000"/>
            </a:ln>
          </p:spPr>
          <p:txBody>
            <a:bodyPr lIns="0" tIns="0" rIns="0" bIns="0"/>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algn="just" eaLnBrk="1" hangingPunct="1">
                <a:lnSpc>
                  <a:spcPct val="96000"/>
                </a:lnSpc>
              </a:pPr>
              <a:r>
                <a:rPr kumimoji="0" lang="zh-CN" altLang="en-US">
                  <a:solidFill>
                    <a:schemeClr val="tx1"/>
                  </a:solidFill>
                  <a:latin typeface="Calibri" panose="020F0502020204030204" pitchFamily="34" charset="0"/>
                </a:rPr>
                <a:t>工作区</a:t>
              </a:r>
              <a:endParaRPr kumimoji="0" lang="zh-CN" altLang="zh-CN">
                <a:solidFill>
                  <a:schemeClr val="tx1"/>
                </a:solidFill>
              </a:endParaRPr>
            </a:p>
          </p:txBody>
        </p:sp>
      </p:grpSp>
    </p:spTree>
  </p:cSld>
  <p:clrMapOvr>
    <a:masterClrMapping/>
  </p:clrMapOvr>
  <p:transition>
    <p:zoom/>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00" name="标题 1"/>
          <p:cNvSpPr/>
          <p:nvPr/>
        </p:nvSpPr>
        <p:spPr bwMode="auto">
          <a:xfrm>
            <a:off x="3071813" y="260350"/>
            <a:ext cx="6453187" cy="576263"/>
          </a:xfrm>
          <a:prstGeom prst="rect">
            <a:avLst/>
          </a:prstGeom>
          <a:noFill/>
          <a:ln w="9525">
            <a:noFill/>
            <a:miter lim="800000"/>
          </a:ln>
        </p:spPr>
        <p:txBody>
          <a:bodyPr/>
          <a:lstStyle/>
          <a:p>
            <a:pPr>
              <a:lnSpc>
                <a:spcPct val="105000"/>
              </a:lnSpc>
              <a:spcBef>
                <a:spcPct val="20000"/>
              </a:spcBef>
              <a:defRPr/>
            </a:pPr>
            <a:r>
              <a:rPr lang="en-US" altLang="zh-CN" sz="3200" b="1" dirty="0">
                <a:solidFill>
                  <a:schemeClr val="accent1">
                    <a:lumMod val="10000"/>
                  </a:schemeClr>
                </a:solidFill>
              </a:rPr>
              <a:t>3.2.6</a:t>
            </a:r>
            <a:r>
              <a:rPr lang="zh-CN" altLang="en-US" sz="3200" b="1" dirty="0">
                <a:solidFill>
                  <a:schemeClr val="accent1">
                    <a:lumMod val="10000"/>
                  </a:schemeClr>
                </a:solidFill>
              </a:rPr>
              <a:t> 综合布线系统缆线长度划分</a:t>
            </a:r>
            <a:endParaRPr lang="zh-CN" altLang="en-US" sz="3200" b="1" dirty="0">
              <a:solidFill>
                <a:schemeClr val="accent1">
                  <a:lumMod val="10000"/>
                </a:schemeClr>
              </a:solidFill>
            </a:endParaRPr>
          </a:p>
        </p:txBody>
      </p:sp>
      <p:sp>
        <p:nvSpPr>
          <p:cNvPr id="3073" name="Rectangle 1"/>
          <p:cNvSpPr>
            <a:spLocks noChangeArrowheads="1"/>
          </p:cNvSpPr>
          <p:nvPr/>
        </p:nvSpPr>
        <p:spPr bwMode="auto">
          <a:xfrm>
            <a:off x="623570" y="1551940"/>
            <a:ext cx="10902315" cy="3053715"/>
          </a:xfrm>
          <a:prstGeom prst="rect">
            <a:avLst/>
          </a:prstGeom>
          <a:solidFill>
            <a:srgbClr val="FFFFFF"/>
          </a:solidFill>
          <a:ln w="9525">
            <a:solidFill>
              <a:schemeClr val="accent1">
                <a:lumMod val="50000"/>
              </a:schemeClr>
            </a:solidFill>
            <a:miter lim="800000"/>
          </a:ln>
          <a:effectLst/>
        </p:spPr>
        <p:txBody>
          <a:bodyPr wrap="square" anchor="ctr">
            <a:spAutoFit/>
          </a:bodyPr>
          <a:lstStyle/>
          <a:p>
            <a:pPr indent="535305">
              <a:lnSpc>
                <a:spcPts val="3300"/>
              </a:lnSpc>
              <a:defRPr/>
            </a:pPr>
            <a:r>
              <a:rPr lang="zh-CN" altLang="en-US" sz="2600" b="1" dirty="0"/>
              <a:t>在</a:t>
            </a:r>
            <a:r>
              <a:rPr lang="en-US" altLang="zh-CN" sz="2600" b="1" dirty="0"/>
              <a:t>《</a:t>
            </a:r>
            <a:r>
              <a:rPr lang="zh-CN" altLang="en-US" sz="2600" b="1" dirty="0"/>
              <a:t>综合布线系统工程设计规范</a:t>
            </a:r>
            <a:r>
              <a:rPr lang="en-US" altLang="zh-CN" sz="2600" b="1" dirty="0"/>
              <a:t>》</a:t>
            </a:r>
            <a:r>
              <a:rPr lang="zh-CN" altLang="en-US" sz="2600" b="1" dirty="0"/>
              <a:t>（</a:t>
            </a:r>
            <a:r>
              <a:rPr lang="en-US" sz="2600" b="1" dirty="0"/>
              <a:t>GB50311-2016</a:t>
            </a:r>
            <a:r>
              <a:rPr lang="zh-CN" altLang="en-US" sz="2600" b="1" dirty="0"/>
              <a:t>）中列出了以下长度要求：</a:t>
            </a:r>
            <a:endParaRPr lang="zh-CN" altLang="en-US" sz="2600" b="1" dirty="0"/>
          </a:p>
          <a:p>
            <a:pPr indent="535305">
              <a:lnSpc>
                <a:spcPts val="3300"/>
              </a:lnSpc>
              <a:defRPr/>
            </a:pPr>
            <a:r>
              <a:rPr lang="en-US" sz="2600" b="1" dirty="0"/>
              <a:t>1. </a:t>
            </a:r>
            <a:r>
              <a:rPr lang="zh-CN" altLang="en-US" sz="2600" b="1" dirty="0"/>
              <a:t>综合布线系统水平缆线与建筑物主干缆线及建筑群主干缆线之和所构成信道的总长度不应大于</a:t>
            </a:r>
            <a:r>
              <a:rPr lang="en-US" sz="2600" b="1" dirty="0">
                <a:solidFill>
                  <a:srgbClr val="FF0000"/>
                </a:solidFill>
              </a:rPr>
              <a:t>2000m</a:t>
            </a:r>
            <a:r>
              <a:rPr lang="zh-CN" altLang="en-US" sz="2600" b="1" dirty="0"/>
              <a:t>。</a:t>
            </a:r>
            <a:endParaRPr lang="zh-CN" altLang="en-US" sz="2600" b="1" dirty="0"/>
          </a:p>
          <a:p>
            <a:pPr indent="535305">
              <a:lnSpc>
                <a:spcPts val="3300"/>
              </a:lnSpc>
              <a:defRPr/>
            </a:pPr>
            <a:r>
              <a:rPr lang="en-US" sz="2600" b="1" dirty="0"/>
              <a:t>ISO/IEC11801</a:t>
            </a:r>
            <a:r>
              <a:rPr lang="zh-CN" altLang="en-US" sz="2600" b="1" dirty="0"/>
              <a:t>：</a:t>
            </a:r>
            <a:r>
              <a:rPr lang="en-US" sz="2600" b="1" dirty="0"/>
              <a:t>2002</a:t>
            </a:r>
            <a:r>
              <a:rPr lang="zh-CN" altLang="en-US" sz="2600" b="1" dirty="0"/>
              <a:t>版中对水平缆线与主干缆线之和的长度做出了规定。为了使工程设计者了解布线系统各部分缆线长度的关系及要求，特依据</a:t>
            </a:r>
            <a:r>
              <a:rPr lang="en-US" sz="2600" b="1" dirty="0"/>
              <a:t>TIA</a:t>
            </a:r>
            <a:r>
              <a:rPr lang="zh-CN" altLang="en-US" sz="2600" b="1" dirty="0"/>
              <a:t>／</a:t>
            </a:r>
            <a:r>
              <a:rPr lang="en-US" sz="2600" b="1" dirty="0"/>
              <a:t>EIA 568 B.1</a:t>
            </a:r>
            <a:r>
              <a:rPr lang="zh-CN" altLang="en-US" sz="2600" b="1" dirty="0"/>
              <a:t>标准列出表</a:t>
            </a:r>
            <a:r>
              <a:rPr lang="en-US" sz="2600" b="1" dirty="0"/>
              <a:t>3-2</a:t>
            </a:r>
            <a:r>
              <a:rPr lang="zh-CN" altLang="en-US" sz="2600" b="1" dirty="0"/>
              <a:t>和图</a:t>
            </a:r>
            <a:r>
              <a:rPr lang="en-US" sz="2600" b="1" dirty="0"/>
              <a:t>3.</a:t>
            </a:r>
            <a:r>
              <a:rPr lang="en-US" altLang="zh-CN" sz="2600" b="1" dirty="0"/>
              <a:t>16</a:t>
            </a:r>
            <a:r>
              <a:rPr lang="zh-CN" altLang="en-US" sz="2600" b="1" dirty="0"/>
              <a:t>所示，以供工程设计中应用。</a:t>
            </a:r>
            <a:endParaRPr lang="zh-CN" altLang="en-US" sz="2600" b="1" dirty="0"/>
          </a:p>
        </p:txBody>
      </p:sp>
    </p:spTree>
  </p:cSld>
  <p:clrMapOvr>
    <a:masterClrMapping/>
  </p:clrMapOvr>
  <p:transition>
    <p:zoom/>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00" name="标题 1"/>
          <p:cNvSpPr/>
          <p:nvPr/>
        </p:nvSpPr>
        <p:spPr bwMode="auto">
          <a:xfrm>
            <a:off x="3071813" y="260350"/>
            <a:ext cx="6453187" cy="576263"/>
          </a:xfrm>
          <a:prstGeom prst="rect">
            <a:avLst/>
          </a:prstGeom>
          <a:noFill/>
          <a:ln w="9525">
            <a:noFill/>
            <a:miter lim="800000"/>
          </a:ln>
        </p:spPr>
        <p:txBody>
          <a:bodyPr/>
          <a:lstStyle/>
          <a:p>
            <a:pPr>
              <a:lnSpc>
                <a:spcPct val="105000"/>
              </a:lnSpc>
              <a:spcBef>
                <a:spcPct val="20000"/>
              </a:spcBef>
              <a:defRPr/>
            </a:pPr>
            <a:r>
              <a:rPr lang="en-US" altLang="zh-CN" sz="3200" b="1" dirty="0">
                <a:solidFill>
                  <a:schemeClr val="accent1">
                    <a:lumMod val="10000"/>
                  </a:schemeClr>
                </a:solidFill>
              </a:rPr>
              <a:t>3.2.6</a:t>
            </a:r>
            <a:r>
              <a:rPr lang="zh-CN" altLang="en-US" sz="3200" b="1" dirty="0">
                <a:solidFill>
                  <a:schemeClr val="accent1">
                    <a:lumMod val="10000"/>
                  </a:schemeClr>
                </a:solidFill>
              </a:rPr>
              <a:t> 综合布线系统缆线长度划分</a:t>
            </a:r>
            <a:endParaRPr lang="zh-CN" altLang="en-US" sz="3200" b="1" dirty="0">
              <a:solidFill>
                <a:schemeClr val="accent1">
                  <a:lumMod val="10000"/>
                </a:schemeClr>
              </a:solidFill>
            </a:endParaRPr>
          </a:p>
        </p:txBody>
      </p:sp>
      <p:graphicFrame>
        <p:nvGraphicFramePr>
          <p:cNvPr id="6" name="表格 5"/>
          <p:cNvGraphicFramePr>
            <a:graphicFrameLocks noGrp="1"/>
          </p:cNvGraphicFramePr>
          <p:nvPr>
            <p:custDataLst>
              <p:tags r:id="rId1"/>
            </p:custDataLst>
          </p:nvPr>
        </p:nvGraphicFramePr>
        <p:xfrm>
          <a:off x="1136015" y="2077720"/>
          <a:ext cx="10198100" cy="3080385"/>
        </p:xfrm>
        <a:graphic>
          <a:graphicData uri="http://schemas.openxmlformats.org/drawingml/2006/table">
            <a:tbl>
              <a:tblPr/>
              <a:tblGrid>
                <a:gridCol w="3273425"/>
                <a:gridCol w="2183130"/>
                <a:gridCol w="2370455"/>
                <a:gridCol w="2371090"/>
              </a:tblGrid>
              <a:tr h="470535">
                <a:tc rowSpan="2">
                  <a:txBody>
                    <a:bodyPr/>
                    <a:lstStyle/>
                    <a:p>
                      <a:pPr algn="ctr">
                        <a:spcAft>
                          <a:spcPts val="0"/>
                        </a:spcAft>
                      </a:pPr>
                      <a:r>
                        <a:rPr lang="zh-CN" sz="2000" kern="100" dirty="0">
                          <a:latin typeface="Calibri" panose="020F0502020204030204"/>
                          <a:ea typeface="宋体" panose="02010600030101010101" pitchFamily="2" charset="-122"/>
                          <a:cs typeface="Times New Roman" panose="02020603050405020304"/>
                        </a:rPr>
                        <a:t>缆线类型</a:t>
                      </a:r>
                      <a:endParaRPr lang="zh-CN" sz="2000" kern="100" dirty="0">
                        <a:latin typeface="Calibri" panose="020F05020202040302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c gridSpan="3">
                  <a:txBody>
                    <a:bodyPr/>
                    <a:lstStyle/>
                    <a:p>
                      <a:pPr algn="ctr">
                        <a:spcAft>
                          <a:spcPts val="0"/>
                        </a:spcAft>
                      </a:pPr>
                      <a:r>
                        <a:rPr lang="zh-CN" sz="2000" kern="100" dirty="0">
                          <a:latin typeface="Calibri" panose="020F0502020204030204"/>
                          <a:ea typeface="宋体" panose="02010600030101010101" pitchFamily="2" charset="-122"/>
                          <a:cs typeface="Times New Roman" panose="02020603050405020304"/>
                        </a:rPr>
                        <a:t>各线段长度限值</a:t>
                      </a:r>
                      <a:r>
                        <a:rPr lang="en-US" sz="2000" kern="100" dirty="0">
                          <a:latin typeface="Calibri" panose="020F0502020204030204"/>
                          <a:ea typeface="宋体" panose="02010600030101010101" pitchFamily="2" charset="-122"/>
                          <a:cs typeface="Times New Roman" panose="02020603050405020304"/>
                        </a:rPr>
                        <a:t>(m)</a:t>
                      </a:r>
                      <a:endParaRPr lang="zh-CN" sz="2000" kern="100" dirty="0">
                        <a:latin typeface="Calibri" panose="020F05020202040302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c hMerge="1">
                  <a:tcPr/>
                </a:tc>
                <a:tc hMerge="1">
                  <a:tcPr/>
                </a:tc>
              </a:tr>
              <a:tr h="471170">
                <a:tc vMerge="1">
                  <a:tcPr/>
                </a:tc>
                <a:tc>
                  <a:txBody>
                    <a:bodyPr/>
                    <a:lstStyle/>
                    <a:p>
                      <a:pPr algn="ctr">
                        <a:spcAft>
                          <a:spcPts val="0"/>
                        </a:spcAft>
                      </a:pPr>
                      <a:r>
                        <a:rPr lang="en-US" sz="2000" kern="100">
                          <a:latin typeface="Calibri" panose="020F0502020204030204"/>
                          <a:ea typeface="宋体" panose="02010600030101010101" pitchFamily="2" charset="-122"/>
                          <a:cs typeface="Times New Roman" panose="02020603050405020304"/>
                        </a:rPr>
                        <a:t>A</a:t>
                      </a:r>
                      <a:endParaRPr lang="zh-CN" sz="2000" kern="100">
                        <a:latin typeface="Calibri" panose="020F05020202040302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c>
                  <a:txBody>
                    <a:bodyPr/>
                    <a:lstStyle/>
                    <a:p>
                      <a:pPr algn="ctr">
                        <a:spcAft>
                          <a:spcPts val="0"/>
                        </a:spcAft>
                      </a:pPr>
                      <a:r>
                        <a:rPr lang="en-US" sz="2000" kern="100">
                          <a:latin typeface="Calibri" panose="020F0502020204030204"/>
                          <a:ea typeface="宋体" panose="02010600030101010101" pitchFamily="2" charset="-122"/>
                          <a:cs typeface="Times New Roman" panose="02020603050405020304"/>
                        </a:rPr>
                        <a:t>B</a:t>
                      </a:r>
                      <a:endParaRPr lang="zh-CN" sz="2000" kern="100">
                        <a:latin typeface="Calibri" panose="020F05020202040302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c>
                  <a:txBody>
                    <a:bodyPr/>
                    <a:lstStyle/>
                    <a:p>
                      <a:pPr algn="ctr">
                        <a:spcAft>
                          <a:spcPts val="0"/>
                        </a:spcAft>
                      </a:pPr>
                      <a:r>
                        <a:rPr lang="en-US" sz="2000" kern="100">
                          <a:latin typeface="Calibri" panose="020F0502020204030204"/>
                          <a:ea typeface="宋体" panose="02010600030101010101" pitchFamily="2" charset="-122"/>
                          <a:cs typeface="Times New Roman" panose="02020603050405020304"/>
                        </a:rPr>
                        <a:t>C</a:t>
                      </a:r>
                      <a:endParaRPr lang="zh-CN" sz="2000" kern="100">
                        <a:latin typeface="Calibri" panose="020F05020202040302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r>
              <a:tr h="535940">
                <a:tc>
                  <a:txBody>
                    <a:bodyPr/>
                    <a:lstStyle/>
                    <a:p>
                      <a:pPr indent="0" algn="ctr">
                        <a:buNone/>
                      </a:pPr>
                      <a:r>
                        <a:rPr lang="en-US" sz="2400" b="0">
                          <a:latin typeface="Calibri" panose="020F0502020204030204" pitchFamily="34" charset="0"/>
                          <a:cs typeface="Calibri" panose="020F0502020204030204" pitchFamily="34" charset="0"/>
                        </a:rPr>
                        <a:t>100</a:t>
                      </a:r>
                      <a:r>
                        <a:rPr lang="en-US" sz="2400" b="0">
                          <a:latin typeface="宋体" panose="02010600030101010101" pitchFamily="2" charset="-122"/>
                          <a:ea typeface="宋体" panose="02010600030101010101" pitchFamily="2" charset="-122"/>
                          <a:cs typeface="宋体" panose="02010600030101010101" pitchFamily="2" charset="-122"/>
                        </a:rPr>
                        <a:t>Ω对绞电缆</a:t>
                      </a:r>
                      <a:endParaRPr lang="en-US" altLang="en-US" sz="2400" b="0">
                        <a:latin typeface="Calibri" panose="020F0502020204030204" pitchFamily="34" charset="0"/>
                        <a:ea typeface="Calibri" panose="020F0502020204030204" pitchFamily="34" charset="0"/>
                        <a:cs typeface="Calibri" panose="020F0502020204030204" pitchFamily="34" charset="0"/>
                      </a:endParaRPr>
                    </a:p>
                  </a:txBody>
                  <a:tcPr marL="68580" marR="68580" marT="0" marB="0" vert="horz" anchor="t" anchorCtr="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c>
                  <a:txBody>
                    <a:bodyPr/>
                    <a:lstStyle/>
                    <a:p>
                      <a:pPr algn="ctr">
                        <a:spcAft>
                          <a:spcPts val="0"/>
                        </a:spcAft>
                      </a:pPr>
                      <a:r>
                        <a:rPr lang="en-US" sz="2000" kern="100">
                          <a:latin typeface="Calibri" panose="020F0502020204030204"/>
                          <a:ea typeface="宋体" panose="02010600030101010101" pitchFamily="2" charset="-122"/>
                          <a:cs typeface="Times New Roman" panose="02020603050405020304"/>
                        </a:rPr>
                        <a:t>800</a:t>
                      </a:r>
                      <a:endParaRPr lang="zh-CN" sz="2000" kern="100">
                        <a:latin typeface="Calibri" panose="020F05020202040302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c>
                  <a:txBody>
                    <a:bodyPr/>
                    <a:lstStyle/>
                    <a:p>
                      <a:pPr algn="ctr">
                        <a:spcAft>
                          <a:spcPts val="0"/>
                        </a:spcAft>
                      </a:pPr>
                      <a:r>
                        <a:rPr lang="en-US" sz="2000" kern="100">
                          <a:latin typeface="Calibri" panose="020F0502020204030204"/>
                          <a:ea typeface="宋体" panose="02010600030101010101" pitchFamily="2" charset="-122"/>
                          <a:cs typeface="Times New Roman" panose="02020603050405020304"/>
                        </a:rPr>
                        <a:t>300</a:t>
                      </a:r>
                      <a:endParaRPr lang="zh-CN" sz="2000" kern="100">
                        <a:latin typeface="Calibri" panose="020F05020202040302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c>
                  <a:txBody>
                    <a:bodyPr/>
                    <a:lstStyle/>
                    <a:p>
                      <a:pPr algn="ctr">
                        <a:spcAft>
                          <a:spcPts val="0"/>
                        </a:spcAft>
                      </a:pPr>
                      <a:r>
                        <a:rPr lang="en-US" sz="2000" kern="100">
                          <a:latin typeface="Calibri" panose="020F0502020204030204"/>
                          <a:ea typeface="宋体" panose="02010600030101010101" pitchFamily="2" charset="-122"/>
                          <a:cs typeface="Times New Roman" panose="02020603050405020304"/>
                        </a:rPr>
                        <a:t>500</a:t>
                      </a:r>
                      <a:endParaRPr lang="zh-CN" sz="2000" kern="100">
                        <a:latin typeface="Calibri" panose="020F05020202040302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r>
              <a:tr h="537210">
                <a:tc>
                  <a:txBody>
                    <a:bodyPr/>
                    <a:lstStyle/>
                    <a:p>
                      <a:pPr indent="0" algn="ctr">
                        <a:buNone/>
                      </a:pPr>
                      <a:r>
                        <a:rPr lang="en-US" sz="2400" b="0">
                          <a:latin typeface="Calibri" panose="020F0502020204030204" pitchFamily="34" charset="0"/>
                          <a:cs typeface="Calibri" panose="020F0502020204030204" pitchFamily="34" charset="0"/>
                        </a:rPr>
                        <a:t>62.5m</a:t>
                      </a:r>
                      <a:r>
                        <a:rPr lang="en-US" sz="2400" b="0">
                          <a:latin typeface="宋体" panose="02010600030101010101" pitchFamily="2" charset="-122"/>
                          <a:ea typeface="宋体" panose="02010600030101010101" pitchFamily="2" charset="-122"/>
                          <a:cs typeface="宋体" panose="02010600030101010101" pitchFamily="2" charset="-122"/>
                        </a:rPr>
                        <a:t>多模光缆</a:t>
                      </a:r>
                      <a:endParaRPr lang="en-US" altLang="en-US" sz="2400" b="0">
                        <a:latin typeface="Calibri" panose="020F0502020204030204" pitchFamily="34" charset="0"/>
                        <a:ea typeface="Calibri" panose="020F0502020204030204" pitchFamily="34" charset="0"/>
                        <a:cs typeface="Calibri" panose="020F0502020204030204" pitchFamily="34" charset="0"/>
                      </a:endParaRPr>
                    </a:p>
                  </a:txBody>
                  <a:tcPr marL="68580" marR="68580" marT="0" marB="0" vert="horz" anchor="t" anchorCtr="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c>
                  <a:txBody>
                    <a:bodyPr/>
                    <a:lstStyle/>
                    <a:p>
                      <a:pPr algn="ctr">
                        <a:spcAft>
                          <a:spcPts val="0"/>
                        </a:spcAft>
                      </a:pPr>
                      <a:r>
                        <a:rPr lang="en-US" sz="2000" kern="100">
                          <a:latin typeface="Calibri" panose="020F0502020204030204"/>
                          <a:ea typeface="宋体" panose="02010600030101010101" pitchFamily="2" charset="-122"/>
                          <a:cs typeface="Times New Roman" panose="02020603050405020304"/>
                        </a:rPr>
                        <a:t>2000</a:t>
                      </a:r>
                      <a:endParaRPr lang="zh-CN" sz="2000" kern="100">
                        <a:latin typeface="Calibri" panose="020F05020202040302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c>
                  <a:txBody>
                    <a:bodyPr/>
                    <a:lstStyle/>
                    <a:p>
                      <a:pPr algn="ctr">
                        <a:spcAft>
                          <a:spcPts val="0"/>
                        </a:spcAft>
                      </a:pPr>
                      <a:r>
                        <a:rPr lang="en-US" sz="2000" kern="100" dirty="0">
                          <a:latin typeface="Calibri" panose="020F0502020204030204"/>
                          <a:ea typeface="宋体" panose="02010600030101010101" pitchFamily="2" charset="-122"/>
                          <a:cs typeface="Times New Roman" panose="02020603050405020304"/>
                        </a:rPr>
                        <a:t>300</a:t>
                      </a:r>
                      <a:endParaRPr lang="zh-CN" sz="2000" kern="100" dirty="0">
                        <a:latin typeface="Calibri" panose="020F05020202040302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c>
                  <a:txBody>
                    <a:bodyPr/>
                    <a:lstStyle/>
                    <a:p>
                      <a:pPr algn="ctr">
                        <a:spcAft>
                          <a:spcPts val="0"/>
                        </a:spcAft>
                      </a:pPr>
                      <a:r>
                        <a:rPr lang="en-US" sz="2000" kern="100">
                          <a:latin typeface="Calibri" panose="020F0502020204030204"/>
                          <a:ea typeface="宋体" panose="02010600030101010101" pitchFamily="2" charset="-122"/>
                          <a:cs typeface="Times New Roman" panose="02020603050405020304"/>
                        </a:rPr>
                        <a:t>1700</a:t>
                      </a:r>
                      <a:endParaRPr lang="zh-CN" sz="2000" kern="100">
                        <a:latin typeface="Calibri" panose="020F05020202040302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r>
              <a:tr h="536575">
                <a:tc>
                  <a:txBody>
                    <a:bodyPr/>
                    <a:lstStyle/>
                    <a:p>
                      <a:pPr indent="0" algn="ctr">
                        <a:buNone/>
                      </a:pPr>
                      <a:r>
                        <a:rPr lang="en-US" sz="2400" b="0">
                          <a:latin typeface="Calibri" panose="020F0502020204030204" pitchFamily="34" charset="0"/>
                          <a:cs typeface="Calibri" panose="020F0502020204030204" pitchFamily="34" charset="0"/>
                        </a:rPr>
                        <a:t>50m</a:t>
                      </a:r>
                      <a:r>
                        <a:rPr lang="en-US" sz="2400" b="0">
                          <a:latin typeface="宋体" panose="02010600030101010101" pitchFamily="2" charset="-122"/>
                          <a:ea typeface="宋体" panose="02010600030101010101" pitchFamily="2" charset="-122"/>
                          <a:cs typeface="宋体" panose="02010600030101010101" pitchFamily="2" charset="-122"/>
                        </a:rPr>
                        <a:t>多模光缆</a:t>
                      </a:r>
                      <a:endParaRPr lang="en-US" altLang="en-US" sz="2400" b="0">
                        <a:latin typeface="Calibri" panose="020F0502020204030204" pitchFamily="34" charset="0"/>
                        <a:ea typeface="Calibri" panose="020F0502020204030204" pitchFamily="34" charset="0"/>
                        <a:cs typeface="Calibri" panose="020F0502020204030204" pitchFamily="34" charset="0"/>
                      </a:endParaRPr>
                    </a:p>
                  </a:txBody>
                  <a:tcPr marL="68580" marR="68580" marT="0" marB="0" vert="horz" anchor="t" anchorCtr="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c>
                  <a:txBody>
                    <a:bodyPr/>
                    <a:lstStyle/>
                    <a:p>
                      <a:pPr algn="ctr">
                        <a:spcAft>
                          <a:spcPts val="0"/>
                        </a:spcAft>
                      </a:pPr>
                      <a:r>
                        <a:rPr lang="en-US" sz="2000" kern="100">
                          <a:latin typeface="Calibri" panose="020F0502020204030204"/>
                          <a:ea typeface="宋体" panose="02010600030101010101" pitchFamily="2" charset="-122"/>
                          <a:cs typeface="Times New Roman" panose="02020603050405020304"/>
                        </a:rPr>
                        <a:t>2000</a:t>
                      </a:r>
                      <a:endParaRPr lang="zh-CN" sz="2000" kern="100">
                        <a:latin typeface="Calibri" panose="020F05020202040302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c>
                  <a:txBody>
                    <a:bodyPr/>
                    <a:lstStyle/>
                    <a:p>
                      <a:pPr algn="ctr">
                        <a:spcAft>
                          <a:spcPts val="0"/>
                        </a:spcAft>
                      </a:pPr>
                      <a:r>
                        <a:rPr lang="en-US" sz="2000" kern="100">
                          <a:latin typeface="Calibri" panose="020F0502020204030204"/>
                          <a:ea typeface="宋体" panose="02010600030101010101" pitchFamily="2" charset="-122"/>
                          <a:cs typeface="Times New Roman" panose="02020603050405020304"/>
                        </a:rPr>
                        <a:t>300</a:t>
                      </a:r>
                      <a:endParaRPr lang="zh-CN" sz="2000" kern="100">
                        <a:latin typeface="Calibri" panose="020F05020202040302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c>
                  <a:txBody>
                    <a:bodyPr/>
                    <a:lstStyle/>
                    <a:p>
                      <a:pPr algn="ctr">
                        <a:spcAft>
                          <a:spcPts val="0"/>
                        </a:spcAft>
                      </a:pPr>
                      <a:r>
                        <a:rPr lang="en-US" sz="2000" kern="100">
                          <a:latin typeface="Calibri" panose="020F0502020204030204"/>
                          <a:ea typeface="宋体" panose="02010600030101010101" pitchFamily="2" charset="-122"/>
                          <a:cs typeface="Times New Roman" panose="02020603050405020304"/>
                        </a:rPr>
                        <a:t>1700</a:t>
                      </a:r>
                      <a:endParaRPr lang="zh-CN" sz="2000" kern="100">
                        <a:latin typeface="Calibri" panose="020F05020202040302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r>
              <a:tr h="528955">
                <a:tc>
                  <a:txBody>
                    <a:bodyPr/>
                    <a:lstStyle/>
                    <a:p>
                      <a:pPr indent="0" algn="ctr">
                        <a:buNone/>
                      </a:pPr>
                      <a:r>
                        <a:rPr lang="en-US" sz="2400" b="0">
                          <a:latin typeface="宋体" panose="02010600030101010101" pitchFamily="2" charset="-122"/>
                          <a:ea typeface="宋体" panose="02010600030101010101" pitchFamily="2" charset="-122"/>
                          <a:cs typeface="宋体" panose="02010600030101010101" pitchFamily="2" charset="-122"/>
                        </a:rPr>
                        <a:t>单模光缆</a:t>
                      </a:r>
                      <a:endParaRPr lang="en-US" altLang="en-US" sz="24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t" anchorCtr="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c>
                  <a:txBody>
                    <a:bodyPr/>
                    <a:lstStyle/>
                    <a:p>
                      <a:pPr algn="ctr">
                        <a:spcAft>
                          <a:spcPts val="0"/>
                        </a:spcAft>
                      </a:pPr>
                      <a:r>
                        <a:rPr lang="en-US" sz="2000" kern="100">
                          <a:latin typeface="Calibri" panose="020F0502020204030204"/>
                          <a:ea typeface="宋体" panose="02010600030101010101" pitchFamily="2" charset="-122"/>
                          <a:cs typeface="Times New Roman" panose="02020603050405020304"/>
                        </a:rPr>
                        <a:t>3000</a:t>
                      </a:r>
                      <a:endParaRPr lang="zh-CN" sz="2000" kern="100">
                        <a:latin typeface="Calibri" panose="020F05020202040302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c>
                  <a:txBody>
                    <a:bodyPr/>
                    <a:lstStyle/>
                    <a:p>
                      <a:pPr algn="ctr">
                        <a:spcAft>
                          <a:spcPts val="0"/>
                        </a:spcAft>
                      </a:pPr>
                      <a:r>
                        <a:rPr lang="en-US" sz="2000" kern="100">
                          <a:latin typeface="Calibri" panose="020F0502020204030204"/>
                          <a:ea typeface="宋体" panose="02010600030101010101" pitchFamily="2" charset="-122"/>
                          <a:cs typeface="Times New Roman" panose="02020603050405020304"/>
                        </a:rPr>
                        <a:t>300</a:t>
                      </a:r>
                      <a:endParaRPr lang="zh-CN" sz="2000" kern="100">
                        <a:latin typeface="Calibri" panose="020F05020202040302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c>
                  <a:txBody>
                    <a:bodyPr/>
                    <a:lstStyle/>
                    <a:p>
                      <a:pPr algn="ctr">
                        <a:spcAft>
                          <a:spcPts val="0"/>
                        </a:spcAft>
                      </a:pPr>
                      <a:r>
                        <a:rPr lang="en-US" sz="2000" kern="100" dirty="0">
                          <a:latin typeface="Calibri" panose="020F0502020204030204"/>
                          <a:ea typeface="宋体" panose="02010600030101010101" pitchFamily="2" charset="-122"/>
                          <a:cs typeface="Times New Roman" panose="02020603050405020304"/>
                        </a:rPr>
                        <a:t>2700</a:t>
                      </a:r>
                      <a:endParaRPr lang="zh-CN" sz="2000" kern="100" dirty="0">
                        <a:latin typeface="Calibri" panose="020F05020202040302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r>
            </a:tbl>
          </a:graphicData>
        </a:graphic>
      </p:graphicFrame>
      <p:sp>
        <p:nvSpPr>
          <p:cNvPr id="50213" name="Rectangle 1"/>
          <p:cNvSpPr>
            <a:spLocks noChangeArrowheads="1"/>
          </p:cNvSpPr>
          <p:nvPr/>
        </p:nvSpPr>
        <p:spPr bwMode="auto">
          <a:xfrm>
            <a:off x="3024188" y="1515110"/>
            <a:ext cx="6000750" cy="3987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algn="ctr" eaLnBrk="1" hangingPunct="1"/>
            <a:r>
              <a:rPr kumimoji="0" lang="zh-CN" altLang="zh-CN" b="1">
                <a:solidFill>
                  <a:srgbClr val="FF0000"/>
                </a:solidFill>
                <a:latin typeface="Calibri" panose="020F0502020204030204" pitchFamily="34" charset="0"/>
                <a:cs typeface="Times New Roman" panose="02020603050405020304" pitchFamily="18" charset="0"/>
              </a:rPr>
              <a:t>表</a:t>
            </a:r>
            <a:r>
              <a:rPr kumimoji="0" lang="en-US" altLang="zh-CN" b="1">
                <a:solidFill>
                  <a:srgbClr val="FF0000"/>
                </a:solidFill>
                <a:latin typeface="Calibri" panose="020F0502020204030204" pitchFamily="34" charset="0"/>
                <a:cs typeface="Times New Roman" panose="02020603050405020304" pitchFamily="18" charset="0"/>
              </a:rPr>
              <a:t>3-2 </a:t>
            </a:r>
            <a:r>
              <a:rPr kumimoji="0" lang="zh-CN" altLang="en-US" b="1">
                <a:solidFill>
                  <a:srgbClr val="FF0000"/>
                </a:solidFill>
                <a:latin typeface="Calibri" panose="020F0502020204030204" pitchFamily="34" charset="0"/>
                <a:cs typeface="Times New Roman" panose="02020603050405020304" pitchFamily="18" charset="0"/>
              </a:rPr>
              <a:t>综合布线系统主干缆线长度限制</a:t>
            </a:r>
            <a:endParaRPr kumimoji="0" lang="zh-CN" altLang="en-US" b="1">
              <a:solidFill>
                <a:srgbClr val="FF0000"/>
              </a:solidFill>
            </a:endParaRPr>
          </a:p>
        </p:txBody>
      </p:sp>
    </p:spTree>
  </p:cSld>
  <p:clrMapOvr>
    <a:masterClrMapping/>
  </p:clrMapOvr>
  <p:transition>
    <p:zoom/>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00" name="标题 1"/>
          <p:cNvSpPr/>
          <p:nvPr/>
        </p:nvSpPr>
        <p:spPr bwMode="auto">
          <a:xfrm>
            <a:off x="3071813" y="260350"/>
            <a:ext cx="6453187" cy="576263"/>
          </a:xfrm>
          <a:prstGeom prst="rect">
            <a:avLst/>
          </a:prstGeom>
          <a:noFill/>
          <a:ln w="9525">
            <a:noFill/>
            <a:miter lim="800000"/>
          </a:ln>
        </p:spPr>
        <p:txBody>
          <a:bodyPr/>
          <a:lstStyle/>
          <a:p>
            <a:pPr>
              <a:lnSpc>
                <a:spcPct val="105000"/>
              </a:lnSpc>
              <a:spcBef>
                <a:spcPct val="20000"/>
              </a:spcBef>
              <a:defRPr/>
            </a:pPr>
            <a:r>
              <a:rPr lang="en-US" altLang="zh-CN" sz="3200" b="1" dirty="0">
                <a:solidFill>
                  <a:schemeClr val="accent1">
                    <a:lumMod val="10000"/>
                  </a:schemeClr>
                </a:solidFill>
              </a:rPr>
              <a:t>3.2.6</a:t>
            </a:r>
            <a:r>
              <a:rPr lang="zh-CN" altLang="en-US" sz="3200" b="1" dirty="0">
                <a:solidFill>
                  <a:schemeClr val="accent1">
                    <a:lumMod val="10000"/>
                  </a:schemeClr>
                </a:solidFill>
              </a:rPr>
              <a:t> 综合布线系统缆线长度划分</a:t>
            </a:r>
            <a:endParaRPr lang="zh-CN" altLang="en-US" sz="3200" b="1" dirty="0">
              <a:solidFill>
                <a:schemeClr val="accent1">
                  <a:lumMod val="10000"/>
                </a:schemeClr>
              </a:solidFill>
            </a:endParaRPr>
          </a:p>
        </p:txBody>
      </p:sp>
      <p:grpSp>
        <p:nvGrpSpPr>
          <p:cNvPr id="51203" name="Group 2"/>
          <p:cNvGrpSpPr>
            <a:grpSpLocks noChangeAspect="1"/>
          </p:cNvGrpSpPr>
          <p:nvPr/>
        </p:nvGrpSpPr>
        <p:grpSpPr bwMode="auto">
          <a:xfrm>
            <a:off x="191770" y="1988820"/>
            <a:ext cx="11450955" cy="2853055"/>
            <a:chOff x="1033" y="1765"/>
            <a:chExt cx="6983" cy="1673"/>
          </a:xfrm>
        </p:grpSpPr>
        <p:sp>
          <p:nvSpPr>
            <p:cNvPr id="51204" name="AutoShape 3"/>
            <p:cNvSpPr>
              <a:spLocks noChangeAspect="1" noChangeArrowheads="1"/>
            </p:cNvSpPr>
            <p:nvPr/>
          </p:nvSpPr>
          <p:spPr bwMode="auto">
            <a:xfrm>
              <a:off x="1033" y="1765"/>
              <a:ext cx="6983" cy="1673"/>
            </a:xfrm>
            <a:prstGeom prst="rect">
              <a:avLst/>
            </a:prstGeom>
            <a:noFill/>
            <a:ln w="25400">
              <a:solidFill>
                <a:schemeClr val="tx1"/>
              </a:solidFill>
              <a:miter lim="800000"/>
            </a:ln>
            <a:extLst>
              <a:ext uri="{909E8E84-426E-40DD-AFC4-6F175D3DCCD1}">
                <a14:hiddenFill xmlns:a14="http://schemas.microsoft.com/office/drawing/2010/main">
                  <a:solidFill>
                    <a:srgbClr val="FFFFFF"/>
                  </a:solidFill>
                </a14:hiddenFill>
              </a:ext>
            </a:extLst>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endParaRPr lang="zh-CN" altLang="en-US" sz="1600"/>
            </a:p>
          </p:txBody>
        </p:sp>
        <p:sp>
          <p:nvSpPr>
            <p:cNvPr id="51205" name="Rectangle 4"/>
            <p:cNvSpPr>
              <a:spLocks noChangeArrowheads="1"/>
            </p:cNvSpPr>
            <p:nvPr/>
          </p:nvSpPr>
          <p:spPr bwMode="auto">
            <a:xfrm>
              <a:off x="2612" y="3074"/>
              <a:ext cx="3539" cy="36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algn="just" eaLnBrk="1" hangingPunct="1"/>
              <a:r>
                <a:rPr kumimoji="0" lang="zh-CN" altLang="en-US" b="1">
                  <a:solidFill>
                    <a:srgbClr val="FF0000"/>
                  </a:solidFill>
                  <a:latin typeface="Calibri" panose="020F0502020204030204" pitchFamily="34" charset="0"/>
                </a:rPr>
                <a:t>图</a:t>
              </a:r>
              <a:r>
                <a:rPr kumimoji="0" lang="en-US" altLang="zh-CN" b="1">
                  <a:solidFill>
                    <a:srgbClr val="FF0000"/>
                  </a:solidFill>
                  <a:latin typeface="Calibri" panose="020F0502020204030204" pitchFamily="34" charset="0"/>
                </a:rPr>
                <a:t>3.21 </a:t>
              </a:r>
              <a:r>
                <a:rPr kumimoji="0" lang="zh-CN" altLang="en-US" b="1">
                  <a:solidFill>
                    <a:srgbClr val="FF0000"/>
                  </a:solidFill>
                  <a:latin typeface="Calibri" panose="020F0502020204030204" pitchFamily="34" charset="0"/>
                </a:rPr>
                <a:t>综合布线系统主干缆线组成</a:t>
              </a:r>
              <a:endParaRPr kumimoji="0" lang="zh-CN" altLang="zh-CN" b="1">
                <a:solidFill>
                  <a:srgbClr val="FF0000"/>
                </a:solidFill>
              </a:endParaRPr>
            </a:p>
          </p:txBody>
        </p:sp>
        <p:sp>
          <p:nvSpPr>
            <p:cNvPr id="51206" name="Rectangle 5"/>
            <p:cNvSpPr>
              <a:spLocks noChangeArrowheads="1"/>
            </p:cNvSpPr>
            <p:nvPr/>
          </p:nvSpPr>
          <p:spPr bwMode="auto">
            <a:xfrm>
              <a:off x="6320" y="1928"/>
              <a:ext cx="244" cy="296"/>
            </a:xfrm>
            <a:prstGeom prst="rect">
              <a:avLst/>
            </a:prstGeom>
            <a:solidFill>
              <a:srgbClr val="FFFFFF"/>
            </a:solidFill>
            <a:ln w="9525">
              <a:solidFill>
                <a:srgbClr val="FFFFFF"/>
              </a:solidFill>
              <a:miter lim="800000"/>
            </a:ln>
          </p:spPr>
          <p:txBody>
            <a:bodyPr lIns="0" tIns="0" rIns="0" bIns="0"/>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algn="just" eaLnBrk="1" hangingPunct="1"/>
              <a:r>
                <a:rPr kumimoji="0" lang="en-US" altLang="zh-CN" sz="1600">
                  <a:solidFill>
                    <a:schemeClr val="tx1"/>
                  </a:solidFill>
                  <a:latin typeface="Calibri" panose="020F0502020204030204" pitchFamily="34" charset="0"/>
                </a:rPr>
                <a:t>FD</a:t>
              </a:r>
              <a:endParaRPr kumimoji="0" lang="zh-CN" altLang="zh-CN" sz="1600">
                <a:solidFill>
                  <a:schemeClr val="tx1"/>
                </a:solidFill>
              </a:endParaRPr>
            </a:p>
          </p:txBody>
        </p:sp>
        <p:sp>
          <p:nvSpPr>
            <p:cNvPr id="51207" name="Rectangle 6"/>
            <p:cNvSpPr>
              <a:spLocks noChangeArrowheads="1"/>
            </p:cNvSpPr>
            <p:nvPr/>
          </p:nvSpPr>
          <p:spPr bwMode="auto">
            <a:xfrm>
              <a:off x="7353" y="2482"/>
              <a:ext cx="276" cy="258"/>
            </a:xfrm>
            <a:prstGeom prst="rect">
              <a:avLst/>
            </a:prstGeom>
            <a:solidFill>
              <a:srgbClr val="FFFFFF"/>
            </a:solidFill>
            <a:ln w="9525">
              <a:solidFill>
                <a:srgbClr val="FFFFFF"/>
              </a:solidFill>
              <a:miter lim="800000"/>
            </a:ln>
          </p:spPr>
          <p:txBody>
            <a:bodyPr lIns="0" tIns="0" rIns="0" bIns="0"/>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algn="just" eaLnBrk="1" hangingPunct="1"/>
              <a:r>
                <a:rPr kumimoji="0" lang="en-US" altLang="zh-CN" sz="1600">
                  <a:solidFill>
                    <a:schemeClr val="tx1"/>
                  </a:solidFill>
                  <a:latin typeface="Calibri" panose="020F0502020204030204" pitchFamily="34" charset="0"/>
                </a:rPr>
                <a:t>TO</a:t>
              </a:r>
              <a:endParaRPr kumimoji="0" lang="zh-CN" altLang="zh-CN" sz="1600">
                <a:solidFill>
                  <a:schemeClr val="tx1"/>
                </a:solidFill>
              </a:endParaRPr>
            </a:p>
          </p:txBody>
        </p:sp>
        <p:sp>
          <p:nvSpPr>
            <p:cNvPr id="51208" name="Rectangle 7"/>
            <p:cNvSpPr>
              <a:spLocks noChangeArrowheads="1"/>
            </p:cNvSpPr>
            <p:nvPr/>
          </p:nvSpPr>
          <p:spPr bwMode="auto">
            <a:xfrm>
              <a:off x="2763" y="2350"/>
              <a:ext cx="209" cy="154"/>
            </a:xfrm>
            <a:prstGeom prst="rect">
              <a:avLst/>
            </a:prstGeom>
            <a:solidFill>
              <a:srgbClr val="FFFFFF"/>
            </a:solidFill>
            <a:ln w="25400">
              <a:solidFill>
                <a:srgbClr val="000000"/>
              </a:solidFill>
              <a:miter lim="800000"/>
            </a:ln>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endParaRPr lang="zh-CN" altLang="en-US" sz="1600"/>
            </a:p>
          </p:txBody>
        </p:sp>
        <p:grpSp>
          <p:nvGrpSpPr>
            <p:cNvPr id="51209" name="Group 8"/>
            <p:cNvGrpSpPr/>
            <p:nvPr/>
          </p:nvGrpSpPr>
          <p:grpSpPr bwMode="auto">
            <a:xfrm>
              <a:off x="6319" y="2224"/>
              <a:ext cx="244" cy="458"/>
              <a:chOff x="2198" y="3823"/>
              <a:chExt cx="214" cy="404"/>
            </a:xfrm>
          </p:grpSpPr>
          <p:cxnSp>
            <p:nvCxnSpPr>
              <p:cNvPr id="51236" name="AutoShape 9"/>
              <p:cNvCxnSpPr>
                <a:cxnSpLocks noChangeShapeType="1"/>
              </p:cNvCxnSpPr>
              <p:nvPr/>
            </p:nvCxnSpPr>
            <p:spPr bwMode="auto">
              <a:xfrm>
                <a:off x="2198" y="3823"/>
                <a:ext cx="1" cy="404"/>
              </a:xfrm>
              <a:prstGeom prst="straightConnector1">
                <a:avLst/>
              </a:prstGeom>
              <a:noFill/>
              <a:ln w="25400">
                <a:solidFill>
                  <a:srgbClr val="000000"/>
                </a:solidFill>
                <a:round/>
              </a:ln>
              <a:extLst>
                <a:ext uri="{909E8E84-426E-40DD-AFC4-6F175D3DCCD1}">
                  <a14:hiddenFill xmlns:a14="http://schemas.microsoft.com/office/drawing/2010/main">
                    <a:noFill/>
                  </a14:hiddenFill>
                </a:ext>
              </a:extLst>
            </p:spPr>
          </p:cxnSp>
          <p:cxnSp>
            <p:nvCxnSpPr>
              <p:cNvPr id="51237" name="AutoShape 10"/>
              <p:cNvCxnSpPr>
                <a:cxnSpLocks noChangeShapeType="1"/>
              </p:cNvCxnSpPr>
              <p:nvPr/>
            </p:nvCxnSpPr>
            <p:spPr bwMode="auto">
              <a:xfrm>
                <a:off x="2411" y="3823"/>
                <a:ext cx="1" cy="404"/>
              </a:xfrm>
              <a:prstGeom prst="straightConnector1">
                <a:avLst/>
              </a:prstGeom>
              <a:noFill/>
              <a:ln w="25400">
                <a:solidFill>
                  <a:srgbClr val="000000"/>
                </a:solidFill>
                <a:round/>
              </a:ln>
              <a:extLst>
                <a:ext uri="{909E8E84-426E-40DD-AFC4-6F175D3DCCD1}">
                  <a14:hiddenFill xmlns:a14="http://schemas.microsoft.com/office/drawing/2010/main">
                    <a:noFill/>
                  </a14:hiddenFill>
                </a:ext>
              </a:extLst>
            </p:spPr>
          </p:cxnSp>
          <p:cxnSp>
            <p:nvCxnSpPr>
              <p:cNvPr id="51238" name="AutoShape 11"/>
              <p:cNvCxnSpPr>
                <a:cxnSpLocks noChangeShapeType="1"/>
              </p:cNvCxnSpPr>
              <p:nvPr/>
            </p:nvCxnSpPr>
            <p:spPr bwMode="auto">
              <a:xfrm flipH="1">
                <a:off x="2198" y="3823"/>
                <a:ext cx="213" cy="404"/>
              </a:xfrm>
              <a:prstGeom prst="straightConnector1">
                <a:avLst/>
              </a:prstGeom>
              <a:noFill/>
              <a:ln w="25400">
                <a:solidFill>
                  <a:srgbClr val="000000"/>
                </a:solidFill>
                <a:round/>
              </a:ln>
              <a:extLst>
                <a:ext uri="{909E8E84-426E-40DD-AFC4-6F175D3DCCD1}">
                  <a14:hiddenFill xmlns:a14="http://schemas.microsoft.com/office/drawing/2010/main">
                    <a:noFill/>
                  </a14:hiddenFill>
                </a:ext>
              </a:extLst>
            </p:spPr>
          </p:cxnSp>
          <p:cxnSp>
            <p:nvCxnSpPr>
              <p:cNvPr id="51239" name="AutoShape 12"/>
              <p:cNvCxnSpPr>
                <a:cxnSpLocks noChangeShapeType="1"/>
              </p:cNvCxnSpPr>
              <p:nvPr/>
            </p:nvCxnSpPr>
            <p:spPr bwMode="auto">
              <a:xfrm>
                <a:off x="2199" y="3823"/>
                <a:ext cx="212" cy="404"/>
              </a:xfrm>
              <a:prstGeom prst="straightConnector1">
                <a:avLst/>
              </a:prstGeom>
              <a:noFill/>
              <a:ln w="25400">
                <a:solidFill>
                  <a:srgbClr val="000000"/>
                </a:solidFill>
                <a:round/>
              </a:ln>
              <a:extLst>
                <a:ext uri="{909E8E84-426E-40DD-AFC4-6F175D3DCCD1}">
                  <a14:hiddenFill xmlns:a14="http://schemas.microsoft.com/office/drawing/2010/main">
                    <a:noFill/>
                  </a14:hiddenFill>
                </a:ext>
              </a:extLst>
            </p:spPr>
          </p:cxnSp>
        </p:grpSp>
        <p:sp>
          <p:nvSpPr>
            <p:cNvPr id="51210" name="Rectangle 13"/>
            <p:cNvSpPr>
              <a:spLocks noChangeArrowheads="1"/>
            </p:cNvSpPr>
            <p:nvPr/>
          </p:nvSpPr>
          <p:spPr bwMode="auto">
            <a:xfrm>
              <a:off x="7353" y="2338"/>
              <a:ext cx="198" cy="144"/>
            </a:xfrm>
            <a:prstGeom prst="rect">
              <a:avLst/>
            </a:prstGeom>
            <a:solidFill>
              <a:srgbClr val="FFFFFF"/>
            </a:solidFill>
            <a:ln w="25400">
              <a:solidFill>
                <a:srgbClr val="000000"/>
              </a:solidFill>
              <a:miter lim="800000"/>
            </a:ln>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endParaRPr lang="zh-CN" altLang="en-US" sz="1600"/>
            </a:p>
          </p:txBody>
        </p:sp>
        <p:sp>
          <p:nvSpPr>
            <p:cNvPr id="51211" name="Line 14"/>
            <p:cNvSpPr>
              <a:spLocks noChangeShapeType="1"/>
            </p:cNvSpPr>
            <p:nvPr/>
          </p:nvSpPr>
          <p:spPr bwMode="auto">
            <a:xfrm>
              <a:off x="2972" y="2420"/>
              <a:ext cx="366" cy="2"/>
            </a:xfrm>
            <a:prstGeom prst="line">
              <a:avLst/>
            </a:prstGeom>
            <a:noFill/>
            <a:ln w="25400">
              <a:solidFill>
                <a:srgbClr val="000000"/>
              </a:solidFill>
              <a:round/>
            </a:ln>
            <a:extLst>
              <a:ext uri="{909E8E84-426E-40DD-AFC4-6F175D3DCCD1}">
                <a14:hiddenFill xmlns:a14="http://schemas.microsoft.com/office/drawing/2010/main">
                  <a:noFill/>
                </a14:hiddenFill>
              </a:ext>
            </a:extLst>
          </p:spPr>
          <p:txBody>
            <a:bodyPr/>
            <a:lstStyle/>
            <a:p>
              <a:endParaRPr lang="zh-CN" altLang="en-US"/>
            </a:p>
          </p:txBody>
        </p:sp>
        <p:sp>
          <p:nvSpPr>
            <p:cNvPr id="51212" name="Line 15"/>
            <p:cNvSpPr>
              <a:spLocks noChangeShapeType="1"/>
            </p:cNvSpPr>
            <p:nvPr/>
          </p:nvSpPr>
          <p:spPr bwMode="auto">
            <a:xfrm>
              <a:off x="3582" y="2419"/>
              <a:ext cx="1259" cy="1"/>
            </a:xfrm>
            <a:prstGeom prst="line">
              <a:avLst/>
            </a:prstGeom>
            <a:noFill/>
            <a:ln w="25400">
              <a:solidFill>
                <a:srgbClr val="000000"/>
              </a:solidFill>
              <a:round/>
            </a:ln>
            <a:extLst>
              <a:ext uri="{909E8E84-426E-40DD-AFC4-6F175D3DCCD1}">
                <a14:hiddenFill xmlns:a14="http://schemas.microsoft.com/office/drawing/2010/main">
                  <a:noFill/>
                </a14:hiddenFill>
              </a:ext>
            </a:extLst>
          </p:spPr>
          <p:txBody>
            <a:bodyPr/>
            <a:lstStyle/>
            <a:p>
              <a:endParaRPr lang="zh-CN" altLang="en-US"/>
            </a:p>
          </p:txBody>
        </p:sp>
        <p:sp>
          <p:nvSpPr>
            <p:cNvPr id="51213" name="Rectangle 16"/>
            <p:cNvSpPr>
              <a:spLocks noChangeArrowheads="1"/>
            </p:cNvSpPr>
            <p:nvPr/>
          </p:nvSpPr>
          <p:spPr bwMode="auto">
            <a:xfrm>
              <a:off x="1507" y="2482"/>
              <a:ext cx="766" cy="320"/>
            </a:xfrm>
            <a:prstGeom prst="rect">
              <a:avLst/>
            </a:prstGeom>
            <a:solidFill>
              <a:srgbClr val="FFFFFF"/>
            </a:solidFill>
            <a:ln w="9525">
              <a:solidFill>
                <a:srgbClr val="FFFFFF"/>
              </a:solidFill>
              <a:miter lim="800000"/>
            </a:ln>
          </p:spPr>
          <p:txBody>
            <a:bodyPr lIns="0" tIns="0" rIns="0" bIns="0"/>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lnSpc>
                  <a:spcPct val="96000"/>
                </a:lnSpc>
              </a:pPr>
              <a:r>
                <a:rPr kumimoji="0" lang="zh-CN" altLang="en-US" sz="1600">
                  <a:solidFill>
                    <a:schemeClr val="tx1"/>
                  </a:solidFill>
                  <a:latin typeface="Calibri" panose="020F0502020204030204" pitchFamily="34" charset="0"/>
                </a:rPr>
                <a:t>入口缆线</a:t>
              </a:r>
              <a:endParaRPr kumimoji="0" lang="zh-CN" altLang="zh-CN" sz="1600">
                <a:solidFill>
                  <a:schemeClr val="tx1"/>
                </a:solidFill>
              </a:endParaRPr>
            </a:p>
          </p:txBody>
        </p:sp>
        <p:grpSp>
          <p:nvGrpSpPr>
            <p:cNvPr id="51214" name="Group 17"/>
            <p:cNvGrpSpPr/>
            <p:nvPr/>
          </p:nvGrpSpPr>
          <p:grpSpPr bwMode="auto">
            <a:xfrm>
              <a:off x="4841" y="2181"/>
              <a:ext cx="244" cy="458"/>
              <a:chOff x="2198" y="3823"/>
              <a:chExt cx="214" cy="404"/>
            </a:xfrm>
          </p:grpSpPr>
          <p:cxnSp>
            <p:nvCxnSpPr>
              <p:cNvPr id="51232" name="AutoShape 18"/>
              <p:cNvCxnSpPr>
                <a:cxnSpLocks noChangeShapeType="1"/>
              </p:cNvCxnSpPr>
              <p:nvPr/>
            </p:nvCxnSpPr>
            <p:spPr bwMode="auto">
              <a:xfrm>
                <a:off x="2198" y="3823"/>
                <a:ext cx="1" cy="404"/>
              </a:xfrm>
              <a:prstGeom prst="straightConnector1">
                <a:avLst/>
              </a:prstGeom>
              <a:noFill/>
              <a:ln w="25400">
                <a:solidFill>
                  <a:srgbClr val="000000"/>
                </a:solidFill>
                <a:round/>
              </a:ln>
              <a:extLst>
                <a:ext uri="{909E8E84-426E-40DD-AFC4-6F175D3DCCD1}">
                  <a14:hiddenFill xmlns:a14="http://schemas.microsoft.com/office/drawing/2010/main">
                    <a:noFill/>
                  </a14:hiddenFill>
                </a:ext>
              </a:extLst>
            </p:spPr>
          </p:cxnSp>
          <p:cxnSp>
            <p:nvCxnSpPr>
              <p:cNvPr id="51233" name="AutoShape 19"/>
              <p:cNvCxnSpPr>
                <a:cxnSpLocks noChangeShapeType="1"/>
              </p:cNvCxnSpPr>
              <p:nvPr/>
            </p:nvCxnSpPr>
            <p:spPr bwMode="auto">
              <a:xfrm>
                <a:off x="2411" y="3823"/>
                <a:ext cx="1" cy="404"/>
              </a:xfrm>
              <a:prstGeom prst="straightConnector1">
                <a:avLst/>
              </a:prstGeom>
              <a:noFill/>
              <a:ln w="25400">
                <a:solidFill>
                  <a:srgbClr val="000000"/>
                </a:solidFill>
                <a:round/>
              </a:ln>
              <a:extLst>
                <a:ext uri="{909E8E84-426E-40DD-AFC4-6F175D3DCCD1}">
                  <a14:hiddenFill xmlns:a14="http://schemas.microsoft.com/office/drawing/2010/main">
                    <a:noFill/>
                  </a14:hiddenFill>
                </a:ext>
              </a:extLst>
            </p:spPr>
          </p:cxnSp>
          <p:cxnSp>
            <p:nvCxnSpPr>
              <p:cNvPr id="51234" name="AutoShape 20"/>
              <p:cNvCxnSpPr>
                <a:cxnSpLocks noChangeShapeType="1"/>
              </p:cNvCxnSpPr>
              <p:nvPr/>
            </p:nvCxnSpPr>
            <p:spPr bwMode="auto">
              <a:xfrm flipH="1">
                <a:off x="2198" y="3823"/>
                <a:ext cx="213" cy="404"/>
              </a:xfrm>
              <a:prstGeom prst="straightConnector1">
                <a:avLst/>
              </a:prstGeom>
              <a:noFill/>
              <a:ln w="25400">
                <a:solidFill>
                  <a:srgbClr val="000000"/>
                </a:solidFill>
                <a:round/>
              </a:ln>
              <a:extLst>
                <a:ext uri="{909E8E84-426E-40DD-AFC4-6F175D3DCCD1}">
                  <a14:hiddenFill xmlns:a14="http://schemas.microsoft.com/office/drawing/2010/main">
                    <a:noFill/>
                  </a14:hiddenFill>
                </a:ext>
              </a:extLst>
            </p:spPr>
          </p:cxnSp>
          <p:cxnSp>
            <p:nvCxnSpPr>
              <p:cNvPr id="51235" name="AutoShape 21"/>
              <p:cNvCxnSpPr>
                <a:cxnSpLocks noChangeShapeType="1"/>
              </p:cNvCxnSpPr>
              <p:nvPr/>
            </p:nvCxnSpPr>
            <p:spPr bwMode="auto">
              <a:xfrm>
                <a:off x="2199" y="3823"/>
                <a:ext cx="212" cy="404"/>
              </a:xfrm>
              <a:prstGeom prst="straightConnector1">
                <a:avLst/>
              </a:prstGeom>
              <a:noFill/>
              <a:ln w="25400">
                <a:solidFill>
                  <a:srgbClr val="000000"/>
                </a:solidFill>
                <a:round/>
              </a:ln>
              <a:extLst>
                <a:ext uri="{909E8E84-426E-40DD-AFC4-6F175D3DCCD1}">
                  <a14:hiddenFill xmlns:a14="http://schemas.microsoft.com/office/drawing/2010/main">
                    <a:noFill/>
                  </a14:hiddenFill>
                </a:ext>
              </a:extLst>
            </p:spPr>
          </p:cxnSp>
        </p:grpSp>
        <p:grpSp>
          <p:nvGrpSpPr>
            <p:cNvPr id="51215" name="Group 22"/>
            <p:cNvGrpSpPr/>
            <p:nvPr/>
          </p:nvGrpSpPr>
          <p:grpSpPr bwMode="auto">
            <a:xfrm>
              <a:off x="3338" y="2181"/>
              <a:ext cx="244" cy="458"/>
              <a:chOff x="2198" y="3823"/>
              <a:chExt cx="214" cy="404"/>
            </a:xfrm>
          </p:grpSpPr>
          <p:cxnSp>
            <p:nvCxnSpPr>
              <p:cNvPr id="51228" name="AutoShape 23"/>
              <p:cNvCxnSpPr>
                <a:cxnSpLocks noChangeShapeType="1"/>
              </p:cNvCxnSpPr>
              <p:nvPr/>
            </p:nvCxnSpPr>
            <p:spPr bwMode="auto">
              <a:xfrm>
                <a:off x="2198" y="3823"/>
                <a:ext cx="1" cy="404"/>
              </a:xfrm>
              <a:prstGeom prst="straightConnector1">
                <a:avLst/>
              </a:prstGeom>
              <a:noFill/>
              <a:ln w="25400">
                <a:solidFill>
                  <a:srgbClr val="000000"/>
                </a:solidFill>
                <a:round/>
              </a:ln>
              <a:extLst>
                <a:ext uri="{909E8E84-426E-40DD-AFC4-6F175D3DCCD1}">
                  <a14:hiddenFill xmlns:a14="http://schemas.microsoft.com/office/drawing/2010/main">
                    <a:noFill/>
                  </a14:hiddenFill>
                </a:ext>
              </a:extLst>
            </p:spPr>
          </p:cxnSp>
          <p:cxnSp>
            <p:nvCxnSpPr>
              <p:cNvPr id="51229" name="AutoShape 24"/>
              <p:cNvCxnSpPr>
                <a:cxnSpLocks noChangeShapeType="1"/>
              </p:cNvCxnSpPr>
              <p:nvPr/>
            </p:nvCxnSpPr>
            <p:spPr bwMode="auto">
              <a:xfrm>
                <a:off x="2411" y="3823"/>
                <a:ext cx="1" cy="404"/>
              </a:xfrm>
              <a:prstGeom prst="straightConnector1">
                <a:avLst/>
              </a:prstGeom>
              <a:noFill/>
              <a:ln w="25400">
                <a:solidFill>
                  <a:srgbClr val="000000"/>
                </a:solidFill>
                <a:round/>
              </a:ln>
              <a:extLst>
                <a:ext uri="{909E8E84-426E-40DD-AFC4-6F175D3DCCD1}">
                  <a14:hiddenFill xmlns:a14="http://schemas.microsoft.com/office/drawing/2010/main">
                    <a:noFill/>
                  </a14:hiddenFill>
                </a:ext>
              </a:extLst>
            </p:spPr>
          </p:cxnSp>
          <p:cxnSp>
            <p:nvCxnSpPr>
              <p:cNvPr id="51230" name="AutoShape 25"/>
              <p:cNvCxnSpPr>
                <a:cxnSpLocks noChangeShapeType="1"/>
              </p:cNvCxnSpPr>
              <p:nvPr/>
            </p:nvCxnSpPr>
            <p:spPr bwMode="auto">
              <a:xfrm flipH="1">
                <a:off x="2198" y="3823"/>
                <a:ext cx="213" cy="404"/>
              </a:xfrm>
              <a:prstGeom prst="straightConnector1">
                <a:avLst/>
              </a:prstGeom>
              <a:noFill/>
              <a:ln w="25400">
                <a:solidFill>
                  <a:srgbClr val="000000"/>
                </a:solidFill>
                <a:round/>
              </a:ln>
              <a:extLst>
                <a:ext uri="{909E8E84-426E-40DD-AFC4-6F175D3DCCD1}">
                  <a14:hiddenFill xmlns:a14="http://schemas.microsoft.com/office/drawing/2010/main">
                    <a:noFill/>
                  </a14:hiddenFill>
                </a:ext>
              </a:extLst>
            </p:spPr>
          </p:cxnSp>
          <p:cxnSp>
            <p:nvCxnSpPr>
              <p:cNvPr id="51231" name="AutoShape 26"/>
              <p:cNvCxnSpPr>
                <a:cxnSpLocks noChangeShapeType="1"/>
              </p:cNvCxnSpPr>
              <p:nvPr/>
            </p:nvCxnSpPr>
            <p:spPr bwMode="auto">
              <a:xfrm>
                <a:off x="2199" y="3823"/>
                <a:ext cx="212" cy="404"/>
              </a:xfrm>
              <a:prstGeom prst="straightConnector1">
                <a:avLst/>
              </a:prstGeom>
              <a:noFill/>
              <a:ln w="25400">
                <a:solidFill>
                  <a:srgbClr val="000000"/>
                </a:solidFill>
                <a:round/>
              </a:ln>
              <a:extLst>
                <a:ext uri="{909E8E84-426E-40DD-AFC4-6F175D3DCCD1}">
                  <a14:hiddenFill xmlns:a14="http://schemas.microsoft.com/office/drawing/2010/main">
                    <a:noFill/>
                  </a14:hiddenFill>
                </a:ext>
              </a:extLst>
            </p:spPr>
          </p:cxnSp>
        </p:grpSp>
        <p:sp>
          <p:nvSpPr>
            <p:cNvPr id="51216" name="Line 27"/>
            <p:cNvSpPr>
              <a:spLocks noChangeShapeType="1"/>
            </p:cNvSpPr>
            <p:nvPr/>
          </p:nvSpPr>
          <p:spPr bwMode="auto">
            <a:xfrm flipV="1">
              <a:off x="5084" y="2419"/>
              <a:ext cx="1235" cy="3"/>
            </a:xfrm>
            <a:prstGeom prst="line">
              <a:avLst/>
            </a:prstGeom>
            <a:noFill/>
            <a:ln w="25400">
              <a:solidFill>
                <a:srgbClr val="000000"/>
              </a:solidFill>
              <a:round/>
            </a:ln>
            <a:extLst>
              <a:ext uri="{909E8E84-426E-40DD-AFC4-6F175D3DCCD1}">
                <a14:hiddenFill xmlns:a14="http://schemas.microsoft.com/office/drawing/2010/main">
                  <a:noFill/>
                </a14:hiddenFill>
              </a:ext>
            </a:extLst>
          </p:spPr>
          <p:txBody>
            <a:bodyPr/>
            <a:lstStyle/>
            <a:p>
              <a:endParaRPr lang="zh-CN" altLang="en-US"/>
            </a:p>
          </p:txBody>
        </p:sp>
        <p:sp>
          <p:nvSpPr>
            <p:cNvPr id="51217" name="Line 28"/>
            <p:cNvSpPr>
              <a:spLocks noChangeShapeType="1"/>
            </p:cNvSpPr>
            <p:nvPr/>
          </p:nvSpPr>
          <p:spPr bwMode="auto">
            <a:xfrm flipV="1">
              <a:off x="6562" y="2419"/>
              <a:ext cx="791" cy="1"/>
            </a:xfrm>
            <a:prstGeom prst="line">
              <a:avLst/>
            </a:prstGeom>
            <a:noFill/>
            <a:ln w="25400">
              <a:solidFill>
                <a:srgbClr val="000000"/>
              </a:solidFill>
              <a:round/>
            </a:ln>
            <a:extLst>
              <a:ext uri="{909E8E84-426E-40DD-AFC4-6F175D3DCCD1}">
                <a14:hiddenFill xmlns:a14="http://schemas.microsoft.com/office/drawing/2010/main">
                  <a:noFill/>
                </a14:hiddenFill>
              </a:ext>
            </a:extLst>
          </p:spPr>
          <p:txBody>
            <a:bodyPr/>
            <a:lstStyle/>
            <a:p>
              <a:endParaRPr lang="zh-CN" altLang="en-US"/>
            </a:p>
          </p:txBody>
        </p:sp>
        <p:sp>
          <p:nvSpPr>
            <p:cNvPr id="51218" name="Rectangle 29"/>
            <p:cNvSpPr>
              <a:spLocks noChangeArrowheads="1"/>
            </p:cNvSpPr>
            <p:nvPr/>
          </p:nvSpPr>
          <p:spPr bwMode="auto">
            <a:xfrm>
              <a:off x="4842" y="1872"/>
              <a:ext cx="244" cy="296"/>
            </a:xfrm>
            <a:prstGeom prst="rect">
              <a:avLst/>
            </a:prstGeom>
            <a:solidFill>
              <a:srgbClr val="FFFFFF"/>
            </a:solidFill>
            <a:ln w="9525">
              <a:solidFill>
                <a:srgbClr val="FFFFFF"/>
              </a:solidFill>
              <a:miter lim="800000"/>
            </a:ln>
          </p:spPr>
          <p:txBody>
            <a:bodyPr lIns="0" tIns="0" rIns="0" bIns="0"/>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algn="just" eaLnBrk="1" hangingPunct="1"/>
              <a:r>
                <a:rPr kumimoji="0" lang="en-US" altLang="zh-CN" sz="1600">
                  <a:solidFill>
                    <a:schemeClr val="tx1"/>
                  </a:solidFill>
                  <a:latin typeface="Calibri" panose="020F0502020204030204" pitchFamily="34" charset="0"/>
                </a:rPr>
                <a:t>BD</a:t>
              </a:r>
              <a:endParaRPr kumimoji="0" lang="zh-CN" altLang="zh-CN" sz="1600">
                <a:solidFill>
                  <a:schemeClr val="tx1"/>
                </a:solidFill>
              </a:endParaRPr>
            </a:p>
          </p:txBody>
        </p:sp>
        <p:sp>
          <p:nvSpPr>
            <p:cNvPr id="51219" name="Rectangle 30"/>
            <p:cNvSpPr>
              <a:spLocks noChangeArrowheads="1"/>
            </p:cNvSpPr>
            <p:nvPr/>
          </p:nvSpPr>
          <p:spPr bwMode="auto">
            <a:xfrm>
              <a:off x="3344" y="1872"/>
              <a:ext cx="244" cy="296"/>
            </a:xfrm>
            <a:prstGeom prst="rect">
              <a:avLst/>
            </a:prstGeom>
            <a:solidFill>
              <a:srgbClr val="FFFFFF"/>
            </a:solidFill>
            <a:ln w="9525">
              <a:solidFill>
                <a:srgbClr val="FFFFFF"/>
              </a:solidFill>
              <a:miter lim="800000"/>
            </a:ln>
          </p:spPr>
          <p:txBody>
            <a:bodyPr lIns="0" tIns="0" rIns="0" bIns="0"/>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algn="just" eaLnBrk="1" hangingPunct="1"/>
              <a:r>
                <a:rPr kumimoji="0" lang="en-US" altLang="zh-CN" sz="1600">
                  <a:solidFill>
                    <a:schemeClr val="tx1"/>
                  </a:solidFill>
                  <a:latin typeface="Calibri" panose="020F0502020204030204" pitchFamily="34" charset="0"/>
                </a:rPr>
                <a:t>CD</a:t>
              </a:r>
              <a:endParaRPr kumimoji="0" lang="zh-CN" altLang="zh-CN" sz="1600">
                <a:solidFill>
                  <a:schemeClr val="tx1"/>
                </a:solidFill>
              </a:endParaRPr>
            </a:p>
          </p:txBody>
        </p:sp>
        <p:sp>
          <p:nvSpPr>
            <p:cNvPr id="51220" name="Rectangle 31"/>
            <p:cNvSpPr>
              <a:spLocks noChangeArrowheads="1"/>
            </p:cNvSpPr>
            <p:nvPr/>
          </p:nvSpPr>
          <p:spPr bwMode="auto">
            <a:xfrm>
              <a:off x="4092" y="2098"/>
              <a:ext cx="270" cy="252"/>
            </a:xfrm>
            <a:prstGeom prst="rect">
              <a:avLst/>
            </a:prstGeom>
            <a:solidFill>
              <a:srgbClr val="FFFFFF"/>
            </a:solidFill>
            <a:ln w="9525">
              <a:solidFill>
                <a:srgbClr val="FFFFFF"/>
              </a:solidFill>
              <a:miter lim="800000"/>
            </a:ln>
          </p:spPr>
          <p:txBody>
            <a:bodyPr lIns="0" tIns="0" rIns="0" bIns="0"/>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algn="ctr" eaLnBrk="1" hangingPunct="1"/>
              <a:r>
                <a:rPr kumimoji="0" lang="en-US" altLang="zh-CN" sz="1600">
                  <a:solidFill>
                    <a:schemeClr val="tx1"/>
                  </a:solidFill>
                  <a:latin typeface="Calibri" panose="020F0502020204030204" pitchFamily="34" charset="0"/>
                </a:rPr>
                <a:t>C</a:t>
              </a:r>
              <a:endParaRPr kumimoji="0" lang="zh-CN" altLang="zh-CN" sz="1600">
                <a:solidFill>
                  <a:schemeClr val="tx1"/>
                </a:solidFill>
              </a:endParaRPr>
            </a:p>
          </p:txBody>
        </p:sp>
        <p:sp>
          <p:nvSpPr>
            <p:cNvPr id="51221" name="Rectangle 32"/>
            <p:cNvSpPr>
              <a:spLocks noChangeArrowheads="1"/>
            </p:cNvSpPr>
            <p:nvPr/>
          </p:nvSpPr>
          <p:spPr bwMode="auto">
            <a:xfrm>
              <a:off x="5491" y="2107"/>
              <a:ext cx="270" cy="252"/>
            </a:xfrm>
            <a:prstGeom prst="rect">
              <a:avLst/>
            </a:prstGeom>
            <a:solidFill>
              <a:srgbClr val="FFFFFF"/>
            </a:solidFill>
            <a:ln w="9525">
              <a:solidFill>
                <a:srgbClr val="FFFFFF"/>
              </a:solidFill>
              <a:miter lim="800000"/>
            </a:ln>
          </p:spPr>
          <p:txBody>
            <a:bodyPr lIns="0" tIns="0" rIns="0" bIns="0"/>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algn="ctr" eaLnBrk="1" hangingPunct="1"/>
              <a:r>
                <a:rPr kumimoji="0" lang="en-US" altLang="zh-CN" sz="1600">
                  <a:solidFill>
                    <a:schemeClr val="tx1"/>
                  </a:solidFill>
                  <a:latin typeface="Calibri" panose="020F0502020204030204" pitchFamily="34" charset="0"/>
                </a:rPr>
                <a:t>B</a:t>
              </a:r>
              <a:endParaRPr kumimoji="0" lang="zh-CN" altLang="zh-CN" sz="1600">
                <a:solidFill>
                  <a:schemeClr val="tx1"/>
                </a:solidFill>
              </a:endParaRPr>
            </a:p>
          </p:txBody>
        </p:sp>
        <p:sp>
          <p:nvSpPr>
            <p:cNvPr id="51222" name="Rectangle 33"/>
            <p:cNvSpPr>
              <a:spLocks noChangeArrowheads="1"/>
            </p:cNvSpPr>
            <p:nvPr/>
          </p:nvSpPr>
          <p:spPr bwMode="auto">
            <a:xfrm>
              <a:off x="4842" y="2639"/>
              <a:ext cx="242" cy="243"/>
            </a:xfrm>
            <a:prstGeom prst="rect">
              <a:avLst/>
            </a:prstGeom>
            <a:solidFill>
              <a:srgbClr val="FFFFFF"/>
            </a:solidFill>
            <a:ln w="9525">
              <a:solidFill>
                <a:srgbClr val="FFFFFF"/>
              </a:solidFill>
              <a:miter lim="800000"/>
            </a:ln>
          </p:spPr>
          <p:txBody>
            <a:bodyPr lIns="0" tIns="0" rIns="0" bIns="0"/>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algn="ctr" eaLnBrk="1" hangingPunct="1">
                <a:lnSpc>
                  <a:spcPct val="96000"/>
                </a:lnSpc>
              </a:pPr>
              <a:r>
                <a:rPr kumimoji="0" lang="en-US" altLang="zh-CN" sz="1600">
                  <a:solidFill>
                    <a:schemeClr val="tx1"/>
                  </a:solidFill>
                  <a:latin typeface="Calibri" panose="020F0502020204030204" pitchFamily="34" charset="0"/>
                </a:rPr>
                <a:t>A</a:t>
              </a:r>
              <a:endParaRPr kumimoji="0" lang="zh-CN" altLang="zh-CN" sz="1600">
                <a:solidFill>
                  <a:schemeClr val="tx1"/>
                </a:solidFill>
              </a:endParaRPr>
            </a:p>
          </p:txBody>
        </p:sp>
        <p:sp>
          <p:nvSpPr>
            <p:cNvPr id="51223" name="Freeform 34"/>
            <p:cNvSpPr/>
            <p:nvPr/>
          </p:nvSpPr>
          <p:spPr bwMode="auto">
            <a:xfrm>
              <a:off x="3588" y="2504"/>
              <a:ext cx="2731" cy="378"/>
            </a:xfrm>
            <a:custGeom>
              <a:avLst/>
              <a:gdLst>
                <a:gd name="T0" fmla="*/ 0 w 2731"/>
                <a:gd name="T1" fmla="*/ 0 h 378"/>
                <a:gd name="T2" fmla="*/ 166 w 2731"/>
                <a:gd name="T3" fmla="*/ 0 h 378"/>
                <a:gd name="T4" fmla="*/ 166 w 2731"/>
                <a:gd name="T5" fmla="*/ 378 h 378"/>
                <a:gd name="T6" fmla="*/ 2408 w 2731"/>
                <a:gd name="T7" fmla="*/ 378 h 378"/>
                <a:gd name="T8" fmla="*/ 2408 w 2731"/>
                <a:gd name="T9" fmla="*/ 135 h 378"/>
                <a:gd name="T10" fmla="*/ 2405 w 2731"/>
                <a:gd name="T11" fmla="*/ 58 h 378"/>
                <a:gd name="T12" fmla="*/ 2405 w 2731"/>
                <a:gd name="T13" fmla="*/ 0 h 378"/>
                <a:gd name="T14" fmla="*/ 2731 w 2731"/>
                <a:gd name="T15" fmla="*/ 0 h 378"/>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1" h="378">
                  <a:moveTo>
                    <a:pt x="0" y="0"/>
                  </a:moveTo>
                  <a:lnTo>
                    <a:pt x="166" y="0"/>
                  </a:lnTo>
                  <a:lnTo>
                    <a:pt x="166" y="378"/>
                  </a:lnTo>
                  <a:lnTo>
                    <a:pt x="2408" y="378"/>
                  </a:lnTo>
                  <a:lnTo>
                    <a:pt x="2408" y="135"/>
                  </a:lnTo>
                  <a:lnTo>
                    <a:pt x="2405" y="58"/>
                  </a:lnTo>
                  <a:lnTo>
                    <a:pt x="2405" y="0"/>
                  </a:lnTo>
                  <a:lnTo>
                    <a:pt x="2731" y="0"/>
                  </a:lnTo>
                </a:path>
              </a:pathLst>
            </a:custGeom>
            <a:noFill/>
            <a:ln w="25400">
              <a:solidFill>
                <a:srgbClr val="000000"/>
              </a:solidFill>
              <a:round/>
            </a:ln>
            <a:extLst>
              <a:ext uri="{909E8E84-426E-40DD-AFC4-6F175D3DCCD1}">
                <a14:hiddenFill xmlns:a14="http://schemas.microsoft.com/office/drawing/2010/main">
                  <a:solidFill>
                    <a:srgbClr val="FFFFFF"/>
                  </a:solidFill>
                </a14:hiddenFill>
              </a:ext>
            </a:extLst>
          </p:spPr>
          <p:txBody>
            <a:bodyPr/>
            <a:lstStyle/>
            <a:p>
              <a:endParaRPr lang="zh-CN" altLang="en-US"/>
            </a:p>
          </p:txBody>
        </p:sp>
        <p:sp>
          <p:nvSpPr>
            <p:cNvPr id="51224" name="Line 35"/>
            <p:cNvSpPr>
              <a:spLocks noChangeShapeType="1"/>
            </p:cNvSpPr>
            <p:nvPr/>
          </p:nvSpPr>
          <p:spPr bwMode="auto">
            <a:xfrm>
              <a:off x="7551" y="2419"/>
              <a:ext cx="357" cy="1"/>
            </a:xfrm>
            <a:prstGeom prst="line">
              <a:avLst/>
            </a:prstGeom>
            <a:noFill/>
            <a:ln w="25400">
              <a:solidFill>
                <a:srgbClr val="000000"/>
              </a:solidFill>
              <a:round/>
            </a:ln>
            <a:extLst>
              <a:ext uri="{909E8E84-426E-40DD-AFC4-6F175D3DCCD1}">
                <a14:hiddenFill xmlns:a14="http://schemas.microsoft.com/office/drawing/2010/main">
                  <a:noFill/>
                </a14:hiddenFill>
              </a:ext>
            </a:extLst>
          </p:spPr>
          <p:txBody>
            <a:bodyPr/>
            <a:lstStyle/>
            <a:p>
              <a:endParaRPr lang="zh-CN" altLang="en-US"/>
            </a:p>
          </p:txBody>
        </p:sp>
        <p:sp>
          <p:nvSpPr>
            <p:cNvPr id="51225" name="Line 36"/>
            <p:cNvSpPr>
              <a:spLocks noChangeShapeType="1"/>
            </p:cNvSpPr>
            <p:nvPr/>
          </p:nvSpPr>
          <p:spPr bwMode="auto">
            <a:xfrm flipH="1">
              <a:off x="1774" y="2422"/>
              <a:ext cx="989" cy="1"/>
            </a:xfrm>
            <a:prstGeom prst="line">
              <a:avLst/>
            </a:prstGeom>
            <a:noFill/>
            <a:ln w="25400">
              <a:solidFill>
                <a:srgbClr val="000000"/>
              </a:solidFill>
              <a:round/>
            </a:ln>
            <a:extLst>
              <a:ext uri="{909E8E84-426E-40DD-AFC4-6F175D3DCCD1}">
                <a14:hiddenFill xmlns:a14="http://schemas.microsoft.com/office/drawing/2010/main">
                  <a:noFill/>
                </a14:hiddenFill>
              </a:ext>
            </a:extLst>
          </p:spPr>
          <p:txBody>
            <a:bodyPr/>
            <a:lstStyle/>
            <a:p>
              <a:endParaRPr lang="zh-CN" altLang="en-US"/>
            </a:p>
          </p:txBody>
        </p:sp>
        <p:cxnSp>
          <p:nvCxnSpPr>
            <p:cNvPr id="51226" name="AutoShape 37"/>
            <p:cNvCxnSpPr>
              <a:cxnSpLocks noChangeShapeType="1"/>
            </p:cNvCxnSpPr>
            <p:nvPr/>
          </p:nvCxnSpPr>
          <p:spPr bwMode="auto">
            <a:xfrm>
              <a:off x="2014" y="2422"/>
              <a:ext cx="383" cy="1"/>
            </a:xfrm>
            <a:prstGeom prst="straightConnector1">
              <a:avLst/>
            </a:prstGeom>
            <a:noFill/>
            <a:ln w="25400">
              <a:solidFill>
                <a:srgbClr val="000000"/>
              </a:solidFill>
              <a:round/>
              <a:tailEnd type="triangle" w="med" len="med"/>
            </a:ln>
            <a:extLst>
              <a:ext uri="{909E8E84-426E-40DD-AFC4-6F175D3DCCD1}">
                <a14:hiddenFill xmlns:a14="http://schemas.microsoft.com/office/drawing/2010/main">
                  <a:noFill/>
                </a14:hiddenFill>
              </a:ext>
            </a:extLst>
          </p:spPr>
        </p:cxnSp>
        <p:sp>
          <p:nvSpPr>
            <p:cNvPr id="51227" name="Rectangle 38"/>
            <p:cNvSpPr>
              <a:spLocks noChangeArrowheads="1"/>
            </p:cNvSpPr>
            <p:nvPr/>
          </p:nvSpPr>
          <p:spPr bwMode="auto">
            <a:xfrm>
              <a:off x="2513" y="2520"/>
              <a:ext cx="750" cy="422"/>
            </a:xfrm>
            <a:prstGeom prst="rect">
              <a:avLst/>
            </a:prstGeom>
            <a:solidFill>
              <a:srgbClr val="FFFFFF"/>
            </a:solidFill>
            <a:ln w="9525">
              <a:solidFill>
                <a:srgbClr val="FFFFFF"/>
              </a:solidFill>
              <a:miter lim="800000"/>
            </a:ln>
          </p:spPr>
          <p:txBody>
            <a:bodyPr lIns="0" tIns="0" rIns="0" bIns="0"/>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lnSpc>
                  <a:spcPct val="96000"/>
                </a:lnSpc>
              </a:pPr>
              <a:r>
                <a:rPr kumimoji="0" lang="zh-CN" altLang="en-US" sz="1600">
                  <a:solidFill>
                    <a:schemeClr val="tx1"/>
                  </a:solidFill>
                  <a:latin typeface="Calibri" panose="020F0502020204030204" pitchFamily="34" charset="0"/>
                </a:rPr>
                <a:t>入口设施线</a:t>
              </a:r>
              <a:endParaRPr kumimoji="0" lang="zh-CN" altLang="zh-CN" sz="1600">
                <a:solidFill>
                  <a:schemeClr val="tx1"/>
                </a:solidFill>
              </a:endParaRPr>
            </a:p>
          </p:txBody>
        </p:sp>
      </p:grpSp>
    </p:spTree>
  </p:cSld>
  <p:clrMapOvr>
    <a:masterClrMapping/>
  </p:clrMapOvr>
  <p:transition>
    <p:zoom/>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00" name="标题 1"/>
          <p:cNvSpPr/>
          <p:nvPr/>
        </p:nvSpPr>
        <p:spPr bwMode="auto">
          <a:xfrm>
            <a:off x="3071813" y="260350"/>
            <a:ext cx="6453187" cy="576263"/>
          </a:xfrm>
          <a:prstGeom prst="rect">
            <a:avLst/>
          </a:prstGeom>
          <a:noFill/>
          <a:ln w="9525">
            <a:noFill/>
            <a:miter lim="800000"/>
          </a:ln>
        </p:spPr>
        <p:txBody>
          <a:bodyPr/>
          <a:lstStyle/>
          <a:p>
            <a:pPr>
              <a:lnSpc>
                <a:spcPct val="105000"/>
              </a:lnSpc>
              <a:spcBef>
                <a:spcPct val="20000"/>
              </a:spcBef>
              <a:defRPr/>
            </a:pPr>
            <a:r>
              <a:rPr lang="en-US" altLang="zh-CN" sz="3200" b="1" dirty="0">
                <a:solidFill>
                  <a:schemeClr val="accent1">
                    <a:lumMod val="10000"/>
                  </a:schemeClr>
                </a:solidFill>
              </a:rPr>
              <a:t>3.2.6</a:t>
            </a:r>
            <a:r>
              <a:rPr lang="zh-CN" altLang="en-US" sz="3200" b="1" dirty="0">
                <a:solidFill>
                  <a:schemeClr val="accent1">
                    <a:lumMod val="10000"/>
                  </a:schemeClr>
                </a:solidFill>
              </a:rPr>
              <a:t> 综合布线系统缆线长度划分</a:t>
            </a:r>
            <a:endParaRPr lang="zh-CN" altLang="en-US" sz="3200" b="1" dirty="0">
              <a:solidFill>
                <a:schemeClr val="accent1">
                  <a:lumMod val="10000"/>
                </a:schemeClr>
              </a:solidFill>
            </a:endParaRPr>
          </a:p>
        </p:txBody>
      </p:sp>
      <p:sp>
        <p:nvSpPr>
          <p:cNvPr id="52227" name="矩形 2"/>
          <p:cNvSpPr>
            <a:spLocks noChangeArrowheads="1"/>
          </p:cNvSpPr>
          <p:nvPr/>
        </p:nvSpPr>
        <p:spPr bwMode="auto">
          <a:xfrm>
            <a:off x="551815" y="1268730"/>
            <a:ext cx="10824845" cy="4523105"/>
          </a:xfrm>
          <a:prstGeom prst="rect">
            <a:avLst/>
          </a:prstGeom>
          <a:noFill/>
          <a:ln w="9525">
            <a:solidFill>
              <a:srgbClr val="92D050"/>
            </a:solidFill>
            <a:miter lim="800000"/>
          </a:ln>
        </p:spPr>
        <p:txBody>
          <a:bodyPr wrap="square">
            <a:spAutoFit/>
          </a:bodyPr>
          <a:lstStyle>
            <a:lvl1pPr indent="542925"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r>
              <a:rPr lang="zh-CN" altLang="zh-CN" sz="2400"/>
              <a:t>注：① 如</a:t>
            </a:r>
            <a:r>
              <a:rPr lang="en-US" altLang="zh-CN" sz="2400"/>
              <a:t>B</a:t>
            </a:r>
            <a:r>
              <a:rPr lang="zh-CN" altLang="zh-CN" sz="2400"/>
              <a:t>距离小于最大值时，</a:t>
            </a:r>
            <a:r>
              <a:rPr lang="en-US" altLang="zh-CN" sz="2400"/>
              <a:t>C</a:t>
            </a:r>
            <a:r>
              <a:rPr lang="zh-CN" altLang="zh-CN" sz="2400"/>
              <a:t>为对绞电缆可增加距离，但</a:t>
            </a:r>
            <a:r>
              <a:rPr lang="en-US" altLang="zh-CN" sz="2400"/>
              <a:t>A</a:t>
            </a:r>
            <a:r>
              <a:rPr lang="zh-CN" altLang="zh-CN" sz="2400"/>
              <a:t>的总长度不能大于</a:t>
            </a:r>
            <a:r>
              <a:rPr lang="en-US" altLang="zh-CN" sz="2400"/>
              <a:t>800 m</a:t>
            </a:r>
            <a:r>
              <a:rPr lang="zh-CN" altLang="zh-CN" sz="2400"/>
              <a:t>。</a:t>
            </a:r>
            <a:endParaRPr lang="zh-CN" altLang="zh-CN" sz="2400"/>
          </a:p>
          <a:p>
            <a:pPr eaLnBrk="1" hangingPunct="1"/>
            <a:r>
              <a:rPr lang="zh-CN" altLang="zh-CN" sz="2400"/>
              <a:t>② 表中</a:t>
            </a:r>
            <a:r>
              <a:rPr lang="en-US" altLang="zh-CN" sz="2400"/>
              <a:t>100</a:t>
            </a:r>
            <a:r>
              <a:rPr lang="zh-CN" altLang="zh-CN" sz="2400"/>
              <a:t>Ω对绞电缆作为语音的传输介质。</a:t>
            </a:r>
            <a:endParaRPr lang="zh-CN" altLang="zh-CN" sz="2400"/>
          </a:p>
          <a:p>
            <a:pPr eaLnBrk="1" hangingPunct="1"/>
            <a:r>
              <a:rPr lang="zh-CN" altLang="zh-CN" sz="2400"/>
              <a:t>③ 单模光纤的传输距离在主干链路时允许达</a:t>
            </a:r>
            <a:r>
              <a:rPr lang="en-US" altLang="zh-CN" sz="2400"/>
              <a:t>60 km</a:t>
            </a:r>
            <a:r>
              <a:rPr lang="zh-CN" altLang="zh-CN" sz="2400"/>
              <a:t>，但被认可至本规定以外范围的内容。</a:t>
            </a:r>
            <a:endParaRPr lang="zh-CN" altLang="zh-CN" sz="2400"/>
          </a:p>
          <a:p>
            <a:pPr eaLnBrk="1" hangingPunct="1"/>
            <a:r>
              <a:rPr lang="zh-CN" altLang="zh-CN" sz="2400"/>
              <a:t>④ 对于电信业务经营者在主干链路中接入电信设施能满足的传输距离不在本规定之内。</a:t>
            </a:r>
            <a:endParaRPr lang="zh-CN" altLang="zh-CN" sz="2400"/>
          </a:p>
          <a:p>
            <a:pPr eaLnBrk="1" hangingPunct="1"/>
            <a:r>
              <a:rPr lang="zh-CN" altLang="zh-CN" sz="2400"/>
              <a:t>⑤ 在总距离中可以包括入口设施至</a:t>
            </a:r>
            <a:r>
              <a:rPr lang="en-US" altLang="zh-CN" sz="2400"/>
              <a:t>CD</a:t>
            </a:r>
            <a:r>
              <a:rPr lang="zh-CN" altLang="zh-CN" sz="2400"/>
              <a:t>之间的缆线长度。</a:t>
            </a:r>
            <a:endParaRPr lang="zh-CN" altLang="zh-CN" sz="2400"/>
          </a:p>
          <a:p>
            <a:pPr eaLnBrk="1" hangingPunct="1"/>
            <a:r>
              <a:rPr lang="zh-CN" altLang="zh-CN" sz="2400"/>
              <a:t>⑥ 建筑群与建筑物配线设备所设置的跳线长度不应大于</a:t>
            </a:r>
            <a:r>
              <a:rPr lang="en-US" altLang="zh-CN" sz="2400"/>
              <a:t>20 m</a:t>
            </a:r>
            <a:r>
              <a:rPr lang="zh-CN" altLang="zh-CN" sz="2400"/>
              <a:t>，如超过</a:t>
            </a:r>
            <a:r>
              <a:rPr lang="en-US" altLang="zh-CN" sz="2400"/>
              <a:t>20 m</a:t>
            </a:r>
            <a:r>
              <a:rPr lang="zh-CN" altLang="zh-CN" sz="2400"/>
              <a:t>时主干长度应相应减少。</a:t>
            </a:r>
            <a:endParaRPr lang="zh-CN" altLang="zh-CN" sz="2400"/>
          </a:p>
          <a:p>
            <a:pPr eaLnBrk="1" hangingPunct="1"/>
            <a:r>
              <a:rPr lang="zh-CN" altLang="zh-CN" sz="2400"/>
              <a:t>⑦ 建筑群与建筑物配线设备连至设备的缆线不应大于</a:t>
            </a:r>
            <a:r>
              <a:rPr lang="en-US" altLang="zh-CN" sz="2400"/>
              <a:t>30 m</a:t>
            </a:r>
            <a:r>
              <a:rPr lang="zh-CN" altLang="zh-CN" sz="2400"/>
              <a:t>，如超过</a:t>
            </a:r>
            <a:r>
              <a:rPr lang="en-US" altLang="zh-CN" sz="2400"/>
              <a:t>30 m</a:t>
            </a:r>
            <a:r>
              <a:rPr lang="zh-CN" altLang="zh-CN" sz="2400"/>
              <a:t>时主干长度应相应减少。</a:t>
            </a:r>
            <a:endParaRPr lang="zh-CN" altLang="zh-CN" sz="2400"/>
          </a:p>
        </p:txBody>
      </p:sp>
    </p:spTree>
  </p:cSld>
  <p:clrMapOvr>
    <a:masterClrMapping/>
  </p:clrMapOvr>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00" name="标题 1"/>
          <p:cNvSpPr/>
          <p:nvPr/>
        </p:nvSpPr>
        <p:spPr bwMode="auto">
          <a:xfrm>
            <a:off x="3071813" y="260350"/>
            <a:ext cx="6453187" cy="576263"/>
          </a:xfrm>
          <a:prstGeom prst="rect">
            <a:avLst/>
          </a:prstGeom>
          <a:noFill/>
          <a:ln w="9525">
            <a:noFill/>
            <a:miter lim="800000"/>
          </a:ln>
        </p:spPr>
        <p:txBody>
          <a:bodyPr/>
          <a:lstStyle/>
          <a:p>
            <a:pPr>
              <a:lnSpc>
                <a:spcPct val="105000"/>
              </a:lnSpc>
              <a:spcBef>
                <a:spcPct val="20000"/>
              </a:spcBef>
              <a:defRPr/>
            </a:pPr>
            <a:r>
              <a:rPr lang="en-US" altLang="zh-CN" sz="3200" b="1" dirty="0">
                <a:solidFill>
                  <a:schemeClr val="accent1">
                    <a:lumMod val="10000"/>
                  </a:schemeClr>
                </a:solidFill>
              </a:rPr>
              <a:t>3.2.6</a:t>
            </a:r>
            <a:r>
              <a:rPr lang="zh-CN" altLang="en-US" sz="3200" b="1" dirty="0">
                <a:solidFill>
                  <a:schemeClr val="accent1">
                    <a:lumMod val="10000"/>
                  </a:schemeClr>
                </a:solidFill>
              </a:rPr>
              <a:t> 综合布线系统缆线长度划分</a:t>
            </a:r>
            <a:endParaRPr lang="zh-CN" altLang="en-US" sz="3200" b="1" dirty="0">
              <a:solidFill>
                <a:schemeClr val="accent1">
                  <a:lumMod val="10000"/>
                </a:schemeClr>
              </a:solidFill>
            </a:endParaRPr>
          </a:p>
        </p:txBody>
      </p:sp>
      <p:sp>
        <p:nvSpPr>
          <p:cNvPr id="53251" name="矩形 2"/>
          <p:cNvSpPr>
            <a:spLocks noChangeArrowheads="1"/>
          </p:cNvSpPr>
          <p:nvPr/>
        </p:nvSpPr>
        <p:spPr bwMode="auto">
          <a:xfrm>
            <a:off x="623570" y="1268730"/>
            <a:ext cx="11021695" cy="3107690"/>
          </a:xfrm>
          <a:prstGeom prst="rect">
            <a:avLst/>
          </a:prstGeom>
          <a:noFill/>
          <a:ln w="9525">
            <a:solidFill>
              <a:schemeClr val="accent1"/>
            </a:solidFill>
            <a:miter lim="800000"/>
          </a:ln>
        </p:spPr>
        <p:txBody>
          <a:bodyPr wrap="square">
            <a:spAutoFit/>
          </a:bodyPr>
          <a:lstStyle>
            <a:lvl1pPr indent="542925"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r>
              <a:rPr lang="zh-CN" altLang="zh-CN" sz="2800"/>
              <a:t>上面按照《用户建筑综合布线》（</a:t>
            </a:r>
            <a:r>
              <a:rPr lang="en-US" altLang="zh-CN" sz="2800"/>
              <a:t>ISO/IEC 11801 2002</a:t>
            </a:r>
            <a:r>
              <a:rPr lang="zh-CN" altLang="zh-CN" sz="2800"/>
              <a:t>）与</a:t>
            </a:r>
            <a:r>
              <a:rPr lang="en-US" altLang="zh-CN" sz="2800"/>
              <a:t>EIA/TIA 568 B.1</a:t>
            </a:r>
            <a:r>
              <a:rPr lang="zh-CN" altLang="zh-CN" sz="2800"/>
              <a:t>标准的规定，列出了综合布线系统主干缆线及水平缆线等的长度限值。但是综合布线系统在网络的应用中，可选择不同类型的电缆和光缆，因此，在相应的网络中所能支持的传输距离是不相同的。在表</a:t>
            </a:r>
            <a:r>
              <a:rPr lang="en-US" altLang="zh-CN" sz="2800"/>
              <a:t>3-3</a:t>
            </a:r>
            <a:r>
              <a:rPr lang="zh-CN" altLang="zh-CN" sz="2800"/>
              <a:t>、表</a:t>
            </a:r>
            <a:r>
              <a:rPr lang="en-US" altLang="zh-CN" sz="2800"/>
              <a:t>3-4</a:t>
            </a:r>
            <a:r>
              <a:rPr lang="zh-CN" altLang="zh-CN" sz="2800"/>
              <a:t>中分别列出光纤在</a:t>
            </a:r>
            <a:r>
              <a:rPr lang="en-US" altLang="zh-CN" sz="2800"/>
              <a:t>100 Mbit/s</a:t>
            </a:r>
            <a:r>
              <a:rPr lang="zh-CN" altLang="zh-CN" sz="2800"/>
              <a:t>、</a:t>
            </a:r>
            <a:r>
              <a:rPr lang="en-US" altLang="zh-CN" sz="2800"/>
              <a:t>1 Gbit/s</a:t>
            </a:r>
            <a:r>
              <a:rPr lang="zh-CN" altLang="zh-CN" sz="2800"/>
              <a:t>、</a:t>
            </a:r>
            <a:r>
              <a:rPr lang="en-US" altLang="zh-CN" sz="2800"/>
              <a:t>10 Gbit/s</a:t>
            </a:r>
            <a:r>
              <a:rPr lang="zh-CN" altLang="zh-CN" sz="2800"/>
              <a:t>以太网中支持的传输距离（两个有源设备之间的最大距离），仅供设计者参考。</a:t>
            </a:r>
            <a:endParaRPr lang="zh-CN" altLang="zh-CN" sz="2800"/>
          </a:p>
        </p:txBody>
      </p:sp>
    </p:spTree>
  </p:cSld>
  <p:clrMapOvr>
    <a:masterClrMapping/>
  </p:clrMapOvr>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348" name="Rectangle 1"/>
          <p:cNvSpPr>
            <a:spLocks noChangeArrowheads="1"/>
          </p:cNvSpPr>
          <p:nvPr/>
        </p:nvSpPr>
        <p:spPr bwMode="auto">
          <a:xfrm>
            <a:off x="3072130" y="1124585"/>
            <a:ext cx="5725160" cy="3987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algn="l" eaLnBrk="1" hangingPunct="1"/>
            <a:r>
              <a:rPr kumimoji="0" b="1">
                <a:solidFill>
                  <a:srgbClr val="FF0000"/>
                </a:solidFill>
              </a:rPr>
              <a:t>表3-3 电缆在通信业务网中的应用等级与传输距离</a:t>
            </a:r>
            <a:endParaRPr kumimoji="0" b="1">
              <a:solidFill>
                <a:srgbClr val="FF0000"/>
              </a:solidFill>
            </a:endParaRPr>
          </a:p>
        </p:txBody>
      </p:sp>
      <p:sp>
        <p:nvSpPr>
          <p:cNvPr id="5" name="标题 1"/>
          <p:cNvSpPr/>
          <p:nvPr/>
        </p:nvSpPr>
        <p:spPr bwMode="auto">
          <a:xfrm>
            <a:off x="3071813" y="260350"/>
            <a:ext cx="7056437" cy="576263"/>
          </a:xfrm>
          <a:prstGeom prst="rect">
            <a:avLst/>
          </a:prstGeom>
          <a:noFill/>
          <a:ln w="9525">
            <a:noFill/>
            <a:miter lim="800000"/>
          </a:ln>
        </p:spPr>
        <p:txBody>
          <a:bodyPr/>
          <a:lstStyle/>
          <a:p>
            <a:pPr>
              <a:lnSpc>
                <a:spcPct val="105000"/>
              </a:lnSpc>
              <a:spcBef>
                <a:spcPct val="20000"/>
              </a:spcBef>
              <a:defRPr/>
            </a:pPr>
            <a:r>
              <a:rPr lang="en-US" altLang="zh-CN" sz="2800" b="1" dirty="0">
                <a:solidFill>
                  <a:schemeClr val="accent1">
                    <a:lumMod val="10000"/>
                  </a:schemeClr>
                </a:solidFill>
              </a:rPr>
              <a:t>3.2.6</a:t>
            </a:r>
            <a:r>
              <a:rPr lang="zh-CN" altLang="en-US" sz="2800" b="1" dirty="0">
                <a:solidFill>
                  <a:schemeClr val="accent1">
                    <a:lumMod val="10000"/>
                  </a:schemeClr>
                </a:solidFill>
              </a:rPr>
              <a:t> 综合布线系统缆线长度划分</a:t>
            </a:r>
            <a:endParaRPr lang="zh-CN" altLang="en-US" sz="2800" b="1" dirty="0">
              <a:solidFill>
                <a:schemeClr val="accent1">
                  <a:lumMod val="10000"/>
                </a:schemeClr>
              </a:solidFill>
            </a:endParaRPr>
          </a:p>
        </p:txBody>
      </p:sp>
      <p:graphicFrame>
        <p:nvGraphicFramePr>
          <p:cNvPr id="2" name="表格 1"/>
          <p:cNvGraphicFramePr/>
          <p:nvPr>
            <p:custDataLst>
              <p:tags r:id="rId1"/>
            </p:custDataLst>
          </p:nvPr>
        </p:nvGraphicFramePr>
        <p:xfrm>
          <a:off x="839470" y="1628775"/>
          <a:ext cx="10838815" cy="3491865"/>
        </p:xfrm>
        <a:graphic>
          <a:graphicData uri="http://schemas.openxmlformats.org/drawingml/2006/table">
            <a:tbl>
              <a:tblPr firstRow="1" bandRow="1">
                <a:tableStyleId>{5940675A-B579-460E-94D1-54222C63F5DA}</a:tableStyleId>
              </a:tblPr>
              <a:tblGrid>
                <a:gridCol w="2707640"/>
                <a:gridCol w="2712720"/>
                <a:gridCol w="1910080"/>
                <a:gridCol w="3508375"/>
              </a:tblGrid>
              <a:tr h="565785">
                <a:tc>
                  <a:txBody>
                    <a:bodyPr/>
                    <a:p>
                      <a:pPr indent="0" algn="l">
                        <a:buNone/>
                      </a:pPr>
                      <a:r>
                        <a:rPr lang="en-US" sz="2400"/>
                        <a:t>应用网络</a:t>
                      </a:r>
                      <a:endParaRPr lang="en-US" altLang="en-US" sz="2400"/>
                    </a:p>
                  </a:txBody>
                  <a:tcPr marL="68580" marR="68580" marT="0" marB="0" vert="horz" anchor="ctr" anchorCtr="0"/>
                </a:tc>
                <a:tc>
                  <a:txBody>
                    <a:bodyPr/>
                    <a:p>
                      <a:pPr indent="0" algn="l">
                        <a:buNone/>
                      </a:pPr>
                      <a:r>
                        <a:rPr lang="en-US" sz="2400"/>
                        <a:t>布线类别</a:t>
                      </a:r>
                      <a:endParaRPr lang="en-US" altLang="en-US" sz="2400"/>
                    </a:p>
                  </a:txBody>
                  <a:tcPr marL="68580" marR="68580" marT="0" marB="0" vert="horz" anchor="ctr" anchorCtr="0"/>
                </a:tc>
                <a:tc>
                  <a:txBody>
                    <a:bodyPr/>
                    <a:p>
                      <a:pPr indent="0" algn="l">
                        <a:buNone/>
                      </a:pPr>
                      <a:r>
                        <a:rPr lang="en-US" sz="2400"/>
                        <a:t>应用距离（m）</a:t>
                      </a:r>
                      <a:endParaRPr lang="en-US" altLang="en-US" sz="2400"/>
                    </a:p>
                  </a:txBody>
                  <a:tcPr marL="68580" marR="68580" marT="0" marB="0" vert="horz" anchor="ctr" anchorCtr="0"/>
                </a:tc>
                <a:tc>
                  <a:txBody>
                    <a:bodyPr/>
                    <a:p>
                      <a:pPr indent="0" algn="l">
                        <a:buNone/>
                      </a:pPr>
                      <a:r>
                        <a:rPr lang="en-US" sz="2400"/>
                        <a:t>备注</a:t>
                      </a:r>
                      <a:endParaRPr lang="en-US" altLang="en-US" sz="2400"/>
                    </a:p>
                  </a:txBody>
                  <a:tcPr marL="68580" marR="68580" marT="0" marB="0" vert="horz" anchor="ctr" anchorCtr="0"/>
                </a:tc>
              </a:tr>
              <a:tr h="273050">
                <a:tc>
                  <a:txBody>
                    <a:bodyPr/>
                    <a:p>
                      <a:pPr indent="0" algn="l">
                        <a:buNone/>
                      </a:pPr>
                      <a:r>
                        <a:rPr lang="en-US" sz="2400"/>
                        <a:t>10Base-T以太网</a:t>
                      </a:r>
                      <a:endParaRPr lang="en-US" altLang="en-US" sz="2400"/>
                    </a:p>
                  </a:txBody>
                  <a:tcPr marL="68580" marR="68580" marT="0" marB="0" vert="horz" anchor="ctr" anchorCtr="0"/>
                </a:tc>
                <a:tc>
                  <a:txBody>
                    <a:bodyPr/>
                    <a:p>
                      <a:pPr indent="0" algn="l">
                        <a:buNone/>
                      </a:pPr>
                      <a:r>
                        <a:rPr lang="en-US" sz="2400"/>
                        <a:t>Cat 3,5</a:t>
                      </a:r>
                      <a:r>
                        <a:rPr lang="en-US" sz="2400" baseline="-25000"/>
                        <a:t>e</a:t>
                      </a:r>
                      <a:r>
                        <a:rPr lang="en-US" sz="2400"/>
                        <a:t>,6,6</a:t>
                      </a:r>
                      <a:r>
                        <a:rPr lang="en-US" sz="2400" baseline="-25000"/>
                        <a:t>A</a:t>
                      </a:r>
                      <a:endParaRPr lang="en-US" altLang="en-US" sz="2400" baseline="-25000"/>
                    </a:p>
                  </a:txBody>
                  <a:tcPr marL="68580" marR="68580" marT="0" marB="0" vert="horz" anchor="ctr" anchorCtr="0"/>
                </a:tc>
                <a:tc>
                  <a:txBody>
                    <a:bodyPr/>
                    <a:p>
                      <a:pPr indent="0" algn="l">
                        <a:buNone/>
                      </a:pPr>
                      <a:r>
                        <a:rPr lang="en-US" sz="2400"/>
                        <a:t>100</a:t>
                      </a:r>
                      <a:endParaRPr lang="en-US" altLang="en-US" sz="2400"/>
                    </a:p>
                  </a:txBody>
                  <a:tcPr marL="68580" marR="68580" marT="0" marB="0" vert="horz" anchor="ctr" anchorCtr="0"/>
                </a:tc>
                <a:tc>
                  <a:txBody>
                    <a:bodyPr/>
                    <a:p>
                      <a:pPr indent="0" algn="l">
                        <a:buNone/>
                      </a:pPr>
                      <a:r>
                        <a:rPr lang="en-US" sz="2400"/>
                        <a:t> </a:t>
                      </a:r>
                      <a:endParaRPr lang="en-US" altLang="en-US" sz="2400"/>
                    </a:p>
                  </a:txBody>
                  <a:tcPr marL="68580" marR="68580" marT="0" marB="0" vert="horz" anchor="ctr" anchorCtr="0"/>
                </a:tc>
              </a:tr>
              <a:tr h="273685">
                <a:tc>
                  <a:txBody>
                    <a:bodyPr/>
                    <a:p>
                      <a:pPr indent="0" algn="l">
                        <a:buNone/>
                      </a:pPr>
                      <a:r>
                        <a:rPr lang="en-US" sz="2400"/>
                        <a:t>100Base-T以太网</a:t>
                      </a:r>
                      <a:endParaRPr lang="en-US" altLang="en-US" sz="2400"/>
                    </a:p>
                  </a:txBody>
                  <a:tcPr marL="68580" marR="68580" marT="0" marB="0" vert="horz" anchor="ctr" anchorCtr="0"/>
                </a:tc>
                <a:tc>
                  <a:txBody>
                    <a:bodyPr/>
                    <a:p>
                      <a:pPr indent="0" algn="l">
                        <a:buNone/>
                      </a:pPr>
                      <a:r>
                        <a:rPr lang="en-US" sz="2400"/>
                        <a:t>Cat 5</a:t>
                      </a:r>
                      <a:r>
                        <a:rPr lang="en-US" sz="2400" baseline="-25000"/>
                        <a:t>e</a:t>
                      </a:r>
                      <a:r>
                        <a:rPr lang="en-US" sz="2400"/>
                        <a:t>,6,6</a:t>
                      </a:r>
                      <a:r>
                        <a:rPr lang="en-US" sz="2400" baseline="-25000"/>
                        <a:t>A</a:t>
                      </a:r>
                      <a:endParaRPr lang="en-US" altLang="en-US" sz="2400" baseline="-25000"/>
                    </a:p>
                  </a:txBody>
                  <a:tcPr marL="68580" marR="68580" marT="0" marB="0" vert="horz" anchor="ctr" anchorCtr="0"/>
                </a:tc>
                <a:tc>
                  <a:txBody>
                    <a:bodyPr/>
                    <a:p>
                      <a:pPr indent="0" algn="l">
                        <a:buNone/>
                      </a:pPr>
                      <a:r>
                        <a:rPr lang="en-US" sz="2400"/>
                        <a:t>100</a:t>
                      </a:r>
                      <a:endParaRPr lang="en-US" altLang="en-US" sz="2400"/>
                    </a:p>
                  </a:txBody>
                  <a:tcPr marL="68580" marR="68580" marT="0" marB="0" vert="horz" anchor="ctr" anchorCtr="0"/>
                </a:tc>
                <a:tc>
                  <a:txBody>
                    <a:bodyPr/>
                    <a:p>
                      <a:pPr indent="0" algn="l">
                        <a:buNone/>
                      </a:pPr>
                      <a:r>
                        <a:rPr lang="en-US" sz="2400"/>
                        <a:t> </a:t>
                      </a:r>
                      <a:endParaRPr lang="en-US" altLang="en-US" sz="2400"/>
                    </a:p>
                  </a:txBody>
                  <a:tcPr marL="68580" marR="68580" marT="0" marB="0" vert="horz" anchor="ctr" anchorCtr="0"/>
                </a:tc>
              </a:tr>
              <a:tr h="272415">
                <a:tc>
                  <a:txBody>
                    <a:bodyPr/>
                    <a:p>
                      <a:pPr indent="0" algn="l">
                        <a:buNone/>
                      </a:pPr>
                      <a:r>
                        <a:rPr lang="en-US" sz="2400"/>
                        <a:t>1000Base-T以太网</a:t>
                      </a:r>
                      <a:endParaRPr lang="en-US" altLang="en-US" sz="2400"/>
                    </a:p>
                  </a:txBody>
                  <a:tcPr marL="68580" marR="68580" marT="0" marB="0" vert="horz" anchor="ctr" anchorCtr="0"/>
                </a:tc>
                <a:tc>
                  <a:txBody>
                    <a:bodyPr/>
                    <a:p>
                      <a:pPr indent="0" algn="l">
                        <a:buNone/>
                      </a:pPr>
                      <a:r>
                        <a:rPr lang="en-US" sz="2400"/>
                        <a:t>Cat 5</a:t>
                      </a:r>
                      <a:r>
                        <a:rPr lang="en-US" sz="2400" baseline="-25000"/>
                        <a:t>e</a:t>
                      </a:r>
                      <a:r>
                        <a:rPr lang="en-US" sz="2400"/>
                        <a:t>,6,6</a:t>
                      </a:r>
                      <a:r>
                        <a:rPr lang="en-US" sz="2400" baseline="-25000"/>
                        <a:t>A</a:t>
                      </a:r>
                      <a:endParaRPr lang="en-US" altLang="en-US" sz="2400" baseline="-25000"/>
                    </a:p>
                  </a:txBody>
                  <a:tcPr marL="68580" marR="68580" marT="0" marB="0" vert="horz" anchor="ctr" anchorCtr="0"/>
                </a:tc>
                <a:tc>
                  <a:txBody>
                    <a:bodyPr/>
                    <a:p>
                      <a:pPr indent="0" algn="l">
                        <a:buNone/>
                      </a:pPr>
                      <a:r>
                        <a:rPr lang="en-US" sz="2400"/>
                        <a:t>100</a:t>
                      </a:r>
                      <a:endParaRPr lang="en-US" altLang="en-US" sz="2400"/>
                    </a:p>
                  </a:txBody>
                  <a:tcPr marL="68580" marR="68580" marT="0" marB="0" vert="horz" anchor="ctr" anchorCtr="0"/>
                </a:tc>
                <a:tc>
                  <a:txBody>
                    <a:bodyPr/>
                    <a:p>
                      <a:pPr indent="0" algn="l">
                        <a:buNone/>
                      </a:pPr>
                      <a:r>
                        <a:rPr lang="en-US" sz="2400"/>
                        <a:t> </a:t>
                      </a:r>
                      <a:endParaRPr lang="en-US" altLang="en-US" sz="2400"/>
                    </a:p>
                  </a:txBody>
                  <a:tcPr marL="68580" marR="68580" marT="0" marB="0" vert="horz" anchor="ctr" anchorCtr="0"/>
                </a:tc>
              </a:tr>
              <a:tr h="273685">
                <a:tc>
                  <a:txBody>
                    <a:bodyPr/>
                    <a:p>
                      <a:pPr indent="0" algn="l">
                        <a:buNone/>
                      </a:pPr>
                      <a:r>
                        <a:rPr lang="en-US" sz="2400"/>
                        <a:t>10GBase-T以太网</a:t>
                      </a:r>
                      <a:endParaRPr lang="en-US" altLang="en-US" sz="2400"/>
                    </a:p>
                  </a:txBody>
                  <a:tcPr marL="68580" marR="68580" marT="0" marB="0" vert="horz" anchor="ctr" anchorCtr="0"/>
                </a:tc>
                <a:tc>
                  <a:txBody>
                    <a:bodyPr/>
                    <a:p>
                      <a:pPr indent="0" algn="l">
                        <a:buNone/>
                      </a:pPr>
                      <a:r>
                        <a:rPr lang="en-US" sz="2400"/>
                        <a:t>Cat 6</a:t>
                      </a:r>
                      <a:r>
                        <a:rPr lang="en-US" sz="2400" baseline="-25000"/>
                        <a:t>A</a:t>
                      </a:r>
                      <a:endParaRPr lang="en-US" altLang="en-US" sz="2400" baseline="-25000"/>
                    </a:p>
                  </a:txBody>
                  <a:tcPr marL="68580" marR="68580" marT="0" marB="0" vert="horz" anchor="ctr" anchorCtr="0"/>
                </a:tc>
                <a:tc>
                  <a:txBody>
                    <a:bodyPr/>
                    <a:p>
                      <a:pPr indent="0" algn="l">
                        <a:buNone/>
                      </a:pPr>
                      <a:r>
                        <a:rPr lang="en-US" sz="2400"/>
                        <a:t>100</a:t>
                      </a:r>
                      <a:endParaRPr lang="en-US" altLang="en-US" sz="2400"/>
                    </a:p>
                  </a:txBody>
                  <a:tcPr marL="68580" marR="68580" marT="0" marB="0" vert="horz" anchor="ctr" anchorCtr="0"/>
                </a:tc>
                <a:tc>
                  <a:txBody>
                    <a:bodyPr/>
                    <a:p>
                      <a:pPr indent="0" algn="l">
                        <a:buNone/>
                      </a:pPr>
                      <a:r>
                        <a:rPr lang="en-US" sz="2400"/>
                        <a:t>30m/6类</a:t>
                      </a:r>
                      <a:endParaRPr lang="en-US" altLang="en-US" sz="2400"/>
                    </a:p>
                  </a:txBody>
                  <a:tcPr marL="68580" marR="68580" marT="0" marB="0" vert="horz" anchor="ctr" anchorCtr="0"/>
                </a:tc>
              </a:tr>
              <a:tr h="272415">
                <a:tc>
                  <a:txBody>
                    <a:bodyPr/>
                    <a:p>
                      <a:pPr indent="0" algn="l">
                        <a:buNone/>
                      </a:pPr>
                      <a:r>
                        <a:rPr lang="en-US" sz="2400"/>
                        <a:t>IEEEStd 802.3 PoE</a:t>
                      </a:r>
                      <a:endParaRPr lang="en-US" altLang="en-US" sz="2400"/>
                    </a:p>
                  </a:txBody>
                  <a:tcPr marL="68580" marR="68580" marT="0" marB="0" vert="horz" anchor="ctr" anchorCtr="0"/>
                </a:tc>
                <a:tc>
                  <a:txBody>
                    <a:bodyPr/>
                    <a:p>
                      <a:pPr indent="0" algn="l">
                        <a:buNone/>
                      </a:pPr>
                      <a:r>
                        <a:rPr lang="en-US" sz="2400"/>
                        <a:t>Cat 5</a:t>
                      </a:r>
                      <a:r>
                        <a:rPr lang="en-US" sz="2400" baseline="-25000"/>
                        <a:t>e</a:t>
                      </a:r>
                      <a:r>
                        <a:rPr lang="en-US" sz="2400"/>
                        <a:t>,6,6</a:t>
                      </a:r>
                      <a:r>
                        <a:rPr lang="en-US" sz="2400" baseline="-25000"/>
                        <a:t>A</a:t>
                      </a:r>
                      <a:endParaRPr lang="en-US" altLang="en-US" sz="2400" baseline="-25000"/>
                    </a:p>
                  </a:txBody>
                  <a:tcPr marL="68580" marR="68580" marT="0" marB="0" vert="horz" anchor="ctr" anchorCtr="0"/>
                </a:tc>
                <a:tc>
                  <a:txBody>
                    <a:bodyPr/>
                    <a:p>
                      <a:pPr indent="0" algn="l">
                        <a:buNone/>
                      </a:pPr>
                      <a:r>
                        <a:rPr lang="en-US" sz="2400"/>
                        <a:t>100</a:t>
                      </a:r>
                      <a:endParaRPr lang="en-US" altLang="en-US" sz="2400"/>
                    </a:p>
                  </a:txBody>
                  <a:tcPr marL="68580" marR="68580" marT="0" marB="0" vert="horz" anchor="ctr" anchorCtr="0"/>
                </a:tc>
                <a:tc>
                  <a:txBody>
                    <a:bodyPr/>
                    <a:p>
                      <a:pPr indent="0" algn="l">
                        <a:buNone/>
                      </a:pPr>
                      <a:r>
                        <a:rPr lang="en-US" sz="2400"/>
                        <a:t> </a:t>
                      </a:r>
                      <a:endParaRPr lang="en-US" altLang="en-US" sz="2400"/>
                    </a:p>
                  </a:txBody>
                  <a:tcPr marL="68580" marR="68580" marT="0" marB="0" vert="horz" anchor="ctr" anchorCtr="0"/>
                </a:tc>
              </a:tr>
              <a:tr h="273685">
                <a:tc>
                  <a:txBody>
                    <a:bodyPr/>
                    <a:p>
                      <a:pPr indent="0" algn="l">
                        <a:buNone/>
                      </a:pPr>
                      <a:r>
                        <a:rPr lang="en-US" sz="2400"/>
                        <a:t>ADSL </a:t>
                      </a:r>
                      <a:endParaRPr lang="en-US" altLang="en-US" sz="2400"/>
                    </a:p>
                  </a:txBody>
                  <a:tcPr marL="68580" marR="68580" marT="0" marB="0" vert="horz" anchor="ctr" anchorCtr="0"/>
                </a:tc>
                <a:tc>
                  <a:txBody>
                    <a:bodyPr/>
                    <a:p>
                      <a:pPr indent="0" algn="l">
                        <a:buNone/>
                      </a:pPr>
                      <a:r>
                        <a:rPr lang="en-US" sz="2400"/>
                        <a:t>3,5</a:t>
                      </a:r>
                      <a:r>
                        <a:rPr lang="en-US" sz="2400" baseline="-25000"/>
                        <a:t>e</a:t>
                      </a:r>
                      <a:r>
                        <a:rPr lang="en-US" sz="2400"/>
                        <a:t>,6,6</a:t>
                      </a:r>
                      <a:r>
                        <a:rPr lang="en-US" sz="2400" baseline="-25000"/>
                        <a:t>A</a:t>
                      </a:r>
                      <a:endParaRPr lang="en-US" altLang="en-US" sz="2400" baseline="-25000"/>
                    </a:p>
                  </a:txBody>
                  <a:tcPr marL="68580" marR="68580" marT="0" marB="0" vert="horz" anchor="ctr" anchorCtr="0"/>
                </a:tc>
                <a:tc>
                  <a:txBody>
                    <a:bodyPr/>
                    <a:p>
                      <a:pPr indent="0" algn="l">
                        <a:buNone/>
                      </a:pPr>
                      <a:r>
                        <a:rPr lang="en-US" sz="2400"/>
                        <a:t>5000</a:t>
                      </a:r>
                      <a:endParaRPr lang="en-US" altLang="en-US" sz="2400"/>
                    </a:p>
                  </a:txBody>
                  <a:tcPr marL="68580" marR="68580" marT="0" marB="0" vert="horz" anchor="ctr" anchorCtr="0"/>
                </a:tc>
                <a:tc>
                  <a:txBody>
                    <a:bodyPr/>
                    <a:p>
                      <a:pPr indent="0" algn="l">
                        <a:buNone/>
                      </a:pPr>
                      <a:r>
                        <a:rPr lang="en-US" sz="2400"/>
                        <a:t>1.5Mb/s~9Mb/s</a:t>
                      </a:r>
                      <a:endParaRPr lang="en-US" altLang="en-US" sz="2400"/>
                    </a:p>
                  </a:txBody>
                  <a:tcPr marL="68580" marR="68580" marT="0" marB="0" vert="horz" anchor="ctr" anchorCtr="0"/>
                </a:tc>
              </a:tr>
              <a:tr h="546100">
                <a:tc>
                  <a:txBody>
                    <a:bodyPr/>
                    <a:p>
                      <a:pPr indent="0" algn="l">
                        <a:buNone/>
                      </a:pPr>
                      <a:r>
                        <a:rPr lang="en-US" sz="2400"/>
                        <a:t>VDSL</a:t>
                      </a:r>
                      <a:endParaRPr lang="en-US" altLang="en-US" sz="2400"/>
                    </a:p>
                  </a:txBody>
                  <a:tcPr marL="68580" marR="68580" marT="0" marB="0" vert="horz" anchor="ctr" anchorCtr="0"/>
                </a:tc>
                <a:tc>
                  <a:txBody>
                    <a:bodyPr/>
                    <a:p>
                      <a:pPr indent="0" algn="l">
                        <a:buNone/>
                      </a:pPr>
                      <a:r>
                        <a:rPr lang="en-US" sz="2400"/>
                        <a:t>3,5</a:t>
                      </a:r>
                      <a:r>
                        <a:rPr lang="en-US" sz="2400" baseline="-25000"/>
                        <a:t>e</a:t>
                      </a:r>
                      <a:r>
                        <a:rPr lang="en-US" sz="2400"/>
                        <a:t>,6,6</a:t>
                      </a:r>
                      <a:r>
                        <a:rPr lang="en-US" sz="2400" baseline="-25000"/>
                        <a:t>A</a:t>
                      </a:r>
                      <a:endParaRPr lang="en-US" altLang="en-US" sz="2400" baseline="-25000"/>
                    </a:p>
                  </a:txBody>
                  <a:tcPr marL="68580" marR="68580" marT="0" marB="0" vert="horz" anchor="ctr" anchorCtr="0"/>
                </a:tc>
                <a:tc>
                  <a:txBody>
                    <a:bodyPr/>
                    <a:p>
                      <a:pPr indent="0" algn="l">
                        <a:buNone/>
                      </a:pPr>
                      <a:r>
                        <a:rPr lang="en-US" sz="2400"/>
                        <a:t>5000</a:t>
                      </a:r>
                      <a:endParaRPr lang="en-US" altLang="en-US" sz="2400"/>
                    </a:p>
                  </a:txBody>
                  <a:tcPr marL="68580" marR="68580" marT="0" marB="0" vert="horz" anchor="ctr" anchorCtr="0"/>
                </a:tc>
                <a:tc>
                  <a:txBody>
                    <a:bodyPr/>
                    <a:p>
                      <a:pPr indent="0" algn="l">
                        <a:buNone/>
                      </a:pPr>
                      <a:r>
                        <a:rPr lang="en-US" sz="2400"/>
                        <a:t>1500m时，12.9Mb/s300m时，52.8Mb/s</a:t>
                      </a:r>
                      <a:endParaRPr lang="en-US" altLang="en-US" sz="2400"/>
                    </a:p>
                  </a:txBody>
                  <a:tcPr marL="68580" marR="68580" marT="0" marB="0" vert="horz" anchor="ctr" anchorCtr="0"/>
                </a:tc>
              </a:tr>
            </a:tbl>
          </a:graphicData>
        </a:graphic>
      </p:graphicFrame>
    </p:spTree>
  </p:cSld>
  <p:clrMapOvr>
    <a:masterClrMapping/>
  </p:clrMapOvr>
  <p:transition>
    <p:zoom/>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1"/>
          <p:cNvSpPr>
            <a:spLocks noChangeArrowheads="1"/>
          </p:cNvSpPr>
          <p:nvPr/>
        </p:nvSpPr>
        <p:spPr bwMode="auto">
          <a:xfrm>
            <a:off x="3095625" y="1143635"/>
            <a:ext cx="6156325" cy="3987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algn="l" eaLnBrk="1" hangingPunct="1"/>
            <a:r>
              <a:rPr b="1">
                <a:solidFill>
                  <a:srgbClr val="FF0000"/>
                </a:solidFill>
              </a:rPr>
              <a:t>表3-4 100M、1G、10G以太网中光纤的应用传输距离</a:t>
            </a:r>
            <a:endParaRPr b="1">
              <a:solidFill>
                <a:srgbClr val="FF0000"/>
              </a:solidFill>
            </a:endParaRPr>
          </a:p>
        </p:txBody>
      </p:sp>
      <p:sp>
        <p:nvSpPr>
          <p:cNvPr id="6" name="标题 1"/>
          <p:cNvSpPr/>
          <p:nvPr/>
        </p:nvSpPr>
        <p:spPr bwMode="auto">
          <a:xfrm>
            <a:off x="3071813" y="260350"/>
            <a:ext cx="7056437" cy="576263"/>
          </a:xfrm>
          <a:prstGeom prst="rect">
            <a:avLst/>
          </a:prstGeom>
          <a:noFill/>
          <a:ln w="9525">
            <a:noFill/>
            <a:miter lim="800000"/>
          </a:ln>
        </p:spPr>
        <p:txBody>
          <a:bodyPr/>
          <a:lstStyle/>
          <a:p>
            <a:pPr>
              <a:lnSpc>
                <a:spcPct val="105000"/>
              </a:lnSpc>
              <a:spcBef>
                <a:spcPct val="20000"/>
              </a:spcBef>
              <a:defRPr/>
            </a:pPr>
            <a:r>
              <a:rPr lang="en-US" altLang="zh-CN" sz="2800" b="1" dirty="0">
                <a:solidFill>
                  <a:schemeClr val="accent1">
                    <a:lumMod val="10000"/>
                  </a:schemeClr>
                </a:solidFill>
              </a:rPr>
              <a:t>3.2.6</a:t>
            </a:r>
            <a:r>
              <a:rPr lang="zh-CN" altLang="en-US" sz="2800" b="1" dirty="0">
                <a:solidFill>
                  <a:schemeClr val="accent1">
                    <a:lumMod val="10000"/>
                  </a:schemeClr>
                </a:solidFill>
              </a:rPr>
              <a:t> 综合布线系统缆线长度划分</a:t>
            </a:r>
            <a:endParaRPr lang="zh-CN" altLang="en-US" sz="2800" b="1" dirty="0">
              <a:solidFill>
                <a:schemeClr val="accent1">
                  <a:lumMod val="10000"/>
                </a:schemeClr>
              </a:solidFill>
            </a:endParaRPr>
          </a:p>
        </p:txBody>
      </p:sp>
      <p:graphicFrame>
        <p:nvGraphicFramePr>
          <p:cNvPr id="2" name="表格 1"/>
          <p:cNvGraphicFramePr/>
          <p:nvPr>
            <p:custDataLst>
              <p:tags r:id="rId1"/>
            </p:custDataLst>
          </p:nvPr>
        </p:nvGraphicFramePr>
        <p:xfrm>
          <a:off x="911860" y="1628775"/>
          <a:ext cx="10854055" cy="4679315"/>
        </p:xfrm>
        <a:graphic>
          <a:graphicData uri="http://schemas.openxmlformats.org/drawingml/2006/table">
            <a:tbl>
              <a:tblPr firstRow="1" bandRow="1">
                <a:tableStyleId>{5940675A-B579-460E-94D1-54222C63F5DA}</a:tableStyleId>
              </a:tblPr>
              <a:tblGrid>
                <a:gridCol w="1977390"/>
                <a:gridCol w="1390650"/>
                <a:gridCol w="795020"/>
                <a:gridCol w="991235"/>
                <a:gridCol w="797560"/>
                <a:gridCol w="993140"/>
                <a:gridCol w="995045"/>
                <a:gridCol w="1002030"/>
                <a:gridCol w="1018540"/>
                <a:gridCol w="893445"/>
              </a:tblGrid>
              <a:tr h="334010">
                <a:tc gridSpan="2">
                  <a:txBody>
                    <a:bodyPr/>
                    <a:p>
                      <a:pPr indent="0" algn="ctr">
                        <a:buNone/>
                      </a:pPr>
                      <a:r>
                        <a:rPr lang="en-US" sz="2000" b="0">
                          <a:latin typeface="Calibri" panose="020F0502020204030204" pitchFamily="34" charset="0"/>
                          <a:cs typeface="Calibri" panose="020F0502020204030204" pitchFamily="34" charset="0"/>
                        </a:rPr>
                        <a:t>光线类别</a:t>
                      </a:r>
                      <a:endParaRPr lang="en-US" altLang="en-US" sz="2000" b="0">
                        <a:latin typeface="Calibri" panose="020F0502020204030204" pitchFamily="34" charset="0"/>
                        <a:ea typeface="Calibri" panose="020F0502020204030204" pitchFamily="34" charset="0"/>
                        <a:cs typeface="Calibri" panose="020F0502020204030204" pitchFamily="34" charset="0"/>
                      </a:endParaRPr>
                    </a:p>
                  </a:txBody>
                  <a:tcPr marL="68580" marR="68580"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solidFill>
                      <a:srgbClr val="D8D8D8"/>
                    </a:solidFill>
                  </a:tcPr>
                </a:tc>
                <a:tc hMerge="1">
                  <a:tcPr>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gridSpan="6">
                  <a:txBody>
                    <a:bodyPr/>
                    <a:p>
                      <a:pPr indent="0" algn="ctr">
                        <a:buNone/>
                      </a:pPr>
                      <a:r>
                        <a:rPr lang="en-US" sz="2000" b="0">
                          <a:latin typeface="宋体" panose="02010600030101010101" pitchFamily="2" charset="-122"/>
                          <a:ea typeface="宋体" panose="02010600030101010101" pitchFamily="2" charset="-122"/>
                          <a:cs typeface="宋体" panose="02010600030101010101" pitchFamily="2" charset="-122"/>
                        </a:rPr>
                        <a:t>多模光纤</a:t>
                      </a:r>
                      <a:endParaRPr lang="en-US" altLang="en-US" sz="20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solidFill>
                      <a:srgbClr val="D8D8D8"/>
                    </a:solidFill>
                  </a:tcPr>
                </a:tc>
                <a:tc hMerge="1">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cPr>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gridSpan="2">
                  <a:txBody>
                    <a:bodyPr/>
                    <a:p>
                      <a:pPr indent="0" algn="ctr">
                        <a:buNone/>
                      </a:pPr>
                      <a:r>
                        <a:rPr lang="en-US" sz="2000" b="0">
                          <a:latin typeface="Calibri" panose="020F0502020204030204" pitchFamily="34" charset="0"/>
                          <a:cs typeface="Calibri" panose="020F0502020204030204" pitchFamily="34" charset="0"/>
                        </a:rPr>
                        <a:t>单模光纤</a:t>
                      </a:r>
                      <a:endParaRPr lang="en-US" altLang="en-US" sz="2000" b="0">
                        <a:latin typeface="Calibri" panose="020F0502020204030204" pitchFamily="34" charset="0"/>
                        <a:ea typeface="Calibri" panose="020F0502020204030204" pitchFamily="34" charset="0"/>
                        <a:cs typeface="Calibri" panose="020F0502020204030204" pitchFamily="34" charset="0"/>
                      </a:endParaRPr>
                    </a:p>
                  </a:txBody>
                  <a:tcPr marL="68580" marR="68580"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solidFill>
                      <a:srgbClr val="D8D8D8"/>
                    </a:solidFill>
                  </a:tcPr>
                </a:tc>
                <a:tc hMerge="1">
                  <a:tcPr>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r>
              <a:tr h="668655">
                <a:tc gridSpan="2">
                  <a:txBody>
                    <a:bodyPr/>
                    <a:p>
                      <a:pPr indent="0">
                        <a:buNone/>
                      </a:pPr>
                      <a:r>
                        <a:rPr lang="en-US" sz="2000" b="0">
                          <a:latin typeface="Calibri" panose="020F0502020204030204" pitchFamily="34" charset="0"/>
                          <a:cs typeface="Calibri" panose="020F0502020204030204" pitchFamily="34" charset="0"/>
                        </a:rPr>
                        <a:t> </a:t>
                      </a:r>
                      <a:endParaRPr lang="en-US" altLang="en-US" sz="2000" b="0">
                        <a:latin typeface="Calibri" panose="020F0502020204030204" pitchFamily="34" charset="0"/>
                        <a:ea typeface="Calibri" panose="020F0502020204030204" pitchFamily="34" charset="0"/>
                        <a:cs typeface="Calibri" panose="020F0502020204030204" pitchFamily="34" charset="0"/>
                      </a:endParaRPr>
                    </a:p>
                  </a:txBody>
                  <a:tcPr marL="68580" marR="68580"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solidFill>
                      <a:srgbClr val="D8D8D8"/>
                    </a:solidFill>
                  </a:tcPr>
                </a:tc>
                <a:tc hMerge="1">
                  <a:tcPr>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gridSpan="2">
                  <a:txBody>
                    <a:bodyPr/>
                    <a:p>
                      <a:pPr indent="0">
                        <a:buNone/>
                      </a:pPr>
                      <a:r>
                        <a:rPr lang="en-US" sz="2000" b="0">
                          <a:latin typeface="宋体" panose="02010600030101010101" pitchFamily="2" charset="-122"/>
                          <a:ea typeface="宋体" panose="02010600030101010101" pitchFamily="2" charset="-122"/>
                          <a:cs typeface="宋体" panose="02010600030101010101" pitchFamily="2" charset="-122"/>
                        </a:rPr>
                        <a:t>62.5/125</a:t>
                      </a:r>
                      <a:r>
                        <a:rPr lang="en-US" sz="2000" b="0">
                          <a:latin typeface="Symbol" panose="05050102010706020507" charset="0"/>
                          <a:cs typeface="Symbol" panose="05050102010706020507" charset="0"/>
                        </a:rPr>
                        <a:t>m</a:t>
                      </a:r>
                      <a:r>
                        <a:rPr lang="en-US" sz="2000" b="0">
                          <a:latin typeface="宋体" panose="02010600030101010101" pitchFamily="2" charset="-122"/>
                          <a:ea typeface="宋体" panose="02010600030101010101" pitchFamily="2" charset="-122"/>
                          <a:cs typeface="宋体" panose="02010600030101010101" pitchFamily="2" charset="-122"/>
                        </a:rPr>
                        <a:t>m（OM1）</a:t>
                      </a:r>
                      <a:endParaRPr lang="en-US" altLang="en-US" sz="20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solidFill>
                      <a:srgbClr val="D8D8D8"/>
                    </a:solidFill>
                  </a:tcPr>
                </a:tc>
                <a:tc hMerge="1">
                  <a:tcPr>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gridSpan="2">
                  <a:txBody>
                    <a:bodyPr/>
                    <a:p>
                      <a:pPr indent="0">
                        <a:buNone/>
                      </a:pPr>
                      <a:r>
                        <a:rPr lang="en-US" sz="2000" b="0">
                          <a:latin typeface="宋体" panose="02010600030101010101" pitchFamily="2" charset="-122"/>
                          <a:ea typeface="宋体" panose="02010600030101010101" pitchFamily="2" charset="-122"/>
                          <a:cs typeface="宋体" panose="02010600030101010101" pitchFamily="2" charset="-122"/>
                        </a:rPr>
                        <a:t>50/125</a:t>
                      </a:r>
                      <a:r>
                        <a:rPr lang="en-US" sz="2000" b="0">
                          <a:latin typeface="Symbol" panose="05050102010706020507" charset="0"/>
                          <a:cs typeface="Symbol" panose="05050102010706020507" charset="0"/>
                        </a:rPr>
                        <a:t>m</a:t>
                      </a:r>
                      <a:r>
                        <a:rPr lang="en-US" sz="2000" b="0">
                          <a:latin typeface="宋体" panose="02010600030101010101" pitchFamily="2" charset="-122"/>
                          <a:ea typeface="宋体" panose="02010600030101010101" pitchFamily="2" charset="-122"/>
                          <a:cs typeface="宋体" panose="02010600030101010101" pitchFamily="2" charset="-122"/>
                        </a:rPr>
                        <a:t>m（OM2）</a:t>
                      </a:r>
                      <a:endParaRPr lang="en-US" altLang="en-US" sz="20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solidFill>
                      <a:srgbClr val="D8D8D8"/>
                    </a:solidFill>
                  </a:tcPr>
                </a:tc>
                <a:tc hMerge="1">
                  <a:tcPr>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gridSpan="2">
                  <a:txBody>
                    <a:bodyPr/>
                    <a:p>
                      <a:pPr indent="0">
                        <a:buNone/>
                      </a:pPr>
                      <a:r>
                        <a:rPr lang="en-US" sz="2000" b="0">
                          <a:latin typeface="宋体" panose="02010600030101010101" pitchFamily="2" charset="-122"/>
                          <a:ea typeface="宋体" panose="02010600030101010101" pitchFamily="2" charset="-122"/>
                          <a:cs typeface="宋体" panose="02010600030101010101" pitchFamily="2" charset="-122"/>
                        </a:rPr>
                        <a:t>50/125</a:t>
                      </a:r>
                      <a:r>
                        <a:rPr lang="en-US" sz="2000" b="0">
                          <a:latin typeface="Symbol" panose="05050102010706020507" charset="0"/>
                          <a:cs typeface="Symbol" panose="05050102010706020507" charset="0"/>
                        </a:rPr>
                        <a:t>m</a:t>
                      </a:r>
                      <a:r>
                        <a:rPr lang="en-US" sz="2000" b="0">
                          <a:latin typeface="宋体" panose="02010600030101010101" pitchFamily="2" charset="-122"/>
                          <a:ea typeface="宋体" panose="02010600030101010101" pitchFamily="2" charset="-122"/>
                          <a:cs typeface="宋体" panose="02010600030101010101" pitchFamily="2" charset="-122"/>
                        </a:rPr>
                        <a:t>m（OM3</a:t>
                      </a:r>
                      <a:r>
                        <a:rPr lang="en-US" sz="2000" b="0">
                          <a:latin typeface="Calibri" panose="020F0502020204030204" pitchFamily="34" charset="0"/>
                          <a:cs typeface="Calibri" panose="020F0502020204030204" pitchFamily="34" charset="0"/>
                        </a:rPr>
                        <a:t>/OM4</a:t>
                      </a:r>
                      <a:r>
                        <a:rPr lang="en-US" sz="2000" b="0">
                          <a:latin typeface="宋体" panose="02010600030101010101" pitchFamily="2" charset="-122"/>
                          <a:ea typeface="宋体" panose="02010600030101010101" pitchFamily="2" charset="-122"/>
                          <a:cs typeface="宋体" panose="02010600030101010101" pitchFamily="2" charset="-122"/>
                        </a:rPr>
                        <a:t>）</a:t>
                      </a:r>
                      <a:endParaRPr lang="en-US" altLang="en-US" sz="20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solidFill>
                      <a:srgbClr val="D8D8D8"/>
                    </a:solidFill>
                  </a:tcPr>
                </a:tc>
                <a:tc hMerge="1">
                  <a:tcPr>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gridSpan="2">
                  <a:txBody>
                    <a:bodyPr/>
                    <a:p>
                      <a:pPr indent="0">
                        <a:buNone/>
                      </a:pPr>
                      <a:r>
                        <a:rPr lang="en-US" sz="2000" b="0">
                          <a:latin typeface="宋体" panose="02010600030101010101" pitchFamily="2" charset="-122"/>
                          <a:ea typeface="宋体" panose="02010600030101010101" pitchFamily="2" charset="-122"/>
                          <a:cs typeface="宋体" panose="02010600030101010101" pitchFamily="2" charset="-122"/>
                        </a:rPr>
                        <a:t>OS1、OS2</a:t>
                      </a:r>
                      <a:endParaRPr lang="en-US" altLang="en-US" sz="20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solidFill>
                      <a:srgbClr val="D8D8D8"/>
                    </a:solidFill>
                  </a:tcPr>
                </a:tc>
                <a:tc hMerge="1">
                  <a:tcPr>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r>
              <a:tr h="334010">
                <a:tc>
                  <a:txBody>
                    <a:bodyPr/>
                    <a:p>
                      <a:pPr indent="0" algn="ctr">
                        <a:buNone/>
                      </a:pPr>
                      <a:r>
                        <a:rPr lang="en-US" sz="2000" b="0">
                          <a:latin typeface="Times New Roman" panose="02020603050405020304" pitchFamily="18" charset="0"/>
                          <a:cs typeface="Times New Roman" panose="02020603050405020304" pitchFamily="18" charset="0"/>
                        </a:rPr>
                        <a:t>应用网络</a:t>
                      </a:r>
                      <a:endParaRPr lang="en-US" altLang="en-US" sz="2000" b="0">
                        <a:latin typeface="Times New Roman" panose="02020603050405020304" pitchFamily="18" charset="0"/>
                        <a:ea typeface="Times New Roman" panose="02020603050405020304" pitchFamily="18" charset="0"/>
                        <a:cs typeface="Times New Roman" panose="02020603050405020304" pitchFamily="18" charset="0"/>
                      </a:endParaRPr>
                    </a:p>
                  </a:txBody>
                  <a:tcPr marL="17779" marR="17779"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2000" b="0">
                          <a:latin typeface="Calibri" panose="020F0502020204030204" pitchFamily="34" charset="0"/>
                          <a:cs typeface="Calibri" panose="020F0502020204030204" pitchFamily="34" charset="0"/>
                        </a:rPr>
                        <a:t>波长</a:t>
                      </a:r>
                      <a:r>
                        <a:rPr lang="en-US" sz="2000" b="0">
                          <a:latin typeface="宋体" panose="02010600030101010101" pitchFamily="2" charset="-122"/>
                          <a:ea typeface="宋体" panose="02010600030101010101" pitchFamily="2" charset="-122"/>
                          <a:cs typeface="宋体" panose="02010600030101010101" pitchFamily="2" charset="-122"/>
                        </a:rPr>
                        <a:t>（nm）</a:t>
                      </a:r>
                      <a:endParaRPr lang="en-US" altLang="en-US" sz="2000" b="0">
                        <a:latin typeface="Calibri" panose="020F0502020204030204" pitchFamily="34" charset="0"/>
                        <a:ea typeface="Calibri" panose="020F0502020204030204" pitchFamily="34" charset="0"/>
                        <a:cs typeface="Calibri" panose="020F0502020204030204" pitchFamily="34" charset="0"/>
                      </a:endParaRPr>
                    </a:p>
                  </a:txBody>
                  <a:tcPr marL="17779" marR="17779"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2000" b="0">
                          <a:latin typeface="宋体" panose="02010600030101010101" pitchFamily="2" charset="-122"/>
                          <a:ea typeface="宋体" panose="02010600030101010101" pitchFamily="2" charset="-122"/>
                          <a:cs typeface="宋体" panose="02010600030101010101" pitchFamily="2" charset="-122"/>
                        </a:rPr>
                        <a:t>850</a:t>
                      </a:r>
                      <a:endParaRPr lang="en-US" altLang="en-US" sz="2000" b="0">
                        <a:latin typeface="宋体" panose="02010600030101010101" pitchFamily="2" charset="-122"/>
                        <a:ea typeface="宋体" panose="02010600030101010101" pitchFamily="2" charset="-122"/>
                        <a:cs typeface="宋体" panose="02010600030101010101" pitchFamily="2" charset="-122"/>
                      </a:endParaRPr>
                    </a:p>
                  </a:txBody>
                  <a:tcPr marL="17779" marR="17779"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2000" b="0">
                          <a:latin typeface="宋体" panose="02010600030101010101" pitchFamily="2" charset="-122"/>
                          <a:ea typeface="宋体" panose="02010600030101010101" pitchFamily="2" charset="-122"/>
                          <a:cs typeface="宋体" panose="02010600030101010101" pitchFamily="2" charset="-122"/>
                        </a:rPr>
                        <a:t>1300</a:t>
                      </a:r>
                      <a:endParaRPr lang="en-US" altLang="en-US" sz="2000" b="0">
                        <a:latin typeface="宋体" panose="02010600030101010101" pitchFamily="2" charset="-122"/>
                        <a:ea typeface="宋体" panose="02010600030101010101" pitchFamily="2" charset="-122"/>
                        <a:cs typeface="宋体" panose="02010600030101010101" pitchFamily="2" charset="-122"/>
                      </a:endParaRPr>
                    </a:p>
                  </a:txBody>
                  <a:tcPr marL="17779" marR="17779"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2000" b="0">
                          <a:latin typeface="宋体" panose="02010600030101010101" pitchFamily="2" charset="-122"/>
                          <a:ea typeface="宋体" panose="02010600030101010101" pitchFamily="2" charset="-122"/>
                          <a:cs typeface="宋体" panose="02010600030101010101" pitchFamily="2" charset="-122"/>
                        </a:rPr>
                        <a:t>850</a:t>
                      </a:r>
                      <a:endParaRPr lang="en-US" altLang="en-US" sz="2000" b="0">
                        <a:latin typeface="宋体" panose="02010600030101010101" pitchFamily="2" charset="-122"/>
                        <a:ea typeface="宋体" panose="02010600030101010101" pitchFamily="2" charset="-122"/>
                        <a:cs typeface="宋体" panose="02010600030101010101" pitchFamily="2" charset="-122"/>
                      </a:endParaRPr>
                    </a:p>
                  </a:txBody>
                  <a:tcPr marL="17779" marR="17779"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2000" b="0">
                          <a:latin typeface="宋体" panose="02010600030101010101" pitchFamily="2" charset="-122"/>
                          <a:ea typeface="宋体" panose="02010600030101010101" pitchFamily="2" charset="-122"/>
                          <a:cs typeface="宋体" panose="02010600030101010101" pitchFamily="2" charset="-122"/>
                        </a:rPr>
                        <a:t>1300</a:t>
                      </a:r>
                      <a:endParaRPr lang="en-US" altLang="en-US" sz="2000" b="0">
                        <a:latin typeface="宋体" panose="02010600030101010101" pitchFamily="2" charset="-122"/>
                        <a:ea typeface="宋体" panose="02010600030101010101" pitchFamily="2" charset="-122"/>
                        <a:cs typeface="宋体" panose="02010600030101010101" pitchFamily="2" charset="-122"/>
                      </a:endParaRPr>
                    </a:p>
                  </a:txBody>
                  <a:tcPr marL="17779" marR="17779"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2000" b="0">
                          <a:latin typeface="宋体" panose="02010600030101010101" pitchFamily="2" charset="-122"/>
                          <a:ea typeface="宋体" panose="02010600030101010101" pitchFamily="2" charset="-122"/>
                          <a:cs typeface="宋体" panose="02010600030101010101" pitchFamily="2" charset="-122"/>
                        </a:rPr>
                        <a:t>850</a:t>
                      </a:r>
                      <a:endParaRPr lang="en-US" altLang="en-US" sz="2000" b="0">
                        <a:latin typeface="宋体" panose="02010600030101010101" pitchFamily="2" charset="-122"/>
                        <a:ea typeface="宋体" panose="02010600030101010101" pitchFamily="2" charset="-122"/>
                        <a:cs typeface="宋体" panose="02010600030101010101" pitchFamily="2" charset="-122"/>
                      </a:endParaRPr>
                    </a:p>
                  </a:txBody>
                  <a:tcPr marL="17779" marR="17779"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2000" b="0">
                          <a:latin typeface="宋体" panose="02010600030101010101" pitchFamily="2" charset="-122"/>
                          <a:ea typeface="宋体" panose="02010600030101010101" pitchFamily="2" charset="-122"/>
                          <a:cs typeface="宋体" panose="02010600030101010101" pitchFamily="2" charset="-122"/>
                        </a:rPr>
                        <a:t>1300</a:t>
                      </a:r>
                      <a:endParaRPr lang="en-US" altLang="en-US" sz="2000" b="0">
                        <a:latin typeface="宋体" panose="02010600030101010101" pitchFamily="2" charset="-122"/>
                        <a:ea typeface="宋体" panose="02010600030101010101" pitchFamily="2" charset="-122"/>
                        <a:cs typeface="宋体" panose="02010600030101010101" pitchFamily="2" charset="-122"/>
                      </a:endParaRPr>
                    </a:p>
                  </a:txBody>
                  <a:tcPr marL="17779" marR="17779"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2000" b="0">
                          <a:latin typeface="宋体" panose="02010600030101010101" pitchFamily="2" charset="-122"/>
                          <a:ea typeface="宋体" panose="02010600030101010101" pitchFamily="2" charset="-122"/>
                          <a:cs typeface="宋体" panose="02010600030101010101" pitchFamily="2" charset="-122"/>
                        </a:rPr>
                        <a:t>1310</a:t>
                      </a:r>
                      <a:endParaRPr lang="en-US" altLang="en-US" sz="2000" b="0">
                        <a:latin typeface="宋体" panose="02010600030101010101" pitchFamily="2" charset="-122"/>
                        <a:ea typeface="宋体" panose="02010600030101010101" pitchFamily="2" charset="-122"/>
                        <a:cs typeface="宋体" panose="02010600030101010101" pitchFamily="2" charset="-122"/>
                      </a:endParaRPr>
                    </a:p>
                  </a:txBody>
                  <a:tcPr marL="17779" marR="17779"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2000" b="0">
                          <a:latin typeface="宋体" panose="02010600030101010101" pitchFamily="2" charset="-122"/>
                          <a:ea typeface="宋体" panose="02010600030101010101" pitchFamily="2" charset="-122"/>
                          <a:cs typeface="宋体" panose="02010600030101010101" pitchFamily="2" charset="-122"/>
                        </a:rPr>
                        <a:t>1550</a:t>
                      </a:r>
                      <a:endParaRPr lang="en-US" altLang="en-US" sz="2000" b="0">
                        <a:latin typeface="宋体" panose="02010600030101010101" pitchFamily="2" charset="-122"/>
                        <a:ea typeface="宋体" panose="02010600030101010101" pitchFamily="2" charset="-122"/>
                        <a:cs typeface="宋体" panose="02010600030101010101" pitchFamily="2" charset="-122"/>
                      </a:endParaRPr>
                    </a:p>
                  </a:txBody>
                  <a:tcPr marL="17779" marR="17779"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334645">
                <a:tc>
                  <a:txBody>
                    <a:bodyPr/>
                    <a:p>
                      <a:pPr indent="0">
                        <a:buNone/>
                      </a:pPr>
                      <a:r>
                        <a:rPr lang="en-US" sz="2000" b="0">
                          <a:latin typeface="Times New Roman" panose="02020603050405020304" pitchFamily="18" charset="0"/>
                          <a:cs typeface="Times New Roman" panose="02020603050405020304" pitchFamily="18" charset="0"/>
                        </a:rPr>
                        <a:t>10/100Base-SX</a:t>
                      </a:r>
                      <a:endParaRPr lang="en-US" altLang="en-US" sz="2000" b="0">
                        <a:latin typeface="Times New Roman" panose="02020603050405020304" pitchFamily="18" charset="0"/>
                        <a:ea typeface="Times New Roman" panose="02020603050405020304" pitchFamily="18" charset="0"/>
                        <a:cs typeface="Times New Roman" panose="02020603050405020304" pitchFamily="18" charset="0"/>
                      </a:endParaRPr>
                    </a:p>
                  </a:txBody>
                  <a:tcPr marL="17779" marR="17779"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2000" b="0">
                          <a:latin typeface="宋体" panose="02010600030101010101" pitchFamily="2" charset="-122"/>
                          <a:ea typeface="宋体" panose="02010600030101010101" pitchFamily="2" charset="-122"/>
                          <a:cs typeface="宋体" panose="02010600030101010101" pitchFamily="2" charset="-122"/>
                        </a:rPr>
                        <a:t>应用距离</a:t>
                      </a:r>
                      <a:endParaRPr lang="en-US" altLang="en-US" sz="20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2000" b="0">
                          <a:latin typeface="宋体" panose="02010600030101010101" pitchFamily="2" charset="-122"/>
                          <a:ea typeface="宋体" panose="02010600030101010101" pitchFamily="2" charset="-122"/>
                          <a:cs typeface="宋体" panose="02010600030101010101" pitchFamily="2" charset="-122"/>
                        </a:rPr>
                        <a:t>300</a:t>
                      </a:r>
                      <a:endParaRPr lang="en-US" altLang="en-US" sz="2000" b="0">
                        <a:latin typeface="宋体" panose="02010600030101010101" pitchFamily="2" charset="-122"/>
                        <a:ea typeface="宋体" panose="02010600030101010101" pitchFamily="2" charset="-122"/>
                        <a:cs typeface="宋体" panose="02010600030101010101" pitchFamily="2" charset="-122"/>
                      </a:endParaRPr>
                    </a:p>
                  </a:txBody>
                  <a:tcPr marL="17779" marR="17779"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2000" b="0">
                          <a:latin typeface="Calibri" panose="020F0502020204030204" pitchFamily="34" charset="0"/>
                          <a:cs typeface="Calibri" panose="020F0502020204030204" pitchFamily="34" charset="0"/>
                        </a:rPr>
                        <a:t> </a:t>
                      </a:r>
                      <a:endParaRPr lang="en-US" altLang="en-US" sz="2000" b="0">
                        <a:latin typeface="Calibri" panose="020F0502020204030204" pitchFamily="34" charset="0"/>
                        <a:ea typeface="Calibri" panose="020F0502020204030204" pitchFamily="34" charset="0"/>
                        <a:cs typeface="Calibri" panose="020F0502020204030204" pitchFamily="34" charset="0"/>
                      </a:endParaRPr>
                    </a:p>
                  </a:txBody>
                  <a:tcPr marL="17779" marR="17779"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2000" b="0">
                          <a:latin typeface="宋体" panose="02010600030101010101" pitchFamily="2" charset="-122"/>
                          <a:ea typeface="宋体" panose="02010600030101010101" pitchFamily="2" charset="-122"/>
                          <a:cs typeface="宋体" panose="02010600030101010101" pitchFamily="2" charset="-122"/>
                        </a:rPr>
                        <a:t>300</a:t>
                      </a:r>
                      <a:endParaRPr lang="en-US" altLang="en-US" sz="2000" b="0">
                        <a:latin typeface="宋体" panose="02010600030101010101" pitchFamily="2" charset="-122"/>
                        <a:ea typeface="宋体" panose="02010600030101010101" pitchFamily="2" charset="-122"/>
                        <a:cs typeface="宋体" panose="02010600030101010101" pitchFamily="2" charset="-122"/>
                      </a:endParaRPr>
                    </a:p>
                  </a:txBody>
                  <a:tcPr marL="17779" marR="17779"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2000" b="0">
                          <a:latin typeface="Calibri" panose="020F0502020204030204" pitchFamily="34" charset="0"/>
                          <a:cs typeface="Calibri" panose="020F0502020204030204" pitchFamily="34" charset="0"/>
                        </a:rPr>
                        <a:t> </a:t>
                      </a:r>
                      <a:endParaRPr lang="en-US" altLang="en-US" sz="2000" b="0">
                        <a:latin typeface="Calibri" panose="020F0502020204030204" pitchFamily="34" charset="0"/>
                        <a:ea typeface="Calibri" panose="020F0502020204030204" pitchFamily="34" charset="0"/>
                        <a:cs typeface="Calibri" panose="020F0502020204030204" pitchFamily="34" charset="0"/>
                      </a:endParaRPr>
                    </a:p>
                  </a:txBody>
                  <a:tcPr marL="17779" marR="17779"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2000" b="0">
                          <a:latin typeface="宋体" panose="02010600030101010101" pitchFamily="2" charset="-122"/>
                          <a:ea typeface="宋体" panose="02010600030101010101" pitchFamily="2" charset="-122"/>
                          <a:cs typeface="宋体" panose="02010600030101010101" pitchFamily="2" charset="-122"/>
                        </a:rPr>
                        <a:t>300</a:t>
                      </a:r>
                      <a:endParaRPr lang="en-US" altLang="en-US" sz="2000" b="0">
                        <a:latin typeface="宋体" panose="02010600030101010101" pitchFamily="2" charset="-122"/>
                        <a:ea typeface="宋体" panose="02010600030101010101" pitchFamily="2" charset="-122"/>
                        <a:cs typeface="宋体" panose="02010600030101010101" pitchFamily="2" charset="-122"/>
                      </a:endParaRPr>
                    </a:p>
                  </a:txBody>
                  <a:tcPr marL="17779" marR="17779"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2000" b="0">
                          <a:latin typeface="Calibri" panose="020F0502020204030204" pitchFamily="34" charset="0"/>
                          <a:cs typeface="Calibri" panose="020F0502020204030204" pitchFamily="34" charset="0"/>
                        </a:rPr>
                        <a:t> </a:t>
                      </a:r>
                      <a:endParaRPr lang="en-US" altLang="en-US" sz="2000" b="0">
                        <a:latin typeface="Calibri" panose="020F0502020204030204" pitchFamily="34" charset="0"/>
                        <a:ea typeface="Calibri" panose="020F0502020204030204" pitchFamily="34" charset="0"/>
                        <a:cs typeface="Calibri" panose="020F0502020204030204" pitchFamily="34" charset="0"/>
                      </a:endParaRPr>
                    </a:p>
                  </a:txBody>
                  <a:tcPr marL="17779" marR="17779"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2000" b="0">
                          <a:latin typeface="Calibri" panose="020F0502020204030204" pitchFamily="34" charset="0"/>
                          <a:cs typeface="Calibri" panose="020F0502020204030204" pitchFamily="34" charset="0"/>
                        </a:rPr>
                        <a:t> </a:t>
                      </a:r>
                      <a:endParaRPr lang="en-US" altLang="en-US" sz="2000" b="0">
                        <a:latin typeface="Calibri" panose="020F0502020204030204" pitchFamily="34" charset="0"/>
                        <a:ea typeface="Calibri" panose="020F0502020204030204" pitchFamily="34" charset="0"/>
                        <a:cs typeface="Calibri" panose="020F0502020204030204" pitchFamily="34" charset="0"/>
                      </a:endParaRPr>
                    </a:p>
                  </a:txBody>
                  <a:tcPr marL="17779" marR="17779"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2000" b="0">
                          <a:latin typeface="Calibri" panose="020F0502020204030204" pitchFamily="34" charset="0"/>
                          <a:cs typeface="Calibri" panose="020F0502020204030204" pitchFamily="34" charset="0"/>
                        </a:rPr>
                        <a:t> </a:t>
                      </a:r>
                      <a:endParaRPr lang="en-US" altLang="en-US" sz="2000" b="0">
                        <a:latin typeface="Calibri" panose="020F0502020204030204" pitchFamily="34" charset="0"/>
                        <a:ea typeface="Calibri" panose="020F0502020204030204" pitchFamily="34" charset="0"/>
                        <a:cs typeface="Calibri" panose="020F0502020204030204" pitchFamily="34" charset="0"/>
                      </a:endParaRPr>
                    </a:p>
                  </a:txBody>
                  <a:tcPr marL="17779" marR="17779"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334010">
                <a:tc>
                  <a:txBody>
                    <a:bodyPr/>
                    <a:p>
                      <a:pPr indent="0">
                        <a:buNone/>
                      </a:pPr>
                      <a:r>
                        <a:rPr lang="en-US" sz="2000" b="0">
                          <a:latin typeface="Times New Roman" panose="02020603050405020304" pitchFamily="18" charset="0"/>
                          <a:cs typeface="Times New Roman" panose="02020603050405020304" pitchFamily="18" charset="0"/>
                        </a:rPr>
                        <a:t>100Base-FX</a:t>
                      </a:r>
                      <a:endParaRPr lang="en-US" altLang="en-US" sz="2000" b="0">
                        <a:latin typeface="Times New Roman" panose="02020603050405020304" pitchFamily="18" charset="0"/>
                        <a:ea typeface="Times New Roman" panose="02020603050405020304" pitchFamily="18" charset="0"/>
                        <a:cs typeface="Times New Roman" panose="02020603050405020304" pitchFamily="18" charset="0"/>
                      </a:endParaRPr>
                    </a:p>
                  </a:txBody>
                  <a:tcPr marL="17779" marR="17779"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2000" b="0">
                          <a:latin typeface="宋体" panose="02010600030101010101" pitchFamily="2" charset="-122"/>
                          <a:ea typeface="宋体" panose="02010600030101010101" pitchFamily="2" charset="-122"/>
                          <a:cs typeface="宋体" panose="02010600030101010101" pitchFamily="2" charset="-122"/>
                        </a:rPr>
                        <a:t>应用距离</a:t>
                      </a:r>
                      <a:endParaRPr lang="en-US" altLang="en-US" sz="20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2000" b="0">
                          <a:latin typeface="Calibri" panose="020F0502020204030204" pitchFamily="34" charset="0"/>
                          <a:cs typeface="Calibri" panose="020F0502020204030204" pitchFamily="34" charset="0"/>
                        </a:rPr>
                        <a:t> </a:t>
                      </a:r>
                      <a:endParaRPr lang="en-US" altLang="en-US" sz="2000" b="0">
                        <a:latin typeface="Calibri" panose="020F0502020204030204" pitchFamily="34" charset="0"/>
                        <a:ea typeface="Calibri" panose="020F0502020204030204" pitchFamily="34" charset="0"/>
                        <a:cs typeface="Calibri" panose="020F0502020204030204" pitchFamily="34" charset="0"/>
                      </a:endParaRPr>
                    </a:p>
                  </a:txBody>
                  <a:tcPr marL="17779" marR="17779"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2000" b="0">
                          <a:latin typeface="宋体" panose="02010600030101010101" pitchFamily="2" charset="-122"/>
                          <a:ea typeface="宋体" panose="02010600030101010101" pitchFamily="2" charset="-122"/>
                          <a:cs typeface="宋体" panose="02010600030101010101" pitchFamily="2" charset="-122"/>
                        </a:rPr>
                        <a:t>2000</a:t>
                      </a:r>
                      <a:endParaRPr lang="en-US" altLang="en-US" sz="2000" b="0">
                        <a:latin typeface="宋体" panose="02010600030101010101" pitchFamily="2" charset="-122"/>
                        <a:ea typeface="宋体" panose="02010600030101010101" pitchFamily="2" charset="-122"/>
                        <a:cs typeface="宋体" panose="02010600030101010101" pitchFamily="2" charset="-122"/>
                      </a:endParaRPr>
                    </a:p>
                  </a:txBody>
                  <a:tcPr marL="17779" marR="17779"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2000" b="0">
                          <a:latin typeface="Calibri" panose="020F0502020204030204" pitchFamily="34" charset="0"/>
                          <a:cs typeface="Calibri" panose="020F0502020204030204" pitchFamily="34" charset="0"/>
                        </a:rPr>
                        <a:t> </a:t>
                      </a:r>
                      <a:endParaRPr lang="en-US" altLang="en-US" sz="2000" b="0">
                        <a:latin typeface="Calibri" panose="020F0502020204030204" pitchFamily="34" charset="0"/>
                        <a:ea typeface="Calibri" panose="020F0502020204030204" pitchFamily="34" charset="0"/>
                        <a:cs typeface="Calibri" panose="020F0502020204030204" pitchFamily="34" charset="0"/>
                      </a:endParaRPr>
                    </a:p>
                  </a:txBody>
                  <a:tcPr marL="17779" marR="17779"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2000" b="0">
                          <a:latin typeface="宋体" panose="02010600030101010101" pitchFamily="2" charset="-122"/>
                          <a:ea typeface="宋体" panose="02010600030101010101" pitchFamily="2" charset="-122"/>
                          <a:cs typeface="宋体" panose="02010600030101010101" pitchFamily="2" charset="-122"/>
                        </a:rPr>
                        <a:t>2000</a:t>
                      </a:r>
                      <a:endParaRPr lang="en-US" altLang="en-US" sz="2000" b="0">
                        <a:latin typeface="宋体" panose="02010600030101010101" pitchFamily="2" charset="-122"/>
                        <a:ea typeface="宋体" panose="02010600030101010101" pitchFamily="2" charset="-122"/>
                        <a:cs typeface="宋体" panose="02010600030101010101" pitchFamily="2" charset="-122"/>
                      </a:endParaRPr>
                    </a:p>
                  </a:txBody>
                  <a:tcPr marL="17779" marR="17779"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2000" b="0">
                          <a:latin typeface="Calibri" panose="020F0502020204030204" pitchFamily="34" charset="0"/>
                          <a:cs typeface="Calibri" panose="020F0502020204030204" pitchFamily="34" charset="0"/>
                        </a:rPr>
                        <a:t> </a:t>
                      </a:r>
                      <a:endParaRPr lang="en-US" altLang="en-US" sz="2000" b="0">
                        <a:latin typeface="Calibri" panose="020F0502020204030204" pitchFamily="34" charset="0"/>
                        <a:ea typeface="Calibri" panose="020F0502020204030204" pitchFamily="34" charset="0"/>
                        <a:cs typeface="Calibri" panose="020F0502020204030204" pitchFamily="34" charset="0"/>
                      </a:endParaRPr>
                    </a:p>
                  </a:txBody>
                  <a:tcPr marL="17779" marR="17779"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2000" b="0">
                          <a:latin typeface="宋体" panose="02010600030101010101" pitchFamily="2" charset="-122"/>
                          <a:ea typeface="宋体" panose="02010600030101010101" pitchFamily="2" charset="-122"/>
                          <a:cs typeface="宋体" panose="02010600030101010101" pitchFamily="2" charset="-122"/>
                        </a:rPr>
                        <a:t>2000</a:t>
                      </a:r>
                      <a:endParaRPr lang="en-US" altLang="en-US" sz="2000" b="0">
                        <a:latin typeface="宋体" panose="02010600030101010101" pitchFamily="2" charset="-122"/>
                        <a:ea typeface="宋体" panose="02010600030101010101" pitchFamily="2" charset="-122"/>
                        <a:cs typeface="宋体" panose="02010600030101010101" pitchFamily="2" charset="-122"/>
                      </a:endParaRPr>
                    </a:p>
                  </a:txBody>
                  <a:tcPr marL="17779" marR="17779"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2000" b="0">
                          <a:latin typeface="Calibri" panose="020F0502020204030204" pitchFamily="34" charset="0"/>
                          <a:cs typeface="Calibri" panose="020F0502020204030204" pitchFamily="34" charset="0"/>
                        </a:rPr>
                        <a:t> </a:t>
                      </a:r>
                      <a:endParaRPr lang="en-US" altLang="en-US" sz="2000" b="0">
                        <a:latin typeface="Calibri" panose="020F0502020204030204" pitchFamily="34" charset="0"/>
                        <a:ea typeface="Calibri" panose="020F0502020204030204" pitchFamily="34" charset="0"/>
                        <a:cs typeface="Calibri" panose="020F0502020204030204" pitchFamily="34" charset="0"/>
                      </a:endParaRPr>
                    </a:p>
                  </a:txBody>
                  <a:tcPr marL="17779" marR="17779"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2000" b="0">
                          <a:latin typeface="Calibri" panose="020F0502020204030204" pitchFamily="34" charset="0"/>
                          <a:cs typeface="Calibri" panose="020F0502020204030204" pitchFamily="34" charset="0"/>
                        </a:rPr>
                        <a:t> </a:t>
                      </a:r>
                      <a:endParaRPr lang="en-US" altLang="en-US" sz="2000" b="0">
                        <a:latin typeface="Calibri" panose="020F0502020204030204" pitchFamily="34" charset="0"/>
                        <a:ea typeface="Calibri" panose="020F0502020204030204" pitchFamily="34" charset="0"/>
                        <a:cs typeface="Calibri" panose="020F0502020204030204" pitchFamily="34" charset="0"/>
                      </a:endParaRPr>
                    </a:p>
                  </a:txBody>
                  <a:tcPr marL="17779" marR="17779"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334645">
                <a:tc>
                  <a:txBody>
                    <a:bodyPr/>
                    <a:p>
                      <a:pPr indent="0">
                        <a:buNone/>
                      </a:pPr>
                      <a:r>
                        <a:rPr lang="en-US" sz="2000" b="0">
                          <a:latin typeface="Times New Roman" panose="02020603050405020304" pitchFamily="18" charset="0"/>
                          <a:cs typeface="Times New Roman" panose="02020603050405020304" pitchFamily="18" charset="0"/>
                        </a:rPr>
                        <a:t>1000Base-SX</a:t>
                      </a:r>
                      <a:endParaRPr lang="en-US" altLang="en-US" sz="2000" b="0">
                        <a:latin typeface="Times New Roman" panose="02020603050405020304" pitchFamily="18" charset="0"/>
                        <a:ea typeface="Times New Roman" panose="02020603050405020304" pitchFamily="18" charset="0"/>
                        <a:cs typeface="Times New Roman" panose="02020603050405020304" pitchFamily="18" charset="0"/>
                      </a:endParaRPr>
                    </a:p>
                  </a:txBody>
                  <a:tcPr marL="17779" marR="17779"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2000" b="0">
                          <a:latin typeface="宋体" panose="02010600030101010101" pitchFamily="2" charset="-122"/>
                          <a:ea typeface="宋体" panose="02010600030101010101" pitchFamily="2" charset="-122"/>
                          <a:cs typeface="宋体" panose="02010600030101010101" pitchFamily="2" charset="-122"/>
                        </a:rPr>
                        <a:t>应用距离</a:t>
                      </a:r>
                      <a:endParaRPr lang="en-US" altLang="en-US" sz="20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2000" b="0">
                          <a:latin typeface="宋体" panose="02010600030101010101" pitchFamily="2" charset="-122"/>
                          <a:ea typeface="宋体" panose="02010600030101010101" pitchFamily="2" charset="-122"/>
                          <a:cs typeface="宋体" panose="02010600030101010101" pitchFamily="2" charset="-122"/>
                        </a:rPr>
                        <a:t>27</a:t>
                      </a:r>
                      <a:r>
                        <a:rPr lang="en-US" sz="2000" b="0">
                          <a:latin typeface="Calibri" panose="020F0502020204030204" pitchFamily="34" charset="0"/>
                          <a:cs typeface="Calibri" panose="020F0502020204030204" pitchFamily="34" charset="0"/>
                        </a:rPr>
                        <a:t>5</a:t>
                      </a:r>
                      <a:endParaRPr lang="en-US" altLang="en-US" sz="2000" b="0">
                        <a:latin typeface="宋体" panose="02010600030101010101" pitchFamily="2" charset="-122"/>
                        <a:ea typeface="宋体" panose="02010600030101010101" pitchFamily="2" charset="-122"/>
                        <a:cs typeface="宋体" panose="02010600030101010101" pitchFamily="2" charset="-122"/>
                      </a:endParaRPr>
                    </a:p>
                  </a:txBody>
                  <a:tcPr marL="17779" marR="17779"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2000" b="0">
                          <a:latin typeface="Calibri" panose="020F0502020204030204" pitchFamily="34" charset="0"/>
                          <a:cs typeface="Calibri" panose="020F0502020204030204" pitchFamily="34" charset="0"/>
                        </a:rPr>
                        <a:t> </a:t>
                      </a:r>
                      <a:endParaRPr lang="en-US" altLang="en-US" sz="2000" b="0">
                        <a:latin typeface="Calibri" panose="020F0502020204030204" pitchFamily="34" charset="0"/>
                        <a:ea typeface="Calibri" panose="020F0502020204030204" pitchFamily="34" charset="0"/>
                        <a:cs typeface="Calibri" panose="020F0502020204030204" pitchFamily="34" charset="0"/>
                      </a:endParaRPr>
                    </a:p>
                  </a:txBody>
                  <a:tcPr marL="17779" marR="17779"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2000" b="0">
                          <a:latin typeface="宋体" panose="02010600030101010101" pitchFamily="2" charset="-122"/>
                          <a:ea typeface="宋体" panose="02010600030101010101" pitchFamily="2" charset="-122"/>
                          <a:cs typeface="宋体" panose="02010600030101010101" pitchFamily="2" charset="-122"/>
                        </a:rPr>
                        <a:t>550</a:t>
                      </a:r>
                      <a:endParaRPr lang="en-US" altLang="en-US" sz="2000" b="0">
                        <a:latin typeface="宋体" panose="02010600030101010101" pitchFamily="2" charset="-122"/>
                        <a:ea typeface="宋体" panose="02010600030101010101" pitchFamily="2" charset="-122"/>
                        <a:cs typeface="宋体" panose="02010600030101010101" pitchFamily="2" charset="-122"/>
                      </a:endParaRPr>
                    </a:p>
                  </a:txBody>
                  <a:tcPr marL="17779" marR="17779"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2000" b="0">
                          <a:latin typeface="Calibri" panose="020F0502020204030204" pitchFamily="34" charset="0"/>
                          <a:cs typeface="Calibri" panose="020F0502020204030204" pitchFamily="34" charset="0"/>
                        </a:rPr>
                        <a:t> </a:t>
                      </a:r>
                      <a:endParaRPr lang="en-US" altLang="en-US" sz="2000" b="0">
                        <a:latin typeface="Calibri" panose="020F0502020204030204" pitchFamily="34" charset="0"/>
                        <a:ea typeface="Calibri" panose="020F0502020204030204" pitchFamily="34" charset="0"/>
                        <a:cs typeface="Calibri" panose="020F0502020204030204" pitchFamily="34" charset="0"/>
                      </a:endParaRPr>
                    </a:p>
                  </a:txBody>
                  <a:tcPr marL="17779" marR="17779"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2000" b="0">
                          <a:latin typeface="宋体" panose="02010600030101010101" pitchFamily="2" charset="-122"/>
                          <a:ea typeface="宋体" panose="02010600030101010101" pitchFamily="2" charset="-122"/>
                          <a:cs typeface="宋体" panose="02010600030101010101" pitchFamily="2" charset="-122"/>
                        </a:rPr>
                        <a:t>800</a:t>
                      </a:r>
                      <a:endParaRPr lang="en-US" altLang="en-US" sz="2000" b="0">
                        <a:latin typeface="宋体" panose="02010600030101010101" pitchFamily="2" charset="-122"/>
                        <a:ea typeface="宋体" panose="02010600030101010101" pitchFamily="2" charset="-122"/>
                        <a:cs typeface="宋体" panose="02010600030101010101" pitchFamily="2" charset="-122"/>
                      </a:endParaRPr>
                    </a:p>
                  </a:txBody>
                  <a:tcPr marL="17779" marR="17779"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2000" b="0">
                          <a:latin typeface="Calibri" panose="020F0502020204030204" pitchFamily="34" charset="0"/>
                          <a:cs typeface="Calibri" panose="020F0502020204030204" pitchFamily="34" charset="0"/>
                        </a:rPr>
                        <a:t> </a:t>
                      </a:r>
                      <a:endParaRPr lang="en-US" altLang="en-US" sz="2000" b="0">
                        <a:latin typeface="Calibri" panose="020F0502020204030204" pitchFamily="34" charset="0"/>
                        <a:ea typeface="Calibri" panose="020F0502020204030204" pitchFamily="34" charset="0"/>
                        <a:cs typeface="Calibri" panose="020F0502020204030204" pitchFamily="34" charset="0"/>
                      </a:endParaRPr>
                    </a:p>
                  </a:txBody>
                  <a:tcPr marL="17779" marR="17779"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2000" b="0">
                          <a:latin typeface="Calibri" panose="020F0502020204030204" pitchFamily="34" charset="0"/>
                          <a:cs typeface="Calibri" panose="020F0502020204030204" pitchFamily="34" charset="0"/>
                        </a:rPr>
                        <a:t> </a:t>
                      </a:r>
                      <a:endParaRPr lang="en-US" altLang="en-US" sz="2000" b="0">
                        <a:latin typeface="Calibri" panose="020F0502020204030204" pitchFamily="34" charset="0"/>
                        <a:ea typeface="Calibri" panose="020F0502020204030204" pitchFamily="34" charset="0"/>
                        <a:cs typeface="Calibri" panose="020F0502020204030204" pitchFamily="34" charset="0"/>
                      </a:endParaRPr>
                    </a:p>
                  </a:txBody>
                  <a:tcPr marL="17779" marR="17779"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2000" b="0">
                          <a:latin typeface="Calibri" panose="020F0502020204030204" pitchFamily="34" charset="0"/>
                          <a:cs typeface="Calibri" panose="020F0502020204030204" pitchFamily="34" charset="0"/>
                        </a:rPr>
                        <a:t> </a:t>
                      </a:r>
                      <a:endParaRPr lang="en-US" altLang="en-US" sz="2000" b="0">
                        <a:latin typeface="Calibri" panose="020F0502020204030204" pitchFamily="34" charset="0"/>
                        <a:ea typeface="Calibri" panose="020F0502020204030204" pitchFamily="34" charset="0"/>
                        <a:cs typeface="Calibri" panose="020F0502020204030204" pitchFamily="34" charset="0"/>
                      </a:endParaRPr>
                    </a:p>
                  </a:txBody>
                  <a:tcPr marL="17779" marR="17779"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334010">
                <a:tc>
                  <a:txBody>
                    <a:bodyPr/>
                    <a:p>
                      <a:pPr indent="0">
                        <a:buNone/>
                      </a:pPr>
                      <a:r>
                        <a:rPr lang="en-US" sz="2000" b="0">
                          <a:latin typeface="Times New Roman" panose="02020603050405020304" pitchFamily="18" charset="0"/>
                          <a:cs typeface="Times New Roman" panose="02020603050405020304" pitchFamily="18" charset="0"/>
                        </a:rPr>
                        <a:t>1000Base-LX</a:t>
                      </a:r>
                      <a:endParaRPr lang="en-US" altLang="en-US" sz="2000" b="0">
                        <a:latin typeface="Times New Roman" panose="02020603050405020304" pitchFamily="18" charset="0"/>
                        <a:ea typeface="Times New Roman" panose="02020603050405020304" pitchFamily="18" charset="0"/>
                        <a:cs typeface="Times New Roman" panose="02020603050405020304" pitchFamily="18" charset="0"/>
                      </a:endParaRPr>
                    </a:p>
                  </a:txBody>
                  <a:tcPr marL="17779" marR="17779"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2000" b="0">
                          <a:latin typeface="宋体" panose="02010600030101010101" pitchFamily="2" charset="-122"/>
                          <a:ea typeface="宋体" panose="02010600030101010101" pitchFamily="2" charset="-122"/>
                          <a:cs typeface="宋体" panose="02010600030101010101" pitchFamily="2" charset="-122"/>
                        </a:rPr>
                        <a:t>应用距离</a:t>
                      </a:r>
                      <a:endParaRPr lang="en-US" altLang="en-US" sz="20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2000" b="0">
                          <a:latin typeface="Calibri" panose="020F0502020204030204" pitchFamily="34" charset="0"/>
                          <a:cs typeface="Calibri" panose="020F0502020204030204" pitchFamily="34" charset="0"/>
                        </a:rPr>
                        <a:t> </a:t>
                      </a:r>
                      <a:endParaRPr lang="en-US" altLang="en-US" sz="2000" b="0">
                        <a:latin typeface="Calibri" panose="020F0502020204030204" pitchFamily="34" charset="0"/>
                        <a:ea typeface="Calibri" panose="020F0502020204030204" pitchFamily="34" charset="0"/>
                        <a:cs typeface="Calibri" panose="020F0502020204030204" pitchFamily="34" charset="0"/>
                      </a:endParaRPr>
                    </a:p>
                  </a:txBody>
                  <a:tcPr marL="17779" marR="17779"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2000" b="0">
                          <a:latin typeface="宋体" panose="02010600030101010101" pitchFamily="2" charset="-122"/>
                          <a:ea typeface="宋体" panose="02010600030101010101" pitchFamily="2" charset="-122"/>
                          <a:cs typeface="宋体" panose="02010600030101010101" pitchFamily="2" charset="-122"/>
                        </a:rPr>
                        <a:t>550</a:t>
                      </a:r>
                      <a:endParaRPr lang="en-US" altLang="en-US" sz="2000" b="0">
                        <a:latin typeface="宋体" panose="02010600030101010101" pitchFamily="2" charset="-122"/>
                        <a:ea typeface="宋体" panose="02010600030101010101" pitchFamily="2" charset="-122"/>
                        <a:cs typeface="宋体" panose="02010600030101010101" pitchFamily="2" charset="-122"/>
                      </a:endParaRPr>
                    </a:p>
                  </a:txBody>
                  <a:tcPr marL="17779" marR="17779"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2000" b="0">
                          <a:latin typeface="Calibri" panose="020F0502020204030204" pitchFamily="34" charset="0"/>
                          <a:cs typeface="Calibri" panose="020F0502020204030204" pitchFamily="34" charset="0"/>
                        </a:rPr>
                        <a:t> </a:t>
                      </a:r>
                      <a:endParaRPr lang="en-US" altLang="en-US" sz="2000" b="0">
                        <a:latin typeface="Calibri" panose="020F0502020204030204" pitchFamily="34" charset="0"/>
                        <a:ea typeface="Calibri" panose="020F0502020204030204" pitchFamily="34" charset="0"/>
                        <a:cs typeface="Calibri" panose="020F0502020204030204" pitchFamily="34" charset="0"/>
                      </a:endParaRPr>
                    </a:p>
                  </a:txBody>
                  <a:tcPr marL="17779" marR="17779"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2000" b="0">
                          <a:latin typeface="宋体" panose="02010600030101010101" pitchFamily="2" charset="-122"/>
                          <a:ea typeface="宋体" panose="02010600030101010101" pitchFamily="2" charset="-122"/>
                          <a:cs typeface="宋体" panose="02010600030101010101" pitchFamily="2" charset="-122"/>
                        </a:rPr>
                        <a:t>550</a:t>
                      </a:r>
                      <a:endParaRPr lang="en-US" altLang="en-US" sz="2000" b="0">
                        <a:latin typeface="宋体" panose="02010600030101010101" pitchFamily="2" charset="-122"/>
                        <a:ea typeface="宋体" panose="02010600030101010101" pitchFamily="2" charset="-122"/>
                        <a:cs typeface="宋体" panose="02010600030101010101" pitchFamily="2" charset="-122"/>
                      </a:endParaRPr>
                    </a:p>
                  </a:txBody>
                  <a:tcPr marL="17779" marR="17779"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2000" b="0">
                          <a:latin typeface="Calibri" panose="020F0502020204030204" pitchFamily="34" charset="0"/>
                          <a:cs typeface="Calibri" panose="020F0502020204030204" pitchFamily="34" charset="0"/>
                        </a:rPr>
                        <a:t> </a:t>
                      </a:r>
                      <a:endParaRPr lang="en-US" altLang="en-US" sz="2000" b="0">
                        <a:latin typeface="Calibri" panose="020F0502020204030204" pitchFamily="34" charset="0"/>
                        <a:ea typeface="Calibri" panose="020F0502020204030204" pitchFamily="34" charset="0"/>
                        <a:cs typeface="Calibri" panose="020F0502020204030204" pitchFamily="34" charset="0"/>
                      </a:endParaRPr>
                    </a:p>
                  </a:txBody>
                  <a:tcPr marL="17779" marR="17779"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2000" b="0">
                          <a:latin typeface="宋体" panose="02010600030101010101" pitchFamily="2" charset="-122"/>
                          <a:ea typeface="宋体" panose="02010600030101010101" pitchFamily="2" charset="-122"/>
                          <a:cs typeface="宋体" panose="02010600030101010101" pitchFamily="2" charset="-122"/>
                        </a:rPr>
                        <a:t>550</a:t>
                      </a:r>
                      <a:endParaRPr lang="en-US" altLang="en-US" sz="2000" b="0">
                        <a:latin typeface="宋体" panose="02010600030101010101" pitchFamily="2" charset="-122"/>
                        <a:ea typeface="宋体" panose="02010600030101010101" pitchFamily="2" charset="-122"/>
                        <a:cs typeface="宋体" panose="02010600030101010101" pitchFamily="2" charset="-122"/>
                      </a:endParaRPr>
                    </a:p>
                  </a:txBody>
                  <a:tcPr marL="17779" marR="17779"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2000" b="0">
                          <a:latin typeface="宋体" panose="02010600030101010101" pitchFamily="2" charset="-122"/>
                          <a:ea typeface="宋体" panose="02010600030101010101" pitchFamily="2" charset="-122"/>
                          <a:cs typeface="宋体" panose="02010600030101010101" pitchFamily="2" charset="-122"/>
                        </a:rPr>
                        <a:t>5000</a:t>
                      </a:r>
                      <a:endParaRPr lang="en-US" altLang="en-US" sz="2000" b="0">
                        <a:latin typeface="宋体" panose="02010600030101010101" pitchFamily="2" charset="-122"/>
                        <a:ea typeface="宋体" panose="02010600030101010101" pitchFamily="2" charset="-122"/>
                        <a:cs typeface="宋体" panose="02010600030101010101" pitchFamily="2" charset="-122"/>
                      </a:endParaRPr>
                    </a:p>
                  </a:txBody>
                  <a:tcPr marL="17779" marR="17779"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2000" b="0">
                          <a:latin typeface="Calibri" panose="020F0502020204030204" pitchFamily="34" charset="0"/>
                          <a:cs typeface="Calibri" panose="020F0502020204030204" pitchFamily="34" charset="0"/>
                        </a:rPr>
                        <a:t> </a:t>
                      </a:r>
                      <a:endParaRPr lang="en-US" altLang="en-US" sz="2000" b="0">
                        <a:latin typeface="Calibri" panose="020F0502020204030204" pitchFamily="34" charset="0"/>
                        <a:ea typeface="Calibri" panose="020F0502020204030204" pitchFamily="34" charset="0"/>
                        <a:cs typeface="Calibri" panose="020F0502020204030204" pitchFamily="34" charset="0"/>
                      </a:endParaRPr>
                    </a:p>
                  </a:txBody>
                  <a:tcPr marL="17779" marR="17779"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334010">
                <a:tc>
                  <a:txBody>
                    <a:bodyPr/>
                    <a:p>
                      <a:pPr indent="0">
                        <a:buNone/>
                      </a:pPr>
                      <a:r>
                        <a:rPr lang="en-US" sz="2000" b="0">
                          <a:latin typeface="Times New Roman" panose="02020603050405020304" pitchFamily="18" charset="0"/>
                          <a:cs typeface="Times New Roman" panose="02020603050405020304" pitchFamily="18" charset="0"/>
                        </a:rPr>
                        <a:t>1000Base-LX4</a:t>
                      </a:r>
                      <a:endParaRPr lang="en-US" altLang="en-US" sz="2000" b="0">
                        <a:latin typeface="Times New Roman" panose="02020603050405020304" pitchFamily="18" charset="0"/>
                        <a:ea typeface="Times New Roman" panose="02020603050405020304" pitchFamily="18" charset="0"/>
                        <a:cs typeface="Times New Roman" panose="02020603050405020304" pitchFamily="18" charset="0"/>
                      </a:endParaRPr>
                    </a:p>
                  </a:txBody>
                  <a:tcPr marL="17779" marR="17779"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2000" b="0">
                          <a:latin typeface="宋体" panose="02010600030101010101" pitchFamily="2" charset="-122"/>
                          <a:ea typeface="宋体" panose="02010600030101010101" pitchFamily="2" charset="-122"/>
                          <a:cs typeface="宋体" panose="02010600030101010101" pitchFamily="2" charset="-122"/>
                        </a:rPr>
                        <a:t>应用距离</a:t>
                      </a:r>
                      <a:endParaRPr lang="en-US" altLang="en-US" sz="20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2000" b="0">
                          <a:latin typeface="Calibri" panose="020F0502020204030204" pitchFamily="34" charset="0"/>
                          <a:cs typeface="Calibri" panose="020F0502020204030204" pitchFamily="34" charset="0"/>
                        </a:rPr>
                        <a:t> </a:t>
                      </a:r>
                      <a:endParaRPr lang="en-US" altLang="en-US" sz="2000" b="0">
                        <a:latin typeface="Calibri" panose="020F0502020204030204" pitchFamily="34" charset="0"/>
                        <a:ea typeface="Calibri" panose="020F0502020204030204" pitchFamily="34" charset="0"/>
                        <a:cs typeface="Calibri" panose="020F0502020204030204" pitchFamily="34" charset="0"/>
                      </a:endParaRPr>
                    </a:p>
                  </a:txBody>
                  <a:tcPr marL="17779" marR="17779"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2000" b="0">
                          <a:latin typeface="Calibri" panose="020F0502020204030204" pitchFamily="34" charset="0"/>
                          <a:cs typeface="Calibri" panose="020F0502020204030204" pitchFamily="34" charset="0"/>
                        </a:rPr>
                        <a:t>300</a:t>
                      </a:r>
                      <a:endParaRPr lang="en-US" altLang="en-US" sz="2000" b="0">
                        <a:latin typeface="Calibri" panose="020F0502020204030204" pitchFamily="34" charset="0"/>
                        <a:ea typeface="Calibri" panose="020F0502020204030204" pitchFamily="34" charset="0"/>
                        <a:cs typeface="Calibri" panose="020F0502020204030204" pitchFamily="34" charset="0"/>
                      </a:endParaRPr>
                    </a:p>
                  </a:txBody>
                  <a:tcPr marL="17779" marR="17779"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2000" b="0">
                          <a:latin typeface="Calibri" panose="020F0502020204030204" pitchFamily="34" charset="0"/>
                          <a:cs typeface="Calibri" panose="020F0502020204030204" pitchFamily="34" charset="0"/>
                        </a:rPr>
                        <a:t> </a:t>
                      </a:r>
                      <a:endParaRPr lang="en-US" altLang="en-US" sz="2000" b="0">
                        <a:latin typeface="Calibri" panose="020F0502020204030204" pitchFamily="34" charset="0"/>
                        <a:ea typeface="Calibri" panose="020F0502020204030204" pitchFamily="34" charset="0"/>
                        <a:cs typeface="Calibri" panose="020F0502020204030204" pitchFamily="34" charset="0"/>
                      </a:endParaRPr>
                    </a:p>
                  </a:txBody>
                  <a:tcPr marL="17779" marR="17779"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2000" b="0">
                          <a:latin typeface="Calibri" panose="020F0502020204030204" pitchFamily="34" charset="0"/>
                          <a:cs typeface="Calibri" panose="020F0502020204030204" pitchFamily="34" charset="0"/>
                        </a:rPr>
                        <a:t>300</a:t>
                      </a:r>
                      <a:endParaRPr lang="en-US" altLang="en-US" sz="2000" b="0">
                        <a:latin typeface="Calibri" panose="020F0502020204030204" pitchFamily="34" charset="0"/>
                        <a:ea typeface="Calibri" panose="020F0502020204030204" pitchFamily="34" charset="0"/>
                        <a:cs typeface="Calibri" panose="020F0502020204030204" pitchFamily="34" charset="0"/>
                      </a:endParaRPr>
                    </a:p>
                  </a:txBody>
                  <a:tcPr marL="17779" marR="17779"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2000" b="0">
                          <a:latin typeface="Calibri" panose="020F0502020204030204" pitchFamily="34" charset="0"/>
                          <a:cs typeface="Calibri" panose="020F0502020204030204" pitchFamily="34" charset="0"/>
                        </a:rPr>
                        <a:t> </a:t>
                      </a:r>
                      <a:endParaRPr lang="en-US" altLang="en-US" sz="2000" b="0">
                        <a:latin typeface="Calibri" panose="020F0502020204030204" pitchFamily="34" charset="0"/>
                        <a:ea typeface="Calibri" panose="020F0502020204030204" pitchFamily="34" charset="0"/>
                        <a:cs typeface="Calibri" panose="020F0502020204030204" pitchFamily="34" charset="0"/>
                      </a:endParaRPr>
                    </a:p>
                  </a:txBody>
                  <a:tcPr marL="17779" marR="17779"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2000" b="0">
                          <a:latin typeface="Calibri" panose="020F0502020204030204" pitchFamily="34" charset="0"/>
                          <a:cs typeface="Calibri" panose="020F0502020204030204" pitchFamily="34" charset="0"/>
                        </a:rPr>
                        <a:t>300</a:t>
                      </a:r>
                      <a:endParaRPr lang="en-US" altLang="en-US" sz="2000" b="0">
                        <a:latin typeface="Calibri" panose="020F0502020204030204" pitchFamily="34" charset="0"/>
                        <a:ea typeface="Calibri" panose="020F0502020204030204" pitchFamily="34" charset="0"/>
                        <a:cs typeface="Calibri" panose="020F0502020204030204" pitchFamily="34" charset="0"/>
                      </a:endParaRPr>
                    </a:p>
                  </a:txBody>
                  <a:tcPr marL="17779" marR="17779"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2000" b="0">
                          <a:latin typeface="Calibri" panose="020F0502020204030204" pitchFamily="34" charset="0"/>
                          <a:cs typeface="Calibri" panose="020F0502020204030204" pitchFamily="34" charset="0"/>
                        </a:rPr>
                        <a:t> </a:t>
                      </a:r>
                      <a:endParaRPr lang="en-US" altLang="en-US" sz="2000" b="0">
                        <a:latin typeface="Calibri" panose="020F0502020204030204" pitchFamily="34" charset="0"/>
                        <a:ea typeface="Calibri" panose="020F0502020204030204" pitchFamily="34" charset="0"/>
                        <a:cs typeface="Calibri" panose="020F0502020204030204" pitchFamily="34" charset="0"/>
                      </a:endParaRPr>
                    </a:p>
                  </a:txBody>
                  <a:tcPr marL="17779" marR="17779"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2000" b="0">
                          <a:latin typeface="Calibri" panose="020F0502020204030204" pitchFamily="34" charset="0"/>
                          <a:cs typeface="Calibri" panose="020F0502020204030204" pitchFamily="34" charset="0"/>
                        </a:rPr>
                        <a:t> </a:t>
                      </a:r>
                      <a:endParaRPr lang="en-US" altLang="en-US" sz="2000" b="0">
                        <a:latin typeface="Calibri" panose="020F0502020204030204" pitchFamily="34" charset="0"/>
                        <a:ea typeface="Calibri" panose="020F0502020204030204" pitchFamily="34" charset="0"/>
                        <a:cs typeface="Calibri" panose="020F0502020204030204" pitchFamily="34" charset="0"/>
                      </a:endParaRPr>
                    </a:p>
                  </a:txBody>
                  <a:tcPr marL="17779" marR="17779"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334645">
                <a:tc>
                  <a:txBody>
                    <a:bodyPr/>
                    <a:p>
                      <a:pPr indent="0">
                        <a:buNone/>
                      </a:pPr>
                      <a:r>
                        <a:rPr lang="en-US" sz="2000" b="0">
                          <a:latin typeface="Times New Roman" panose="02020603050405020304" pitchFamily="18" charset="0"/>
                          <a:cs typeface="Times New Roman" panose="02020603050405020304" pitchFamily="18" charset="0"/>
                        </a:rPr>
                        <a:t>10GBase-SR</a:t>
                      </a:r>
                      <a:endParaRPr lang="en-US" altLang="en-US" sz="2000" b="0">
                        <a:latin typeface="Times New Roman" panose="02020603050405020304" pitchFamily="18" charset="0"/>
                        <a:ea typeface="Times New Roman" panose="02020603050405020304" pitchFamily="18" charset="0"/>
                        <a:cs typeface="Times New Roman" panose="02020603050405020304" pitchFamily="18" charset="0"/>
                      </a:endParaRPr>
                    </a:p>
                  </a:txBody>
                  <a:tcPr marL="17779" marR="17779"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2000" b="0">
                          <a:latin typeface="宋体" panose="02010600030101010101" pitchFamily="2" charset="-122"/>
                          <a:ea typeface="宋体" panose="02010600030101010101" pitchFamily="2" charset="-122"/>
                          <a:cs typeface="宋体" panose="02010600030101010101" pitchFamily="2" charset="-122"/>
                        </a:rPr>
                        <a:t>应用距离</a:t>
                      </a:r>
                      <a:endParaRPr lang="en-US" altLang="en-US" sz="20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2000" b="0">
                          <a:latin typeface="宋体" panose="02010600030101010101" pitchFamily="2" charset="-122"/>
                          <a:ea typeface="宋体" panose="02010600030101010101" pitchFamily="2" charset="-122"/>
                          <a:cs typeface="宋体" panose="02010600030101010101" pitchFamily="2" charset="-122"/>
                        </a:rPr>
                        <a:t>33</a:t>
                      </a:r>
                      <a:endParaRPr lang="en-US" altLang="en-US" sz="2000" b="0">
                        <a:latin typeface="宋体" panose="02010600030101010101" pitchFamily="2" charset="-122"/>
                        <a:ea typeface="宋体" panose="02010600030101010101" pitchFamily="2" charset="-122"/>
                        <a:cs typeface="宋体" panose="02010600030101010101" pitchFamily="2" charset="-122"/>
                      </a:endParaRPr>
                    </a:p>
                  </a:txBody>
                  <a:tcPr marL="17779" marR="17779"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2000" b="0">
                          <a:latin typeface="Calibri" panose="020F0502020204030204" pitchFamily="34" charset="0"/>
                          <a:cs typeface="Calibri" panose="020F0502020204030204" pitchFamily="34" charset="0"/>
                        </a:rPr>
                        <a:t> </a:t>
                      </a:r>
                      <a:endParaRPr lang="en-US" altLang="en-US" sz="2000" b="0">
                        <a:latin typeface="Calibri" panose="020F0502020204030204" pitchFamily="34" charset="0"/>
                        <a:ea typeface="Calibri" panose="020F0502020204030204" pitchFamily="34" charset="0"/>
                        <a:cs typeface="Calibri" panose="020F0502020204030204" pitchFamily="34" charset="0"/>
                      </a:endParaRPr>
                    </a:p>
                  </a:txBody>
                  <a:tcPr marL="17779" marR="17779"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2000" b="0">
                          <a:latin typeface="宋体" panose="02010600030101010101" pitchFamily="2" charset="-122"/>
                          <a:ea typeface="宋体" panose="02010600030101010101" pitchFamily="2" charset="-122"/>
                          <a:cs typeface="宋体" panose="02010600030101010101" pitchFamily="2" charset="-122"/>
                        </a:rPr>
                        <a:t>82</a:t>
                      </a:r>
                      <a:endParaRPr lang="en-US" altLang="en-US" sz="2000" b="0">
                        <a:latin typeface="宋体" panose="02010600030101010101" pitchFamily="2" charset="-122"/>
                        <a:ea typeface="宋体" panose="02010600030101010101" pitchFamily="2" charset="-122"/>
                        <a:cs typeface="宋体" panose="02010600030101010101" pitchFamily="2" charset="-122"/>
                      </a:endParaRPr>
                    </a:p>
                  </a:txBody>
                  <a:tcPr marL="17779" marR="17779"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2000" b="0">
                          <a:latin typeface="Calibri" panose="020F0502020204030204" pitchFamily="34" charset="0"/>
                          <a:cs typeface="Calibri" panose="020F0502020204030204" pitchFamily="34" charset="0"/>
                        </a:rPr>
                        <a:t> </a:t>
                      </a:r>
                      <a:endParaRPr lang="en-US" altLang="en-US" sz="2000" b="0">
                        <a:latin typeface="Calibri" panose="020F0502020204030204" pitchFamily="34" charset="0"/>
                        <a:ea typeface="Calibri" panose="020F0502020204030204" pitchFamily="34" charset="0"/>
                        <a:cs typeface="Calibri" panose="020F0502020204030204" pitchFamily="34" charset="0"/>
                      </a:endParaRPr>
                    </a:p>
                  </a:txBody>
                  <a:tcPr marL="17779" marR="17779"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2000" b="0">
                          <a:latin typeface="宋体" panose="02010600030101010101" pitchFamily="2" charset="-122"/>
                          <a:ea typeface="宋体" panose="02010600030101010101" pitchFamily="2" charset="-122"/>
                          <a:cs typeface="宋体" panose="02010600030101010101" pitchFamily="2" charset="-122"/>
                        </a:rPr>
                        <a:t>300</a:t>
                      </a:r>
                      <a:endParaRPr lang="en-US" altLang="en-US" sz="2000" b="0">
                        <a:latin typeface="宋体" panose="02010600030101010101" pitchFamily="2" charset="-122"/>
                        <a:ea typeface="宋体" panose="02010600030101010101" pitchFamily="2" charset="-122"/>
                        <a:cs typeface="宋体" panose="02010600030101010101" pitchFamily="2" charset="-122"/>
                      </a:endParaRPr>
                    </a:p>
                  </a:txBody>
                  <a:tcPr marL="17779" marR="17779"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2000" b="0">
                          <a:latin typeface="Calibri" panose="020F0502020204030204" pitchFamily="34" charset="0"/>
                          <a:cs typeface="Calibri" panose="020F0502020204030204" pitchFamily="34" charset="0"/>
                        </a:rPr>
                        <a:t> </a:t>
                      </a:r>
                      <a:endParaRPr lang="en-US" altLang="en-US" sz="2000" b="0">
                        <a:latin typeface="Calibri" panose="020F0502020204030204" pitchFamily="34" charset="0"/>
                        <a:ea typeface="Calibri" panose="020F0502020204030204" pitchFamily="34" charset="0"/>
                        <a:cs typeface="Calibri" panose="020F0502020204030204" pitchFamily="34" charset="0"/>
                      </a:endParaRPr>
                    </a:p>
                  </a:txBody>
                  <a:tcPr marL="17779" marR="17779"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2000" b="0">
                          <a:latin typeface="Calibri" panose="020F0502020204030204" pitchFamily="34" charset="0"/>
                          <a:cs typeface="Calibri" panose="020F0502020204030204" pitchFamily="34" charset="0"/>
                        </a:rPr>
                        <a:t> </a:t>
                      </a:r>
                      <a:endParaRPr lang="en-US" altLang="en-US" sz="2000" b="0">
                        <a:latin typeface="Calibri" panose="020F0502020204030204" pitchFamily="34" charset="0"/>
                        <a:ea typeface="Calibri" panose="020F0502020204030204" pitchFamily="34" charset="0"/>
                        <a:cs typeface="Calibri" panose="020F0502020204030204" pitchFamily="34" charset="0"/>
                      </a:endParaRPr>
                    </a:p>
                  </a:txBody>
                  <a:tcPr marL="17779" marR="17779"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2000" b="0">
                          <a:latin typeface="Calibri" panose="020F0502020204030204" pitchFamily="34" charset="0"/>
                          <a:cs typeface="Calibri" panose="020F0502020204030204" pitchFamily="34" charset="0"/>
                        </a:rPr>
                        <a:t> </a:t>
                      </a:r>
                      <a:endParaRPr lang="en-US" altLang="en-US" sz="2000" b="0">
                        <a:latin typeface="Calibri" panose="020F0502020204030204" pitchFamily="34" charset="0"/>
                        <a:ea typeface="Calibri" panose="020F0502020204030204" pitchFamily="34" charset="0"/>
                        <a:cs typeface="Calibri" panose="020F0502020204030204" pitchFamily="34" charset="0"/>
                      </a:endParaRPr>
                    </a:p>
                  </a:txBody>
                  <a:tcPr marL="17779" marR="17779"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334010">
                <a:tc>
                  <a:txBody>
                    <a:bodyPr/>
                    <a:p>
                      <a:pPr indent="0">
                        <a:buNone/>
                      </a:pPr>
                      <a:r>
                        <a:rPr lang="en-US" sz="2000" b="0">
                          <a:latin typeface="Times New Roman" panose="02020603050405020304" pitchFamily="18" charset="0"/>
                          <a:cs typeface="Times New Roman" panose="02020603050405020304" pitchFamily="18" charset="0"/>
                        </a:rPr>
                        <a:t>10Gase-LX4</a:t>
                      </a:r>
                      <a:endParaRPr lang="en-US" altLang="en-US" sz="2000" b="0">
                        <a:latin typeface="Times New Roman" panose="02020603050405020304" pitchFamily="18" charset="0"/>
                        <a:ea typeface="Times New Roman" panose="02020603050405020304" pitchFamily="18" charset="0"/>
                        <a:cs typeface="Times New Roman" panose="02020603050405020304" pitchFamily="18" charset="0"/>
                      </a:endParaRPr>
                    </a:p>
                  </a:txBody>
                  <a:tcPr marL="17779" marR="17779"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2000" b="0">
                          <a:latin typeface="宋体" panose="02010600030101010101" pitchFamily="2" charset="-122"/>
                          <a:ea typeface="宋体" panose="02010600030101010101" pitchFamily="2" charset="-122"/>
                          <a:cs typeface="宋体" panose="02010600030101010101" pitchFamily="2" charset="-122"/>
                        </a:rPr>
                        <a:t>应用距离</a:t>
                      </a:r>
                      <a:endParaRPr lang="en-US" altLang="en-US" sz="20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2000" b="0">
                          <a:latin typeface="Calibri" panose="020F0502020204030204" pitchFamily="34" charset="0"/>
                          <a:cs typeface="Calibri" panose="020F0502020204030204" pitchFamily="34" charset="0"/>
                        </a:rPr>
                        <a:t> </a:t>
                      </a:r>
                      <a:endParaRPr lang="en-US" altLang="en-US" sz="2000" b="0">
                        <a:latin typeface="Calibri" panose="020F0502020204030204" pitchFamily="34" charset="0"/>
                        <a:ea typeface="Calibri" panose="020F0502020204030204" pitchFamily="34" charset="0"/>
                        <a:cs typeface="Calibri" panose="020F0502020204030204" pitchFamily="34" charset="0"/>
                      </a:endParaRPr>
                    </a:p>
                  </a:txBody>
                  <a:tcPr marL="17779" marR="17779"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2000" b="0">
                          <a:latin typeface="宋体" panose="02010600030101010101" pitchFamily="2" charset="-122"/>
                          <a:ea typeface="宋体" panose="02010600030101010101" pitchFamily="2" charset="-122"/>
                          <a:cs typeface="宋体" panose="02010600030101010101" pitchFamily="2" charset="-122"/>
                        </a:rPr>
                        <a:t>300</a:t>
                      </a:r>
                      <a:endParaRPr lang="en-US" altLang="en-US" sz="2000" b="0">
                        <a:latin typeface="宋体" panose="02010600030101010101" pitchFamily="2" charset="-122"/>
                        <a:ea typeface="宋体" panose="02010600030101010101" pitchFamily="2" charset="-122"/>
                        <a:cs typeface="宋体" panose="02010600030101010101" pitchFamily="2" charset="-122"/>
                      </a:endParaRPr>
                    </a:p>
                  </a:txBody>
                  <a:tcPr marL="17779" marR="17779"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2000" b="0">
                          <a:latin typeface="Calibri" panose="020F0502020204030204" pitchFamily="34" charset="0"/>
                          <a:cs typeface="Calibri" panose="020F0502020204030204" pitchFamily="34" charset="0"/>
                        </a:rPr>
                        <a:t> </a:t>
                      </a:r>
                      <a:endParaRPr lang="en-US" altLang="en-US" sz="2000" b="0">
                        <a:latin typeface="Calibri" panose="020F0502020204030204" pitchFamily="34" charset="0"/>
                        <a:ea typeface="Calibri" panose="020F0502020204030204" pitchFamily="34" charset="0"/>
                        <a:cs typeface="Calibri" panose="020F0502020204030204" pitchFamily="34" charset="0"/>
                      </a:endParaRPr>
                    </a:p>
                  </a:txBody>
                  <a:tcPr marL="17779" marR="17779"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2000" b="0">
                          <a:latin typeface="宋体" panose="02010600030101010101" pitchFamily="2" charset="-122"/>
                          <a:ea typeface="宋体" panose="02010600030101010101" pitchFamily="2" charset="-122"/>
                          <a:cs typeface="宋体" panose="02010600030101010101" pitchFamily="2" charset="-122"/>
                        </a:rPr>
                        <a:t>300</a:t>
                      </a:r>
                      <a:endParaRPr lang="en-US" altLang="en-US" sz="2000" b="0">
                        <a:latin typeface="宋体" panose="02010600030101010101" pitchFamily="2" charset="-122"/>
                        <a:ea typeface="宋体" panose="02010600030101010101" pitchFamily="2" charset="-122"/>
                        <a:cs typeface="宋体" panose="02010600030101010101" pitchFamily="2" charset="-122"/>
                      </a:endParaRPr>
                    </a:p>
                  </a:txBody>
                  <a:tcPr marL="17779" marR="17779"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2000" b="0">
                          <a:latin typeface="Calibri" panose="020F0502020204030204" pitchFamily="34" charset="0"/>
                          <a:cs typeface="Calibri" panose="020F0502020204030204" pitchFamily="34" charset="0"/>
                        </a:rPr>
                        <a:t> </a:t>
                      </a:r>
                      <a:endParaRPr lang="en-US" altLang="en-US" sz="2000" b="0">
                        <a:latin typeface="Calibri" panose="020F0502020204030204" pitchFamily="34" charset="0"/>
                        <a:ea typeface="Calibri" panose="020F0502020204030204" pitchFamily="34" charset="0"/>
                        <a:cs typeface="Calibri" panose="020F0502020204030204" pitchFamily="34" charset="0"/>
                      </a:endParaRPr>
                    </a:p>
                  </a:txBody>
                  <a:tcPr marL="17779" marR="17779"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2000" b="0">
                          <a:latin typeface="宋体" panose="02010600030101010101" pitchFamily="2" charset="-122"/>
                          <a:ea typeface="宋体" panose="02010600030101010101" pitchFamily="2" charset="-122"/>
                          <a:cs typeface="宋体" panose="02010600030101010101" pitchFamily="2" charset="-122"/>
                        </a:rPr>
                        <a:t>300</a:t>
                      </a:r>
                      <a:endParaRPr lang="en-US" altLang="en-US" sz="2000" b="0">
                        <a:latin typeface="宋体" panose="02010600030101010101" pitchFamily="2" charset="-122"/>
                        <a:ea typeface="宋体" panose="02010600030101010101" pitchFamily="2" charset="-122"/>
                        <a:cs typeface="宋体" panose="02010600030101010101" pitchFamily="2" charset="-122"/>
                      </a:endParaRPr>
                    </a:p>
                  </a:txBody>
                  <a:tcPr marL="17779" marR="17779"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2000" b="0">
                          <a:latin typeface="宋体" panose="02010600030101010101" pitchFamily="2" charset="-122"/>
                          <a:ea typeface="宋体" panose="02010600030101010101" pitchFamily="2" charset="-122"/>
                          <a:cs typeface="宋体" panose="02010600030101010101" pitchFamily="2" charset="-122"/>
                        </a:rPr>
                        <a:t>10000</a:t>
                      </a:r>
                      <a:endParaRPr lang="en-US" altLang="en-US" sz="2000" b="0">
                        <a:latin typeface="宋体" panose="02010600030101010101" pitchFamily="2" charset="-122"/>
                        <a:ea typeface="宋体" panose="02010600030101010101" pitchFamily="2" charset="-122"/>
                        <a:cs typeface="宋体" panose="02010600030101010101" pitchFamily="2" charset="-122"/>
                      </a:endParaRPr>
                    </a:p>
                  </a:txBody>
                  <a:tcPr marL="17779" marR="17779"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2000" b="0">
                          <a:latin typeface="Calibri" panose="020F0502020204030204" pitchFamily="34" charset="0"/>
                          <a:cs typeface="Calibri" panose="020F0502020204030204" pitchFamily="34" charset="0"/>
                        </a:rPr>
                        <a:t> </a:t>
                      </a:r>
                      <a:endParaRPr lang="en-US" altLang="en-US" sz="2000" b="0">
                        <a:latin typeface="Calibri" panose="020F0502020204030204" pitchFamily="34" charset="0"/>
                        <a:ea typeface="Calibri" panose="020F0502020204030204" pitchFamily="34" charset="0"/>
                        <a:cs typeface="Calibri" panose="020F0502020204030204" pitchFamily="34" charset="0"/>
                      </a:endParaRPr>
                    </a:p>
                  </a:txBody>
                  <a:tcPr marL="17779" marR="17779"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334010">
                <a:tc>
                  <a:txBody>
                    <a:bodyPr/>
                    <a:p>
                      <a:pPr indent="0">
                        <a:buNone/>
                      </a:pPr>
                      <a:r>
                        <a:rPr lang="en-US" sz="2000" b="0">
                          <a:latin typeface="Times New Roman" panose="02020603050405020304" pitchFamily="18" charset="0"/>
                          <a:cs typeface="Times New Roman" panose="02020603050405020304" pitchFamily="18" charset="0"/>
                        </a:rPr>
                        <a:t>10GBase-LR/LW</a:t>
                      </a:r>
                      <a:endParaRPr lang="en-US" altLang="en-US" sz="2000" b="0">
                        <a:latin typeface="Times New Roman" panose="02020603050405020304" pitchFamily="18" charset="0"/>
                        <a:ea typeface="Times New Roman" panose="02020603050405020304" pitchFamily="18" charset="0"/>
                        <a:cs typeface="Times New Roman" panose="02020603050405020304" pitchFamily="18" charset="0"/>
                      </a:endParaRPr>
                    </a:p>
                  </a:txBody>
                  <a:tcPr marL="17779" marR="17779"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2000" b="0">
                          <a:latin typeface="宋体" panose="02010600030101010101" pitchFamily="2" charset="-122"/>
                          <a:ea typeface="宋体" panose="02010600030101010101" pitchFamily="2" charset="-122"/>
                          <a:cs typeface="宋体" panose="02010600030101010101" pitchFamily="2" charset="-122"/>
                        </a:rPr>
                        <a:t>应用距离</a:t>
                      </a:r>
                      <a:endParaRPr lang="en-US" altLang="en-US" sz="20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2000" b="0">
                          <a:latin typeface="Calibri" panose="020F0502020204030204" pitchFamily="34" charset="0"/>
                          <a:cs typeface="Calibri" panose="020F0502020204030204" pitchFamily="34" charset="0"/>
                        </a:rPr>
                        <a:t> </a:t>
                      </a:r>
                      <a:endParaRPr lang="en-US" altLang="en-US" sz="2000" b="0">
                        <a:latin typeface="Calibri" panose="020F0502020204030204" pitchFamily="34" charset="0"/>
                        <a:ea typeface="Calibri" panose="020F0502020204030204" pitchFamily="34" charset="0"/>
                        <a:cs typeface="Calibri" panose="020F0502020204030204" pitchFamily="34" charset="0"/>
                      </a:endParaRPr>
                    </a:p>
                  </a:txBody>
                  <a:tcPr marL="17779" marR="17779"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2000" b="0">
                          <a:latin typeface="Calibri" panose="020F0502020204030204" pitchFamily="34" charset="0"/>
                          <a:cs typeface="Calibri" panose="020F0502020204030204" pitchFamily="34" charset="0"/>
                        </a:rPr>
                        <a:t> </a:t>
                      </a:r>
                      <a:endParaRPr lang="en-US" altLang="en-US" sz="2000" b="0">
                        <a:latin typeface="Calibri" panose="020F0502020204030204" pitchFamily="34" charset="0"/>
                        <a:ea typeface="Calibri" panose="020F0502020204030204" pitchFamily="34" charset="0"/>
                        <a:cs typeface="Calibri" panose="020F0502020204030204" pitchFamily="34" charset="0"/>
                      </a:endParaRPr>
                    </a:p>
                  </a:txBody>
                  <a:tcPr marL="17779" marR="17779"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2000" b="0">
                          <a:latin typeface="Calibri" panose="020F0502020204030204" pitchFamily="34" charset="0"/>
                          <a:cs typeface="Calibri" panose="020F0502020204030204" pitchFamily="34" charset="0"/>
                        </a:rPr>
                        <a:t> </a:t>
                      </a:r>
                      <a:endParaRPr lang="en-US" altLang="en-US" sz="2000" b="0">
                        <a:latin typeface="Calibri" panose="020F0502020204030204" pitchFamily="34" charset="0"/>
                        <a:ea typeface="Calibri" panose="020F0502020204030204" pitchFamily="34" charset="0"/>
                        <a:cs typeface="Calibri" panose="020F0502020204030204" pitchFamily="34" charset="0"/>
                      </a:endParaRPr>
                    </a:p>
                  </a:txBody>
                  <a:tcPr marL="17779" marR="17779"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2000" b="0">
                          <a:latin typeface="Calibri" panose="020F0502020204030204" pitchFamily="34" charset="0"/>
                          <a:cs typeface="Calibri" panose="020F0502020204030204" pitchFamily="34" charset="0"/>
                        </a:rPr>
                        <a:t> </a:t>
                      </a:r>
                      <a:endParaRPr lang="en-US" altLang="en-US" sz="2000" b="0">
                        <a:latin typeface="Calibri" panose="020F0502020204030204" pitchFamily="34" charset="0"/>
                        <a:ea typeface="Calibri" panose="020F0502020204030204" pitchFamily="34" charset="0"/>
                        <a:cs typeface="Calibri" panose="020F0502020204030204" pitchFamily="34" charset="0"/>
                      </a:endParaRPr>
                    </a:p>
                  </a:txBody>
                  <a:tcPr marL="17779" marR="17779"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2000" b="0">
                          <a:latin typeface="Calibri" panose="020F0502020204030204" pitchFamily="34" charset="0"/>
                          <a:cs typeface="Calibri" panose="020F0502020204030204" pitchFamily="34" charset="0"/>
                        </a:rPr>
                        <a:t> </a:t>
                      </a:r>
                      <a:endParaRPr lang="en-US" altLang="en-US" sz="2000" b="0">
                        <a:latin typeface="Calibri" panose="020F0502020204030204" pitchFamily="34" charset="0"/>
                        <a:ea typeface="Calibri" panose="020F0502020204030204" pitchFamily="34" charset="0"/>
                        <a:cs typeface="Calibri" panose="020F0502020204030204" pitchFamily="34" charset="0"/>
                      </a:endParaRPr>
                    </a:p>
                  </a:txBody>
                  <a:tcPr marL="17779" marR="17779"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2000" b="0">
                          <a:latin typeface="Calibri" panose="020F0502020204030204" pitchFamily="34" charset="0"/>
                          <a:cs typeface="Calibri" panose="020F0502020204030204" pitchFamily="34" charset="0"/>
                        </a:rPr>
                        <a:t> </a:t>
                      </a:r>
                      <a:endParaRPr lang="en-US" altLang="en-US" sz="2000" b="0">
                        <a:latin typeface="Calibri" panose="020F0502020204030204" pitchFamily="34" charset="0"/>
                        <a:ea typeface="Calibri" panose="020F0502020204030204" pitchFamily="34" charset="0"/>
                        <a:cs typeface="Calibri" panose="020F0502020204030204" pitchFamily="34" charset="0"/>
                      </a:endParaRPr>
                    </a:p>
                  </a:txBody>
                  <a:tcPr marL="17779" marR="17779"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2000" b="0">
                          <a:latin typeface="Calibri" panose="020F0502020204030204" pitchFamily="34" charset="0"/>
                          <a:cs typeface="Calibri" panose="020F0502020204030204" pitchFamily="34" charset="0"/>
                        </a:rPr>
                        <a:t>2</a:t>
                      </a:r>
                      <a:r>
                        <a:rPr lang="en-US" sz="2000" b="0">
                          <a:latin typeface="宋体" panose="02010600030101010101" pitchFamily="2" charset="-122"/>
                          <a:ea typeface="宋体" panose="02010600030101010101" pitchFamily="2" charset="-122"/>
                          <a:cs typeface="宋体" panose="02010600030101010101" pitchFamily="2" charset="-122"/>
                        </a:rPr>
                        <a:t>000</a:t>
                      </a:r>
                      <a:endParaRPr lang="en-US" altLang="en-US" sz="2000" b="0">
                        <a:latin typeface="Calibri" panose="020F0502020204030204" pitchFamily="34" charset="0"/>
                        <a:ea typeface="Calibri" panose="020F0502020204030204" pitchFamily="34" charset="0"/>
                        <a:cs typeface="Calibri" panose="020F0502020204030204" pitchFamily="34" charset="0"/>
                      </a:endParaRPr>
                    </a:p>
                  </a:txBody>
                  <a:tcPr marL="17779" marR="17779"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2000" b="0">
                          <a:latin typeface="Calibri" panose="020F0502020204030204" pitchFamily="34" charset="0"/>
                          <a:cs typeface="Calibri" panose="020F0502020204030204" pitchFamily="34" charset="0"/>
                        </a:rPr>
                        <a:t> </a:t>
                      </a:r>
                      <a:endParaRPr lang="en-US" altLang="en-US" sz="2000" b="0">
                        <a:latin typeface="Calibri" panose="020F0502020204030204" pitchFamily="34" charset="0"/>
                        <a:ea typeface="Calibri" panose="020F0502020204030204" pitchFamily="34" charset="0"/>
                        <a:cs typeface="Calibri" panose="020F0502020204030204" pitchFamily="34" charset="0"/>
                      </a:endParaRPr>
                    </a:p>
                  </a:txBody>
                  <a:tcPr marL="17779" marR="17779"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334645">
                <a:tc>
                  <a:txBody>
                    <a:bodyPr/>
                    <a:p>
                      <a:pPr indent="0">
                        <a:buNone/>
                      </a:pPr>
                      <a:r>
                        <a:rPr lang="en-US" sz="2000" b="0">
                          <a:latin typeface="Times New Roman" panose="02020603050405020304" pitchFamily="18" charset="0"/>
                          <a:cs typeface="Times New Roman" panose="02020603050405020304" pitchFamily="18" charset="0"/>
                        </a:rPr>
                        <a:t>10GBase-LRM</a:t>
                      </a:r>
                      <a:endParaRPr lang="en-US" altLang="en-US" sz="2000" b="0">
                        <a:latin typeface="Times New Roman" panose="02020603050405020304" pitchFamily="18" charset="0"/>
                        <a:ea typeface="Times New Roman" panose="02020603050405020304" pitchFamily="18" charset="0"/>
                        <a:cs typeface="Times New Roman" panose="02020603050405020304" pitchFamily="18" charset="0"/>
                      </a:endParaRPr>
                    </a:p>
                  </a:txBody>
                  <a:tcPr marL="17779" marR="17779"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2000" b="0">
                          <a:latin typeface="宋体" panose="02010600030101010101" pitchFamily="2" charset="-122"/>
                          <a:ea typeface="宋体" panose="02010600030101010101" pitchFamily="2" charset="-122"/>
                          <a:cs typeface="宋体" panose="02010600030101010101" pitchFamily="2" charset="-122"/>
                        </a:rPr>
                        <a:t>应用距离</a:t>
                      </a:r>
                      <a:endParaRPr lang="en-US" altLang="en-US" sz="20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2000" b="0">
                          <a:latin typeface="Calibri" panose="020F0502020204030204" pitchFamily="34" charset="0"/>
                          <a:cs typeface="Calibri" panose="020F0502020204030204" pitchFamily="34" charset="0"/>
                        </a:rPr>
                        <a:t> </a:t>
                      </a:r>
                      <a:endParaRPr lang="en-US" altLang="en-US" sz="2000" b="0">
                        <a:latin typeface="Calibri" panose="020F0502020204030204" pitchFamily="34" charset="0"/>
                        <a:ea typeface="Calibri" panose="020F0502020204030204" pitchFamily="34" charset="0"/>
                        <a:cs typeface="Calibri" panose="020F0502020204030204" pitchFamily="34" charset="0"/>
                      </a:endParaRPr>
                    </a:p>
                  </a:txBody>
                  <a:tcPr marL="17779" marR="17779"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2000" b="0">
                          <a:latin typeface="宋体" panose="02010600030101010101" pitchFamily="2" charset="-122"/>
                          <a:ea typeface="宋体" panose="02010600030101010101" pitchFamily="2" charset="-122"/>
                          <a:cs typeface="宋体" panose="02010600030101010101" pitchFamily="2" charset="-122"/>
                        </a:rPr>
                        <a:t>2</a:t>
                      </a:r>
                      <a:r>
                        <a:rPr lang="en-US" sz="2000" b="0">
                          <a:latin typeface="Calibri" panose="020F0502020204030204" pitchFamily="34" charset="0"/>
                          <a:cs typeface="Calibri" panose="020F0502020204030204" pitchFamily="34" charset="0"/>
                        </a:rPr>
                        <a:t>20</a:t>
                      </a:r>
                      <a:endParaRPr lang="en-US" altLang="en-US" sz="2000" b="0">
                        <a:latin typeface="宋体" panose="02010600030101010101" pitchFamily="2" charset="-122"/>
                        <a:ea typeface="宋体" panose="02010600030101010101" pitchFamily="2" charset="-122"/>
                        <a:cs typeface="宋体" panose="02010600030101010101" pitchFamily="2" charset="-122"/>
                      </a:endParaRPr>
                    </a:p>
                  </a:txBody>
                  <a:tcPr marL="17779" marR="17779"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2000" b="0">
                          <a:latin typeface="Calibri" panose="020F0502020204030204" pitchFamily="34" charset="0"/>
                          <a:cs typeface="Calibri" panose="020F0502020204030204" pitchFamily="34" charset="0"/>
                        </a:rPr>
                        <a:t> </a:t>
                      </a:r>
                      <a:endParaRPr lang="en-US" altLang="en-US" sz="2000" b="0">
                        <a:latin typeface="Calibri" panose="020F0502020204030204" pitchFamily="34" charset="0"/>
                        <a:ea typeface="Calibri" panose="020F0502020204030204" pitchFamily="34" charset="0"/>
                        <a:cs typeface="Calibri" panose="020F0502020204030204" pitchFamily="34" charset="0"/>
                      </a:endParaRPr>
                    </a:p>
                  </a:txBody>
                  <a:tcPr marL="17779" marR="17779"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2000" b="0">
                          <a:latin typeface="宋体" panose="02010600030101010101" pitchFamily="2" charset="-122"/>
                          <a:ea typeface="宋体" panose="02010600030101010101" pitchFamily="2" charset="-122"/>
                          <a:cs typeface="宋体" panose="02010600030101010101" pitchFamily="2" charset="-122"/>
                        </a:rPr>
                        <a:t>2</a:t>
                      </a:r>
                      <a:r>
                        <a:rPr lang="en-US" sz="2000" b="0">
                          <a:latin typeface="Calibri" panose="020F0502020204030204" pitchFamily="34" charset="0"/>
                          <a:cs typeface="Calibri" panose="020F0502020204030204" pitchFamily="34" charset="0"/>
                        </a:rPr>
                        <a:t>20</a:t>
                      </a:r>
                      <a:endParaRPr lang="en-US" altLang="en-US" sz="2000" b="0">
                        <a:latin typeface="宋体" panose="02010600030101010101" pitchFamily="2" charset="-122"/>
                        <a:ea typeface="宋体" panose="02010600030101010101" pitchFamily="2" charset="-122"/>
                        <a:cs typeface="宋体" panose="02010600030101010101" pitchFamily="2" charset="-122"/>
                      </a:endParaRPr>
                    </a:p>
                  </a:txBody>
                  <a:tcPr marL="17779" marR="17779"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2000" b="0">
                          <a:latin typeface="宋体" panose="02010600030101010101" pitchFamily="2" charset="-122"/>
                          <a:ea typeface="宋体" panose="02010600030101010101" pitchFamily="2" charset="-122"/>
                          <a:cs typeface="宋体" panose="02010600030101010101" pitchFamily="2" charset="-122"/>
                        </a:rPr>
                        <a:t>3</a:t>
                      </a:r>
                      <a:r>
                        <a:rPr lang="en-US" sz="2000" b="0">
                          <a:latin typeface="Calibri" panose="020F0502020204030204" pitchFamily="34" charset="0"/>
                          <a:cs typeface="Calibri" panose="020F0502020204030204" pitchFamily="34" charset="0"/>
                        </a:rPr>
                        <a:t>00</a:t>
                      </a:r>
                      <a:endParaRPr lang="en-US" altLang="en-US" sz="2000" b="0">
                        <a:latin typeface="宋体" panose="02010600030101010101" pitchFamily="2" charset="-122"/>
                        <a:ea typeface="宋体" panose="02010600030101010101" pitchFamily="2" charset="-122"/>
                        <a:cs typeface="宋体" panose="02010600030101010101" pitchFamily="2" charset="-122"/>
                      </a:endParaRPr>
                    </a:p>
                  </a:txBody>
                  <a:tcPr marL="17779" marR="17779"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2000" b="0">
                          <a:latin typeface="Calibri" panose="020F0502020204030204" pitchFamily="34" charset="0"/>
                          <a:cs typeface="Calibri" panose="020F0502020204030204" pitchFamily="34" charset="0"/>
                        </a:rPr>
                        <a:t> </a:t>
                      </a:r>
                      <a:endParaRPr lang="en-US" altLang="en-US" sz="2000" b="0">
                        <a:latin typeface="Calibri" panose="020F0502020204030204" pitchFamily="34" charset="0"/>
                        <a:ea typeface="Calibri" panose="020F0502020204030204" pitchFamily="34" charset="0"/>
                        <a:cs typeface="Calibri" panose="020F0502020204030204" pitchFamily="34" charset="0"/>
                      </a:endParaRPr>
                    </a:p>
                  </a:txBody>
                  <a:tcPr marL="17779" marR="17779"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2000" b="0">
                          <a:latin typeface="Calibri" panose="020F0502020204030204" pitchFamily="34" charset="0"/>
                          <a:cs typeface="Calibri" panose="020F0502020204030204" pitchFamily="34" charset="0"/>
                        </a:rPr>
                        <a:t> </a:t>
                      </a:r>
                      <a:endParaRPr lang="en-US" altLang="en-US" sz="2000" b="0">
                        <a:latin typeface="Calibri" panose="020F0502020204030204" pitchFamily="34" charset="0"/>
                        <a:ea typeface="Calibri" panose="020F0502020204030204" pitchFamily="34" charset="0"/>
                        <a:cs typeface="Calibri" panose="020F0502020204030204" pitchFamily="34" charset="0"/>
                      </a:endParaRPr>
                    </a:p>
                  </a:txBody>
                  <a:tcPr marL="17779" marR="17779"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2000" b="0">
                          <a:latin typeface="Calibri" panose="020F0502020204030204" pitchFamily="34" charset="0"/>
                          <a:cs typeface="Calibri" panose="020F0502020204030204" pitchFamily="34" charset="0"/>
                        </a:rPr>
                        <a:t> </a:t>
                      </a:r>
                      <a:endParaRPr lang="en-US" altLang="en-US" sz="2000" b="0">
                        <a:latin typeface="Calibri" panose="020F0502020204030204" pitchFamily="34" charset="0"/>
                        <a:ea typeface="Calibri" panose="020F0502020204030204" pitchFamily="34" charset="0"/>
                        <a:cs typeface="Calibri" panose="020F0502020204030204" pitchFamily="34" charset="0"/>
                      </a:endParaRPr>
                    </a:p>
                  </a:txBody>
                  <a:tcPr marL="17779" marR="17779"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334010">
                <a:tc>
                  <a:txBody>
                    <a:bodyPr/>
                    <a:p>
                      <a:pPr indent="0">
                        <a:buNone/>
                      </a:pPr>
                      <a:r>
                        <a:rPr lang="en-US" sz="2000" b="0">
                          <a:latin typeface="宋体" panose="02010600030101010101" pitchFamily="2" charset="-122"/>
                          <a:ea typeface="宋体" panose="02010600030101010101" pitchFamily="2" charset="-122"/>
                          <a:cs typeface="宋体" panose="02010600030101010101" pitchFamily="2" charset="-122"/>
                        </a:rPr>
                        <a:t>1</a:t>
                      </a:r>
                      <a:r>
                        <a:rPr lang="en-US" sz="2000" b="0">
                          <a:latin typeface="Times New Roman" panose="02020603050405020304" pitchFamily="18" charset="0"/>
                          <a:cs typeface="Times New Roman" panose="02020603050405020304" pitchFamily="18" charset="0"/>
                        </a:rPr>
                        <a:t>0GBase-ER/EW</a:t>
                      </a:r>
                      <a:endParaRPr lang="en-US" altLang="en-US" sz="2000" b="0">
                        <a:latin typeface="宋体" panose="02010600030101010101" pitchFamily="2" charset="-122"/>
                        <a:ea typeface="宋体" panose="02010600030101010101" pitchFamily="2" charset="-122"/>
                        <a:cs typeface="宋体" panose="02010600030101010101" pitchFamily="2" charset="-122"/>
                      </a:endParaRPr>
                    </a:p>
                  </a:txBody>
                  <a:tcPr marL="17779" marR="17779"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2000" b="0">
                          <a:latin typeface="宋体" panose="02010600030101010101" pitchFamily="2" charset="-122"/>
                          <a:ea typeface="宋体" panose="02010600030101010101" pitchFamily="2" charset="-122"/>
                          <a:cs typeface="宋体" panose="02010600030101010101" pitchFamily="2" charset="-122"/>
                        </a:rPr>
                        <a:t>应用距离</a:t>
                      </a:r>
                      <a:endParaRPr lang="en-US" altLang="en-US" sz="20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2000" b="0">
                          <a:latin typeface="Calibri" panose="020F0502020204030204" pitchFamily="34" charset="0"/>
                          <a:cs typeface="Calibri" panose="020F0502020204030204" pitchFamily="34" charset="0"/>
                        </a:rPr>
                        <a:t> </a:t>
                      </a:r>
                      <a:endParaRPr lang="en-US" altLang="en-US" sz="2000" b="0">
                        <a:latin typeface="Calibri" panose="020F0502020204030204" pitchFamily="34" charset="0"/>
                        <a:ea typeface="Calibri" panose="020F0502020204030204" pitchFamily="34" charset="0"/>
                        <a:cs typeface="Calibri" panose="020F0502020204030204" pitchFamily="34" charset="0"/>
                      </a:endParaRPr>
                    </a:p>
                  </a:txBody>
                  <a:tcPr marL="17779" marR="17779"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2000" b="0">
                          <a:latin typeface="Calibri" panose="020F0502020204030204" pitchFamily="34" charset="0"/>
                          <a:cs typeface="Calibri" panose="020F0502020204030204" pitchFamily="34" charset="0"/>
                        </a:rPr>
                        <a:t> </a:t>
                      </a:r>
                      <a:endParaRPr lang="en-US" altLang="en-US" sz="2000" b="0">
                        <a:latin typeface="Calibri" panose="020F0502020204030204" pitchFamily="34" charset="0"/>
                        <a:ea typeface="Calibri" panose="020F0502020204030204" pitchFamily="34" charset="0"/>
                        <a:cs typeface="Calibri" panose="020F0502020204030204" pitchFamily="34" charset="0"/>
                      </a:endParaRPr>
                    </a:p>
                  </a:txBody>
                  <a:tcPr marL="17779" marR="17779"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2000" b="0">
                          <a:latin typeface="Calibri" panose="020F0502020204030204" pitchFamily="34" charset="0"/>
                          <a:cs typeface="Calibri" panose="020F0502020204030204" pitchFamily="34" charset="0"/>
                        </a:rPr>
                        <a:t> </a:t>
                      </a:r>
                      <a:endParaRPr lang="en-US" altLang="en-US" sz="2000" b="0">
                        <a:latin typeface="Calibri" panose="020F0502020204030204" pitchFamily="34" charset="0"/>
                        <a:ea typeface="Calibri" panose="020F0502020204030204" pitchFamily="34" charset="0"/>
                        <a:cs typeface="Calibri" panose="020F0502020204030204" pitchFamily="34" charset="0"/>
                      </a:endParaRPr>
                    </a:p>
                  </a:txBody>
                  <a:tcPr marL="17779" marR="17779"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2000" b="0">
                          <a:latin typeface="Calibri" panose="020F0502020204030204" pitchFamily="34" charset="0"/>
                          <a:cs typeface="Calibri" panose="020F0502020204030204" pitchFamily="34" charset="0"/>
                        </a:rPr>
                        <a:t> </a:t>
                      </a:r>
                      <a:endParaRPr lang="en-US" altLang="en-US" sz="2000" b="0">
                        <a:latin typeface="Calibri" panose="020F0502020204030204" pitchFamily="34" charset="0"/>
                        <a:ea typeface="Calibri" panose="020F0502020204030204" pitchFamily="34" charset="0"/>
                        <a:cs typeface="Calibri" panose="020F0502020204030204" pitchFamily="34" charset="0"/>
                      </a:endParaRPr>
                    </a:p>
                  </a:txBody>
                  <a:tcPr marL="17779" marR="17779"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2000" b="0">
                          <a:latin typeface="Calibri" panose="020F0502020204030204" pitchFamily="34" charset="0"/>
                          <a:cs typeface="Calibri" panose="020F0502020204030204" pitchFamily="34" charset="0"/>
                        </a:rPr>
                        <a:t> </a:t>
                      </a:r>
                      <a:endParaRPr lang="en-US" altLang="en-US" sz="2000" b="0">
                        <a:latin typeface="Calibri" panose="020F0502020204030204" pitchFamily="34" charset="0"/>
                        <a:ea typeface="Calibri" panose="020F0502020204030204" pitchFamily="34" charset="0"/>
                        <a:cs typeface="Calibri" panose="020F0502020204030204" pitchFamily="34" charset="0"/>
                      </a:endParaRPr>
                    </a:p>
                  </a:txBody>
                  <a:tcPr marL="17779" marR="17779"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2000" b="0">
                          <a:latin typeface="Calibri" panose="020F0502020204030204" pitchFamily="34" charset="0"/>
                          <a:cs typeface="Calibri" panose="020F0502020204030204" pitchFamily="34" charset="0"/>
                        </a:rPr>
                        <a:t> </a:t>
                      </a:r>
                      <a:endParaRPr lang="en-US" altLang="en-US" sz="2000" b="0">
                        <a:latin typeface="Calibri" panose="020F0502020204030204" pitchFamily="34" charset="0"/>
                        <a:ea typeface="Calibri" panose="020F0502020204030204" pitchFamily="34" charset="0"/>
                        <a:cs typeface="Calibri" panose="020F0502020204030204" pitchFamily="34" charset="0"/>
                      </a:endParaRPr>
                    </a:p>
                  </a:txBody>
                  <a:tcPr marL="17779" marR="17779"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2000" b="0">
                          <a:latin typeface="Calibri" panose="020F0502020204030204" pitchFamily="34" charset="0"/>
                          <a:cs typeface="Calibri" panose="020F0502020204030204" pitchFamily="34" charset="0"/>
                        </a:rPr>
                        <a:t> </a:t>
                      </a:r>
                      <a:endParaRPr lang="en-US" altLang="en-US" sz="2000" b="0">
                        <a:latin typeface="Calibri" panose="020F0502020204030204" pitchFamily="34" charset="0"/>
                        <a:ea typeface="Calibri" panose="020F0502020204030204" pitchFamily="34" charset="0"/>
                        <a:cs typeface="Calibri" panose="020F0502020204030204" pitchFamily="34" charset="0"/>
                      </a:endParaRPr>
                    </a:p>
                  </a:txBody>
                  <a:tcPr marL="17779" marR="17779"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2000" b="0">
                          <a:latin typeface="宋体" panose="02010600030101010101" pitchFamily="2" charset="-122"/>
                          <a:ea typeface="宋体" panose="02010600030101010101" pitchFamily="2" charset="-122"/>
                          <a:cs typeface="宋体" panose="02010600030101010101" pitchFamily="2" charset="-122"/>
                        </a:rPr>
                        <a:t>2</a:t>
                      </a:r>
                      <a:r>
                        <a:rPr lang="en-US" sz="2000" b="0">
                          <a:latin typeface="Calibri" panose="020F0502020204030204" pitchFamily="34" charset="0"/>
                          <a:cs typeface="Calibri" panose="020F0502020204030204" pitchFamily="34" charset="0"/>
                        </a:rPr>
                        <a:t>000</a:t>
                      </a:r>
                      <a:endParaRPr lang="en-US" altLang="en-US" sz="2000" b="0">
                        <a:latin typeface="宋体" panose="02010600030101010101" pitchFamily="2" charset="-122"/>
                        <a:ea typeface="宋体" panose="02010600030101010101" pitchFamily="2" charset="-122"/>
                        <a:cs typeface="宋体" panose="02010600030101010101" pitchFamily="2" charset="-122"/>
                      </a:endParaRPr>
                    </a:p>
                  </a:txBody>
                  <a:tcPr marL="17779" marR="17779"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bl>
          </a:graphicData>
        </a:graphic>
      </p:graphicFrame>
    </p:spTree>
  </p:cSld>
  <p:clrMapOvr>
    <a:masterClrMapping/>
  </p:clrMapOvr>
  <p:transition>
    <p:zoom/>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00" name="标题 1"/>
          <p:cNvSpPr/>
          <p:nvPr/>
        </p:nvSpPr>
        <p:spPr bwMode="auto">
          <a:xfrm>
            <a:off x="3071813" y="260350"/>
            <a:ext cx="6453187" cy="576263"/>
          </a:xfrm>
          <a:prstGeom prst="rect">
            <a:avLst/>
          </a:prstGeom>
          <a:noFill/>
          <a:ln w="9525">
            <a:noFill/>
            <a:miter lim="800000"/>
          </a:ln>
        </p:spPr>
        <p:txBody>
          <a:bodyPr/>
          <a:lstStyle/>
          <a:p>
            <a:pPr>
              <a:lnSpc>
                <a:spcPct val="105000"/>
              </a:lnSpc>
              <a:spcBef>
                <a:spcPct val="20000"/>
              </a:spcBef>
              <a:defRPr/>
            </a:pPr>
            <a:r>
              <a:rPr lang="en-US" altLang="zh-CN" sz="3200" b="1" dirty="0">
                <a:solidFill>
                  <a:schemeClr val="accent1">
                    <a:lumMod val="10000"/>
                  </a:schemeClr>
                </a:solidFill>
              </a:rPr>
              <a:t>3.2.6</a:t>
            </a:r>
            <a:r>
              <a:rPr lang="zh-CN" altLang="en-US" sz="3200" b="1" dirty="0">
                <a:solidFill>
                  <a:schemeClr val="accent1">
                    <a:lumMod val="10000"/>
                  </a:schemeClr>
                </a:solidFill>
              </a:rPr>
              <a:t> 综合布线系统缆线长度划分</a:t>
            </a:r>
            <a:endParaRPr lang="zh-CN" altLang="en-US" sz="3200" b="1" dirty="0">
              <a:solidFill>
                <a:schemeClr val="accent1">
                  <a:lumMod val="10000"/>
                </a:schemeClr>
              </a:solidFill>
            </a:endParaRPr>
          </a:p>
        </p:txBody>
      </p:sp>
      <p:sp>
        <p:nvSpPr>
          <p:cNvPr id="3073" name="Rectangle 1"/>
          <p:cNvSpPr>
            <a:spLocks noChangeArrowheads="1"/>
          </p:cNvSpPr>
          <p:nvPr/>
        </p:nvSpPr>
        <p:spPr bwMode="auto">
          <a:xfrm>
            <a:off x="479425" y="1412875"/>
            <a:ext cx="11197590" cy="4092575"/>
          </a:xfrm>
          <a:prstGeom prst="rect">
            <a:avLst/>
          </a:prstGeom>
          <a:solidFill>
            <a:srgbClr val="FFFFFF"/>
          </a:solidFill>
          <a:ln w="9525">
            <a:solidFill>
              <a:schemeClr val="accent1">
                <a:lumMod val="50000"/>
              </a:schemeClr>
            </a:solidFill>
            <a:miter lim="800000"/>
          </a:ln>
          <a:effectLst/>
        </p:spPr>
        <p:txBody>
          <a:bodyPr wrap="square" anchor="ctr">
            <a:spAutoFit/>
          </a:bodyPr>
          <a:lstStyle/>
          <a:p>
            <a:pPr indent="628650">
              <a:defRPr/>
            </a:pPr>
            <a:r>
              <a:rPr lang="en-US" altLang="zh-CN" sz="2600" dirty="0"/>
              <a:t>2. </a:t>
            </a:r>
            <a:r>
              <a:rPr lang="zh-CN" altLang="zh-CN" sz="2600" dirty="0"/>
              <a:t>建筑物或建筑群配线设备之间</a:t>
            </a:r>
            <a:r>
              <a:rPr lang="en-US" altLang="zh-CN" sz="2600" dirty="0"/>
              <a:t>(FD</a:t>
            </a:r>
            <a:r>
              <a:rPr lang="zh-CN" altLang="zh-CN" sz="2600" dirty="0"/>
              <a:t>与</a:t>
            </a:r>
            <a:r>
              <a:rPr lang="en-US" altLang="zh-CN" sz="2600" dirty="0"/>
              <a:t>BD</a:t>
            </a:r>
            <a:r>
              <a:rPr lang="zh-CN" altLang="zh-CN" sz="2600" dirty="0"/>
              <a:t>、</a:t>
            </a:r>
            <a:r>
              <a:rPr lang="en-US" altLang="zh-CN" sz="2600" dirty="0"/>
              <a:t>FD</a:t>
            </a:r>
            <a:r>
              <a:rPr lang="zh-CN" altLang="zh-CN" sz="2600" dirty="0"/>
              <a:t>与</a:t>
            </a:r>
            <a:r>
              <a:rPr lang="en-US" altLang="zh-CN" sz="2600" dirty="0"/>
              <a:t>CD</a:t>
            </a:r>
            <a:r>
              <a:rPr lang="zh-CN" altLang="zh-CN" sz="2600" dirty="0"/>
              <a:t>、</a:t>
            </a:r>
            <a:r>
              <a:rPr lang="en-US" altLang="zh-CN" sz="2600" dirty="0"/>
              <a:t>BD</a:t>
            </a:r>
            <a:r>
              <a:rPr lang="zh-CN" altLang="zh-CN" sz="2600" dirty="0"/>
              <a:t>与</a:t>
            </a:r>
            <a:r>
              <a:rPr lang="en-US" altLang="zh-CN" sz="2600" dirty="0"/>
              <a:t>BD</a:t>
            </a:r>
            <a:r>
              <a:rPr lang="zh-CN" altLang="zh-CN" sz="2600" dirty="0"/>
              <a:t>、</a:t>
            </a:r>
            <a:r>
              <a:rPr lang="en-US" altLang="zh-CN" sz="2600" dirty="0"/>
              <a:t>BD</a:t>
            </a:r>
            <a:r>
              <a:rPr lang="zh-CN" altLang="zh-CN" sz="2600" dirty="0"/>
              <a:t>与</a:t>
            </a:r>
            <a:r>
              <a:rPr lang="en-US" altLang="zh-CN" sz="2600" dirty="0"/>
              <a:t>CD</a:t>
            </a:r>
            <a:r>
              <a:rPr lang="zh-CN" altLang="zh-CN" sz="2600" dirty="0"/>
              <a:t>之间</a:t>
            </a:r>
            <a:r>
              <a:rPr lang="en-US" altLang="zh-CN" sz="2600" dirty="0"/>
              <a:t>)</a:t>
            </a:r>
            <a:r>
              <a:rPr lang="zh-CN" altLang="zh-CN" sz="2600" dirty="0"/>
              <a:t>组成的信道出现</a:t>
            </a:r>
            <a:r>
              <a:rPr lang="en-US" altLang="zh-CN" sz="2600" dirty="0"/>
              <a:t>4</a:t>
            </a:r>
            <a:r>
              <a:rPr lang="zh-CN" altLang="zh-CN" sz="2600" dirty="0"/>
              <a:t>个连接器件时，主干缆线的长度不应小于</a:t>
            </a:r>
            <a:r>
              <a:rPr lang="en-US" altLang="zh-CN" sz="2600" dirty="0"/>
              <a:t>15m</a:t>
            </a:r>
            <a:r>
              <a:rPr lang="zh-CN" altLang="zh-CN" sz="2600" dirty="0"/>
              <a:t>。</a:t>
            </a:r>
            <a:endParaRPr lang="zh-CN" altLang="zh-CN" sz="2600" dirty="0"/>
          </a:p>
          <a:p>
            <a:pPr indent="628650">
              <a:defRPr/>
            </a:pPr>
            <a:r>
              <a:rPr lang="en-US" altLang="zh-CN" sz="2600" dirty="0"/>
              <a:t>3. </a:t>
            </a:r>
            <a:r>
              <a:rPr lang="zh-CN" altLang="zh-CN" sz="2600" dirty="0"/>
              <a:t>配线子系统各缆线长度应符合图</a:t>
            </a:r>
            <a:r>
              <a:rPr lang="en-US" altLang="zh-CN" sz="2600" dirty="0"/>
              <a:t>3.17</a:t>
            </a:r>
            <a:r>
              <a:rPr lang="zh-CN" altLang="zh-CN" sz="2600" dirty="0"/>
              <a:t>的划分及所规定的要求。</a:t>
            </a:r>
            <a:endParaRPr lang="zh-CN" altLang="zh-CN" sz="2600" dirty="0"/>
          </a:p>
          <a:p>
            <a:pPr indent="628650">
              <a:defRPr/>
            </a:pPr>
            <a:r>
              <a:rPr lang="zh-CN" altLang="zh-CN" sz="2600" dirty="0"/>
              <a:t>（</a:t>
            </a:r>
            <a:r>
              <a:rPr lang="en-US" altLang="zh-CN" sz="2600" dirty="0"/>
              <a:t>1</a:t>
            </a:r>
            <a:r>
              <a:rPr lang="zh-CN" altLang="zh-CN" sz="2600" dirty="0"/>
              <a:t>）配线子系统信道的最大长度不应大于</a:t>
            </a:r>
            <a:r>
              <a:rPr lang="en-US" altLang="zh-CN" sz="2600" dirty="0"/>
              <a:t>100m</a:t>
            </a:r>
            <a:r>
              <a:rPr lang="zh-CN" altLang="zh-CN" sz="2600" dirty="0"/>
              <a:t>。</a:t>
            </a:r>
            <a:endParaRPr lang="zh-CN" altLang="zh-CN" sz="2600" dirty="0"/>
          </a:p>
          <a:p>
            <a:pPr indent="628650">
              <a:defRPr/>
            </a:pPr>
            <a:r>
              <a:rPr lang="zh-CN" altLang="zh-CN" sz="2600" dirty="0"/>
              <a:t>（</a:t>
            </a:r>
            <a:r>
              <a:rPr lang="en-US" altLang="zh-CN" sz="2600" dirty="0"/>
              <a:t>2</a:t>
            </a:r>
            <a:r>
              <a:rPr lang="zh-CN" altLang="zh-CN" sz="2600" dirty="0"/>
              <a:t>）工作区设备缆线、电信间配线设备的跳线和设备缆线之和不应大于</a:t>
            </a:r>
            <a:r>
              <a:rPr lang="en-US" altLang="zh-CN" sz="2600" dirty="0"/>
              <a:t>10m</a:t>
            </a:r>
            <a:r>
              <a:rPr lang="zh-CN" altLang="zh-CN" sz="2600" dirty="0"/>
              <a:t>，当大于</a:t>
            </a:r>
            <a:r>
              <a:rPr lang="en-US" altLang="zh-CN" sz="2600" dirty="0"/>
              <a:t>10m</a:t>
            </a:r>
            <a:r>
              <a:rPr lang="zh-CN" altLang="zh-CN" sz="2600" dirty="0"/>
              <a:t>时，水平缆线长度（</a:t>
            </a:r>
            <a:r>
              <a:rPr lang="en-US" altLang="zh-CN" sz="2600" dirty="0"/>
              <a:t>90m</a:t>
            </a:r>
            <a:r>
              <a:rPr lang="zh-CN" altLang="zh-CN" sz="2600" dirty="0"/>
              <a:t>）应适当减少。</a:t>
            </a:r>
            <a:endParaRPr lang="zh-CN" altLang="zh-CN" sz="2600" dirty="0"/>
          </a:p>
          <a:p>
            <a:pPr indent="628650">
              <a:defRPr/>
            </a:pPr>
            <a:r>
              <a:rPr lang="zh-CN" altLang="zh-CN" sz="2600" dirty="0"/>
              <a:t>（</a:t>
            </a:r>
            <a:r>
              <a:rPr lang="en-US" altLang="zh-CN" sz="2600" dirty="0"/>
              <a:t>3</a:t>
            </a:r>
            <a:r>
              <a:rPr lang="zh-CN" altLang="zh-CN" sz="2600" dirty="0"/>
              <a:t>）楼层配线设备（</a:t>
            </a:r>
            <a:r>
              <a:rPr lang="en-US" altLang="zh-CN" sz="2600" dirty="0"/>
              <a:t>FD</a:t>
            </a:r>
            <a:r>
              <a:rPr lang="zh-CN" altLang="zh-CN" sz="2600" dirty="0"/>
              <a:t>）跳线、设备缆线及工作区设备缆线各自的长度不应大于</a:t>
            </a:r>
            <a:r>
              <a:rPr lang="en-US" altLang="zh-CN" sz="2600" dirty="0"/>
              <a:t>5m</a:t>
            </a:r>
            <a:r>
              <a:rPr lang="zh-CN" altLang="zh-CN" sz="2600" dirty="0"/>
              <a:t>。</a:t>
            </a:r>
            <a:endParaRPr lang="zh-CN" altLang="zh-CN" sz="2600" dirty="0"/>
          </a:p>
          <a:p>
            <a:pPr indent="628650">
              <a:defRPr/>
            </a:pPr>
            <a:r>
              <a:rPr lang="zh-CN" altLang="zh-CN" sz="2600" dirty="0"/>
              <a:t>（</a:t>
            </a:r>
            <a:r>
              <a:rPr lang="en-US" altLang="zh-CN" sz="2600" dirty="0"/>
              <a:t>4</a:t>
            </a:r>
            <a:r>
              <a:rPr lang="zh-CN" altLang="zh-CN" sz="2600" dirty="0"/>
              <a:t>）在</a:t>
            </a:r>
            <a:r>
              <a:rPr lang="en-US" altLang="zh-CN" sz="2600" dirty="0"/>
              <a:t>IEEE802.3</a:t>
            </a:r>
            <a:r>
              <a:rPr lang="zh-CN" altLang="zh-CN" sz="2600" dirty="0"/>
              <a:t>标准中，综合布线系统</a:t>
            </a:r>
            <a:r>
              <a:rPr lang="en-US" altLang="zh-CN" sz="2600" dirty="0"/>
              <a:t>6</a:t>
            </a:r>
            <a:r>
              <a:rPr lang="zh-CN" altLang="zh-CN" sz="2600" dirty="0"/>
              <a:t>类布线系统在</a:t>
            </a:r>
            <a:r>
              <a:rPr lang="en-US" altLang="zh-CN" sz="2600" dirty="0"/>
              <a:t>10GB</a:t>
            </a:r>
            <a:r>
              <a:rPr lang="zh-CN" altLang="zh-CN" sz="2600" dirty="0"/>
              <a:t>以太网中所支持的长度应不大于</a:t>
            </a:r>
            <a:r>
              <a:rPr lang="en-US" altLang="zh-CN" sz="2600" dirty="0"/>
              <a:t>55m</a:t>
            </a:r>
            <a:r>
              <a:rPr lang="zh-CN" altLang="zh-CN" sz="2600" dirty="0"/>
              <a:t>，但</a:t>
            </a:r>
            <a:r>
              <a:rPr lang="en-US" altLang="zh-CN" sz="2600" dirty="0"/>
              <a:t>6A</a:t>
            </a:r>
            <a:r>
              <a:rPr lang="zh-CN" altLang="zh-CN" sz="2600" dirty="0"/>
              <a:t>类和</a:t>
            </a:r>
            <a:r>
              <a:rPr lang="en-US" altLang="zh-CN" sz="2600" dirty="0"/>
              <a:t>7</a:t>
            </a:r>
            <a:r>
              <a:rPr lang="zh-CN" altLang="zh-CN" sz="2600" dirty="0"/>
              <a:t>类布线系统支持长度仍可达到</a:t>
            </a:r>
            <a:r>
              <a:rPr lang="en-US" altLang="zh-CN" sz="2600" dirty="0"/>
              <a:t>100m</a:t>
            </a:r>
            <a:r>
              <a:rPr lang="zh-CN" altLang="zh-CN" sz="2600" dirty="0"/>
              <a:t>。</a:t>
            </a:r>
            <a:endParaRPr lang="zh-CN" altLang="en-US" sz="2600" b="1" dirty="0"/>
          </a:p>
        </p:txBody>
      </p:sp>
    </p:spTree>
  </p:cSld>
  <p:clrMapOvr>
    <a:masterClrMapping/>
  </p:clrMapOvr>
  <p:transition>
    <p:zoom/>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ChangeArrowheads="1"/>
          </p:cNvSpPr>
          <p:nvPr/>
        </p:nvSpPr>
        <p:spPr bwMode="auto">
          <a:xfrm>
            <a:off x="643255" y="1412875"/>
            <a:ext cx="10906125" cy="3271520"/>
          </a:xfrm>
          <a:prstGeom prst="rect">
            <a:avLst/>
          </a:prstGeom>
          <a:solidFill>
            <a:srgbClr val="FFFFFF"/>
          </a:solidFill>
          <a:ln w="9525">
            <a:solidFill>
              <a:schemeClr val="accent1">
                <a:lumMod val="50000"/>
              </a:schemeClr>
            </a:solidFill>
            <a:miter lim="800000"/>
          </a:ln>
          <a:effectLst/>
        </p:spPr>
        <p:txBody>
          <a:bodyPr wrap="square" anchor="ctr">
            <a:spAutoFit/>
          </a:bodyPr>
          <a:lstStyle/>
          <a:p>
            <a:pPr indent="535305">
              <a:lnSpc>
                <a:spcPts val="3100"/>
              </a:lnSpc>
              <a:defRPr/>
            </a:pPr>
            <a:r>
              <a:rPr lang="zh-CN" altLang="en-US" sz="2300" b="1" dirty="0"/>
              <a:t>综合布线系统的主干线路连接方式均采用</a:t>
            </a:r>
            <a:r>
              <a:rPr lang="zh-CN" altLang="en-US" sz="2300" b="1" dirty="0">
                <a:solidFill>
                  <a:srgbClr val="FF0000"/>
                </a:solidFill>
              </a:rPr>
              <a:t>星型网络拓扑结构</a:t>
            </a:r>
            <a:r>
              <a:rPr lang="zh-CN" altLang="en-US" sz="2300" b="1" dirty="0"/>
              <a:t>，要求整个布线系统的干线电缆或光缆的交接次数一般不应超过</a:t>
            </a:r>
            <a:r>
              <a:rPr lang="zh-CN" altLang="en-US" sz="2300" b="1" dirty="0">
                <a:solidFill>
                  <a:srgbClr val="FF0000"/>
                </a:solidFill>
              </a:rPr>
              <a:t>两次</a:t>
            </a:r>
            <a:r>
              <a:rPr lang="zh-CN" altLang="en-US" sz="2300" b="1" dirty="0"/>
              <a:t>，即从楼层配线架到建筑群配线架之间，只允许经过一次配线架，成为</a:t>
            </a:r>
            <a:r>
              <a:rPr lang="en-US" sz="2300" b="1" dirty="0"/>
              <a:t>FD-BD-CD</a:t>
            </a:r>
            <a:r>
              <a:rPr lang="zh-CN" altLang="en-US" sz="2300" b="1" dirty="0"/>
              <a:t>的结构形式。这是采用两级干线系统（建筑物干线子系统和建筑群子系统）进行布线的情况。如果没有建筑群配线子系统，而只有一次交接，则成为</a:t>
            </a:r>
            <a:r>
              <a:rPr lang="en-US" sz="2300" b="1" dirty="0"/>
              <a:t>FD-BD</a:t>
            </a:r>
            <a:r>
              <a:rPr lang="zh-CN" altLang="en-US" sz="2300" b="1" dirty="0"/>
              <a:t>的结构形式。这是采用一级干线系统（建筑物干线子系统）的布线。</a:t>
            </a:r>
            <a:endParaRPr lang="zh-CN" altLang="en-US" sz="2300" b="1" dirty="0"/>
          </a:p>
          <a:p>
            <a:pPr indent="535305">
              <a:lnSpc>
                <a:spcPts val="3100"/>
              </a:lnSpc>
              <a:defRPr/>
            </a:pPr>
            <a:r>
              <a:rPr lang="zh-CN" altLang="en-US" sz="2300" b="1" dirty="0"/>
              <a:t>建筑物配线架至每个楼层配线架的建筑物干线子系统的干线电缆或光缆一般采取分别独立供线给各个楼层的方式，在各个楼层之间无连接关系。</a:t>
            </a:r>
            <a:endParaRPr lang="zh-CN" altLang="en-US" sz="2300" b="1" dirty="0"/>
          </a:p>
        </p:txBody>
      </p:sp>
      <p:sp>
        <p:nvSpPr>
          <p:cNvPr id="6" name="标题 1"/>
          <p:cNvSpPr/>
          <p:nvPr/>
        </p:nvSpPr>
        <p:spPr bwMode="auto">
          <a:xfrm>
            <a:off x="3071813" y="260350"/>
            <a:ext cx="6408737" cy="576263"/>
          </a:xfrm>
          <a:prstGeom prst="rect">
            <a:avLst/>
          </a:prstGeom>
          <a:noFill/>
          <a:ln w="9525">
            <a:noFill/>
            <a:miter lim="800000"/>
          </a:ln>
        </p:spPr>
        <p:txBody>
          <a:bodyPr/>
          <a:lstStyle/>
          <a:p>
            <a:pPr>
              <a:defRPr/>
            </a:pPr>
            <a:r>
              <a:rPr lang="en-US" altLang="zh-CN" sz="3200" dirty="0"/>
              <a:t>3.2.1 </a:t>
            </a:r>
            <a:r>
              <a:rPr lang="zh-CN" altLang="zh-CN" sz="3200" dirty="0"/>
              <a:t>综合布线系统网络拓扑结构</a:t>
            </a:r>
            <a:endParaRPr lang="zh-CN" altLang="en-US" sz="3200" b="1" dirty="0">
              <a:latin typeface="+mn-ea"/>
              <a:ea typeface="+mn-ea"/>
            </a:endParaRPr>
          </a:p>
        </p:txBody>
      </p:sp>
    </p:spTree>
  </p:cSld>
  <p:clrMapOvr>
    <a:masterClrMapping/>
  </p:clrMapOvr>
  <p:transition>
    <p:zoom/>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00" name="标题 1"/>
          <p:cNvSpPr/>
          <p:nvPr/>
        </p:nvSpPr>
        <p:spPr bwMode="auto">
          <a:xfrm>
            <a:off x="3071813" y="260350"/>
            <a:ext cx="6453187" cy="576263"/>
          </a:xfrm>
          <a:prstGeom prst="rect">
            <a:avLst/>
          </a:prstGeom>
          <a:noFill/>
          <a:ln w="9525">
            <a:noFill/>
            <a:miter lim="800000"/>
          </a:ln>
        </p:spPr>
        <p:txBody>
          <a:bodyPr/>
          <a:lstStyle/>
          <a:p>
            <a:pPr>
              <a:lnSpc>
                <a:spcPct val="105000"/>
              </a:lnSpc>
              <a:spcBef>
                <a:spcPct val="20000"/>
              </a:spcBef>
              <a:defRPr/>
            </a:pPr>
            <a:r>
              <a:rPr lang="en-US" altLang="zh-CN" sz="3200" b="1" dirty="0">
                <a:solidFill>
                  <a:schemeClr val="accent1">
                    <a:lumMod val="10000"/>
                  </a:schemeClr>
                </a:solidFill>
              </a:rPr>
              <a:t>3.2.6</a:t>
            </a:r>
            <a:r>
              <a:rPr lang="zh-CN" altLang="en-US" sz="3200" b="1" dirty="0">
                <a:solidFill>
                  <a:schemeClr val="accent1">
                    <a:lumMod val="10000"/>
                  </a:schemeClr>
                </a:solidFill>
              </a:rPr>
              <a:t> 综合布线系统缆线长度划分</a:t>
            </a:r>
            <a:endParaRPr lang="zh-CN" altLang="en-US" sz="3200" b="1" dirty="0">
              <a:solidFill>
                <a:schemeClr val="accent1">
                  <a:lumMod val="10000"/>
                </a:schemeClr>
              </a:solidFill>
            </a:endParaRPr>
          </a:p>
        </p:txBody>
      </p:sp>
      <p:sp>
        <p:nvSpPr>
          <p:cNvPr id="8" name="Rectangle 1"/>
          <p:cNvSpPr>
            <a:spLocks noChangeArrowheads="1"/>
          </p:cNvSpPr>
          <p:nvPr/>
        </p:nvSpPr>
        <p:spPr bwMode="auto">
          <a:xfrm>
            <a:off x="788035" y="3975100"/>
            <a:ext cx="10792460" cy="1198880"/>
          </a:xfrm>
          <a:prstGeom prst="rect">
            <a:avLst/>
          </a:prstGeom>
          <a:solidFill>
            <a:srgbClr val="FFFFFF"/>
          </a:solidFill>
          <a:ln w="9525">
            <a:solidFill>
              <a:schemeClr val="accent1">
                <a:lumMod val="50000"/>
              </a:schemeClr>
            </a:solidFill>
            <a:miter lim="800000"/>
          </a:ln>
          <a:effectLst/>
        </p:spPr>
        <p:txBody>
          <a:bodyPr wrap="square" anchor="ctr">
            <a:spAutoFit/>
          </a:bodyPr>
          <a:lstStyle/>
          <a:p>
            <a:pPr indent="628650">
              <a:defRPr/>
            </a:pPr>
            <a:r>
              <a:rPr lang="zh-CN" altLang="zh-CN" sz="2400" b="1" dirty="0"/>
              <a:t>同样当干线子系统、建筑群子系统也采用铜缆布线时，同样遵循图</a:t>
            </a:r>
            <a:r>
              <a:rPr lang="en-US" altLang="zh-CN" sz="2400" b="1" dirty="0"/>
              <a:t>3.10</a:t>
            </a:r>
            <a:r>
              <a:rPr lang="zh-CN" altLang="zh-CN" sz="2400" b="1" dirty="0"/>
              <a:t>所示的信道长度限制。当干线子系统、建筑群子系统的长度超过电缆的传输距离时，就需要采用光缆传输系统。</a:t>
            </a:r>
            <a:endParaRPr lang="zh-CN" altLang="en-US" sz="2400" b="1" dirty="0"/>
          </a:p>
        </p:txBody>
      </p:sp>
      <p:pic>
        <p:nvPicPr>
          <p:cNvPr id="57348" name="Picture 2"/>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2063750" y="1124585"/>
            <a:ext cx="8515350" cy="27635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zoom/>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8370" name="Picture 38" descr="3"/>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479425" y="1244918"/>
            <a:ext cx="4144963"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8371" name="Rectangle 39"/>
          <p:cNvSpPr>
            <a:spLocks noChangeArrowheads="1"/>
          </p:cNvSpPr>
          <p:nvPr/>
        </p:nvSpPr>
        <p:spPr bwMode="auto">
          <a:xfrm>
            <a:off x="735013" y="1322705"/>
            <a:ext cx="3816350" cy="478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lnSpc>
                <a:spcPct val="105000"/>
              </a:lnSpc>
              <a:spcBef>
                <a:spcPct val="20000"/>
              </a:spcBef>
            </a:pPr>
            <a:r>
              <a:rPr lang="en-US" altLang="zh-CN" sz="2400" b="1">
                <a:solidFill>
                  <a:schemeClr val="bg1"/>
                </a:solidFill>
              </a:rPr>
              <a:t>1. </a:t>
            </a:r>
            <a:r>
              <a:rPr lang="zh-CN" altLang="en-US" sz="2400" b="1">
                <a:solidFill>
                  <a:schemeClr val="bg1"/>
                </a:solidFill>
              </a:rPr>
              <a:t>屏蔽与非屏蔽系统选择</a:t>
            </a:r>
            <a:endParaRPr lang="zh-CN" altLang="en-US" sz="2200" b="1">
              <a:solidFill>
                <a:schemeClr val="bg1"/>
              </a:solidFill>
            </a:endParaRPr>
          </a:p>
        </p:txBody>
      </p:sp>
      <p:sp>
        <p:nvSpPr>
          <p:cNvPr id="3073" name="Rectangle 1"/>
          <p:cNvSpPr>
            <a:spLocks noChangeArrowheads="1"/>
          </p:cNvSpPr>
          <p:nvPr/>
        </p:nvSpPr>
        <p:spPr bwMode="auto">
          <a:xfrm>
            <a:off x="479425" y="1947545"/>
            <a:ext cx="10854690" cy="2963545"/>
          </a:xfrm>
          <a:prstGeom prst="rect">
            <a:avLst/>
          </a:prstGeom>
          <a:solidFill>
            <a:srgbClr val="FFFFFF"/>
          </a:solidFill>
          <a:ln w="9525">
            <a:solidFill>
              <a:schemeClr val="accent1">
                <a:lumMod val="50000"/>
              </a:schemeClr>
            </a:solidFill>
            <a:miter lim="800000"/>
          </a:ln>
          <a:effectLst/>
        </p:spPr>
        <p:txBody>
          <a:bodyPr wrap="square" anchor="ctr">
            <a:spAutoFit/>
          </a:bodyPr>
          <a:lstStyle/>
          <a:p>
            <a:pPr>
              <a:lnSpc>
                <a:spcPts val="3200"/>
              </a:lnSpc>
              <a:defRPr/>
            </a:pPr>
            <a:r>
              <a:rPr lang="zh-CN" altLang="en-US" sz="2400" b="1" dirty="0"/>
              <a:t>（</a:t>
            </a:r>
            <a:r>
              <a:rPr lang="en-US" altLang="zh-CN" sz="2400" b="1" dirty="0"/>
              <a:t>1</a:t>
            </a:r>
            <a:r>
              <a:rPr lang="zh-CN" altLang="en-US" sz="2400" b="1" dirty="0"/>
              <a:t>）</a:t>
            </a:r>
            <a:r>
              <a:rPr lang="en-US" altLang="zh-CN" sz="2400" b="1" dirty="0"/>
              <a:t> </a:t>
            </a:r>
            <a:r>
              <a:rPr lang="zh-CN" altLang="en-US" sz="2400" b="1" dirty="0"/>
              <a:t>选择非屏蔽系统</a:t>
            </a:r>
            <a:endParaRPr lang="zh-CN" altLang="en-US" sz="2400" dirty="0"/>
          </a:p>
          <a:p>
            <a:pPr>
              <a:lnSpc>
                <a:spcPts val="3200"/>
              </a:lnSpc>
              <a:defRPr/>
            </a:pPr>
            <a:r>
              <a:rPr lang="zh-CN" altLang="en-US" sz="2400" b="1" dirty="0"/>
              <a:t>采用非屏蔽系统主要基于以下的考虑：</a:t>
            </a:r>
            <a:endParaRPr lang="zh-CN" altLang="en-US" sz="2400" b="1" dirty="0"/>
          </a:p>
          <a:p>
            <a:pPr indent="535305">
              <a:lnSpc>
                <a:spcPts val="3200"/>
              </a:lnSpc>
              <a:defRPr/>
            </a:pPr>
            <a:r>
              <a:rPr lang="en-US" sz="2400" b="1" dirty="0"/>
              <a:t>1</a:t>
            </a:r>
            <a:r>
              <a:rPr lang="zh-CN" altLang="en-US" sz="2400" b="1" dirty="0"/>
              <a:t>）</a:t>
            </a:r>
            <a:r>
              <a:rPr lang="en-US" sz="2400" b="1" dirty="0"/>
              <a:t>UTP</a:t>
            </a:r>
            <a:r>
              <a:rPr lang="zh-CN" altLang="en-US" sz="2400" b="1" dirty="0"/>
              <a:t>线缆结构设计可很好地抗干扰。</a:t>
            </a:r>
            <a:endParaRPr lang="zh-CN" altLang="en-US" sz="2400" b="1" dirty="0"/>
          </a:p>
          <a:p>
            <a:pPr indent="535305">
              <a:lnSpc>
                <a:spcPts val="3200"/>
              </a:lnSpc>
              <a:defRPr/>
            </a:pPr>
            <a:r>
              <a:rPr lang="en-US" sz="2400" b="1" dirty="0"/>
              <a:t>2</a:t>
            </a:r>
            <a:r>
              <a:rPr lang="zh-CN" altLang="en-US" sz="2400" b="1" dirty="0"/>
              <a:t>）电缆传输数据速率不高。</a:t>
            </a:r>
            <a:endParaRPr lang="zh-CN" altLang="en-US" sz="2400" b="1" dirty="0"/>
          </a:p>
          <a:p>
            <a:pPr indent="535305">
              <a:lnSpc>
                <a:spcPts val="3200"/>
              </a:lnSpc>
              <a:defRPr/>
            </a:pPr>
            <a:r>
              <a:rPr lang="en-US" sz="2400" b="1" dirty="0"/>
              <a:t>3</a:t>
            </a:r>
            <a:r>
              <a:rPr lang="zh-CN" altLang="en-US" sz="2400" b="1" dirty="0"/>
              <a:t>）管槽系统的屏蔽作用。</a:t>
            </a:r>
            <a:endParaRPr lang="zh-CN" altLang="en-US" sz="2400" b="1" dirty="0"/>
          </a:p>
          <a:p>
            <a:pPr indent="535305">
              <a:lnSpc>
                <a:spcPts val="3200"/>
              </a:lnSpc>
              <a:defRPr/>
            </a:pPr>
            <a:r>
              <a:rPr lang="en-US" sz="2400" b="1" dirty="0"/>
              <a:t>4</a:t>
            </a:r>
            <a:r>
              <a:rPr lang="zh-CN" altLang="en-US" sz="2400" b="1" dirty="0"/>
              <a:t>）安装维护方便，整体造价低。</a:t>
            </a:r>
            <a:endParaRPr lang="zh-CN" altLang="en-US" sz="2400" b="1" dirty="0"/>
          </a:p>
          <a:p>
            <a:pPr indent="535305">
              <a:lnSpc>
                <a:spcPts val="3200"/>
              </a:lnSpc>
              <a:defRPr/>
            </a:pPr>
            <a:r>
              <a:rPr lang="en-US" sz="2400" b="1" dirty="0"/>
              <a:t>5</a:t>
            </a:r>
            <a:r>
              <a:rPr lang="zh-CN" altLang="en-US" sz="2400" b="1" dirty="0"/>
              <a:t>）屏蔽系统安装困难、技术要求较高和工程造价较高。</a:t>
            </a:r>
            <a:endParaRPr lang="zh-CN" altLang="en-US" sz="2400" b="1" dirty="0"/>
          </a:p>
        </p:txBody>
      </p:sp>
      <p:sp>
        <p:nvSpPr>
          <p:cNvPr id="58373" name="标题 1"/>
          <p:cNvSpPr/>
          <p:nvPr/>
        </p:nvSpPr>
        <p:spPr bwMode="auto">
          <a:xfrm>
            <a:off x="3071813" y="260350"/>
            <a:ext cx="7056437"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r>
              <a:rPr kumimoji="0" lang="en-US" altLang="zh-CN" sz="2800" b="1">
                <a:solidFill>
                  <a:srgbClr val="375B79"/>
                </a:solidFill>
              </a:rPr>
              <a:t>3.2.7</a:t>
            </a:r>
            <a:r>
              <a:rPr kumimoji="0" lang="zh-CN" altLang="en-US" sz="2800" b="1">
                <a:solidFill>
                  <a:srgbClr val="375B79"/>
                </a:solidFill>
              </a:rPr>
              <a:t> 综合布线系统缆线方案选择</a:t>
            </a:r>
            <a:endParaRPr kumimoji="0" lang="zh-CN" altLang="en-US" sz="2800" b="1">
              <a:solidFill>
                <a:srgbClr val="375B79"/>
              </a:solidFill>
            </a:endParaRPr>
          </a:p>
        </p:txBody>
      </p:sp>
    </p:spTree>
  </p:cSld>
  <p:clrMapOvr>
    <a:masterClrMapping/>
  </p:clrMapOvr>
  <p:transition>
    <p:zoom/>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ChangeArrowheads="1"/>
          </p:cNvSpPr>
          <p:nvPr/>
        </p:nvSpPr>
        <p:spPr bwMode="auto">
          <a:xfrm>
            <a:off x="588010" y="1454150"/>
            <a:ext cx="10995660" cy="4323080"/>
          </a:xfrm>
          <a:prstGeom prst="rect">
            <a:avLst/>
          </a:prstGeom>
          <a:solidFill>
            <a:srgbClr val="FFFFFF"/>
          </a:solidFill>
          <a:ln w="9525">
            <a:solidFill>
              <a:schemeClr val="accent1">
                <a:lumMod val="50000"/>
              </a:schemeClr>
            </a:solidFill>
            <a:miter lim="800000"/>
          </a:ln>
          <a:effectLst/>
        </p:spPr>
        <p:txBody>
          <a:bodyPr wrap="square" anchor="ctr">
            <a:spAutoFit/>
          </a:bodyPr>
          <a:lstStyle/>
          <a:p>
            <a:pPr indent="628650">
              <a:lnSpc>
                <a:spcPts val="3000"/>
              </a:lnSpc>
              <a:defRPr/>
            </a:pPr>
            <a:r>
              <a:rPr lang="zh-CN" altLang="en-US" sz="2400" b="1" dirty="0"/>
              <a:t>（</a:t>
            </a:r>
            <a:r>
              <a:rPr lang="en-US" altLang="zh-CN" sz="2400" b="1" dirty="0"/>
              <a:t>2</a:t>
            </a:r>
            <a:r>
              <a:rPr lang="zh-CN" altLang="en-US" sz="2400" b="1" dirty="0"/>
              <a:t>）</a:t>
            </a:r>
            <a:r>
              <a:rPr lang="en-US" altLang="zh-CN" sz="2400" b="1" dirty="0"/>
              <a:t> </a:t>
            </a:r>
            <a:r>
              <a:rPr lang="zh-CN" altLang="en-US" sz="2400" b="1" dirty="0"/>
              <a:t>选择屏蔽系统</a:t>
            </a:r>
            <a:endParaRPr lang="zh-CN" altLang="en-US" sz="2400" dirty="0"/>
          </a:p>
          <a:p>
            <a:pPr indent="628650">
              <a:lnSpc>
                <a:spcPts val="3000"/>
              </a:lnSpc>
              <a:defRPr/>
            </a:pPr>
            <a:r>
              <a:rPr lang="en-US" sz="2300" b="1" dirty="0"/>
              <a:t>1</a:t>
            </a:r>
            <a:r>
              <a:rPr lang="zh-CN" altLang="en-US" sz="2300" b="1" dirty="0"/>
              <a:t>）屏蔽系统和非屏蔽系统相比的优势</a:t>
            </a:r>
            <a:endParaRPr lang="zh-CN" altLang="en-US" sz="2300" b="1" dirty="0"/>
          </a:p>
          <a:p>
            <a:pPr indent="628650">
              <a:lnSpc>
                <a:spcPts val="3000"/>
              </a:lnSpc>
              <a:defRPr/>
            </a:pPr>
            <a:r>
              <a:rPr lang="zh-CN" altLang="en-US" sz="2300" b="1" dirty="0"/>
              <a:t>①</a:t>
            </a:r>
            <a:r>
              <a:rPr lang="en-US" sz="2300" b="1" dirty="0"/>
              <a:t> </a:t>
            </a:r>
            <a:r>
              <a:rPr lang="zh-CN" altLang="en-US" sz="2300" b="1" dirty="0"/>
              <a:t>屏蔽系统的传输性能比非屏蔽系统好。</a:t>
            </a:r>
            <a:endParaRPr lang="zh-CN" altLang="en-US" sz="2300" b="1" dirty="0"/>
          </a:p>
          <a:p>
            <a:pPr indent="628650">
              <a:lnSpc>
                <a:spcPts val="3000"/>
              </a:lnSpc>
              <a:defRPr/>
            </a:pPr>
            <a:r>
              <a:rPr lang="zh-CN" altLang="en-US" sz="2300" b="1" dirty="0"/>
              <a:t>②</a:t>
            </a:r>
            <a:r>
              <a:rPr lang="en-US" sz="2300" b="1" dirty="0"/>
              <a:t> </a:t>
            </a:r>
            <a:r>
              <a:rPr lang="zh-CN" altLang="en-US" sz="2300" b="1" dirty="0"/>
              <a:t>屏蔽系统的对外辐射、保密性比非屏蔽系统好。</a:t>
            </a:r>
            <a:endParaRPr lang="zh-CN" altLang="en-US" sz="2300" b="1" dirty="0"/>
          </a:p>
          <a:p>
            <a:pPr indent="628650">
              <a:lnSpc>
                <a:spcPts val="3000"/>
              </a:lnSpc>
              <a:defRPr/>
            </a:pPr>
            <a:r>
              <a:rPr lang="zh-CN" altLang="en-US" sz="2300" b="1" dirty="0"/>
              <a:t>③</a:t>
            </a:r>
            <a:r>
              <a:rPr lang="en-US" sz="2300" b="1" dirty="0"/>
              <a:t> </a:t>
            </a:r>
            <a:r>
              <a:rPr lang="zh-CN" altLang="en-US" sz="2300" b="1" dirty="0"/>
              <a:t>屏蔽系统的技术性能比非屏蔽系统好</a:t>
            </a:r>
            <a:endParaRPr lang="zh-CN" altLang="en-US" sz="2300" b="1" dirty="0"/>
          </a:p>
          <a:p>
            <a:pPr indent="628650">
              <a:lnSpc>
                <a:spcPts val="3000"/>
              </a:lnSpc>
              <a:defRPr/>
            </a:pPr>
            <a:r>
              <a:rPr lang="en-US" sz="2300" b="1" dirty="0"/>
              <a:t>2</a:t>
            </a:r>
            <a:r>
              <a:rPr lang="zh-CN" altLang="en-US" sz="2300" b="1" dirty="0"/>
              <a:t>）屏蔽系统的方式</a:t>
            </a:r>
            <a:endParaRPr lang="zh-CN" altLang="en-US" sz="2300" b="1" dirty="0"/>
          </a:p>
          <a:p>
            <a:pPr indent="628650">
              <a:lnSpc>
                <a:spcPts val="3000"/>
              </a:lnSpc>
              <a:defRPr/>
            </a:pPr>
            <a:r>
              <a:rPr lang="zh-CN" altLang="en-US" sz="2300" b="1" dirty="0"/>
              <a:t>①</a:t>
            </a:r>
            <a:r>
              <a:rPr lang="en-US" sz="2300" b="1" dirty="0"/>
              <a:t> </a:t>
            </a:r>
            <a:r>
              <a:rPr lang="zh-CN" altLang="en-US" sz="2300" b="1" dirty="0"/>
              <a:t>在一般电磁干扰的情况下，可采用</a:t>
            </a:r>
            <a:r>
              <a:rPr lang="zh-CN" altLang="en-US" sz="2300" b="1" dirty="0">
                <a:solidFill>
                  <a:srgbClr val="FF0000"/>
                </a:solidFill>
              </a:rPr>
              <a:t>金属槽管屏蔽</a:t>
            </a:r>
            <a:r>
              <a:rPr lang="zh-CN" altLang="en-US" sz="2300" b="1" dirty="0"/>
              <a:t>的方法，即把全部电缆都封闭在预先铺设好的金属桥架和管道中，并使金属桥架和管道保持良好的接地。</a:t>
            </a:r>
            <a:endParaRPr lang="zh-CN" altLang="en-US" sz="2300" b="1" dirty="0"/>
          </a:p>
          <a:p>
            <a:pPr indent="628650">
              <a:lnSpc>
                <a:spcPts val="3000"/>
              </a:lnSpc>
              <a:defRPr/>
            </a:pPr>
            <a:r>
              <a:rPr lang="zh-CN" altLang="en-US" sz="2300" b="1" dirty="0"/>
              <a:t>②</a:t>
            </a:r>
            <a:r>
              <a:rPr lang="en-US" sz="2300" b="1" dirty="0"/>
              <a:t> </a:t>
            </a:r>
            <a:r>
              <a:rPr lang="zh-CN" altLang="en-US" sz="2300" b="1" dirty="0"/>
              <a:t>在存在较强电磁场干扰源的情况下，可采用</a:t>
            </a:r>
            <a:r>
              <a:rPr lang="zh-CN" altLang="en-US" sz="2300" b="1" dirty="0">
                <a:solidFill>
                  <a:srgbClr val="FF0000"/>
                </a:solidFill>
              </a:rPr>
              <a:t>屏蔽双绞线和屏蔽连接件的屏蔽系统，再辅助以金属桥架和管道</a:t>
            </a:r>
            <a:r>
              <a:rPr lang="zh-CN" altLang="en-US" sz="2300" b="1" dirty="0"/>
              <a:t>。</a:t>
            </a:r>
            <a:endParaRPr lang="zh-CN" altLang="en-US" sz="2300" b="1" dirty="0"/>
          </a:p>
          <a:p>
            <a:pPr indent="628650">
              <a:lnSpc>
                <a:spcPts val="3000"/>
              </a:lnSpc>
              <a:defRPr/>
            </a:pPr>
            <a:r>
              <a:rPr lang="zh-CN" altLang="en-US" sz="2300" b="1" dirty="0"/>
              <a:t>③</a:t>
            </a:r>
            <a:r>
              <a:rPr lang="en-US" sz="2300" b="1" dirty="0"/>
              <a:t> </a:t>
            </a:r>
            <a:r>
              <a:rPr lang="zh-CN" altLang="en-US" sz="2300" b="1" dirty="0"/>
              <a:t>在有极强电磁干扰的情况下，可以采用</a:t>
            </a:r>
            <a:r>
              <a:rPr lang="zh-CN" altLang="en-US" sz="2300" b="1" dirty="0">
                <a:solidFill>
                  <a:srgbClr val="FF0000"/>
                </a:solidFill>
              </a:rPr>
              <a:t>光缆布线</a:t>
            </a:r>
            <a:r>
              <a:rPr lang="zh-CN" altLang="en-US" sz="2300" b="1" dirty="0"/>
              <a:t>。</a:t>
            </a:r>
            <a:endParaRPr lang="zh-CN" altLang="en-US" sz="2300" b="1" dirty="0"/>
          </a:p>
        </p:txBody>
      </p:sp>
      <p:sp>
        <p:nvSpPr>
          <p:cNvPr id="59395" name="标题 1"/>
          <p:cNvSpPr/>
          <p:nvPr/>
        </p:nvSpPr>
        <p:spPr bwMode="auto">
          <a:xfrm>
            <a:off x="3071813" y="260350"/>
            <a:ext cx="7056437"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r>
              <a:rPr kumimoji="0" lang="en-US" altLang="zh-CN" sz="2800" b="1">
                <a:solidFill>
                  <a:srgbClr val="375B79"/>
                </a:solidFill>
              </a:rPr>
              <a:t>3.2.7</a:t>
            </a:r>
            <a:r>
              <a:rPr kumimoji="0" lang="zh-CN" altLang="en-US" sz="2800" b="1">
                <a:solidFill>
                  <a:srgbClr val="375B79"/>
                </a:solidFill>
              </a:rPr>
              <a:t> 综合布线系统缆线方案选择</a:t>
            </a:r>
            <a:endParaRPr kumimoji="0" lang="zh-CN" altLang="en-US" sz="2800" b="1">
              <a:solidFill>
                <a:srgbClr val="375B79"/>
              </a:solidFill>
            </a:endParaRPr>
          </a:p>
        </p:txBody>
      </p:sp>
    </p:spTree>
  </p:cSld>
  <p:clrMapOvr>
    <a:masterClrMapping/>
  </p:clrMapOvr>
  <p:transition>
    <p:zoom/>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ChangeArrowheads="1"/>
          </p:cNvSpPr>
          <p:nvPr/>
        </p:nvSpPr>
        <p:spPr bwMode="auto">
          <a:xfrm>
            <a:off x="526415" y="1461770"/>
            <a:ext cx="11191875" cy="4323080"/>
          </a:xfrm>
          <a:prstGeom prst="rect">
            <a:avLst/>
          </a:prstGeom>
          <a:solidFill>
            <a:srgbClr val="FFFFFF"/>
          </a:solidFill>
          <a:ln w="9525">
            <a:solidFill>
              <a:schemeClr val="accent1">
                <a:lumMod val="50000"/>
              </a:schemeClr>
            </a:solidFill>
            <a:miter lim="800000"/>
          </a:ln>
          <a:effectLst/>
        </p:spPr>
        <p:txBody>
          <a:bodyPr wrap="square" anchor="ctr">
            <a:spAutoFit/>
          </a:bodyPr>
          <a:lstStyle/>
          <a:p>
            <a:pPr indent="628650">
              <a:lnSpc>
                <a:spcPts val="3000"/>
              </a:lnSpc>
              <a:defRPr/>
            </a:pPr>
            <a:r>
              <a:rPr lang="zh-CN" altLang="en-US" sz="2400" b="1" dirty="0"/>
              <a:t>（</a:t>
            </a:r>
            <a:r>
              <a:rPr lang="en-US" altLang="zh-CN" sz="2400" b="1" dirty="0"/>
              <a:t>3</a:t>
            </a:r>
            <a:r>
              <a:rPr lang="zh-CN" altLang="en-US" sz="2400" b="1" dirty="0"/>
              <a:t>）如何选择屏蔽系统或非屏蔽系统</a:t>
            </a:r>
            <a:endParaRPr lang="zh-CN" altLang="en-US" sz="2400" dirty="0"/>
          </a:p>
          <a:p>
            <a:pPr indent="628650">
              <a:lnSpc>
                <a:spcPts val="3000"/>
              </a:lnSpc>
              <a:defRPr/>
            </a:pPr>
            <a:r>
              <a:rPr lang="zh-CN" altLang="en-US" sz="2400" b="1" dirty="0"/>
              <a:t>在综合布线工程中应根据用户通信要求、现场环境条件等实际情况，确定选用屏蔽系统或非屏蔽系统。</a:t>
            </a:r>
            <a:endParaRPr lang="zh-CN" altLang="en-US" sz="2400" b="1" dirty="0"/>
          </a:p>
          <a:p>
            <a:pPr indent="628650">
              <a:lnSpc>
                <a:spcPts val="3000"/>
              </a:lnSpc>
              <a:defRPr/>
            </a:pPr>
            <a:r>
              <a:rPr lang="zh-CN" altLang="en-US" sz="2400" b="1" dirty="0"/>
              <a:t>在</a:t>
            </a:r>
            <a:r>
              <a:rPr lang="en-US" sz="2400" b="1" dirty="0"/>
              <a:t>GB50311-2016</a:t>
            </a:r>
            <a:r>
              <a:rPr lang="zh-CN" altLang="en-US" sz="2400" b="1" dirty="0"/>
              <a:t>中规定，当遇到下列情况之一时可采用屏蔽布线系统。</a:t>
            </a:r>
            <a:endParaRPr lang="zh-CN" altLang="en-US" sz="2400" b="1" dirty="0"/>
          </a:p>
          <a:p>
            <a:pPr indent="628650">
              <a:lnSpc>
                <a:spcPts val="3000"/>
              </a:lnSpc>
              <a:defRPr/>
            </a:pPr>
            <a:r>
              <a:rPr lang="en-US" sz="2400" b="1" dirty="0"/>
              <a:t>1</a:t>
            </a:r>
            <a:r>
              <a:rPr lang="zh-CN" altLang="en-US" sz="2400" b="1" dirty="0"/>
              <a:t>）综合布线区域内存在的电磁干扰场强高于</a:t>
            </a:r>
            <a:r>
              <a:rPr lang="en-US" sz="2400" b="1" dirty="0"/>
              <a:t>3V</a:t>
            </a:r>
            <a:r>
              <a:rPr lang="zh-CN" altLang="en-US" sz="2400" b="1" dirty="0"/>
              <a:t>／</a:t>
            </a:r>
            <a:r>
              <a:rPr lang="en-US" sz="2400" b="1" dirty="0"/>
              <a:t>m</a:t>
            </a:r>
            <a:r>
              <a:rPr lang="zh-CN" altLang="en-US" sz="2400" b="1" dirty="0"/>
              <a:t>时，宜采用屏蔽布线系统进行防护。</a:t>
            </a:r>
            <a:endParaRPr lang="zh-CN" altLang="en-US" sz="2400" b="1" dirty="0"/>
          </a:p>
          <a:p>
            <a:pPr indent="628650">
              <a:lnSpc>
                <a:spcPts val="3000"/>
              </a:lnSpc>
              <a:defRPr/>
            </a:pPr>
            <a:r>
              <a:rPr lang="en-US" sz="2400" b="1" dirty="0"/>
              <a:t>2</a:t>
            </a:r>
            <a:r>
              <a:rPr lang="zh-CN" altLang="en-US" sz="2400" b="1" dirty="0"/>
              <a:t>）用户对电磁兼容性有较高的要求（电磁干扰和防信息泄漏）时，或网络安全保密的需要，如在政府机关、金融机构和军事、公安等重要部门，宜采用屏蔽布线系统。</a:t>
            </a:r>
            <a:endParaRPr lang="zh-CN" altLang="en-US" sz="2400" b="1" dirty="0"/>
          </a:p>
          <a:p>
            <a:pPr indent="628650">
              <a:lnSpc>
                <a:spcPts val="3000"/>
              </a:lnSpc>
              <a:defRPr/>
            </a:pPr>
            <a:r>
              <a:rPr lang="en-US" sz="2400" b="1" dirty="0"/>
              <a:t>3</a:t>
            </a:r>
            <a:r>
              <a:rPr lang="zh-CN" altLang="en-US" sz="2400" b="1" dirty="0"/>
              <a:t>）采用非屏蔽布线系统无法满足安装现场条件对缆线的间距要求时，宜采用屏蔽布线系统。</a:t>
            </a:r>
            <a:endParaRPr lang="zh-CN" altLang="en-US" sz="2400" b="1" dirty="0"/>
          </a:p>
        </p:txBody>
      </p:sp>
      <p:sp>
        <p:nvSpPr>
          <p:cNvPr id="60419" name="标题 1"/>
          <p:cNvSpPr/>
          <p:nvPr/>
        </p:nvSpPr>
        <p:spPr bwMode="auto">
          <a:xfrm>
            <a:off x="1487488" y="260985"/>
            <a:ext cx="7056437"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r>
              <a:rPr kumimoji="0" lang="en-US" altLang="zh-CN" sz="2800" b="1">
                <a:solidFill>
                  <a:srgbClr val="375B79"/>
                </a:solidFill>
              </a:rPr>
              <a:t>3.2.7</a:t>
            </a:r>
            <a:r>
              <a:rPr kumimoji="0" lang="zh-CN" altLang="en-US" sz="2800" b="1">
                <a:solidFill>
                  <a:srgbClr val="375B79"/>
                </a:solidFill>
              </a:rPr>
              <a:t> 综合布线系统缆线方案选择</a:t>
            </a:r>
            <a:endParaRPr kumimoji="0" lang="zh-CN" altLang="en-US" sz="2800" b="1">
              <a:solidFill>
                <a:srgbClr val="375B79"/>
              </a:solidFill>
            </a:endParaRPr>
          </a:p>
        </p:txBody>
      </p:sp>
    </p:spTree>
  </p:cSld>
  <p:clrMapOvr>
    <a:masterClrMapping/>
  </p:clrMapOvr>
  <p:transition>
    <p:zoom/>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ChangeArrowheads="1"/>
          </p:cNvSpPr>
          <p:nvPr/>
        </p:nvSpPr>
        <p:spPr bwMode="auto">
          <a:xfrm>
            <a:off x="526415" y="2423478"/>
            <a:ext cx="11191875" cy="2399665"/>
          </a:xfrm>
          <a:prstGeom prst="rect">
            <a:avLst/>
          </a:prstGeom>
          <a:solidFill>
            <a:srgbClr val="FFFFFF"/>
          </a:solidFill>
          <a:ln w="9525">
            <a:solidFill>
              <a:schemeClr val="accent1">
                <a:lumMod val="50000"/>
              </a:schemeClr>
            </a:solidFill>
            <a:miter lim="800000"/>
          </a:ln>
          <a:effectLst/>
        </p:spPr>
        <p:txBody>
          <a:bodyPr wrap="square" anchor="ctr">
            <a:spAutoFit/>
          </a:bodyPr>
          <a:lstStyle/>
          <a:p>
            <a:pPr indent="628650">
              <a:lnSpc>
                <a:spcPts val="3000"/>
              </a:lnSpc>
              <a:defRPr/>
            </a:pPr>
            <a:r>
              <a:rPr sz="2800" b="1" dirty="0">
                <a:solidFill>
                  <a:srgbClr val="FF0000"/>
                </a:solidFill>
              </a:rPr>
              <a:t>屏蔽线缆可以防止电磁信号外泄</a:t>
            </a:r>
            <a:r>
              <a:rPr sz="2800" b="1" dirty="0"/>
              <a:t>。目前，先进的电磁侦测设备能够在千米之外接收到来自计算机网络、通信语音线路辐射出来的电磁波，通过还原、复现等技术手段窃取相关信息，从而危害个人、企业（单位）甚至国家信息安全。</a:t>
            </a:r>
            <a:r>
              <a:rPr sz="2800" b="1" dirty="0">
                <a:solidFill>
                  <a:srgbClr val="FF0000"/>
                </a:solidFill>
              </a:rPr>
              <a:t>性能良好的屏蔽线缆能够阻挡传输线缆中高频信号产生的电磁辐射，阻断电磁信号外泄，避免将承载的电磁信号耦合到同处弱电通道的相邻线缆中造成信息外泄。</a:t>
            </a:r>
            <a:endParaRPr sz="2800" b="1" dirty="0">
              <a:solidFill>
                <a:srgbClr val="FF0000"/>
              </a:solidFill>
            </a:endParaRPr>
          </a:p>
        </p:txBody>
      </p:sp>
      <p:sp>
        <p:nvSpPr>
          <p:cNvPr id="60419" name="标题 1"/>
          <p:cNvSpPr/>
          <p:nvPr/>
        </p:nvSpPr>
        <p:spPr bwMode="auto">
          <a:xfrm>
            <a:off x="526415" y="1341120"/>
            <a:ext cx="11384915" cy="975995"/>
          </a:xfrm>
          <a:prstGeom prst="rect">
            <a:avLst/>
          </a:prstGeom>
          <a:noFill/>
          <a:ln>
            <a:solidFill>
              <a:schemeClr val="accent1"/>
            </a:solid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r>
              <a:rPr kumimoji="0" sz="2800" b="1">
                <a:solidFill>
                  <a:srgbClr val="375B79"/>
                </a:solidFill>
              </a:rPr>
              <a:t>屏蔽性能直接关系到网络的安全性、稳定性，确保综合布线系统的电磁兼容（EMC）性能良好。</a:t>
            </a:r>
            <a:endParaRPr kumimoji="0" sz="2800" b="1">
              <a:solidFill>
                <a:srgbClr val="375B79"/>
              </a:solidFill>
            </a:endParaRPr>
          </a:p>
        </p:txBody>
      </p:sp>
      <p:sp>
        <p:nvSpPr>
          <p:cNvPr id="2" name="标题 1"/>
          <p:cNvSpPr/>
          <p:nvPr/>
        </p:nvSpPr>
        <p:spPr bwMode="auto">
          <a:xfrm>
            <a:off x="983615" y="332740"/>
            <a:ext cx="3128645" cy="5765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r>
              <a:rPr kumimoji="0" lang="zh-CN" sz="2800" b="1">
                <a:solidFill>
                  <a:srgbClr val="FF0000"/>
                </a:solidFill>
              </a:rPr>
              <a:t>信息网络安全</a:t>
            </a:r>
            <a:endParaRPr kumimoji="0" lang="zh-CN" sz="2800" b="1">
              <a:solidFill>
                <a:srgbClr val="FF0000"/>
              </a:solidFill>
            </a:endParaRPr>
          </a:p>
        </p:txBody>
      </p:sp>
    </p:spTree>
  </p:cSld>
  <p:clrMapOvr>
    <a:masterClrMapping/>
  </p:clrMapOvr>
  <p:transition>
    <p:zoom/>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92" name="标题 1"/>
          <p:cNvSpPr/>
          <p:nvPr/>
        </p:nvSpPr>
        <p:spPr bwMode="auto">
          <a:xfrm>
            <a:off x="3071813" y="260350"/>
            <a:ext cx="7056437"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r>
              <a:rPr kumimoji="0" lang="en-US" altLang="zh-CN" sz="2800" b="1">
                <a:solidFill>
                  <a:srgbClr val="375B79"/>
                </a:solidFill>
              </a:rPr>
              <a:t>3.2.7</a:t>
            </a:r>
            <a:r>
              <a:rPr kumimoji="0" lang="zh-CN" altLang="en-US" sz="2800" b="1">
                <a:solidFill>
                  <a:srgbClr val="375B79"/>
                </a:solidFill>
              </a:rPr>
              <a:t> 综合布线系统缆线方案选择</a:t>
            </a:r>
            <a:endParaRPr kumimoji="0" lang="zh-CN" altLang="en-US" sz="2800" b="1">
              <a:solidFill>
                <a:srgbClr val="375B79"/>
              </a:solidFill>
            </a:endParaRPr>
          </a:p>
        </p:txBody>
      </p:sp>
      <p:sp>
        <p:nvSpPr>
          <p:cNvPr id="8" name="Rectangle 75"/>
          <p:cNvSpPr>
            <a:spLocks noChangeArrowheads="1"/>
          </p:cNvSpPr>
          <p:nvPr/>
        </p:nvSpPr>
        <p:spPr bwMode="auto">
          <a:xfrm>
            <a:off x="623570" y="2132965"/>
            <a:ext cx="1357313" cy="571500"/>
          </a:xfrm>
          <a:prstGeom prst="rect">
            <a:avLst/>
          </a:prstGeom>
          <a:solidFill>
            <a:schemeClr val="accent1"/>
          </a:solidFill>
          <a:ln w="9525">
            <a:solidFill>
              <a:srgbClr val="C3D7E1"/>
            </a:solidFill>
            <a:miter lim="800000"/>
          </a:ln>
          <a:effectLst>
            <a:outerShdw dist="53882" dir="2700000" algn="ctr" rotWithShape="0">
              <a:schemeClr val="tx2">
                <a:alpha val="50000"/>
              </a:schemeClr>
            </a:outerShdw>
          </a:effectLst>
        </p:spPr>
        <p:txBody>
          <a:bodyPr anchor="ctr"/>
          <a:lstStyle/>
          <a:p>
            <a:pPr algn="ctr">
              <a:defRPr/>
            </a:pPr>
            <a:r>
              <a:rPr lang="zh-CN" altLang="en-US" sz="2400" b="1" dirty="0">
                <a:latin typeface="+mn-ea"/>
                <a:ea typeface="+mn-ea"/>
              </a:rPr>
              <a:t>超</a:t>
            </a:r>
            <a:r>
              <a:rPr lang="en-US" altLang="zh-CN" sz="2400" b="1" dirty="0">
                <a:latin typeface="+mn-ea"/>
                <a:ea typeface="+mn-ea"/>
              </a:rPr>
              <a:t>5</a:t>
            </a:r>
            <a:r>
              <a:rPr lang="zh-CN" altLang="en-US" sz="2400" b="1" dirty="0">
                <a:latin typeface="+mn-ea"/>
                <a:ea typeface="+mn-ea"/>
              </a:rPr>
              <a:t>类</a:t>
            </a:r>
            <a:endParaRPr lang="en-US" altLang="zh-CN" sz="2400" b="1" dirty="0">
              <a:latin typeface="+mn-ea"/>
              <a:ea typeface="+mn-ea"/>
            </a:endParaRPr>
          </a:p>
        </p:txBody>
      </p:sp>
      <p:sp>
        <p:nvSpPr>
          <p:cNvPr id="9" name="Rectangle 75"/>
          <p:cNvSpPr>
            <a:spLocks noChangeArrowheads="1"/>
          </p:cNvSpPr>
          <p:nvPr/>
        </p:nvSpPr>
        <p:spPr bwMode="auto">
          <a:xfrm>
            <a:off x="623570" y="3061653"/>
            <a:ext cx="1357313" cy="571500"/>
          </a:xfrm>
          <a:prstGeom prst="rect">
            <a:avLst/>
          </a:prstGeom>
          <a:solidFill>
            <a:schemeClr val="accent1"/>
          </a:solidFill>
          <a:ln w="9525">
            <a:solidFill>
              <a:srgbClr val="C3D7E1"/>
            </a:solidFill>
            <a:miter lim="800000"/>
          </a:ln>
          <a:effectLst>
            <a:outerShdw dist="53882" dir="2700000" algn="ctr" rotWithShape="0">
              <a:schemeClr val="tx2">
                <a:alpha val="50000"/>
              </a:schemeClr>
            </a:outerShdw>
          </a:effectLst>
        </p:spPr>
        <p:txBody>
          <a:bodyPr anchor="ctr"/>
          <a:lstStyle/>
          <a:p>
            <a:pPr algn="ctr">
              <a:defRPr/>
            </a:pPr>
            <a:r>
              <a:rPr lang="en-US" altLang="zh-CN" sz="2400" b="1" dirty="0">
                <a:latin typeface="+mn-ea"/>
                <a:ea typeface="+mn-ea"/>
              </a:rPr>
              <a:t>6/6A</a:t>
            </a:r>
            <a:r>
              <a:rPr lang="zh-CN" altLang="en-US" sz="2400" b="1" dirty="0">
                <a:latin typeface="+mn-ea"/>
                <a:ea typeface="+mn-ea"/>
              </a:rPr>
              <a:t>类</a:t>
            </a:r>
            <a:endParaRPr lang="en-US" altLang="zh-CN" sz="2400" b="1" dirty="0">
              <a:latin typeface="+mn-ea"/>
              <a:ea typeface="+mn-ea"/>
            </a:endParaRPr>
          </a:p>
        </p:txBody>
      </p:sp>
      <p:sp>
        <p:nvSpPr>
          <p:cNvPr id="10" name="Rectangle 75"/>
          <p:cNvSpPr>
            <a:spLocks noChangeArrowheads="1"/>
          </p:cNvSpPr>
          <p:nvPr/>
        </p:nvSpPr>
        <p:spPr bwMode="auto">
          <a:xfrm>
            <a:off x="2552383" y="2132965"/>
            <a:ext cx="1428750" cy="571500"/>
          </a:xfrm>
          <a:prstGeom prst="rect">
            <a:avLst/>
          </a:prstGeom>
          <a:solidFill>
            <a:schemeClr val="bg1"/>
          </a:solidFill>
          <a:ln w="9525">
            <a:solidFill>
              <a:srgbClr val="C3D7E1"/>
            </a:solidFill>
            <a:miter lim="800000"/>
          </a:ln>
          <a:effectLst>
            <a:outerShdw dist="53882" dir="2700000" algn="ctr" rotWithShape="0">
              <a:schemeClr val="tx2">
                <a:alpha val="50000"/>
              </a:schemeClr>
            </a:outerShdw>
          </a:effectLst>
        </p:spPr>
        <p:txBody>
          <a:bodyPr anchor="ctr"/>
          <a:lstStyle/>
          <a:p>
            <a:pPr algn="ctr">
              <a:defRPr/>
            </a:pPr>
            <a:r>
              <a:rPr lang="en-US" altLang="zh-CN" sz="2400" b="1" dirty="0">
                <a:latin typeface="+mn-ea"/>
                <a:ea typeface="+mn-ea"/>
              </a:rPr>
              <a:t>100MHz</a:t>
            </a:r>
            <a:endParaRPr lang="en-US" altLang="zh-CN" sz="2400" b="1" dirty="0">
              <a:latin typeface="+mn-ea"/>
              <a:ea typeface="+mn-ea"/>
            </a:endParaRPr>
          </a:p>
        </p:txBody>
      </p:sp>
      <p:sp>
        <p:nvSpPr>
          <p:cNvPr id="11" name="Rectangle 75"/>
          <p:cNvSpPr>
            <a:spLocks noChangeArrowheads="1"/>
          </p:cNvSpPr>
          <p:nvPr/>
        </p:nvSpPr>
        <p:spPr bwMode="auto">
          <a:xfrm>
            <a:off x="2552383" y="3061653"/>
            <a:ext cx="1428750" cy="571500"/>
          </a:xfrm>
          <a:prstGeom prst="rect">
            <a:avLst/>
          </a:prstGeom>
          <a:solidFill>
            <a:schemeClr val="bg1"/>
          </a:solidFill>
          <a:ln w="9525">
            <a:solidFill>
              <a:srgbClr val="C3D7E1"/>
            </a:solidFill>
            <a:miter lim="800000"/>
          </a:ln>
          <a:effectLst>
            <a:outerShdw dist="53882" dir="2700000" algn="ctr" rotWithShape="0">
              <a:schemeClr val="tx2">
                <a:alpha val="50000"/>
              </a:schemeClr>
            </a:outerShdw>
          </a:effectLst>
        </p:spPr>
        <p:txBody>
          <a:bodyPr anchor="ctr"/>
          <a:lstStyle/>
          <a:p>
            <a:pPr algn="ctr">
              <a:defRPr/>
            </a:pPr>
            <a:r>
              <a:rPr lang="en-US" altLang="zh-CN" sz="2400" b="1" dirty="0">
                <a:latin typeface="+mn-ea"/>
                <a:ea typeface="+mn-ea"/>
              </a:rPr>
              <a:t>250MHz</a:t>
            </a:r>
            <a:endParaRPr lang="en-US" altLang="zh-CN" sz="2400" b="1" dirty="0">
              <a:latin typeface="+mn-ea"/>
              <a:ea typeface="+mn-ea"/>
            </a:endParaRPr>
          </a:p>
        </p:txBody>
      </p:sp>
      <p:sp>
        <p:nvSpPr>
          <p:cNvPr id="16" name="右箭头 15"/>
          <p:cNvSpPr/>
          <p:nvPr/>
        </p:nvSpPr>
        <p:spPr bwMode="auto">
          <a:xfrm>
            <a:off x="1980883" y="2127568"/>
            <a:ext cx="571500" cy="541654"/>
          </a:xfrm>
          <a:prstGeom prst="rightArrow">
            <a:avLst/>
          </a:prstGeom>
          <a:gradFill rotWithShape="1">
            <a:gsLst>
              <a:gs pos="0">
                <a:schemeClr val="folHlink">
                  <a:alpha val="32001"/>
                </a:schemeClr>
              </a:gs>
              <a:gs pos="100000">
                <a:schemeClr val="folHlink">
                  <a:gamma/>
                  <a:shade val="0"/>
                  <a:invGamma/>
                  <a:alpha val="89999"/>
                </a:schemeClr>
              </a:gs>
            </a:gsLst>
            <a:lin ang="2700000" scaled="1"/>
          </a:gradFill>
          <a:ln w="38100" cap="flat" cmpd="sng" algn="ctr">
            <a:noFill/>
            <a:prstDash val="solid"/>
            <a:round/>
            <a:headEnd type="none" w="med" len="med"/>
            <a:tailEnd type="none" w="med" len="med"/>
          </a:ln>
          <a:effectLst/>
        </p:spPr>
        <p:txBody>
          <a:bodyPr anchor="ctr">
            <a:spAutoFit/>
          </a:bodyPr>
          <a:lstStyle/>
          <a:p>
            <a:pPr algn="ctr">
              <a:defRPr/>
            </a:pPr>
            <a:endParaRPr lang="zh-CN" altLang="en-US">
              <a:latin typeface="Arial" panose="020B0604020202020204" pitchFamily="34" charset="0"/>
            </a:endParaRPr>
          </a:p>
        </p:txBody>
      </p:sp>
      <p:sp>
        <p:nvSpPr>
          <p:cNvPr id="17" name="右箭头 16"/>
          <p:cNvSpPr/>
          <p:nvPr/>
        </p:nvSpPr>
        <p:spPr bwMode="auto">
          <a:xfrm>
            <a:off x="1980883" y="3076576"/>
            <a:ext cx="571500" cy="541654"/>
          </a:xfrm>
          <a:prstGeom prst="rightArrow">
            <a:avLst/>
          </a:prstGeom>
          <a:gradFill rotWithShape="1">
            <a:gsLst>
              <a:gs pos="0">
                <a:schemeClr val="folHlink">
                  <a:alpha val="32001"/>
                </a:schemeClr>
              </a:gs>
              <a:gs pos="100000">
                <a:schemeClr val="folHlink">
                  <a:gamma/>
                  <a:shade val="0"/>
                  <a:invGamma/>
                  <a:alpha val="89999"/>
                </a:schemeClr>
              </a:gs>
            </a:gsLst>
            <a:lin ang="2700000" scaled="1"/>
          </a:gradFill>
          <a:ln w="38100" cap="flat" cmpd="sng" algn="ctr">
            <a:noFill/>
            <a:prstDash val="solid"/>
            <a:round/>
            <a:headEnd type="none" w="med" len="med"/>
            <a:tailEnd type="none" w="med" len="med"/>
          </a:ln>
          <a:effectLst/>
        </p:spPr>
        <p:txBody>
          <a:bodyPr anchor="ctr">
            <a:spAutoFit/>
          </a:bodyPr>
          <a:lstStyle/>
          <a:p>
            <a:pPr algn="ctr">
              <a:defRPr/>
            </a:pPr>
            <a:endParaRPr lang="zh-CN" altLang="en-US">
              <a:latin typeface="Arial" panose="020B0604020202020204" pitchFamily="34" charset="0"/>
            </a:endParaRPr>
          </a:p>
        </p:txBody>
      </p:sp>
      <p:sp>
        <p:nvSpPr>
          <p:cNvPr id="62475" name="矩形 17"/>
          <p:cNvSpPr>
            <a:spLocks noChangeArrowheads="1"/>
          </p:cNvSpPr>
          <p:nvPr/>
        </p:nvSpPr>
        <p:spPr bwMode="auto">
          <a:xfrm>
            <a:off x="4584065" y="2132965"/>
            <a:ext cx="7084695" cy="2207260"/>
          </a:xfrm>
          <a:prstGeom prst="rect">
            <a:avLst/>
          </a:prstGeom>
          <a:noFill/>
          <a:ln w="9525">
            <a:solidFill>
              <a:schemeClr val="accent1"/>
            </a:solidFill>
            <a:miter lim="800000"/>
          </a:ln>
          <a:extLst>
            <a:ext uri="{909E8E84-426E-40DD-AFC4-6F175D3DCCD1}">
              <a14:hiddenFill xmlns:a14="http://schemas.microsoft.com/office/drawing/2010/main">
                <a:solidFill>
                  <a:srgbClr val="FFFFFF"/>
                </a:solidFill>
              </a14:hiddenFill>
            </a:ext>
          </a:extLst>
        </p:spPr>
        <p:txBody>
          <a:bodyPr wrap="square">
            <a:spAutoFit/>
          </a:bodyPr>
          <a:lstStyle>
            <a:lvl1pPr indent="535305"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lnSpc>
                <a:spcPts val="3300"/>
              </a:lnSpc>
            </a:pPr>
            <a:r>
              <a:rPr lang="zh-CN" altLang="en-US" sz="2400" b="1">
                <a:sym typeface="+mn-ea"/>
              </a:rPr>
              <a:t>超</a:t>
            </a:r>
            <a:r>
              <a:rPr lang="en-US" altLang="zh-CN" sz="2400" b="1">
                <a:sym typeface="+mn-ea"/>
              </a:rPr>
              <a:t>5</a:t>
            </a:r>
            <a:r>
              <a:rPr lang="zh-CN" altLang="en-US" sz="2400" b="1">
                <a:sym typeface="+mn-ea"/>
              </a:rPr>
              <a:t>类双绞线主要用于</a:t>
            </a:r>
            <a:r>
              <a:rPr lang="en-US" altLang="zh-CN" sz="2400" b="1">
                <a:sym typeface="+mn-ea"/>
              </a:rPr>
              <a:t>100Mbps</a:t>
            </a:r>
            <a:r>
              <a:rPr lang="zh-CN" altLang="en-US" sz="2400" b="1">
                <a:sym typeface="+mn-ea"/>
              </a:rPr>
              <a:t>的网络，能支持到</a:t>
            </a:r>
            <a:r>
              <a:rPr lang="en-US" altLang="zh-CN" sz="2400" b="1">
                <a:sym typeface="+mn-ea"/>
              </a:rPr>
              <a:t>1000Mbps</a:t>
            </a:r>
            <a:r>
              <a:rPr lang="zh-CN" altLang="en-US" sz="2400" b="1">
                <a:sym typeface="+mn-ea"/>
              </a:rPr>
              <a:t>，不支持万兆位以太网技术。但超</a:t>
            </a:r>
            <a:r>
              <a:rPr lang="en-US" altLang="zh-CN" sz="2400" b="1">
                <a:sym typeface="+mn-ea"/>
              </a:rPr>
              <a:t>5</a:t>
            </a:r>
            <a:r>
              <a:rPr lang="zh-CN" altLang="en-US" sz="2400" b="1">
                <a:sym typeface="+mn-ea"/>
              </a:rPr>
              <a:t>类在应用于吉比特以太网时，使用全部</a:t>
            </a:r>
            <a:r>
              <a:rPr lang="en-US" altLang="zh-CN" sz="2400" b="1">
                <a:sym typeface="+mn-ea"/>
              </a:rPr>
              <a:t>4</a:t>
            </a:r>
            <a:r>
              <a:rPr lang="zh-CN" altLang="en-US" sz="2400" b="1">
                <a:sym typeface="+mn-ea"/>
              </a:rPr>
              <a:t>对线，</a:t>
            </a:r>
            <a:r>
              <a:rPr lang="en-US" altLang="zh-CN" sz="2400" b="1">
                <a:sym typeface="+mn-ea"/>
              </a:rPr>
              <a:t>4</a:t>
            </a:r>
            <a:r>
              <a:rPr lang="zh-CN" altLang="en-US" sz="2400" b="1">
                <a:sym typeface="+mn-ea"/>
              </a:rPr>
              <a:t>对线都在全双工的模式运行，每对线支持</a:t>
            </a:r>
            <a:r>
              <a:rPr lang="en-US" altLang="zh-CN" sz="2400" b="1">
                <a:sym typeface="+mn-ea"/>
              </a:rPr>
              <a:t>250Mbps</a:t>
            </a:r>
            <a:r>
              <a:rPr lang="zh-CN" altLang="en-US" sz="2400" b="1">
                <a:sym typeface="+mn-ea"/>
              </a:rPr>
              <a:t>的数据速率（每个方向），如图</a:t>
            </a:r>
            <a:r>
              <a:rPr lang="en-US" altLang="zh-CN" sz="2400" b="1">
                <a:sym typeface="+mn-ea"/>
              </a:rPr>
              <a:t>3.18</a:t>
            </a:r>
            <a:r>
              <a:rPr lang="zh-CN" altLang="en-US" sz="2400" b="1">
                <a:sym typeface="+mn-ea"/>
              </a:rPr>
              <a:t>所示。</a:t>
            </a:r>
            <a:endParaRPr lang="zh-CN" altLang="en-US" sz="2400" b="1">
              <a:sym typeface="+mn-ea"/>
            </a:endParaRPr>
          </a:p>
        </p:txBody>
      </p:sp>
      <p:pic>
        <p:nvPicPr>
          <p:cNvPr id="2" name="Picture 38" descr="3"/>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623570" y="1196975"/>
            <a:ext cx="5054600" cy="5759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ctangle 39"/>
          <p:cNvSpPr>
            <a:spLocks noChangeArrowheads="1"/>
          </p:cNvSpPr>
          <p:nvPr/>
        </p:nvSpPr>
        <p:spPr bwMode="auto">
          <a:xfrm>
            <a:off x="912495" y="1273810"/>
            <a:ext cx="4867275" cy="478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lnSpc>
                <a:spcPct val="105000"/>
              </a:lnSpc>
              <a:spcBef>
                <a:spcPct val="20000"/>
              </a:spcBef>
            </a:pPr>
            <a:r>
              <a:rPr lang="en-US" altLang="zh-CN" sz="2400" b="1">
                <a:solidFill>
                  <a:schemeClr val="bg1"/>
                </a:solidFill>
              </a:rPr>
              <a:t>2. </a:t>
            </a:r>
            <a:r>
              <a:rPr sz="2400" b="1">
                <a:solidFill>
                  <a:schemeClr val="bg1"/>
                </a:solidFill>
              </a:rPr>
              <a:t>5e类、6类与6A类布线系统选择</a:t>
            </a:r>
            <a:endParaRPr sz="2400" b="1">
              <a:solidFill>
                <a:schemeClr val="bg1"/>
              </a:solidFill>
            </a:endParaRPr>
          </a:p>
        </p:txBody>
      </p:sp>
      <p:sp>
        <p:nvSpPr>
          <p:cNvPr id="4" name="右箭头 3"/>
          <p:cNvSpPr/>
          <p:nvPr/>
        </p:nvSpPr>
        <p:spPr bwMode="auto">
          <a:xfrm>
            <a:off x="3981133" y="2163128"/>
            <a:ext cx="571500" cy="541654"/>
          </a:xfrm>
          <a:prstGeom prst="rightArrow">
            <a:avLst/>
          </a:prstGeom>
          <a:gradFill rotWithShape="1">
            <a:gsLst>
              <a:gs pos="0">
                <a:schemeClr val="folHlink">
                  <a:alpha val="32001"/>
                </a:schemeClr>
              </a:gs>
              <a:gs pos="100000">
                <a:schemeClr val="folHlink">
                  <a:gamma/>
                  <a:shade val="0"/>
                  <a:invGamma/>
                  <a:alpha val="89999"/>
                </a:schemeClr>
              </a:gs>
            </a:gsLst>
            <a:lin ang="2700000" scaled="1"/>
          </a:gradFill>
          <a:ln w="38100" cap="flat" cmpd="sng" algn="ctr">
            <a:noFill/>
            <a:prstDash val="solid"/>
            <a:round/>
            <a:headEnd type="none" w="med" len="med"/>
            <a:tailEnd type="none" w="med" len="med"/>
          </a:ln>
          <a:effectLst/>
        </p:spPr>
        <p:txBody>
          <a:bodyPr anchor="ctr">
            <a:spAutoFit/>
          </a:bodyPr>
          <a:p>
            <a:pPr algn="ctr">
              <a:defRPr/>
            </a:pPr>
            <a:endParaRPr lang="zh-CN" altLang="en-US">
              <a:latin typeface="Arial" panose="020B0604020202020204" pitchFamily="34" charset="0"/>
            </a:endParaRPr>
          </a:p>
        </p:txBody>
      </p:sp>
    </p:spTree>
  </p:cSld>
  <p:clrMapOvr>
    <a:masterClrMapping/>
  </p:clrMapOvr>
  <p:transition>
    <p:zoom/>
  </p:transition>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5"/>
          <p:cNvSpPr>
            <a:spLocks noChangeArrowheads="1"/>
          </p:cNvSpPr>
          <p:nvPr/>
        </p:nvSpPr>
        <p:spPr bwMode="auto">
          <a:xfrm>
            <a:off x="623570" y="2132965"/>
            <a:ext cx="1357313" cy="571500"/>
          </a:xfrm>
          <a:prstGeom prst="rect">
            <a:avLst/>
          </a:prstGeom>
          <a:solidFill>
            <a:schemeClr val="accent1"/>
          </a:solidFill>
          <a:ln w="9525">
            <a:solidFill>
              <a:srgbClr val="C3D7E1"/>
            </a:solidFill>
            <a:miter lim="800000"/>
          </a:ln>
          <a:effectLst>
            <a:outerShdw dist="53882" dir="2700000" algn="ctr" rotWithShape="0">
              <a:schemeClr val="tx2">
                <a:alpha val="50000"/>
              </a:schemeClr>
            </a:outerShdw>
          </a:effectLst>
        </p:spPr>
        <p:txBody>
          <a:bodyPr anchor="ctr"/>
          <a:lstStyle/>
          <a:p>
            <a:pPr algn="ctr">
              <a:defRPr/>
            </a:pPr>
            <a:r>
              <a:rPr lang="zh-CN" altLang="en-US" sz="2400" b="1" dirty="0">
                <a:latin typeface="+mn-ea"/>
                <a:ea typeface="+mn-ea"/>
              </a:rPr>
              <a:t>超</a:t>
            </a:r>
            <a:r>
              <a:rPr lang="en-US" altLang="zh-CN" sz="2400" b="1" dirty="0">
                <a:latin typeface="+mn-ea"/>
                <a:ea typeface="+mn-ea"/>
              </a:rPr>
              <a:t>5</a:t>
            </a:r>
            <a:r>
              <a:rPr lang="zh-CN" altLang="en-US" sz="2400" b="1" dirty="0">
                <a:latin typeface="+mn-ea"/>
                <a:ea typeface="+mn-ea"/>
              </a:rPr>
              <a:t>类</a:t>
            </a:r>
            <a:endParaRPr lang="en-US" altLang="zh-CN" sz="2400" b="1" dirty="0">
              <a:latin typeface="+mn-ea"/>
              <a:ea typeface="+mn-ea"/>
            </a:endParaRPr>
          </a:p>
        </p:txBody>
      </p:sp>
      <p:sp>
        <p:nvSpPr>
          <p:cNvPr id="9" name="Rectangle 75"/>
          <p:cNvSpPr>
            <a:spLocks noChangeArrowheads="1"/>
          </p:cNvSpPr>
          <p:nvPr/>
        </p:nvSpPr>
        <p:spPr bwMode="auto">
          <a:xfrm>
            <a:off x="623570" y="3061653"/>
            <a:ext cx="1357313" cy="571500"/>
          </a:xfrm>
          <a:prstGeom prst="rect">
            <a:avLst/>
          </a:prstGeom>
          <a:solidFill>
            <a:schemeClr val="accent1"/>
          </a:solidFill>
          <a:ln w="9525">
            <a:solidFill>
              <a:srgbClr val="C3D7E1"/>
            </a:solidFill>
            <a:miter lim="800000"/>
          </a:ln>
          <a:effectLst>
            <a:outerShdw dist="53882" dir="2700000" algn="ctr" rotWithShape="0">
              <a:schemeClr val="tx2">
                <a:alpha val="50000"/>
              </a:schemeClr>
            </a:outerShdw>
          </a:effectLst>
        </p:spPr>
        <p:txBody>
          <a:bodyPr anchor="ctr"/>
          <a:lstStyle/>
          <a:p>
            <a:pPr algn="ctr">
              <a:defRPr/>
            </a:pPr>
            <a:r>
              <a:rPr lang="en-US" altLang="zh-CN" sz="2400" b="1" dirty="0">
                <a:latin typeface="+mn-ea"/>
                <a:ea typeface="+mn-ea"/>
              </a:rPr>
              <a:t>6/6A</a:t>
            </a:r>
            <a:r>
              <a:rPr lang="zh-CN" altLang="en-US" sz="2400" b="1" dirty="0">
                <a:latin typeface="+mn-ea"/>
                <a:ea typeface="+mn-ea"/>
              </a:rPr>
              <a:t>类</a:t>
            </a:r>
            <a:endParaRPr lang="en-US" altLang="zh-CN" sz="2400" b="1" dirty="0">
              <a:latin typeface="+mn-ea"/>
              <a:ea typeface="+mn-ea"/>
            </a:endParaRPr>
          </a:p>
        </p:txBody>
      </p:sp>
      <p:sp>
        <p:nvSpPr>
          <p:cNvPr id="10" name="Rectangle 75"/>
          <p:cNvSpPr>
            <a:spLocks noChangeArrowheads="1"/>
          </p:cNvSpPr>
          <p:nvPr/>
        </p:nvSpPr>
        <p:spPr bwMode="auto">
          <a:xfrm>
            <a:off x="2552383" y="2132965"/>
            <a:ext cx="1428750" cy="571500"/>
          </a:xfrm>
          <a:prstGeom prst="rect">
            <a:avLst/>
          </a:prstGeom>
          <a:solidFill>
            <a:schemeClr val="bg1"/>
          </a:solidFill>
          <a:ln w="9525">
            <a:solidFill>
              <a:srgbClr val="C3D7E1"/>
            </a:solidFill>
            <a:miter lim="800000"/>
          </a:ln>
          <a:effectLst>
            <a:outerShdw dist="53882" dir="2700000" algn="ctr" rotWithShape="0">
              <a:schemeClr val="tx2">
                <a:alpha val="50000"/>
              </a:schemeClr>
            </a:outerShdw>
          </a:effectLst>
        </p:spPr>
        <p:txBody>
          <a:bodyPr anchor="ctr"/>
          <a:lstStyle/>
          <a:p>
            <a:pPr algn="ctr">
              <a:defRPr/>
            </a:pPr>
            <a:r>
              <a:rPr lang="en-US" altLang="zh-CN" sz="2400" b="1" dirty="0">
                <a:latin typeface="+mn-ea"/>
                <a:ea typeface="+mn-ea"/>
              </a:rPr>
              <a:t>100MHz</a:t>
            </a:r>
            <a:endParaRPr lang="en-US" altLang="zh-CN" sz="2400" b="1" dirty="0">
              <a:latin typeface="+mn-ea"/>
              <a:ea typeface="+mn-ea"/>
            </a:endParaRPr>
          </a:p>
        </p:txBody>
      </p:sp>
      <p:sp>
        <p:nvSpPr>
          <p:cNvPr id="11" name="Rectangle 75"/>
          <p:cNvSpPr>
            <a:spLocks noChangeArrowheads="1"/>
          </p:cNvSpPr>
          <p:nvPr/>
        </p:nvSpPr>
        <p:spPr bwMode="auto">
          <a:xfrm>
            <a:off x="2552383" y="3061653"/>
            <a:ext cx="1428750" cy="571500"/>
          </a:xfrm>
          <a:prstGeom prst="rect">
            <a:avLst/>
          </a:prstGeom>
          <a:solidFill>
            <a:schemeClr val="bg1"/>
          </a:solidFill>
          <a:ln w="9525">
            <a:solidFill>
              <a:srgbClr val="C3D7E1"/>
            </a:solidFill>
            <a:miter lim="800000"/>
          </a:ln>
          <a:effectLst>
            <a:outerShdw dist="53882" dir="2700000" algn="ctr" rotWithShape="0">
              <a:schemeClr val="tx2">
                <a:alpha val="50000"/>
              </a:schemeClr>
            </a:outerShdw>
          </a:effectLst>
        </p:spPr>
        <p:txBody>
          <a:bodyPr anchor="ctr"/>
          <a:lstStyle/>
          <a:p>
            <a:pPr algn="ctr">
              <a:defRPr/>
            </a:pPr>
            <a:r>
              <a:rPr lang="en-US" altLang="zh-CN" sz="2400" b="1" dirty="0">
                <a:latin typeface="+mn-ea"/>
                <a:ea typeface="+mn-ea"/>
              </a:rPr>
              <a:t>250MHz</a:t>
            </a:r>
            <a:endParaRPr lang="en-US" altLang="zh-CN" sz="2400" b="1" dirty="0">
              <a:latin typeface="+mn-ea"/>
              <a:ea typeface="+mn-ea"/>
            </a:endParaRPr>
          </a:p>
        </p:txBody>
      </p:sp>
      <p:sp>
        <p:nvSpPr>
          <p:cNvPr id="16" name="右箭头 15"/>
          <p:cNvSpPr/>
          <p:nvPr/>
        </p:nvSpPr>
        <p:spPr bwMode="auto">
          <a:xfrm>
            <a:off x="1980883" y="2127568"/>
            <a:ext cx="571500" cy="541654"/>
          </a:xfrm>
          <a:prstGeom prst="rightArrow">
            <a:avLst/>
          </a:prstGeom>
          <a:gradFill rotWithShape="1">
            <a:gsLst>
              <a:gs pos="0">
                <a:schemeClr val="folHlink">
                  <a:alpha val="32001"/>
                </a:schemeClr>
              </a:gs>
              <a:gs pos="100000">
                <a:schemeClr val="folHlink">
                  <a:gamma/>
                  <a:shade val="0"/>
                  <a:invGamma/>
                  <a:alpha val="89999"/>
                </a:schemeClr>
              </a:gs>
            </a:gsLst>
            <a:lin ang="2700000" scaled="1"/>
          </a:gradFill>
          <a:ln w="38100" cap="flat" cmpd="sng" algn="ctr">
            <a:noFill/>
            <a:prstDash val="solid"/>
            <a:round/>
            <a:headEnd type="none" w="med" len="med"/>
            <a:tailEnd type="none" w="med" len="med"/>
          </a:ln>
          <a:effectLst/>
        </p:spPr>
        <p:txBody>
          <a:bodyPr anchor="ctr">
            <a:spAutoFit/>
          </a:bodyPr>
          <a:lstStyle/>
          <a:p>
            <a:pPr algn="ctr">
              <a:defRPr/>
            </a:pPr>
            <a:endParaRPr lang="zh-CN" altLang="en-US">
              <a:latin typeface="Arial" panose="020B0604020202020204" pitchFamily="34" charset="0"/>
            </a:endParaRPr>
          </a:p>
        </p:txBody>
      </p:sp>
      <p:sp>
        <p:nvSpPr>
          <p:cNvPr id="17" name="右箭头 16"/>
          <p:cNvSpPr/>
          <p:nvPr/>
        </p:nvSpPr>
        <p:spPr bwMode="auto">
          <a:xfrm>
            <a:off x="1980883" y="3076576"/>
            <a:ext cx="571500" cy="541654"/>
          </a:xfrm>
          <a:prstGeom prst="rightArrow">
            <a:avLst/>
          </a:prstGeom>
          <a:gradFill rotWithShape="1">
            <a:gsLst>
              <a:gs pos="0">
                <a:schemeClr val="folHlink">
                  <a:alpha val="32001"/>
                </a:schemeClr>
              </a:gs>
              <a:gs pos="100000">
                <a:schemeClr val="folHlink">
                  <a:gamma/>
                  <a:shade val="0"/>
                  <a:invGamma/>
                  <a:alpha val="89999"/>
                </a:schemeClr>
              </a:gs>
            </a:gsLst>
            <a:lin ang="2700000" scaled="1"/>
          </a:gradFill>
          <a:ln w="38100" cap="flat" cmpd="sng" algn="ctr">
            <a:noFill/>
            <a:prstDash val="solid"/>
            <a:round/>
            <a:headEnd type="none" w="med" len="med"/>
            <a:tailEnd type="none" w="med" len="med"/>
          </a:ln>
          <a:effectLst/>
        </p:spPr>
        <p:txBody>
          <a:bodyPr anchor="ctr">
            <a:spAutoFit/>
          </a:bodyPr>
          <a:lstStyle/>
          <a:p>
            <a:pPr algn="ctr">
              <a:defRPr/>
            </a:pPr>
            <a:endParaRPr lang="zh-CN" altLang="en-US">
              <a:latin typeface="Arial" panose="020B0604020202020204" pitchFamily="34" charset="0"/>
            </a:endParaRPr>
          </a:p>
        </p:txBody>
      </p:sp>
      <p:sp>
        <p:nvSpPr>
          <p:cNvPr id="62475" name="矩形 17"/>
          <p:cNvSpPr>
            <a:spLocks noChangeArrowheads="1"/>
          </p:cNvSpPr>
          <p:nvPr/>
        </p:nvSpPr>
        <p:spPr bwMode="auto">
          <a:xfrm>
            <a:off x="4583430" y="2564765"/>
            <a:ext cx="7084695" cy="2207260"/>
          </a:xfrm>
          <a:prstGeom prst="rect">
            <a:avLst/>
          </a:prstGeom>
          <a:noFill/>
          <a:ln w="9525">
            <a:solidFill>
              <a:schemeClr val="accent1"/>
            </a:solidFill>
            <a:miter lim="800000"/>
          </a:ln>
          <a:extLst>
            <a:ext uri="{909E8E84-426E-40DD-AFC4-6F175D3DCCD1}">
              <a14:hiddenFill xmlns:a14="http://schemas.microsoft.com/office/drawing/2010/main">
                <a:solidFill>
                  <a:srgbClr val="FFFFFF"/>
                </a:solidFill>
              </a14:hiddenFill>
            </a:ext>
          </a:extLst>
        </p:spPr>
        <p:txBody>
          <a:bodyPr wrap="square">
            <a:spAutoFit/>
          </a:bodyPr>
          <a:lstStyle>
            <a:lvl1pPr indent="535305"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lnSpc>
                <a:spcPts val="3300"/>
              </a:lnSpc>
            </a:pPr>
            <a:r>
              <a:rPr sz="2400" b="1">
                <a:sym typeface="+mn-ea"/>
              </a:rPr>
              <a:t>千兆以太网标准1000Base-TX标准定义了一种使用6类产品的千兆以太网技术1000Base-TX。</a:t>
            </a:r>
            <a:endParaRPr sz="2400" b="1">
              <a:sym typeface="+mn-ea"/>
            </a:endParaRPr>
          </a:p>
          <a:p>
            <a:pPr eaLnBrk="1" hangingPunct="1">
              <a:lnSpc>
                <a:spcPts val="3300"/>
              </a:lnSpc>
            </a:pPr>
            <a:r>
              <a:rPr sz="2400" b="1">
                <a:sym typeface="+mn-ea"/>
              </a:rPr>
              <a:t>IEEE 802.3an</a:t>
            </a:r>
            <a:r>
              <a:rPr lang="zh-CN" sz="2400" b="1">
                <a:sym typeface="+mn-ea"/>
              </a:rPr>
              <a:t>标准定义了</a:t>
            </a:r>
            <a:r>
              <a:rPr lang="en-US" sz="2400">
                <a:sym typeface="+mn-ea"/>
              </a:rPr>
              <a:t>10GBase-T以太网</a:t>
            </a:r>
            <a:r>
              <a:rPr lang="zh-CN" altLang="en-US" sz="2400">
                <a:sym typeface="+mn-ea"/>
              </a:rPr>
              <a:t>，</a:t>
            </a:r>
            <a:r>
              <a:rPr sz="2400" b="1">
                <a:sym typeface="+mn-ea"/>
              </a:rPr>
              <a:t>支持6A类对绞电缆铜缆。</a:t>
            </a:r>
            <a:endParaRPr sz="2400" b="1">
              <a:sym typeface="+mn-ea"/>
            </a:endParaRPr>
          </a:p>
          <a:p>
            <a:pPr eaLnBrk="1" hangingPunct="1">
              <a:lnSpc>
                <a:spcPts val="3300"/>
              </a:lnSpc>
            </a:pPr>
            <a:endParaRPr sz="2400" b="1">
              <a:sym typeface="+mn-ea"/>
            </a:endParaRPr>
          </a:p>
        </p:txBody>
      </p:sp>
      <p:sp>
        <p:nvSpPr>
          <p:cNvPr id="62476" name="标题 1"/>
          <p:cNvSpPr/>
          <p:nvPr/>
        </p:nvSpPr>
        <p:spPr bwMode="auto">
          <a:xfrm>
            <a:off x="3071813" y="260350"/>
            <a:ext cx="7056437"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r>
              <a:rPr kumimoji="0" lang="en-US" altLang="zh-CN" sz="2800" b="1">
                <a:solidFill>
                  <a:srgbClr val="375B79"/>
                </a:solidFill>
              </a:rPr>
              <a:t>3.2.8</a:t>
            </a:r>
            <a:r>
              <a:rPr kumimoji="0" lang="zh-CN" altLang="en-US" sz="2800" b="1">
                <a:solidFill>
                  <a:srgbClr val="375B79"/>
                </a:solidFill>
              </a:rPr>
              <a:t> 综合布线系统缆线方案选择</a:t>
            </a:r>
            <a:endParaRPr kumimoji="0" lang="zh-CN" altLang="en-US" sz="2800" b="1">
              <a:solidFill>
                <a:srgbClr val="375B79"/>
              </a:solidFill>
            </a:endParaRPr>
          </a:p>
        </p:txBody>
      </p:sp>
      <p:pic>
        <p:nvPicPr>
          <p:cNvPr id="61442" name="Picture 38" descr="3"/>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623570" y="1196975"/>
            <a:ext cx="5054600" cy="5759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443" name="Rectangle 39"/>
          <p:cNvSpPr>
            <a:spLocks noChangeArrowheads="1"/>
          </p:cNvSpPr>
          <p:nvPr/>
        </p:nvSpPr>
        <p:spPr bwMode="auto">
          <a:xfrm>
            <a:off x="912495" y="1273810"/>
            <a:ext cx="4867275" cy="478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lnSpc>
                <a:spcPct val="105000"/>
              </a:lnSpc>
              <a:spcBef>
                <a:spcPct val="20000"/>
              </a:spcBef>
            </a:pPr>
            <a:r>
              <a:rPr lang="en-US" altLang="zh-CN" sz="2400" b="1">
                <a:solidFill>
                  <a:schemeClr val="bg1"/>
                </a:solidFill>
              </a:rPr>
              <a:t>2. </a:t>
            </a:r>
            <a:r>
              <a:rPr sz="2400" b="1">
                <a:solidFill>
                  <a:schemeClr val="bg1"/>
                </a:solidFill>
              </a:rPr>
              <a:t>5e类、6类与6A类布线系统选择</a:t>
            </a:r>
            <a:endParaRPr sz="2400" b="1">
              <a:solidFill>
                <a:schemeClr val="bg1"/>
              </a:solidFill>
            </a:endParaRPr>
          </a:p>
        </p:txBody>
      </p:sp>
      <p:sp>
        <p:nvSpPr>
          <p:cNvPr id="2" name="右箭头 1"/>
          <p:cNvSpPr/>
          <p:nvPr/>
        </p:nvSpPr>
        <p:spPr bwMode="auto">
          <a:xfrm>
            <a:off x="3996373" y="3141028"/>
            <a:ext cx="571500" cy="541654"/>
          </a:xfrm>
          <a:prstGeom prst="rightArrow">
            <a:avLst/>
          </a:prstGeom>
          <a:gradFill rotWithShape="1">
            <a:gsLst>
              <a:gs pos="0">
                <a:schemeClr val="folHlink">
                  <a:alpha val="32001"/>
                </a:schemeClr>
              </a:gs>
              <a:gs pos="100000">
                <a:schemeClr val="folHlink">
                  <a:gamma/>
                  <a:shade val="0"/>
                  <a:invGamma/>
                  <a:alpha val="89999"/>
                </a:schemeClr>
              </a:gs>
            </a:gsLst>
            <a:lin ang="2700000" scaled="1"/>
          </a:gradFill>
          <a:ln w="38100" cap="flat" cmpd="sng" algn="ctr">
            <a:noFill/>
            <a:prstDash val="solid"/>
            <a:round/>
            <a:headEnd type="none" w="med" len="med"/>
            <a:tailEnd type="none" w="med" len="med"/>
          </a:ln>
          <a:effectLst/>
        </p:spPr>
        <p:txBody>
          <a:bodyPr anchor="ctr">
            <a:spAutoFit/>
          </a:bodyPr>
          <a:p>
            <a:pPr algn="ctr">
              <a:defRPr/>
            </a:pPr>
            <a:endParaRPr lang="zh-CN" altLang="en-US">
              <a:latin typeface="Arial" panose="020B0604020202020204" pitchFamily="34" charset="0"/>
            </a:endParaRPr>
          </a:p>
        </p:txBody>
      </p:sp>
    </p:spTree>
  </p:cSld>
  <p:clrMapOvr>
    <a:masterClrMapping/>
  </p:clrMapOvr>
  <p:transition>
    <p:zoom/>
  </p:transition>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4" name="标题 1"/>
          <p:cNvSpPr/>
          <p:nvPr/>
        </p:nvSpPr>
        <p:spPr bwMode="auto">
          <a:xfrm>
            <a:off x="3071813" y="260350"/>
            <a:ext cx="7056437"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r>
              <a:rPr kumimoji="0" lang="en-US" altLang="zh-CN" sz="2800" b="1">
                <a:solidFill>
                  <a:srgbClr val="375B79"/>
                </a:solidFill>
              </a:rPr>
              <a:t>3.2.8</a:t>
            </a:r>
            <a:r>
              <a:rPr kumimoji="0" lang="zh-CN" altLang="en-US" sz="2800" b="1">
                <a:solidFill>
                  <a:srgbClr val="375B79"/>
                </a:solidFill>
              </a:rPr>
              <a:t> 综合布线系统缆线方案选择</a:t>
            </a:r>
            <a:endParaRPr kumimoji="0" lang="zh-CN" altLang="en-US" sz="2800" b="1">
              <a:solidFill>
                <a:srgbClr val="375B79"/>
              </a:solidFill>
            </a:endParaRPr>
          </a:p>
        </p:txBody>
      </p:sp>
      <p:graphicFrame>
        <p:nvGraphicFramePr>
          <p:cNvPr id="2" name="表格 1"/>
          <p:cNvGraphicFramePr/>
          <p:nvPr>
            <p:custDataLst>
              <p:tags r:id="rId1"/>
            </p:custDataLst>
          </p:nvPr>
        </p:nvGraphicFramePr>
        <p:xfrm>
          <a:off x="767715" y="1557020"/>
          <a:ext cx="11015980" cy="4286250"/>
        </p:xfrm>
        <a:graphic>
          <a:graphicData uri="http://schemas.openxmlformats.org/drawingml/2006/table">
            <a:tbl>
              <a:tblPr firstRow="1" bandRow="1">
                <a:tableStyleId>{5940675A-B579-460E-94D1-54222C63F5DA}</a:tableStyleId>
              </a:tblPr>
              <a:tblGrid>
                <a:gridCol w="1557655"/>
                <a:gridCol w="1727835"/>
                <a:gridCol w="2229485"/>
                <a:gridCol w="3171190"/>
                <a:gridCol w="2329815"/>
              </a:tblGrid>
              <a:tr h="714375">
                <a:tc>
                  <a:txBody>
                    <a:bodyPr/>
                    <a:p>
                      <a:pPr indent="0" algn="ctr">
                        <a:buNone/>
                      </a:pPr>
                      <a:r>
                        <a:rPr lang="en-US" sz="2400" b="1">
                          <a:solidFill>
                            <a:srgbClr val="4F4F4F"/>
                          </a:solidFill>
                          <a:latin typeface="宋体" panose="02010600030101010101" pitchFamily="2" charset="-122"/>
                          <a:ea typeface="宋体" panose="02010600030101010101" pitchFamily="2" charset="-122"/>
                          <a:cs typeface="宋体" panose="02010600030101010101" pitchFamily="2" charset="-122"/>
                        </a:rPr>
                        <a:t>点/分类</a:t>
                      </a:r>
                      <a:endParaRPr lang="en-US" altLang="en-US" sz="2400" b="1">
                        <a:solidFill>
                          <a:srgbClr val="4F4F4F"/>
                        </a:solidFill>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solidFill>
                      <a:srgbClr val="D8D8D8"/>
                    </a:solidFill>
                  </a:tcPr>
                </a:tc>
                <a:tc>
                  <a:txBody>
                    <a:bodyPr/>
                    <a:p>
                      <a:pPr indent="0" algn="ctr">
                        <a:buNone/>
                      </a:pPr>
                      <a:r>
                        <a:rPr lang="en-US" sz="2400" b="1">
                          <a:solidFill>
                            <a:srgbClr val="4F4F4F"/>
                          </a:solidFill>
                          <a:latin typeface="宋体" panose="02010600030101010101" pitchFamily="2" charset="-122"/>
                          <a:ea typeface="宋体" panose="02010600030101010101" pitchFamily="2" charset="-122"/>
                          <a:cs typeface="宋体" panose="02010600030101010101" pitchFamily="2" charset="-122"/>
                        </a:rPr>
                        <a:t>Cat5e网线</a:t>
                      </a:r>
                      <a:endParaRPr lang="en-US" altLang="en-US" sz="2400" b="1">
                        <a:solidFill>
                          <a:srgbClr val="4F4F4F"/>
                        </a:solidFill>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solidFill>
                      <a:srgbClr val="D8D8D8"/>
                    </a:solidFill>
                  </a:tcPr>
                </a:tc>
                <a:tc>
                  <a:txBody>
                    <a:bodyPr/>
                    <a:p>
                      <a:pPr indent="0" algn="ctr">
                        <a:buNone/>
                      </a:pPr>
                      <a:r>
                        <a:rPr lang="en-US" sz="2400" b="1">
                          <a:solidFill>
                            <a:srgbClr val="4F4F4F"/>
                          </a:solidFill>
                          <a:latin typeface="宋体" panose="02010600030101010101" pitchFamily="2" charset="-122"/>
                          <a:ea typeface="宋体" panose="02010600030101010101" pitchFamily="2" charset="-122"/>
                          <a:cs typeface="宋体" panose="02010600030101010101" pitchFamily="2" charset="-122"/>
                        </a:rPr>
                        <a:t>Cat6网线</a:t>
                      </a:r>
                      <a:endParaRPr lang="en-US" altLang="en-US" sz="2400" b="1">
                        <a:solidFill>
                          <a:srgbClr val="4F4F4F"/>
                        </a:solidFill>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solidFill>
                      <a:srgbClr val="D8D8D8"/>
                    </a:solidFill>
                  </a:tcPr>
                </a:tc>
                <a:tc>
                  <a:txBody>
                    <a:bodyPr/>
                    <a:p>
                      <a:pPr indent="0" algn="ctr">
                        <a:buNone/>
                      </a:pPr>
                      <a:r>
                        <a:rPr lang="en-US" sz="2400" b="1">
                          <a:solidFill>
                            <a:srgbClr val="4F4F4F"/>
                          </a:solidFill>
                          <a:latin typeface="宋体" panose="02010600030101010101" pitchFamily="2" charset="-122"/>
                          <a:ea typeface="宋体" panose="02010600030101010101" pitchFamily="2" charset="-122"/>
                          <a:cs typeface="宋体" panose="02010600030101010101" pitchFamily="2" charset="-122"/>
                        </a:rPr>
                        <a:t>Cat6a网线</a:t>
                      </a:r>
                      <a:endParaRPr lang="en-US" altLang="en-US" sz="2400" b="1">
                        <a:solidFill>
                          <a:srgbClr val="4F4F4F"/>
                        </a:solidFill>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solidFill>
                      <a:srgbClr val="D8D8D8"/>
                    </a:solidFill>
                  </a:tcPr>
                </a:tc>
                <a:tc>
                  <a:txBody>
                    <a:bodyPr/>
                    <a:p>
                      <a:pPr indent="0" algn="ctr">
                        <a:buNone/>
                      </a:pPr>
                      <a:r>
                        <a:rPr lang="en-US" sz="2400" b="1">
                          <a:solidFill>
                            <a:srgbClr val="4F4F4F"/>
                          </a:solidFill>
                          <a:latin typeface="宋体" panose="02010600030101010101" pitchFamily="2" charset="-122"/>
                          <a:ea typeface="宋体" panose="02010600030101010101" pitchFamily="2" charset="-122"/>
                          <a:cs typeface="宋体" panose="02010600030101010101" pitchFamily="2" charset="-122"/>
                        </a:rPr>
                        <a:t>Cat7网线</a:t>
                      </a:r>
                      <a:endParaRPr lang="en-US" altLang="en-US" sz="2400" b="1">
                        <a:solidFill>
                          <a:srgbClr val="4F4F4F"/>
                        </a:solidFill>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solidFill>
                      <a:srgbClr val="D8D8D8"/>
                    </a:solidFill>
                  </a:tcPr>
                </a:tc>
              </a:tr>
              <a:tr h="714375">
                <a:tc>
                  <a:txBody>
                    <a:bodyPr/>
                    <a:p>
                      <a:pPr indent="0" algn="ctr">
                        <a:buNone/>
                      </a:pPr>
                      <a:r>
                        <a:rPr lang="en-US" sz="2400" b="0">
                          <a:solidFill>
                            <a:srgbClr val="4F4F4F"/>
                          </a:solidFill>
                          <a:latin typeface="宋体" panose="02010600030101010101" pitchFamily="2" charset="-122"/>
                          <a:ea typeface="宋体" panose="02010600030101010101" pitchFamily="2" charset="-122"/>
                          <a:cs typeface="宋体" panose="02010600030101010101" pitchFamily="2" charset="-122"/>
                        </a:rPr>
                        <a:t>传输速度</a:t>
                      </a:r>
                      <a:endParaRPr lang="en-US" altLang="en-US" sz="2400" b="0">
                        <a:solidFill>
                          <a:srgbClr val="4F4F4F"/>
                        </a:solidFill>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2400" b="0">
                          <a:solidFill>
                            <a:srgbClr val="4F4F4F"/>
                          </a:solidFill>
                          <a:latin typeface="宋体" panose="02010600030101010101" pitchFamily="2" charset="-122"/>
                          <a:ea typeface="宋体" panose="02010600030101010101" pitchFamily="2" charset="-122"/>
                          <a:cs typeface="宋体" panose="02010600030101010101" pitchFamily="2" charset="-122"/>
                        </a:rPr>
                        <a:t>1000Mbps</a:t>
                      </a:r>
                      <a:endParaRPr lang="en-US" altLang="en-US" sz="2400" b="0">
                        <a:solidFill>
                          <a:srgbClr val="4F4F4F"/>
                        </a:solidFill>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2400" b="0">
                          <a:solidFill>
                            <a:srgbClr val="4F4F4F"/>
                          </a:solidFill>
                          <a:latin typeface="宋体" panose="02010600030101010101" pitchFamily="2" charset="-122"/>
                          <a:ea typeface="宋体" panose="02010600030101010101" pitchFamily="2" charset="-122"/>
                          <a:cs typeface="宋体" panose="02010600030101010101" pitchFamily="2" charset="-122"/>
                        </a:rPr>
                        <a:t>10Gbps</a:t>
                      </a:r>
                      <a:endParaRPr lang="en-US" altLang="en-US" sz="2400" b="0">
                        <a:solidFill>
                          <a:srgbClr val="4F4F4F"/>
                        </a:solidFill>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2400" b="0">
                          <a:solidFill>
                            <a:srgbClr val="4F4F4F"/>
                          </a:solidFill>
                          <a:latin typeface="宋体" panose="02010600030101010101" pitchFamily="2" charset="-122"/>
                          <a:ea typeface="宋体" panose="02010600030101010101" pitchFamily="2" charset="-122"/>
                          <a:cs typeface="宋体" panose="02010600030101010101" pitchFamily="2" charset="-122"/>
                        </a:rPr>
                        <a:t>10Gbps</a:t>
                      </a:r>
                      <a:endParaRPr lang="en-US" altLang="en-US" sz="2400" b="0">
                        <a:solidFill>
                          <a:srgbClr val="4F4F4F"/>
                        </a:solidFill>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2400" b="0">
                          <a:solidFill>
                            <a:srgbClr val="4F4F4F"/>
                          </a:solidFill>
                          <a:latin typeface="宋体" panose="02010600030101010101" pitchFamily="2" charset="-122"/>
                          <a:ea typeface="宋体" panose="02010600030101010101" pitchFamily="2" charset="-122"/>
                          <a:cs typeface="宋体" panose="02010600030101010101" pitchFamily="2" charset="-122"/>
                        </a:rPr>
                        <a:t>10Gbps</a:t>
                      </a:r>
                      <a:endParaRPr lang="en-US" altLang="en-US" sz="2400" b="0">
                        <a:solidFill>
                          <a:srgbClr val="4F4F4F"/>
                        </a:solidFill>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714375">
                <a:tc>
                  <a:txBody>
                    <a:bodyPr/>
                    <a:p>
                      <a:pPr indent="0" algn="ctr">
                        <a:buNone/>
                      </a:pPr>
                      <a:r>
                        <a:rPr lang="en-US" sz="2400" b="0">
                          <a:solidFill>
                            <a:srgbClr val="4F4F4F"/>
                          </a:solidFill>
                          <a:latin typeface="宋体" panose="02010600030101010101" pitchFamily="2" charset="-122"/>
                          <a:ea typeface="宋体" panose="02010600030101010101" pitchFamily="2" charset="-122"/>
                          <a:cs typeface="宋体" panose="02010600030101010101" pitchFamily="2" charset="-122"/>
                        </a:rPr>
                        <a:t>传输距离</a:t>
                      </a:r>
                      <a:endParaRPr lang="en-US" altLang="en-US" sz="2400" b="0">
                        <a:solidFill>
                          <a:srgbClr val="4F4F4F"/>
                        </a:solidFill>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2400" b="0">
                          <a:solidFill>
                            <a:srgbClr val="4F4F4F"/>
                          </a:solidFill>
                          <a:latin typeface="宋体" panose="02010600030101010101" pitchFamily="2" charset="-122"/>
                          <a:ea typeface="宋体" panose="02010600030101010101" pitchFamily="2" charset="-122"/>
                          <a:cs typeface="宋体" panose="02010600030101010101" pitchFamily="2" charset="-122"/>
                        </a:rPr>
                        <a:t>100m</a:t>
                      </a:r>
                      <a:endParaRPr lang="en-US" altLang="en-US" sz="2400" b="0">
                        <a:solidFill>
                          <a:srgbClr val="4F4F4F"/>
                        </a:solidFill>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2400" b="0">
                          <a:solidFill>
                            <a:srgbClr val="4F4F4F"/>
                          </a:solidFill>
                          <a:latin typeface="宋体" panose="02010600030101010101" pitchFamily="2" charset="-122"/>
                          <a:ea typeface="宋体" panose="02010600030101010101" pitchFamily="2" charset="-122"/>
                          <a:cs typeface="宋体" panose="02010600030101010101" pitchFamily="2" charset="-122"/>
                        </a:rPr>
                        <a:t>37-55m</a:t>
                      </a:r>
                      <a:endParaRPr lang="en-US" altLang="en-US" sz="2400" b="0">
                        <a:solidFill>
                          <a:srgbClr val="4F4F4F"/>
                        </a:solidFill>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2400" b="0">
                          <a:solidFill>
                            <a:srgbClr val="4F4F4F"/>
                          </a:solidFill>
                          <a:latin typeface="宋体" panose="02010600030101010101" pitchFamily="2" charset="-122"/>
                          <a:ea typeface="宋体" panose="02010600030101010101" pitchFamily="2" charset="-122"/>
                          <a:cs typeface="宋体" panose="02010600030101010101" pitchFamily="2" charset="-122"/>
                        </a:rPr>
                        <a:t>100m</a:t>
                      </a:r>
                      <a:endParaRPr lang="en-US" altLang="en-US" sz="2400" b="0">
                        <a:solidFill>
                          <a:srgbClr val="4F4F4F"/>
                        </a:solidFill>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2400" b="0">
                          <a:solidFill>
                            <a:srgbClr val="4F4F4F"/>
                          </a:solidFill>
                          <a:latin typeface="宋体" panose="02010600030101010101" pitchFamily="2" charset="-122"/>
                          <a:ea typeface="宋体" panose="02010600030101010101" pitchFamily="2" charset="-122"/>
                          <a:cs typeface="宋体" panose="02010600030101010101" pitchFamily="2" charset="-122"/>
                        </a:rPr>
                        <a:t>100m</a:t>
                      </a:r>
                      <a:endParaRPr lang="en-US" altLang="en-US" sz="2400" b="0">
                        <a:solidFill>
                          <a:srgbClr val="4F4F4F"/>
                        </a:solidFill>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714375">
                <a:tc>
                  <a:txBody>
                    <a:bodyPr/>
                    <a:p>
                      <a:pPr indent="0" algn="ctr">
                        <a:buNone/>
                      </a:pPr>
                      <a:r>
                        <a:rPr lang="en-US" sz="2400" b="0">
                          <a:solidFill>
                            <a:srgbClr val="4F4F4F"/>
                          </a:solidFill>
                          <a:latin typeface="宋体" panose="02010600030101010101" pitchFamily="2" charset="-122"/>
                          <a:ea typeface="宋体" panose="02010600030101010101" pitchFamily="2" charset="-122"/>
                          <a:cs typeface="宋体" panose="02010600030101010101" pitchFamily="2" charset="-122"/>
                        </a:rPr>
                        <a:t>频率带宽</a:t>
                      </a:r>
                      <a:endParaRPr lang="en-US" altLang="en-US" sz="2400" b="0">
                        <a:solidFill>
                          <a:srgbClr val="4F4F4F"/>
                        </a:solidFill>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2400" b="0">
                          <a:solidFill>
                            <a:srgbClr val="4F4F4F"/>
                          </a:solidFill>
                          <a:latin typeface="宋体" panose="02010600030101010101" pitchFamily="2" charset="-122"/>
                          <a:ea typeface="宋体" panose="02010600030101010101" pitchFamily="2" charset="-122"/>
                          <a:cs typeface="宋体" panose="02010600030101010101" pitchFamily="2" charset="-122"/>
                        </a:rPr>
                        <a:t>100MHz</a:t>
                      </a:r>
                      <a:endParaRPr lang="en-US" altLang="en-US" sz="2400" b="0">
                        <a:solidFill>
                          <a:srgbClr val="4F4F4F"/>
                        </a:solidFill>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2400" b="0">
                          <a:solidFill>
                            <a:srgbClr val="4F4F4F"/>
                          </a:solidFill>
                          <a:latin typeface="宋体" panose="02010600030101010101" pitchFamily="2" charset="-122"/>
                          <a:ea typeface="宋体" panose="02010600030101010101" pitchFamily="2" charset="-122"/>
                          <a:cs typeface="宋体" panose="02010600030101010101" pitchFamily="2" charset="-122"/>
                        </a:rPr>
                        <a:t>250MHz</a:t>
                      </a:r>
                      <a:endParaRPr lang="en-US" altLang="en-US" sz="2400" b="0">
                        <a:solidFill>
                          <a:srgbClr val="4F4F4F"/>
                        </a:solidFill>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2400" b="0">
                          <a:solidFill>
                            <a:srgbClr val="4F4F4F"/>
                          </a:solidFill>
                          <a:latin typeface="宋体" panose="02010600030101010101" pitchFamily="2" charset="-122"/>
                          <a:ea typeface="宋体" panose="02010600030101010101" pitchFamily="2" charset="-122"/>
                          <a:cs typeface="宋体" panose="02010600030101010101" pitchFamily="2" charset="-122"/>
                        </a:rPr>
                        <a:t>500MHz</a:t>
                      </a:r>
                      <a:endParaRPr lang="en-US" altLang="en-US" sz="2400" b="0">
                        <a:solidFill>
                          <a:srgbClr val="4F4F4F"/>
                        </a:solidFill>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2400" b="0">
                          <a:solidFill>
                            <a:srgbClr val="4F4F4F"/>
                          </a:solidFill>
                          <a:latin typeface="宋体" panose="02010600030101010101" pitchFamily="2" charset="-122"/>
                          <a:ea typeface="宋体" panose="02010600030101010101" pitchFamily="2" charset="-122"/>
                          <a:cs typeface="宋体" panose="02010600030101010101" pitchFamily="2" charset="-122"/>
                        </a:rPr>
                        <a:t>600MHz</a:t>
                      </a:r>
                      <a:endParaRPr lang="en-US" altLang="en-US" sz="2400" b="0">
                        <a:solidFill>
                          <a:srgbClr val="4F4F4F"/>
                        </a:solidFill>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714375">
                <a:tc>
                  <a:txBody>
                    <a:bodyPr/>
                    <a:p>
                      <a:pPr indent="0" algn="ctr">
                        <a:buNone/>
                      </a:pPr>
                      <a:r>
                        <a:rPr lang="en-US" sz="2400" b="0">
                          <a:solidFill>
                            <a:srgbClr val="4F4F4F"/>
                          </a:solidFill>
                          <a:latin typeface="宋体" panose="02010600030101010101" pitchFamily="2" charset="-122"/>
                          <a:ea typeface="宋体" panose="02010600030101010101" pitchFamily="2" charset="-122"/>
                          <a:cs typeface="宋体" panose="02010600030101010101" pitchFamily="2" charset="-122"/>
                        </a:rPr>
                        <a:t>连接器类型</a:t>
                      </a:r>
                      <a:endParaRPr lang="en-US" altLang="en-US" sz="2400" b="0">
                        <a:solidFill>
                          <a:srgbClr val="4F4F4F"/>
                        </a:solidFill>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2400" b="0">
                          <a:solidFill>
                            <a:srgbClr val="4F4F4F"/>
                          </a:solidFill>
                          <a:latin typeface="宋体" panose="02010600030101010101" pitchFamily="2" charset="-122"/>
                          <a:ea typeface="宋体" panose="02010600030101010101" pitchFamily="2" charset="-122"/>
                          <a:cs typeface="宋体" panose="02010600030101010101" pitchFamily="2" charset="-122"/>
                        </a:rPr>
                        <a:t>RJ45</a:t>
                      </a:r>
                      <a:endParaRPr lang="en-US" altLang="en-US" sz="2400" b="0">
                        <a:solidFill>
                          <a:srgbClr val="4F4F4F"/>
                        </a:solidFill>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2400" b="0">
                          <a:solidFill>
                            <a:srgbClr val="4F4F4F"/>
                          </a:solidFill>
                          <a:latin typeface="宋体" panose="02010600030101010101" pitchFamily="2" charset="-122"/>
                          <a:ea typeface="宋体" panose="02010600030101010101" pitchFamily="2" charset="-122"/>
                          <a:cs typeface="宋体" panose="02010600030101010101" pitchFamily="2" charset="-122"/>
                        </a:rPr>
                        <a:t>RJ45</a:t>
                      </a:r>
                      <a:endParaRPr lang="en-US" altLang="en-US" sz="2400" b="0">
                        <a:solidFill>
                          <a:srgbClr val="4F4F4F"/>
                        </a:solidFill>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2400" b="0">
                          <a:solidFill>
                            <a:srgbClr val="4F4F4F"/>
                          </a:solidFill>
                          <a:latin typeface="宋体" panose="02010600030101010101" pitchFamily="2" charset="-122"/>
                          <a:ea typeface="宋体" panose="02010600030101010101" pitchFamily="2" charset="-122"/>
                          <a:cs typeface="宋体" panose="02010600030101010101" pitchFamily="2" charset="-122"/>
                        </a:rPr>
                        <a:t>RJ45</a:t>
                      </a:r>
                      <a:endParaRPr lang="en-US" altLang="en-US" sz="2400" b="0">
                        <a:solidFill>
                          <a:srgbClr val="4F4F4F"/>
                        </a:solidFill>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2400" b="0">
                          <a:solidFill>
                            <a:srgbClr val="4F4F4F"/>
                          </a:solidFill>
                          <a:latin typeface="宋体" panose="02010600030101010101" pitchFamily="2" charset="-122"/>
                          <a:ea typeface="宋体" panose="02010600030101010101" pitchFamily="2" charset="-122"/>
                          <a:cs typeface="宋体" panose="02010600030101010101" pitchFamily="2" charset="-122"/>
                        </a:rPr>
                        <a:t>GG45</a:t>
                      </a:r>
                      <a:endParaRPr lang="en-US" altLang="en-US" sz="2400" b="0">
                        <a:solidFill>
                          <a:srgbClr val="4F4F4F"/>
                        </a:solidFill>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714375">
                <a:tc>
                  <a:txBody>
                    <a:bodyPr/>
                    <a:p>
                      <a:pPr indent="0" algn="ctr">
                        <a:buNone/>
                      </a:pPr>
                      <a:r>
                        <a:rPr lang="en-US" sz="2400" b="0">
                          <a:solidFill>
                            <a:srgbClr val="4F4F4F"/>
                          </a:solidFill>
                          <a:latin typeface="宋体" panose="02010600030101010101" pitchFamily="2" charset="-122"/>
                          <a:ea typeface="宋体" panose="02010600030101010101" pitchFamily="2" charset="-122"/>
                          <a:cs typeface="宋体" panose="02010600030101010101" pitchFamily="2" charset="-122"/>
                        </a:rPr>
                        <a:t>线规标准</a:t>
                      </a:r>
                      <a:endParaRPr lang="en-US" altLang="en-US" sz="2400" b="0">
                        <a:solidFill>
                          <a:srgbClr val="4F4F4F"/>
                        </a:solidFill>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2400" b="0">
                          <a:solidFill>
                            <a:srgbClr val="4F4F4F"/>
                          </a:solidFill>
                          <a:latin typeface="宋体" panose="02010600030101010101" pitchFamily="2" charset="-122"/>
                          <a:ea typeface="宋体" panose="02010600030101010101" pitchFamily="2" charset="-122"/>
                          <a:cs typeface="宋体" panose="02010600030101010101" pitchFamily="2" charset="-122"/>
                        </a:rPr>
                        <a:t> </a:t>
                      </a:r>
                      <a:endParaRPr lang="en-US" altLang="en-US" sz="2400" b="0">
                        <a:solidFill>
                          <a:srgbClr val="4F4F4F"/>
                        </a:solidFill>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2400" b="0">
                          <a:solidFill>
                            <a:srgbClr val="4F4F4F"/>
                          </a:solidFill>
                          <a:latin typeface="宋体" panose="02010600030101010101" pitchFamily="2" charset="-122"/>
                          <a:ea typeface="宋体" panose="02010600030101010101" pitchFamily="2" charset="-122"/>
                          <a:cs typeface="宋体" panose="02010600030101010101" pitchFamily="2" charset="-122"/>
                        </a:rPr>
                        <a:t>Cat6&gt;Cat6a</a:t>
                      </a:r>
                      <a:endParaRPr lang="en-US" altLang="en-US" sz="2400" b="0">
                        <a:solidFill>
                          <a:srgbClr val="4F4F4F"/>
                        </a:solidFill>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2400" b="0">
                          <a:solidFill>
                            <a:srgbClr val="4F4F4F"/>
                          </a:solidFill>
                          <a:latin typeface="宋体" panose="02010600030101010101" pitchFamily="2" charset="-122"/>
                          <a:ea typeface="宋体" panose="02010600030101010101" pitchFamily="2" charset="-122"/>
                          <a:cs typeface="宋体" panose="02010600030101010101" pitchFamily="2" charset="-122"/>
                        </a:rPr>
                        <a:t>Cat6&gt;Cat6a&gt;Cat7</a:t>
                      </a:r>
                      <a:endParaRPr lang="en-US" altLang="en-US" sz="2400" b="0">
                        <a:solidFill>
                          <a:srgbClr val="4F4F4F"/>
                        </a:solidFill>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2400" b="0">
                          <a:solidFill>
                            <a:srgbClr val="4F4F4F"/>
                          </a:solidFill>
                          <a:latin typeface="宋体" panose="02010600030101010101" pitchFamily="2" charset="-122"/>
                          <a:ea typeface="宋体" panose="02010600030101010101" pitchFamily="2" charset="-122"/>
                          <a:cs typeface="宋体" panose="02010600030101010101" pitchFamily="2" charset="-122"/>
                        </a:rPr>
                        <a:t>串扰最少</a:t>
                      </a:r>
                      <a:endParaRPr lang="en-US" altLang="en-US" sz="2400" b="0">
                        <a:solidFill>
                          <a:srgbClr val="4F4F4F"/>
                        </a:solidFill>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bl>
          </a:graphicData>
        </a:graphic>
      </p:graphicFrame>
    </p:spTree>
  </p:cSld>
  <p:clrMapOvr>
    <a:masterClrMapping/>
  </p:clrMapOvr>
  <p:transition>
    <p:zoom/>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4517" name="Group 2"/>
          <p:cNvGrpSpPr>
            <a:grpSpLocks noChangeAspect="1"/>
          </p:cNvGrpSpPr>
          <p:nvPr/>
        </p:nvGrpSpPr>
        <p:grpSpPr bwMode="auto">
          <a:xfrm>
            <a:off x="1199515" y="1268730"/>
            <a:ext cx="8204200" cy="4572000"/>
            <a:chOff x="1800" y="1883"/>
            <a:chExt cx="7380" cy="4112"/>
          </a:xfrm>
        </p:grpSpPr>
        <p:sp>
          <p:nvSpPr>
            <p:cNvPr id="64519" name="AutoShape 3"/>
            <p:cNvSpPr>
              <a:spLocks noChangeAspect="1" noChangeArrowheads="1"/>
            </p:cNvSpPr>
            <p:nvPr/>
          </p:nvSpPr>
          <p:spPr bwMode="auto">
            <a:xfrm>
              <a:off x="1800" y="1883"/>
              <a:ext cx="7380" cy="4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endParaRPr lang="zh-CN" altLang="en-US" sz="1600"/>
            </a:p>
          </p:txBody>
        </p:sp>
        <p:sp>
          <p:nvSpPr>
            <p:cNvPr id="64520" name="Rectangle 4"/>
            <p:cNvSpPr>
              <a:spLocks noChangeArrowheads="1"/>
            </p:cNvSpPr>
            <p:nvPr/>
          </p:nvSpPr>
          <p:spPr bwMode="auto">
            <a:xfrm>
              <a:off x="3600" y="5496"/>
              <a:ext cx="3539" cy="499"/>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algn="ctr" eaLnBrk="1" hangingPunct="1"/>
              <a:r>
                <a:rPr kumimoji="0" lang="zh-CN" altLang="en-US" b="1">
                  <a:solidFill>
                    <a:srgbClr val="FF0000"/>
                  </a:solidFill>
                  <a:latin typeface="Calibri" panose="020F0502020204030204" pitchFamily="34" charset="0"/>
                </a:rPr>
                <a:t>图</a:t>
              </a:r>
              <a:r>
                <a:rPr kumimoji="0" lang="en-US" altLang="zh-CN" b="1">
                  <a:solidFill>
                    <a:srgbClr val="FF0000"/>
                  </a:solidFill>
                  <a:latin typeface="Calibri" panose="020F0502020204030204" pitchFamily="34" charset="0"/>
                </a:rPr>
                <a:t>3.18 1000Base-T</a:t>
              </a:r>
              <a:r>
                <a:rPr kumimoji="0" lang="zh-CN" altLang="en-US" b="1">
                  <a:solidFill>
                    <a:srgbClr val="FF0000"/>
                  </a:solidFill>
                  <a:latin typeface="Calibri" panose="020F0502020204030204" pitchFamily="34" charset="0"/>
                </a:rPr>
                <a:t>的传输模型</a:t>
              </a:r>
              <a:endParaRPr kumimoji="0" lang="zh-CN" altLang="zh-CN" b="1">
                <a:solidFill>
                  <a:srgbClr val="FF0000"/>
                </a:solidFill>
              </a:endParaRPr>
            </a:p>
          </p:txBody>
        </p:sp>
        <p:sp>
          <p:nvSpPr>
            <p:cNvPr id="64521" name="AutoShape 5"/>
            <p:cNvSpPr>
              <a:spLocks noChangeArrowheads="1"/>
            </p:cNvSpPr>
            <p:nvPr/>
          </p:nvSpPr>
          <p:spPr bwMode="auto">
            <a:xfrm rot="5400000">
              <a:off x="2857" y="1942"/>
              <a:ext cx="410" cy="340"/>
            </a:xfrm>
            <a:prstGeom prst="triangle">
              <a:avLst>
                <a:gd name="adj" fmla="val 50000"/>
              </a:avLst>
            </a:prstGeom>
            <a:solidFill>
              <a:srgbClr val="FFFFFF"/>
            </a:solidFill>
            <a:ln w="9525">
              <a:solidFill>
                <a:srgbClr val="000000"/>
              </a:solidFill>
              <a:miter lim="800000"/>
            </a:ln>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endParaRPr lang="zh-CN" altLang="en-US" sz="1600"/>
            </a:p>
          </p:txBody>
        </p:sp>
        <p:sp>
          <p:nvSpPr>
            <p:cNvPr id="64522" name="AutoShape 6"/>
            <p:cNvSpPr>
              <a:spLocks noChangeArrowheads="1"/>
            </p:cNvSpPr>
            <p:nvPr/>
          </p:nvSpPr>
          <p:spPr bwMode="auto">
            <a:xfrm rot="-5400000">
              <a:off x="2824" y="2389"/>
              <a:ext cx="409" cy="340"/>
            </a:xfrm>
            <a:prstGeom prst="triangle">
              <a:avLst>
                <a:gd name="adj" fmla="val 50000"/>
              </a:avLst>
            </a:prstGeom>
            <a:solidFill>
              <a:srgbClr val="FFFFFF"/>
            </a:solidFill>
            <a:ln w="9525">
              <a:solidFill>
                <a:srgbClr val="000000"/>
              </a:solidFill>
              <a:miter lim="800000"/>
            </a:ln>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endParaRPr lang="zh-CN" altLang="en-US" sz="1600"/>
            </a:p>
          </p:txBody>
        </p:sp>
        <p:sp>
          <p:nvSpPr>
            <p:cNvPr id="64523" name="Rectangle 7"/>
            <p:cNvSpPr>
              <a:spLocks noChangeArrowheads="1"/>
            </p:cNvSpPr>
            <p:nvPr/>
          </p:nvSpPr>
          <p:spPr bwMode="auto">
            <a:xfrm>
              <a:off x="3394" y="2012"/>
              <a:ext cx="590" cy="604"/>
            </a:xfrm>
            <a:prstGeom prst="rect">
              <a:avLst/>
            </a:prstGeom>
            <a:solidFill>
              <a:srgbClr val="FFFFFF"/>
            </a:solidFill>
            <a:ln w="9525">
              <a:solidFill>
                <a:srgbClr val="000000"/>
              </a:solidFill>
              <a:miter lim="800000"/>
            </a:ln>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endParaRPr lang="zh-CN" altLang="en-US" sz="1600"/>
            </a:p>
          </p:txBody>
        </p:sp>
        <p:sp>
          <p:nvSpPr>
            <p:cNvPr id="64524" name="Rectangle 8"/>
            <p:cNvSpPr>
              <a:spLocks noChangeArrowheads="1"/>
            </p:cNvSpPr>
            <p:nvPr/>
          </p:nvSpPr>
          <p:spPr bwMode="auto">
            <a:xfrm>
              <a:off x="7037" y="2088"/>
              <a:ext cx="590" cy="485"/>
            </a:xfrm>
            <a:prstGeom prst="rect">
              <a:avLst/>
            </a:prstGeom>
            <a:solidFill>
              <a:srgbClr val="FFFFFF"/>
            </a:solidFill>
            <a:ln w="9525">
              <a:solidFill>
                <a:srgbClr val="000000"/>
              </a:solidFill>
              <a:miter lim="800000"/>
            </a:ln>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endParaRPr lang="zh-CN" altLang="en-US" sz="1600"/>
            </a:p>
          </p:txBody>
        </p:sp>
        <p:sp>
          <p:nvSpPr>
            <p:cNvPr id="64525" name="AutoShape 9"/>
            <p:cNvSpPr>
              <a:spLocks noChangeArrowheads="1"/>
            </p:cNvSpPr>
            <p:nvPr/>
          </p:nvSpPr>
          <p:spPr bwMode="auto">
            <a:xfrm rot="5400000">
              <a:off x="7780" y="2001"/>
              <a:ext cx="408" cy="339"/>
            </a:xfrm>
            <a:prstGeom prst="triangle">
              <a:avLst>
                <a:gd name="adj" fmla="val 50000"/>
              </a:avLst>
            </a:prstGeom>
            <a:solidFill>
              <a:srgbClr val="FFFFFF"/>
            </a:solidFill>
            <a:ln w="9525">
              <a:solidFill>
                <a:srgbClr val="000000"/>
              </a:solidFill>
              <a:miter lim="800000"/>
            </a:ln>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endParaRPr lang="zh-CN" altLang="en-US" sz="1600"/>
            </a:p>
          </p:txBody>
        </p:sp>
        <p:sp>
          <p:nvSpPr>
            <p:cNvPr id="64526" name="AutoShape 10"/>
            <p:cNvSpPr>
              <a:spLocks noChangeArrowheads="1"/>
            </p:cNvSpPr>
            <p:nvPr/>
          </p:nvSpPr>
          <p:spPr bwMode="auto">
            <a:xfrm rot="-5400000">
              <a:off x="7773" y="2326"/>
              <a:ext cx="408" cy="339"/>
            </a:xfrm>
            <a:prstGeom prst="triangle">
              <a:avLst>
                <a:gd name="adj" fmla="val 50000"/>
              </a:avLst>
            </a:prstGeom>
            <a:solidFill>
              <a:srgbClr val="FFFFFF"/>
            </a:solidFill>
            <a:ln w="9525">
              <a:solidFill>
                <a:srgbClr val="000000"/>
              </a:solidFill>
              <a:miter lim="800000"/>
            </a:ln>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endParaRPr lang="zh-CN" altLang="en-US" sz="1600"/>
            </a:p>
          </p:txBody>
        </p:sp>
        <p:sp>
          <p:nvSpPr>
            <p:cNvPr id="64527" name="Freeform 11"/>
            <p:cNvSpPr/>
            <p:nvPr/>
          </p:nvSpPr>
          <p:spPr bwMode="auto">
            <a:xfrm>
              <a:off x="3984" y="2263"/>
              <a:ext cx="3036" cy="167"/>
            </a:xfrm>
            <a:custGeom>
              <a:avLst/>
              <a:gdLst>
                <a:gd name="T0" fmla="*/ 0 w 3374"/>
                <a:gd name="T1" fmla="*/ 336 h 336"/>
                <a:gd name="T2" fmla="*/ 315 w 3374"/>
                <a:gd name="T3" fmla="*/ 24 h 336"/>
                <a:gd name="T4" fmla="*/ 674 w 3374"/>
                <a:gd name="T5" fmla="*/ 331 h 336"/>
                <a:gd name="T6" fmla="*/ 1009 w 3374"/>
                <a:gd name="T7" fmla="*/ 6 h 336"/>
                <a:gd name="T8" fmla="*/ 1359 w 3374"/>
                <a:gd name="T9" fmla="*/ 331 h 336"/>
                <a:gd name="T10" fmla="*/ 1684 w 3374"/>
                <a:gd name="T11" fmla="*/ 6 h 336"/>
                <a:gd name="T12" fmla="*/ 2029 w 3374"/>
                <a:gd name="T13" fmla="*/ 331 h 336"/>
                <a:gd name="T14" fmla="*/ 2369 w 3374"/>
                <a:gd name="T15" fmla="*/ 6 h 336"/>
                <a:gd name="T16" fmla="*/ 2709 w 3374"/>
                <a:gd name="T17" fmla="*/ 331 h 336"/>
                <a:gd name="T18" fmla="*/ 3044 w 3374"/>
                <a:gd name="T19" fmla="*/ 1 h 336"/>
                <a:gd name="T20" fmla="*/ 3374 w 3374"/>
                <a:gd name="T21" fmla="*/ 326 h 33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3374" h="336">
                  <a:moveTo>
                    <a:pt x="0" y="336"/>
                  </a:moveTo>
                  <a:cubicBezTo>
                    <a:pt x="101" y="180"/>
                    <a:pt x="203" y="25"/>
                    <a:pt x="315" y="24"/>
                  </a:cubicBezTo>
                  <a:cubicBezTo>
                    <a:pt x="427" y="23"/>
                    <a:pt x="558" y="334"/>
                    <a:pt x="674" y="331"/>
                  </a:cubicBezTo>
                  <a:cubicBezTo>
                    <a:pt x="790" y="328"/>
                    <a:pt x="895" y="6"/>
                    <a:pt x="1009" y="6"/>
                  </a:cubicBezTo>
                  <a:cubicBezTo>
                    <a:pt x="1123" y="6"/>
                    <a:pt x="1247" y="331"/>
                    <a:pt x="1359" y="331"/>
                  </a:cubicBezTo>
                  <a:cubicBezTo>
                    <a:pt x="1471" y="331"/>
                    <a:pt x="1572" y="6"/>
                    <a:pt x="1684" y="6"/>
                  </a:cubicBezTo>
                  <a:cubicBezTo>
                    <a:pt x="1796" y="6"/>
                    <a:pt x="1915" y="331"/>
                    <a:pt x="2029" y="331"/>
                  </a:cubicBezTo>
                  <a:cubicBezTo>
                    <a:pt x="2143" y="331"/>
                    <a:pt x="2256" y="6"/>
                    <a:pt x="2369" y="6"/>
                  </a:cubicBezTo>
                  <a:cubicBezTo>
                    <a:pt x="2482" y="6"/>
                    <a:pt x="2597" y="332"/>
                    <a:pt x="2709" y="331"/>
                  </a:cubicBezTo>
                  <a:cubicBezTo>
                    <a:pt x="2821" y="330"/>
                    <a:pt x="2933" y="2"/>
                    <a:pt x="3044" y="1"/>
                  </a:cubicBezTo>
                  <a:cubicBezTo>
                    <a:pt x="3155" y="0"/>
                    <a:pt x="3319" y="273"/>
                    <a:pt x="3374" y="326"/>
                  </a:cubicBezTo>
                </a:path>
              </a:pathLst>
            </a:custGeom>
            <a:noFill/>
            <a:ln w="19050">
              <a:solidFill>
                <a:srgbClr val="000000"/>
              </a:solidFill>
              <a:round/>
            </a:ln>
            <a:extLst>
              <a:ext uri="{909E8E84-426E-40DD-AFC4-6F175D3DCCD1}">
                <a14:hiddenFill xmlns:a14="http://schemas.microsoft.com/office/drawing/2010/main">
                  <a:solidFill>
                    <a:srgbClr val="FFFFFF"/>
                  </a:solidFill>
                </a14:hiddenFill>
              </a:ext>
            </a:extLst>
          </p:spPr>
          <p:txBody>
            <a:bodyPr/>
            <a:lstStyle/>
            <a:p>
              <a:endParaRPr lang="zh-CN" altLang="en-US"/>
            </a:p>
          </p:txBody>
        </p:sp>
        <p:sp>
          <p:nvSpPr>
            <p:cNvPr id="64528" name="Freeform 12"/>
            <p:cNvSpPr/>
            <p:nvPr/>
          </p:nvSpPr>
          <p:spPr bwMode="auto">
            <a:xfrm>
              <a:off x="3984" y="2220"/>
              <a:ext cx="3036" cy="201"/>
            </a:xfrm>
            <a:custGeom>
              <a:avLst/>
              <a:gdLst>
                <a:gd name="T0" fmla="*/ 0 w 3374"/>
                <a:gd name="T1" fmla="*/ 0 h 338"/>
                <a:gd name="T2" fmla="*/ 329 w 3374"/>
                <a:gd name="T3" fmla="*/ 332 h 338"/>
                <a:gd name="T4" fmla="*/ 684 w 3374"/>
                <a:gd name="T5" fmla="*/ 17 h 338"/>
                <a:gd name="T6" fmla="*/ 1024 w 3374"/>
                <a:gd name="T7" fmla="*/ 337 h 338"/>
                <a:gd name="T8" fmla="*/ 1359 w 3374"/>
                <a:gd name="T9" fmla="*/ 12 h 338"/>
                <a:gd name="T10" fmla="*/ 1709 w 3374"/>
                <a:gd name="T11" fmla="*/ 337 h 338"/>
                <a:gd name="T12" fmla="*/ 2049 w 3374"/>
                <a:gd name="T13" fmla="*/ 12 h 338"/>
                <a:gd name="T14" fmla="*/ 2424 w 3374"/>
                <a:gd name="T15" fmla="*/ 327 h 338"/>
                <a:gd name="T16" fmla="*/ 2709 w 3374"/>
                <a:gd name="T17" fmla="*/ 22 h 338"/>
                <a:gd name="T18" fmla="*/ 3054 w 3374"/>
                <a:gd name="T19" fmla="*/ 332 h 338"/>
                <a:gd name="T20" fmla="*/ 3374 w 3374"/>
                <a:gd name="T21" fmla="*/ 2 h 33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3374" h="338">
                  <a:moveTo>
                    <a:pt x="0" y="0"/>
                  </a:moveTo>
                  <a:cubicBezTo>
                    <a:pt x="107" y="164"/>
                    <a:pt x="215" y="329"/>
                    <a:pt x="329" y="332"/>
                  </a:cubicBezTo>
                  <a:cubicBezTo>
                    <a:pt x="443" y="335"/>
                    <a:pt x="568" y="16"/>
                    <a:pt x="684" y="17"/>
                  </a:cubicBezTo>
                  <a:cubicBezTo>
                    <a:pt x="800" y="18"/>
                    <a:pt x="912" y="338"/>
                    <a:pt x="1024" y="337"/>
                  </a:cubicBezTo>
                  <a:cubicBezTo>
                    <a:pt x="1136" y="336"/>
                    <a:pt x="1245" y="12"/>
                    <a:pt x="1359" y="12"/>
                  </a:cubicBezTo>
                  <a:cubicBezTo>
                    <a:pt x="1473" y="12"/>
                    <a:pt x="1594" y="337"/>
                    <a:pt x="1709" y="337"/>
                  </a:cubicBezTo>
                  <a:cubicBezTo>
                    <a:pt x="1824" y="337"/>
                    <a:pt x="1930" y="14"/>
                    <a:pt x="2049" y="12"/>
                  </a:cubicBezTo>
                  <a:cubicBezTo>
                    <a:pt x="2168" y="10"/>
                    <a:pt x="2314" y="325"/>
                    <a:pt x="2424" y="327"/>
                  </a:cubicBezTo>
                  <a:cubicBezTo>
                    <a:pt x="2534" y="329"/>
                    <a:pt x="2604" y="21"/>
                    <a:pt x="2709" y="22"/>
                  </a:cubicBezTo>
                  <a:cubicBezTo>
                    <a:pt x="2814" y="23"/>
                    <a:pt x="2943" y="335"/>
                    <a:pt x="3054" y="332"/>
                  </a:cubicBezTo>
                  <a:cubicBezTo>
                    <a:pt x="3165" y="329"/>
                    <a:pt x="3323" y="57"/>
                    <a:pt x="3374" y="2"/>
                  </a:cubicBezTo>
                </a:path>
              </a:pathLst>
            </a:custGeom>
            <a:noFill/>
            <a:ln w="19050">
              <a:solidFill>
                <a:srgbClr val="969696"/>
              </a:solidFill>
              <a:round/>
            </a:ln>
            <a:extLst>
              <a:ext uri="{909E8E84-426E-40DD-AFC4-6F175D3DCCD1}">
                <a14:hiddenFill xmlns:a14="http://schemas.microsoft.com/office/drawing/2010/main">
                  <a:solidFill>
                    <a:srgbClr val="FFFFFF"/>
                  </a:solidFill>
                </a14:hiddenFill>
              </a:ext>
            </a:extLst>
          </p:spPr>
          <p:txBody>
            <a:bodyPr/>
            <a:lstStyle/>
            <a:p>
              <a:endParaRPr lang="zh-CN" altLang="en-US"/>
            </a:p>
          </p:txBody>
        </p:sp>
        <p:cxnSp>
          <p:nvCxnSpPr>
            <p:cNvPr id="64529" name="AutoShape 13"/>
            <p:cNvCxnSpPr>
              <a:cxnSpLocks noChangeShapeType="1"/>
            </p:cNvCxnSpPr>
            <p:nvPr/>
          </p:nvCxnSpPr>
          <p:spPr bwMode="auto">
            <a:xfrm flipV="1">
              <a:off x="7052" y="2173"/>
              <a:ext cx="583" cy="91"/>
            </a:xfrm>
            <a:prstGeom prst="straightConnector1">
              <a:avLst/>
            </a:prstGeom>
            <a:noFill/>
            <a:ln w="9525">
              <a:solidFill>
                <a:srgbClr val="000000"/>
              </a:solidFill>
              <a:round/>
              <a:tailEnd type="triangle" w="med" len="med"/>
            </a:ln>
            <a:extLst>
              <a:ext uri="{909E8E84-426E-40DD-AFC4-6F175D3DCCD1}">
                <a14:hiddenFill xmlns:a14="http://schemas.microsoft.com/office/drawing/2010/main">
                  <a:noFill/>
                </a14:hiddenFill>
              </a:ext>
            </a:extLst>
          </p:spPr>
        </p:cxnSp>
        <p:cxnSp>
          <p:nvCxnSpPr>
            <p:cNvPr id="64530" name="AutoShape 14"/>
            <p:cNvCxnSpPr>
              <a:cxnSpLocks noChangeShapeType="1"/>
            </p:cNvCxnSpPr>
            <p:nvPr/>
          </p:nvCxnSpPr>
          <p:spPr bwMode="auto">
            <a:xfrm>
              <a:off x="7020" y="2422"/>
              <a:ext cx="607" cy="90"/>
            </a:xfrm>
            <a:prstGeom prst="straightConnector1">
              <a:avLst/>
            </a:prstGeom>
            <a:noFill/>
            <a:ln w="9525">
              <a:solidFill>
                <a:srgbClr val="000000"/>
              </a:solidFill>
              <a:round/>
              <a:headEnd type="triangle" w="med" len="med"/>
            </a:ln>
            <a:extLst>
              <a:ext uri="{909E8E84-426E-40DD-AFC4-6F175D3DCCD1}">
                <a14:hiddenFill xmlns:a14="http://schemas.microsoft.com/office/drawing/2010/main">
                  <a:noFill/>
                </a14:hiddenFill>
              </a:ext>
            </a:extLst>
          </p:spPr>
        </p:cxnSp>
        <p:cxnSp>
          <p:nvCxnSpPr>
            <p:cNvPr id="64531" name="AutoShape 15"/>
            <p:cNvCxnSpPr>
              <a:cxnSpLocks noChangeShapeType="1"/>
              <a:stCxn id="64528" idx="0"/>
            </p:cNvCxnSpPr>
            <p:nvPr/>
          </p:nvCxnSpPr>
          <p:spPr bwMode="auto">
            <a:xfrm flipH="1" flipV="1">
              <a:off x="3394" y="2056"/>
              <a:ext cx="575" cy="164"/>
            </a:xfrm>
            <a:prstGeom prst="straightConnector1">
              <a:avLst/>
            </a:prstGeom>
            <a:noFill/>
            <a:ln w="9525">
              <a:solidFill>
                <a:srgbClr val="000000"/>
              </a:solidFill>
              <a:round/>
              <a:headEnd type="triangle" w="med" len="med"/>
            </a:ln>
            <a:extLst>
              <a:ext uri="{909E8E84-426E-40DD-AFC4-6F175D3DCCD1}">
                <a14:hiddenFill xmlns:a14="http://schemas.microsoft.com/office/drawing/2010/main">
                  <a:noFill/>
                </a14:hiddenFill>
              </a:ext>
            </a:extLst>
          </p:spPr>
        </p:cxnSp>
        <p:sp>
          <p:nvSpPr>
            <p:cNvPr id="64532" name="Line 16"/>
            <p:cNvSpPr>
              <a:spLocks noChangeShapeType="1"/>
            </p:cNvSpPr>
            <p:nvPr/>
          </p:nvSpPr>
          <p:spPr bwMode="auto">
            <a:xfrm flipH="1">
              <a:off x="3372" y="2429"/>
              <a:ext cx="600" cy="121"/>
            </a:xfrm>
            <a:prstGeom prst="line">
              <a:avLst/>
            </a:prstGeom>
            <a:noFill/>
            <a:ln w="9525">
              <a:solidFill>
                <a:srgbClr val="000000"/>
              </a:solidFill>
              <a:round/>
              <a:tailEnd type="triangle" w="med" len="med"/>
            </a:ln>
            <a:extLst>
              <a:ext uri="{909E8E84-426E-40DD-AFC4-6F175D3DCCD1}">
                <a14:hiddenFill xmlns:a14="http://schemas.microsoft.com/office/drawing/2010/main">
                  <a:noFill/>
                </a14:hiddenFill>
              </a:ext>
            </a:extLst>
          </p:spPr>
          <p:txBody>
            <a:bodyPr/>
            <a:lstStyle/>
            <a:p>
              <a:endParaRPr lang="zh-CN" altLang="en-US"/>
            </a:p>
          </p:txBody>
        </p:sp>
        <p:sp>
          <p:nvSpPr>
            <p:cNvPr id="64533" name="Line 17"/>
            <p:cNvSpPr>
              <a:spLocks noChangeShapeType="1"/>
            </p:cNvSpPr>
            <p:nvPr/>
          </p:nvSpPr>
          <p:spPr bwMode="auto">
            <a:xfrm>
              <a:off x="3245" y="2108"/>
              <a:ext cx="180" cy="1"/>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a:lstStyle/>
            <a:p>
              <a:endParaRPr lang="zh-CN" altLang="en-US"/>
            </a:p>
          </p:txBody>
        </p:sp>
        <p:sp>
          <p:nvSpPr>
            <p:cNvPr id="64534" name="Line 18"/>
            <p:cNvSpPr>
              <a:spLocks noChangeShapeType="1"/>
            </p:cNvSpPr>
            <p:nvPr/>
          </p:nvSpPr>
          <p:spPr bwMode="auto">
            <a:xfrm>
              <a:off x="3200" y="2552"/>
              <a:ext cx="180" cy="1"/>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a:lstStyle/>
            <a:p>
              <a:endParaRPr lang="zh-CN" altLang="en-US"/>
            </a:p>
          </p:txBody>
        </p:sp>
        <p:sp>
          <p:nvSpPr>
            <p:cNvPr id="64535" name="Line 19"/>
            <p:cNvSpPr>
              <a:spLocks noChangeShapeType="1"/>
            </p:cNvSpPr>
            <p:nvPr/>
          </p:nvSpPr>
          <p:spPr bwMode="auto">
            <a:xfrm flipH="1">
              <a:off x="2675" y="2558"/>
              <a:ext cx="179" cy="1"/>
            </a:xfrm>
            <a:prstGeom prst="line">
              <a:avLst/>
            </a:prstGeom>
            <a:noFill/>
            <a:ln w="9525">
              <a:solidFill>
                <a:srgbClr val="000000"/>
              </a:solidFill>
              <a:round/>
              <a:tailEnd type="triangle" w="med" len="med"/>
            </a:ln>
            <a:extLst>
              <a:ext uri="{909E8E84-426E-40DD-AFC4-6F175D3DCCD1}">
                <a14:hiddenFill xmlns:a14="http://schemas.microsoft.com/office/drawing/2010/main">
                  <a:noFill/>
                </a14:hiddenFill>
              </a:ext>
            </a:extLst>
          </p:spPr>
          <p:txBody>
            <a:bodyPr/>
            <a:lstStyle/>
            <a:p>
              <a:endParaRPr lang="zh-CN" altLang="en-US"/>
            </a:p>
          </p:txBody>
        </p:sp>
        <p:sp>
          <p:nvSpPr>
            <p:cNvPr id="64536" name="Line 20"/>
            <p:cNvSpPr>
              <a:spLocks noChangeShapeType="1"/>
            </p:cNvSpPr>
            <p:nvPr/>
          </p:nvSpPr>
          <p:spPr bwMode="auto">
            <a:xfrm>
              <a:off x="7625" y="2175"/>
              <a:ext cx="181" cy="1"/>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a:lstStyle/>
            <a:p>
              <a:endParaRPr lang="zh-CN" altLang="en-US"/>
            </a:p>
          </p:txBody>
        </p:sp>
        <p:sp>
          <p:nvSpPr>
            <p:cNvPr id="64537" name="Line 21"/>
            <p:cNvSpPr>
              <a:spLocks noChangeShapeType="1"/>
            </p:cNvSpPr>
            <p:nvPr/>
          </p:nvSpPr>
          <p:spPr bwMode="auto">
            <a:xfrm flipH="1">
              <a:off x="7597" y="2504"/>
              <a:ext cx="225" cy="5"/>
            </a:xfrm>
            <a:prstGeom prst="line">
              <a:avLst/>
            </a:prstGeom>
            <a:noFill/>
            <a:ln w="9525">
              <a:solidFill>
                <a:srgbClr val="000000"/>
              </a:solidFill>
              <a:round/>
              <a:tailEnd type="triangle" w="med" len="med"/>
            </a:ln>
            <a:extLst>
              <a:ext uri="{909E8E84-426E-40DD-AFC4-6F175D3DCCD1}">
                <a14:hiddenFill xmlns:a14="http://schemas.microsoft.com/office/drawing/2010/main">
                  <a:noFill/>
                </a14:hiddenFill>
              </a:ext>
            </a:extLst>
          </p:spPr>
          <p:txBody>
            <a:bodyPr/>
            <a:lstStyle/>
            <a:p>
              <a:endParaRPr lang="zh-CN" altLang="en-US"/>
            </a:p>
          </p:txBody>
        </p:sp>
        <p:sp>
          <p:nvSpPr>
            <p:cNvPr id="64538" name="Line 22"/>
            <p:cNvSpPr>
              <a:spLocks noChangeShapeType="1"/>
            </p:cNvSpPr>
            <p:nvPr/>
          </p:nvSpPr>
          <p:spPr bwMode="auto">
            <a:xfrm>
              <a:off x="8145" y="2169"/>
              <a:ext cx="180" cy="1"/>
            </a:xfrm>
            <a:prstGeom prst="line">
              <a:avLst/>
            </a:prstGeom>
            <a:noFill/>
            <a:ln w="9525">
              <a:solidFill>
                <a:srgbClr val="000000"/>
              </a:solidFill>
              <a:round/>
              <a:tailEnd type="triangle" w="med" len="med"/>
            </a:ln>
            <a:extLst>
              <a:ext uri="{909E8E84-426E-40DD-AFC4-6F175D3DCCD1}">
                <a14:hiddenFill xmlns:a14="http://schemas.microsoft.com/office/drawing/2010/main">
                  <a:noFill/>
                </a14:hiddenFill>
              </a:ext>
            </a:extLst>
          </p:spPr>
          <p:txBody>
            <a:bodyPr/>
            <a:lstStyle/>
            <a:p>
              <a:endParaRPr lang="zh-CN" altLang="en-US"/>
            </a:p>
          </p:txBody>
        </p:sp>
        <p:sp>
          <p:nvSpPr>
            <p:cNvPr id="64539" name="Line 23"/>
            <p:cNvSpPr>
              <a:spLocks noChangeShapeType="1"/>
            </p:cNvSpPr>
            <p:nvPr/>
          </p:nvSpPr>
          <p:spPr bwMode="auto">
            <a:xfrm flipH="1">
              <a:off x="8121" y="2498"/>
              <a:ext cx="180" cy="1"/>
            </a:xfrm>
            <a:prstGeom prst="line">
              <a:avLst/>
            </a:prstGeom>
            <a:noFill/>
            <a:ln w="9525">
              <a:solidFill>
                <a:srgbClr val="000000"/>
              </a:solidFill>
              <a:round/>
              <a:tailEnd type="triangle" w="med" len="med"/>
            </a:ln>
            <a:extLst>
              <a:ext uri="{909E8E84-426E-40DD-AFC4-6F175D3DCCD1}">
                <a14:hiddenFill xmlns:a14="http://schemas.microsoft.com/office/drawing/2010/main">
                  <a:noFill/>
                </a14:hiddenFill>
              </a:ext>
            </a:extLst>
          </p:spPr>
          <p:txBody>
            <a:bodyPr/>
            <a:lstStyle/>
            <a:p>
              <a:endParaRPr lang="zh-CN" altLang="en-US"/>
            </a:p>
          </p:txBody>
        </p:sp>
        <p:sp>
          <p:nvSpPr>
            <p:cNvPr id="64540" name="Rectangle 24"/>
            <p:cNvSpPr>
              <a:spLocks noChangeArrowheads="1"/>
            </p:cNvSpPr>
            <p:nvPr/>
          </p:nvSpPr>
          <p:spPr bwMode="auto">
            <a:xfrm>
              <a:off x="8323" y="1997"/>
              <a:ext cx="723" cy="31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algn="ctr" eaLnBrk="1" hangingPunct="1"/>
              <a:r>
                <a:rPr kumimoji="0" lang="en-US" altLang="zh-CN" sz="1600">
                  <a:solidFill>
                    <a:schemeClr val="tx1"/>
                  </a:solidFill>
                  <a:latin typeface="Calibri" panose="020F0502020204030204" pitchFamily="34" charset="0"/>
                </a:rPr>
                <a:t>250Mbps</a:t>
              </a:r>
              <a:endParaRPr kumimoji="0" lang="zh-CN" altLang="zh-CN" sz="1600">
                <a:solidFill>
                  <a:schemeClr val="tx1"/>
                </a:solidFill>
              </a:endParaRPr>
            </a:p>
          </p:txBody>
        </p:sp>
        <p:sp>
          <p:nvSpPr>
            <p:cNvPr id="64541" name="Rectangle 25"/>
            <p:cNvSpPr>
              <a:spLocks noChangeArrowheads="1"/>
            </p:cNvSpPr>
            <p:nvPr/>
          </p:nvSpPr>
          <p:spPr bwMode="auto">
            <a:xfrm>
              <a:off x="8322" y="2338"/>
              <a:ext cx="724" cy="31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algn="ctr" eaLnBrk="1" hangingPunct="1"/>
              <a:r>
                <a:rPr kumimoji="0" lang="en-US" altLang="zh-CN" sz="1600">
                  <a:solidFill>
                    <a:schemeClr val="tx1"/>
                  </a:solidFill>
                  <a:latin typeface="Calibri" panose="020F0502020204030204" pitchFamily="34" charset="0"/>
                </a:rPr>
                <a:t>250Mbps</a:t>
              </a:r>
              <a:endParaRPr kumimoji="0" lang="zh-CN" altLang="zh-CN" sz="1600">
                <a:solidFill>
                  <a:schemeClr val="tx1"/>
                </a:solidFill>
              </a:endParaRPr>
            </a:p>
          </p:txBody>
        </p:sp>
        <p:sp>
          <p:nvSpPr>
            <p:cNvPr id="64542" name="Rectangle 26"/>
            <p:cNvSpPr>
              <a:spLocks noChangeArrowheads="1"/>
            </p:cNvSpPr>
            <p:nvPr/>
          </p:nvSpPr>
          <p:spPr bwMode="auto">
            <a:xfrm>
              <a:off x="1921" y="2367"/>
              <a:ext cx="724" cy="31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algn="ctr" eaLnBrk="1" hangingPunct="1"/>
              <a:r>
                <a:rPr kumimoji="0" lang="en-US" altLang="zh-CN" sz="1600">
                  <a:solidFill>
                    <a:schemeClr val="tx1"/>
                  </a:solidFill>
                  <a:latin typeface="Calibri" panose="020F0502020204030204" pitchFamily="34" charset="0"/>
                </a:rPr>
                <a:t>250Mbps</a:t>
              </a:r>
              <a:endParaRPr kumimoji="0" lang="zh-CN" altLang="zh-CN" sz="1600">
                <a:solidFill>
                  <a:schemeClr val="tx1"/>
                </a:solidFill>
              </a:endParaRPr>
            </a:p>
          </p:txBody>
        </p:sp>
        <p:sp>
          <p:nvSpPr>
            <p:cNvPr id="64543" name="Line 27"/>
            <p:cNvSpPr>
              <a:spLocks noChangeShapeType="1"/>
            </p:cNvSpPr>
            <p:nvPr/>
          </p:nvSpPr>
          <p:spPr bwMode="auto">
            <a:xfrm>
              <a:off x="4523" y="2145"/>
              <a:ext cx="1980" cy="1"/>
            </a:xfrm>
            <a:prstGeom prst="line">
              <a:avLst/>
            </a:prstGeom>
            <a:noFill/>
            <a:ln w="9525">
              <a:solidFill>
                <a:srgbClr val="000000"/>
              </a:solidFill>
              <a:round/>
              <a:tailEnd type="triangle" w="med" len="med"/>
            </a:ln>
            <a:extLst>
              <a:ext uri="{909E8E84-426E-40DD-AFC4-6F175D3DCCD1}">
                <a14:hiddenFill xmlns:a14="http://schemas.microsoft.com/office/drawing/2010/main">
                  <a:noFill/>
                </a14:hiddenFill>
              </a:ext>
            </a:extLst>
          </p:spPr>
          <p:txBody>
            <a:bodyPr/>
            <a:lstStyle/>
            <a:p>
              <a:endParaRPr lang="zh-CN" altLang="en-US"/>
            </a:p>
          </p:txBody>
        </p:sp>
        <p:sp>
          <p:nvSpPr>
            <p:cNvPr id="64544" name="Line 28"/>
            <p:cNvSpPr>
              <a:spLocks noChangeShapeType="1"/>
            </p:cNvSpPr>
            <p:nvPr/>
          </p:nvSpPr>
          <p:spPr bwMode="auto">
            <a:xfrm flipH="1">
              <a:off x="4500" y="2532"/>
              <a:ext cx="1980" cy="1"/>
            </a:xfrm>
            <a:prstGeom prst="line">
              <a:avLst/>
            </a:prstGeom>
            <a:noFill/>
            <a:ln w="9525">
              <a:solidFill>
                <a:srgbClr val="000000"/>
              </a:solidFill>
              <a:prstDash val="dash"/>
              <a:round/>
              <a:tailEnd type="triangle" w="med" len="med"/>
            </a:ln>
            <a:extLst>
              <a:ext uri="{909E8E84-426E-40DD-AFC4-6F175D3DCCD1}">
                <a14:hiddenFill xmlns:a14="http://schemas.microsoft.com/office/drawing/2010/main">
                  <a:noFill/>
                </a14:hiddenFill>
              </a:ext>
            </a:extLst>
          </p:spPr>
          <p:txBody>
            <a:bodyPr/>
            <a:lstStyle/>
            <a:p>
              <a:endParaRPr lang="zh-CN" altLang="en-US"/>
            </a:p>
          </p:txBody>
        </p:sp>
        <p:sp>
          <p:nvSpPr>
            <p:cNvPr id="64545" name="Line 29"/>
            <p:cNvSpPr>
              <a:spLocks noChangeShapeType="1"/>
            </p:cNvSpPr>
            <p:nvPr/>
          </p:nvSpPr>
          <p:spPr bwMode="auto">
            <a:xfrm>
              <a:off x="2700" y="2064"/>
              <a:ext cx="180" cy="0"/>
            </a:xfrm>
            <a:prstGeom prst="line">
              <a:avLst/>
            </a:prstGeom>
            <a:noFill/>
            <a:ln w="9525">
              <a:solidFill>
                <a:srgbClr val="000000"/>
              </a:solidFill>
              <a:round/>
              <a:tailEnd type="triangle" w="med" len="med"/>
            </a:ln>
            <a:extLst>
              <a:ext uri="{909E8E84-426E-40DD-AFC4-6F175D3DCCD1}">
                <a14:hiddenFill xmlns:a14="http://schemas.microsoft.com/office/drawing/2010/main">
                  <a:noFill/>
                </a14:hiddenFill>
              </a:ext>
            </a:extLst>
          </p:spPr>
          <p:txBody>
            <a:bodyPr/>
            <a:lstStyle/>
            <a:p>
              <a:endParaRPr lang="zh-CN" altLang="en-US"/>
            </a:p>
          </p:txBody>
        </p:sp>
        <p:sp>
          <p:nvSpPr>
            <p:cNvPr id="64546" name="Rectangle 30"/>
            <p:cNvSpPr>
              <a:spLocks noChangeArrowheads="1"/>
            </p:cNvSpPr>
            <p:nvPr/>
          </p:nvSpPr>
          <p:spPr bwMode="auto">
            <a:xfrm>
              <a:off x="1935" y="1883"/>
              <a:ext cx="724" cy="31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algn="ctr" eaLnBrk="1" hangingPunct="1"/>
              <a:r>
                <a:rPr kumimoji="0" lang="en-US" altLang="zh-CN" sz="1600">
                  <a:solidFill>
                    <a:schemeClr val="tx1"/>
                  </a:solidFill>
                  <a:latin typeface="Calibri" panose="020F0502020204030204" pitchFamily="34" charset="0"/>
                </a:rPr>
                <a:t>250Mbps</a:t>
              </a:r>
              <a:endParaRPr kumimoji="0" lang="zh-CN" altLang="zh-CN" sz="1600">
                <a:solidFill>
                  <a:schemeClr val="tx1"/>
                </a:solidFill>
              </a:endParaRPr>
            </a:p>
          </p:txBody>
        </p:sp>
        <p:sp>
          <p:nvSpPr>
            <p:cNvPr id="64547" name="AutoShape 31"/>
            <p:cNvSpPr>
              <a:spLocks noChangeArrowheads="1"/>
            </p:cNvSpPr>
            <p:nvPr/>
          </p:nvSpPr>
          <p:spPr bwMode="auto">
            <a:xfrm rot="5400000">
              <a:off x="2834" y="2797"/>
              <a:ext cx="410" cy="340"/>
            </a:xfrm>
            <a:prstGeom prst="triangle">
              <a:avLst>
                <a:gd name="adj" fmla="val 50000"/>
              </a:avLst>
            </a:prstGeom>
            <a:solidFill>
              <a:srgbClr val="FFFFFF"/>
            </a:solidFill>
            <a:ln w="9525">
              <a:solidFill>
                <a:srgbClr val="000000"/>
              </a:solidFill>
              <a:miter lim="800000"/>
            </a:ln>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endParaRPr lang="zh-CN" altLang="en-US" sz="1600"/>
            </a:p>
          </p:txBody>
        </p:sp>
        <p:sp>
          <p:nvSpPr>
            <p:cNvPr id="64548" name="AutoShape 32"/>
            <p:cNvSpPr>
              <a:spLocks noChangeArrowheads="1"/>
            </p:cNvSpPr>
            <p:nvPr/>
          </p:nvSpPr>
          <p:spPr bwMode="auto">
            <a:xfrm rot="-5400000">
              <a:off x="2801" y="3244"/>
              <a:ext cx="409" cy="340"/>
            </a:xfrm>
            <a:prstGeom prst="triangle">
              <a:avLst>
                <a:gd name="adj" fmla="val 50000"/>
              </a:avLst>
            </a:prstGeom>
            <a:solidFill>
              <a:srgbClr val="FFFFFF"/>
            </a:solidFill>
            <a:ln w="9525">
              <a:solidFill>
                <a:srgbClr val="000000"/>
              </a:solidFill>
              <a:miter lim="800000"/>
            </a:ln>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endParaRPr lang="zh-CN" altLang="en-US" sz="1600"/>
            </a:p>
          </p:txBody>
        </p:sp>
        <p:sp>
          <p:nvSpPr>
            <p:cNvPr id="64549" name="Rectangle 33"/>
            <p:cNvSpPr>
              <a:spLocks noChangeArrowheads="1"/>
            </p:cNvSpPr>
            <p:nvPr/>
          </p:nvSpPr>
          <p:spPr bwMode="auto">
            <a:xfrm>
              <a:off x="3371" y="2867"/>
              <a:ext cx="590" cy="604"/>
            </a:xfrm>
            <a:prstGeom prst="rect">
              <a:avLst/>
            </a:prstGeom>
            <a:solidFill>
              <a:srgbClr val="FFFFFF"/>
            </a:solidFill>
            <a:ln w="9525">
              <a:solidFill>
                <a:srgbClr val="000000"/>
              </a:solidFill>
              <a:miter lim="800000"/>
            </a:ln>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endParaRPr lang="zh-CN" altLang="en-US" sz="1600"/>
            </a:p>
          </p:txBody>
        </p:sp>
        <p:sp>
          <p:nvSpPr>
            <p:cNvPr id="64550" name="Rectangle 34"/>
            <p:cNvSpPr>
              <a:spLocks noChangeArrowheads="1"/>
            </p:cNvSpPr>
            <p:nvPr/>
          </p:nvSpPr>
          <p:spPr bwMode="auto">
            <a:xfrm>
              <a:off x="7014" y="2943"/>
              <a:ext cx="590" cy="485"/>
            </a:xfrm>
            <a:prstGeom prst="rect">
              <a:avLst/>
            </a:prstGeom>
            <a:solidFill>
              <a:srgbClr val="FFFFFF"/>
            </a:solidFill>
            <a:ln w="9525">
              <a:solidFill>
                <a:srgbClr val="000000"/>
              </a:solidFill>
              <a:miter lim="800000"/>
            </a:ln>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endParaRPr lang="zh-CN" altLang="en-US" sz="1600"/>
            </a:p>
          </p:txBody>
        </p:sp>
        <p:sp>
          <p:nvSpPr>
            <p:cNvPr id="64551" name="AutoShape 35"/>
            <p:cNvSpPr>
              <a:spLocks noChangeArrowheads="1"/>
            </p:cNvSpPr>
            <p:nvPr/>
          </p:nvSpPr>
          <p:spPr bwMode="auto">
            <a:xfrm rot="5400000">
              <a:off x="7757" y="2856"/>
              <a:ext cx="408" cy="339"/>
            </a:xfrm>
            <a:prstGeom prst="triangle">
              <a:avLst>
                <a:gd name="adj" fmla="val 50000"/>
              </a:avLst>
            </a:prstGeom>
            <a:solidFill>
              <a:srgbClr val="FFFFFF"/>
            </a:solidFill>
            <a:ln w="9525">
              <a:solidFill>
                <a:srgbClr val="000000"/>
              </a:solidFill>
              <a:miter lim="800000"/>
            </a:ln>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endParaRPr lang="zh-CN" altLang="en-US" sz="1600"/>
            </a:p>
          </p:txBody>
        </p:sp>
        <p:sp>
          <p:nvSpPr>
            <p:cNvPr id="64552" name="AutoShape 36"/>
            <p:cNvSpPr>
              <a:spLocks noChangeArrowheads="1"/>
            </p:cNvSpPr>
            <p:nvPr/>
          </p:nvSpPr>
          <p:spPr bwMode="auto">
            <a:xfrm rot="-5400000">
              <a:off x="7750" y="3181"/>
              <a:ext cx="408" cy="339"/>
            </a:xfrm>
            <a:prstGeom prst="triangle">
              <a:avLst>
                <a:gd name="adj" fmla="val 50000"/>
              </a:avLst>
            </a:prstGeom>
            <a:solidFill>
              <a:srgbClr val="FFFFFF"/>
            </a:solidFill>
            <a:ln w="9525">
              <a:solidFill>
                <a:srgbClr val="000000"/>
              </a:solidFill>
              <a:miter lim="800000"/>
            </a:ln>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endParaRPr lang="zh-CN" altLang="en-US" sz="1600"/>
            </a:p>
          </p:txBody>
        </p:sp>
        <p:sp>
          <p:nvSpPr>
            <p:cNvPr id="64553" name="Freeform 37"/>
            <p:cNvSpPr/>
            <p:nvPr/>
          </p:nvSpPr>
          <p:spPr bwMode="auto">
            <a:xfrm>
              <a:off x="3961" y="3118"/>
              <a:ext cx="3036" cy="167"/>
            </a:xfrm>
            <a:custGeom>
              <a:avLst/>
              <a:gdLst>
                <a:gd name="T0" fmla="*/ 0 w 3374"/>
                <a:gd name="T1" fmla="*/ 336 h 336"/>
                <a:gd name="T2" fmla="*/ 315 w 3374"/>
                <a:gd name="T3" fmla="*/ 24 h 336"/>
                <a:gd name="T4" fmla="*/ 674 w 3374"/>
                <a:gd name="T5" fmla="*/ 331 h 336"/>
                <a:gd name="T6" fmla="*/ 1009 w 3374"/>
                <a:gd name="T7" fmla="*/ 6 h 336"/>
                <a:gd name="T8" fmla="*/ 1359 w 3374"/>
                <a:gd name="T9" fmla="*/ 331 h 336"/>
                <a:gd name="T10" fmla="*/ 1684 w 3374"/>
                <a:gd name="T11" fmla="*/ 6 h 336"/>
                <a:gd name="T12" fmla="*/ 2029 w 3374"/>
                <a:gd name="T13" fmla="*/ 331 h 336"/>
                <a:gd name="T14" fmla="*/ 2369 w 3374"/>
                <a:gd name="T15" fmla="*/ 6 h 336"/>
                <a:gd name="T16" fmla="*/ 2709 w 3374"/>
                <a:gd name="T17" fmla="*/ 331 h 336"/>
                <a:gd name="T18" fmla="*/ 3044 w 3374"/>
                <a:gd name="T19" fmla="*/ 1 h 336"/>
                <a:gd name="T20" fmla="*/ 3374 w 3374"/>
                <a:gd name="T21" fmla="*/ 326 h 33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3374" h="336">
                  <a:moveTo>
                    <a:pt x="0" y="336"/>
                  </a:moveTo>
                  <a:cubicBezTo>
                    <a:pt x="101" y="180"/>
                    <a:pt x="203" y="25"/>
                    <a:pt x="315" y="24"/>
                  </a:cubicBezTo>
                  <a:cubicBezTo>
                    <a:pt x="427" y="23"/>
                    <a:pt x="558" y="334"/>
                    <a:pt x="674" y="331"/>
                  </a:cubicBezTo>
                  <a:cubicBezTo>
                    <a:pt x="790" y="328"/>
                    <a:pt x="895" y="6"/>
                    <a:pt x="1009" y="6"/>
                  </a:cubicBezTo>
                  <a:cubicBezTo>
                    <a:pt x="1123" y="6"/>
                    <a:pt x="1247" y="331"/>
                    <a:pt x="1359" y="331"/>
                  </a:cubicBezTo>
                  <a:cubicBezTo>
                    <a:pt x="1471" y="331"/>
                    <a:pt x="1572" y="6"/>
                    <a:pt x="1684" y="6"/>
                  </a:cubicBezTo>
                  <a:cubicBezTo>
                    <a:pt x="1796" y="6"/>
                    <a:pt x="1915" y="331"/>
                    <a:pt x="2029" y="331"/>
                  </a:cubicBezTo>
                  <a:cubicBezTo>
                    <a:pt x="2143" y="331"/>
                    <a:pt x="2256" y="6"/>
                    <a:pt x="2369" y="6"/>
                  </a:cubicBezTo>
                  <a:cubicBezTo>
                    <a:pt x="2482" y="6"/>
                    <a:pt x="2597" y="332"/>
                    <a:pt x="2709" y="331"/>
                  </a:cubicBezTo>
                  <a:cubicBezTo>
                    <a:pt x="2821" y="330"/>
                    <a:pt x="2933" y="2"/>
                    <a:pt x="3044" y="1"/>
                  </a:cubicBezTo>
                  <a:cubicBezTo>
                    <a:pt x="3155" y="0"/>
                    <a:pt x="3319" y="273"/>
                    <a:pt x="3374" y="326"/>
                  </a:cubicBezTo>
                </a:path>
              </a:pathLst>
            </a:custGeom>
            <a:noFill/>
            <a:ln w="19050">
              <a:solidFill>
                <a:srgbClr val="000000"/>
              </a:solidFill>
              <a:round/>
            </a:ln>
            <a:extLst>
              <a:ext uri="{909E8E84-426E-40DD-AFC4-6F175D3DCCD1}">
                <a14:hiddenFill xmlns:a14="http://schemas.microsoft.com/office/drawing/2010/main">
                  <a:solidFill>
                    <a:srgbClr val="FFFFFF"/>
                  </a:solidFill>
                </a14:hiddenFill>
              </a:ext>
            </a:extLst>
          </p:spPr>
          <p:txBody>
            <a:bodyPr/>
            <a:lstStyle/>
            <a:p>
              <a:endParaRPr lang="zh-CN" altLang="en-US"/>
            </a:p>
          </p:txBody>
        </p:sp>
        <p:sp>
          <p:nvSpPr>
            <p:cNvPr id="64554" name="Freeform 38"/>
            <p:cNvSpPr/>
            <p:nvPr/>
          </p:nvSpPr>
          <p:spPr bwMode="auto">
            <a:xfrm>
              <a:off x="3961" y="3075"/>
              <a:ext cx="3036" cy="201"/>
            </a:xfrm>
            <a:custGeom>
              <a:avLst/>
              <a:gdLst>
                <a:gd name="T0" fmla="*/ 0 w 3374"/>
                <a:gd name="T1" fmla="*/ 0 h 338"/>
                <a:gd name="T2" fmla="*/ 329 w 3374"/>
                <a:gd name="T3" fmla="*/ 332 h 338"/>
                <a:gd name="T4" fmla="*/ 684 w 3374"/>
                <a:gd name="T5" fmla="*/ 17 h 338"/>
                <a:gd name="T6" fmla="*/ 1024 w 3374"/>
                <a:gd name="T7" fmla="*/ 337 h 338"/>
                <a:gd name="T8" fmla="*/ 1359 w 3374"/>
                <a:gd name="T9" fmla="*/ 12 h 338"/>
                <a:gd name="T10" fmla="*/ 1709 w 3374"/>
                <a:gd name="T11" fmla="*/ 337 h 338"/>
                <a:gd name="T12" fmla="*/ 2049 w 3374"/>
                <a:gd name="T13" fmla="*/ 12 h 338"/>
                <a:gd name="T14" fmla="*/ 2424 w 3374"/>
                <a:gd name="T15" fmla="*/ 327 h 338"/>
                <a:gd name="T16" fmla="*/ 2709 w 3374"/>
                <a:gd name="T17" fmla="*/ 22 h 338"/>
                <a:gd name="T18" fmla="*/ 3054 w 3374"/>
                <a:gd name="T19" fmla="*/ 332 h 338"/>
                <a:gd name="T20" fmla="*/ 3374 w 3374"/>
                <a:gd name="T21" fmla="*/ 2 h 33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3374" h="338">
                  <a:moveTo>
                    <a:pt x="0" y="0"/>
                  </a:moveTo>
                  <a:cubicBezTo>
                    <a:pt x="107" y="164"/>
                    <a:pt x="215" y="329"/>
                    <a:pt x="329" y="332"/>
                  </a:cubicBezTo>
                  <a:cubicBezTo>
                    <a:pt x="443" y="335"/>
                    <a:pt x="568" y="16"/>
                    <a:pt x="684" y="17"/>
                  </a:cubicBezTo>
                  <a:cubicBezTo>
                    <a:pt x="800" y="18"/>
                    <a:pt x="912" y="338"/>
                    <a:pt x="1024" y="337"/>
                  </a:cubicBezTo>
                  <a:cubicBezTo>
                    <a:pt x="1136" y="336"/>
                    <a:pt x="1245" y="12"/>
                    <a:pt x="1359" y="12"/>
                  </a:cubicBezTo>
                  <a:cubicBezTo>
                    <a:pt x="1473" y="12"/>
                    <a:pt x="1594" y="337"/>
                    <a:pt x="1709" y="337"/>
                  </a:cubicBezTo>
                  <a:cubicBezTo>
                    <a:pt x="1824" y="337"/>
                    <a:pt x="1930" y="14"/>
                    <a:pt x="2049" y="12"/>
                  </a:cubicBezTo>
                  <a:cubicBezTo>
                    <a:pt x="2168" y="10"/>
                    <a:pt x="2314" y="325"/>
                    <a:pt x="2424" y="327"/>
                  </a:cubicBezTo>
                  <a:cubicBezTo>
                    <a:pt x="2534" y="329"/>
                    <a:pt x="2604" y="21"/>
                    <a:pt x="2709" y="22"/>
                  </a:cubicBezTo>
                  <a:cubicBezTo>
                    <a:pt x="2814" y="23"/>
                    <a:pt x="2943" y="335"/>
                    <a:pt x="3054" y="332"/>
                  </a:cubicBezTo>
                  <a:cubicBezTo>
                    <a:pt x="3165" y="329"/>
                    <a:pt x="3323" y="57"/>
                    <a:pt x="3374" y="2"/>
                  </a:cubicBezTo>
                </a:path>
              </a:pathLst>
            </a:custGeom>
            <a:noFill/>
            <a:ln w="19050">
              <a:solidFill>
                <a:srgbClr val="969696"/>
              </a:solidFill>
              <a:round/>
            </a:ln>
            <a:extLst>
              <a:ext uri="{909E8E84-426E-40DD-AFC4-6F175D3DCCD1}">
                <a14:hiddenFill xmlns:a14="http://schemas.microsoft.com/office/drawing/2010/main">
                  <a:solidFill>
                    <a:srgbClr val="FFFFFF"/>
                  </a:solidFill>
                </a14:hiddenFill>
              </a:ext>
            </a:extLst>
          </p:spPr>
          <p:txBody>
            <a:bodyPr/>
            <a:lstStyle/>
            <a:p>
              <a:endParaRPr lang="zh-CN" altLang="en-US"/>
            </a:p>
          </p:txBody>
        </p:sp>
        <p:cxnSp>
          <p:nvCxnSpPr>
            <p:cNvPr id="64555" name="AutoShape 39"/>
            <p:cNvCxnSpPr>
              <a:cxnSpLocks noChangeShapeType="1"/>
            </p:cNvCxnSpPr>
            <p:nvPr/>
          </p:nvCxnSpPr>
          <p:spPr bwMode="auto">
            <a:xfrm flipV="1">
              <a:off x="7029" y="3028"/>
              <a:ext cx="583" cy="91"/>
            </a:xfrm>
            <a:prstGeom prst="straightConnector1">
              <a:avLst/>
            </a:prstGeom>
            <a:noFill/>
            <a:ln w="9525">
              <a:solidFill>
                <a:srgbClr val="000000"/>
              </a:solidFill>
              <a:round/>
              <a:tailEnd type="triangle" w="med" len="med"/>
            </a:ln>
            <a:extLst>
              <a:ext uri="{909E8E84-426E-40DD-AFC4-6F175D3DCCD1}">
                <a14:hiddenFill xmlns:a14="http://schemas.microsoft.com/office/drawing/2010/main">
                  <a:noFill/>
                </a14:hiddenFill>
              </a:ext>
            </a:extLst>
          </p:spPr>
        </p:cxnSp>
        <p:cxnSp>
          <p:nvCxnSpPr>
            <p:cNvPr id="64556" name="AutoShape 40"/>
            <p:cNvCxnSpPr>
              <a:cxnSpLocks noChangeShapeType="1"/>
            </p:cNvCxnSpPr>
            <p:nvPr/>
          </p:nvCxnSpPr>
          <p:spPr bwMode="auto">
            <a:xfrm>
              <a:off x="6997" y="3277"/>
              <a:ext cx="607" cy="90"/>
            </a:xfrm>
            <a:prstGeom prst="straightConnector1">
              <a:avLst/>
            </a:prstGeom>
            <a:noFill/>
            <a:ln w="9525">
              <a:solidFill>
                <a:srgbClr val="000000"/>
              </a:solidFill>
              <a:round/>
              <a:headEnd type="triangle" w="med" len="med"/>
            </a:ln>
            <a:extLst>
              <a:ext uri="{909E8E84-426E-40DD-AFC4-6F175D3DCCD1}">
                <a14:hiddenFill xmlns:a14="http://schemas.microsoft.com/office/drawing/2010/main">
                  <a:noFill/>
                </a14:hiddenFill>
              </a:ext>
            </a:extLst>
          </p:spPr>
        </p:cxnSp>
        <p:cxnSp>
          <p:nvCxnSpPr>
            <p:cNvPr id="64557" name="AutoShape 41"/>
            <p:cNvCxnSpPr>
              <a:cxnSpLocks noChangeShapeType="1"/>
            </p:cNvCxnSpPr>
            <p:nvPr/>
          </p:nvCxnSpPr>
          <p:spPr bwMode="auto">
            <a:xfrm flipH="1" flipV="1">
              <a:off x="3371" y="2911"/>
              <a:ext cx="575" cy="164"/>
            </a:xfrm>
            <a:prstGeom prst="straightConnector1">
              <a:avLst/>
            </a:prstGeom>
            <a:noFill/>
            <a:ln w="9525">
              <a:solidFill>
                <a:srgbClr val="000000"/>
              </a:solidFill>
              <a:round/>
              <a:headEnd type="triangle" w="med" len="med"/>
            </a:ln>
            <a:extLst>
              <a:ext uri="{909E8E84-426E-40DD-AFC4-6F175D3DCCD1}">
                <a14:hiddenFill xmlns:a14="http://schemas.microsoft.com/office/drawing/2010/main">
                  <a:noFill/>
                </a14:hiddenFill>
              </a:ext>
            </a:extLst>
          </p:spPr>
        </p:cxnSp>
        <p:sp>
          <p:nvSpPr>
            <p:cNvPr id="64558" name="Line 42"/>
            <p:cNvSpPr>
              <a:spLocks noChangeShapeType="1"/>
            </p:cNvSpPr>
            <p:nvPr/>
          </p:nvSpPr>
          <p:spPr bwMode="auto">
            <a:xfrm flipH="1">
              <a:off x="3349" y="3284"/>
              <a:ext cx="600" cy="121"/>
            </a:xfrm>
            <a:prstGeom prst="line">
              <a:avLst/>
            </a:prstGeom>
            <a:noFill/>
            <a:ln w="9525">
              <a:solidFill>
                <a:srgbClr val="000000"/>
              </a:solidFill>
              <a:round/>
              <a:tailEnd type="triangle" w="med" len="med"/>
            </a:ln>
            <a:extLst>
              <a:ext uri="{909E8E84-426E-40DD-AFC4-6F175D3DCCD1}">
                <a14:hiddenFill xmlns:a14="http://schemas.microsoft.com/office/drawing/2010/main">
                  <a:noFill/>
                </a14:hiddenFill>
              </a:ext>
            </a:extLst>
          </p:spPr>
          <p:txBody>
            <a:bodyPr/>
            <a:lstStyle/>
            <a:p>
              <a:endParaRPr lang="zh-CN" altLang="en-US"/>
            </a:p>
          </p:txBody>
        </p:sp>
        <p:sp>
          <p:nvSpPr>
            <p:cNvPr id="64559" name="Line 43"/>
            <p:cNvSpPr>
              <a:spLocks noChangeShapeType="1"/>
            </p:cNvSpPr>
            <p:nvPr/>
          </p:nvSpPr>
          <p:spPr bwMode="auto">
            <a:xfrm>
              <a:off x="3222" y="2963"/>
              <a:ext cx="180" cy="1"/>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a:lstStyle/>
            <a:p>
              <a:endParaRPr lang="zh-CN" altLang="en-US"/>
            </a:p>
          </p:txBody>
        </p:sp>
        <p:sp>
          <p:nvSpPr>
            <p:cNvPr id="64560" name="Line 44"/>
            <p:cNvSpPr>
              <a:spLocks noChangeShapeType="1"/>
            </p:cNvSpPr>
            <p:nvPr/>
          </p:nvSpPr>
          <p:spPr bwMode="auto">
            <a:xfrm>
              <a:off x="3177" y="3407"/>
              <a:ext cx="180" cy="1"/>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a:lstStyle/>
            <a:p>
              <a:endParaRPr lang="zh-CN" altLang="en-US"/>
            </a:p>
          </p:txBody>
        </p:sp>
        <p:sp>
          <p:nvSpPr>
            <p:cNvPr id="64561" name="Line 45"/>
            <p:cNvSpPr>
              <a:spLocks noChangeShapeType="1"/>
            </p:cNvSpPr>
            <p:nvPr/>
          </p:nvSpPr>
          <p:spPr bwMode="auto">
            <a:xfrm flipH="1">
              <a:off x="2652" y="3413"/>
              <a:ext cx="179" cy="1"/>
            </a:xfrm>
            <a:prstGeom prst="line">
              <a:avLst/>
            </a:prstGeom>
            <a:noFill/>
            <a:ln w="9525">
              <a:solidFill>
                <a:srgbClr val="000000"/>
              </a:solidFill>
              <a:round/>
              <a:tailEnd type="triangle" w="med" len="med"/>
            </a:ln>
            <a:extLst>
              <a:ext uri="{909E8E84-426E-40DD-AFC4-6F175D3DCCD1}">
                <a14:hiddenFill xmlns:a14="http://schemas.microsoft.com/office/drawing/2010/main">
                  <a:noFill/>
                </a14:hiddenFill>
              </a:ext>
            </a:extLst>
          </p:spPr>
          <p:txBody>
            <a:bodyPr/>
            <a:lstStyle/>
            <a:p>
              <a:endParaRPr lang="zh-CN" altLang="en-US"/>
            </a:p>
          </p:txBody>
        </p:sp>
        <p:sp>
          <p:nvSpPr>
            <p:cNvPr id="64562" name="Line 46"/>
            <p:cNvSpPr>
              <a:spLocks noChangeShapeType="1"/>
            </p:cNvSpPr>
            <p:nvPr/>
          </p:nvSpPr>
          <p:spPr bwMode="auto">
            <a:xfrm>
              <a:off x="7602" y="3030"/>
              <a:ext cx="181" cy="1"/>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a:lstStyle/>
            <a:p>
              <a:endParaRPr lang="zh-CN" altLang="en-US"/>
            </a:p>
          </p:txBody>
        </p:sp>
        <p:sp>
          <p:nvSpPr>
            <p:cNvPr id="64563" name="Line 47"/>
            <p:cNvSpPr>
              <a:spLocks noChangeShapeType="1"/>
            </p:cNvSpPr>
            <p:nvPr/>
          </p:nvSpPr>
          <p:spPr bwMode="auto">
            <a:xfrm flipH="1">
              <a:off x="7574" y="3359"/>
              <a:ext cx="225" cy="5"/>
            </a:xfrm>
            <a:prstGeom prst="line">
              <a:avLst/>
            </a:prstGeom>
            <a:noFill/>
            <a:ln w="9525">
              <a:solidFill>
                <a:srgbClr val="000000"/>
              </a:solidFill>
              <a:round/>
              <a:tailEnd type="triangle" w="med" len="med"/>
            </a:ln>
            <a:extLst>
              <a:ext uri="{909E8E84-426E-40DD-AFC4-6F175D3DCCD1}">
                <a14:hiddenFill xmlns:a14="http://schemas.microsoft.com/office/drawing/2010/main">
                  <a:noFill/>
                </a14:hiddenFill>
              </a:ext>
            </a:extLst>
          </p:spPr>
          <p:txBody>
            <a:bodyPr/>
            <a:lstStyle/>
            <a:p>
              <a:endParaRPr lang="zh-CN" altLang="en-US"/>
            </a:p>
          </p:txBody>
        </p:sp>
        <p:sp>
          <p:nvSpPr>
            <p:cNvPr id="64564" name="Line 48"/>
            <p:cNvSpPr>
              <a:spLocks noChangeShapeType="1"/>
            </p:cNvSpPr>
            <p:nvPr/>
          </p:nvSpPr>
          <p:spPr bwMode="auto">
            <a:xfrm>
              <a:off x="8122" y="3024"/>
              <a:ext cx="180" cy="1"/>
            </a:xfrm>
            <a:prstGeom prst="line">
              <a:avLst/>
            </a:prstGeom>
            <a:noFill/>
            <a:ln w="9525">
              <a:solidFill>
                <a:srgbClr val="000000"/>
              </a:solidFill>
              <a:round/>
              <a:tailEnd type="triangle" w="med" len="med"/>
            </a:ln>
            <a:extLst>
              <a:ext uri="{909E8E84-426E-40DD-AFC4-6F175D3DCCD1}">
                <a14:hiddenFill xmlns:a14="http://schemas.microsoft.com/office/drawing/2010/main">
                  <a:noFill/>
                </a14:hiddenFill>
              </a:ext>
            </a:extLst>
          </p:spPr>
          <p:txBody>
            <a:bodyPr/>
            <a:lstStyle/>
            <a:p>
              <a:endParaRPr lang="zh-CN" altLang="en-US"/>
            </a:p>
          </p:txBody>
        </p:sp>
        <p:sp>
          <p:nvSpPr>
            <p:cNvPr id="64565" name="Line 49"/>
            <p:cNvSpPr>
              <a:spLocks noChangeShapeType="1"/>
            </p:cNvSpPr>
            <p:nvPr/>
          </p:nvSpPr>
          <p:spPr bwMode="auto">
            <a:xfrm flipH="1">
              <a:off x="8098" y="3353"/>
              <a:ext cx="180" cy="1"/>
            </a:xfrm>
            <a:prstGeom prst="line">
              <a:avLst/>
            </a:prstGeom>
            <a:noFill/>
            <a:ln w="9525">
              <a:solidFill>
                <a:srgbClr val="000000"/>
              </a:solidFill>
              <a:round/>
              <a:tailEnd type="triangle" w="med" len="med"/>
            </a:ln>
            <a:extLst>
              <a:ext uri="{909E8E84-426E-40DD-AFC4-6F175D3DCCD1}">
                <a14:hiddenFill xmlns:a14="http://schemas.microsoft.com/office/drawing/2010/main">
                  <a:noFill/>
                </a14:hiddenFill>
              </a:ext>
            </a:extLst>
          </p:spPr>
          <p:txBody>
            <a:bodyPr/>
            <a:lstStyle/>
            <a:p>
              <a:endParaRPr lang="zh-CN" altLang="en-US"/>
            </a:p>
          </p:txBody>
        </p:sp>
        <p:sp>
          <p:nvSpPr>
            <p:cNvPr id="64566" name="Rectangle 50"/>
            <p:cNvSpPr>
              <a:spLocks noChangeArrowheads="1"/>
            </p:cNvSpPr>
            <p:nvPr/>
          </p:nvSpPr>
          <p:spPr bwMode="auto">
            <a:xfrm>
              <a:off x="8300" y="2852"/>
              <a:ext cx="723" cy="31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algn="ctr" eaLnBrk="1" hangingPunct="1"/>
              <a:r>
                <a:rPr kumimoji="0" lang="en-US" altLang="zh-CN" sz="1600">
                  <a:solidFill>
                    <a:schemeClr val="tx1"/>
                  </a:solidFill>
                  <a:latin typeface="Calibri" panose="020F0502020204030204" pitchFamily="34" charset="0"/>
                </a:rPr>
                <a:t>250Mbps</a:t>
              </a:r>
              <a:endParaRPr kumimoji="0" lang="zh-CN" altLang="zh-CN" sz="1600">
                <a:solidFill>
                  <a:schemeClr val="tx1"/>
                </a:solidFill>
              </a:endParaRPr>
            </a:p>
          </p:txBody>
        </p:sp>
        <p:sp>
          <p:nvSpPr>
            <p:cNvPr id="64567" name="Rectangle 51"/>
            <p:cNvSpPr>
              <a:spLocks noChangeArrowheads="1"/>
            </p:cNvSpPr>
            <p:nvPr/>
          </p:nvSpPr>
          <p:spPr bwMode="auto">
            <a:xfrm>
              <a:off x="8299" y="3193"/>
              <a:ext cx="724" cy="31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algn="ctr" eaLnBrk="1" hangingPunct="1"/>
              <a:r>
                <a:rPr kumimoji="0" lang="en-US" altLang="zh-CN" sz="1600">
                  <a:solidFill>
                    <a:schemeClr val="tx1"/>
                  </a:solidFill>
                  <a:latin typeface="Calibri" panose="020F0502020204030204" pitchFamily="34" charset="0"/>
                </a:rPr>
                <a:t>250Mbps</a:t>
              </a:r>
              <a:endParaRPr kumimoji="0" lang="zh-CN" altLang="zh-CN" sz="1600">
                <a:solidFill>
                  <a:schemeClr val="tx1"/>
                </a:solidFill>
              </a:endParaRPr>
            </a:p>
          </p:txBody>
        </p:sp>
        <p:sp>
          <p:nvSpPr>
            <p:cNvPr id="64568" name="Rectangle 52"/>
            <p:cNvSpPr>
              <a:spLocks noChangeArrowheads="1"/>
            </p:cNvSpPr>
            <p:nvPr/>
          </p:nvSpPr>
          <p:spPr bwMode="auto">
            <a:xfrm>
              <a:off x="1898" y="3222"/>
              <a:ext cx="724" cy="31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algn="ctr" eaLnBrk="1" hangingPunct="1"/>
              <a:r>
                <a:rPr kumimoji="0" lang="en-US" altLang="zh-CN" sz="1600">
                  <a:solidFill>
                    <a:schemeClr val="tx1"/>
                  </a:solidFill>
                  <a:latin typeface="Calibri" panose="020F0502020204030204" pitchFamily="34" charset="0"/>
                </a:rPr>
                <a:t>250Mbps</a:t>
              </a:r>
              <a:endParaRPr kumimoji="0" lang="zh-CN" altLang="zh-CN" sz="1600">
                <a:solidFill>
                  <a:schemeClr val="tx1"/>
                </a:solidFill>
              </a:endParaRPr>
            </a:p>
          </p:txBody>
        </p:sp>
        <p:sp>
          <p:nvSpPr>
            <p:cNvPr id="64569" name="Line 53"/>
            <p:cNvSpPr>
              <a:spLocks noChangeShapeType="1"/>
            </p:cNvSpPr>
            <p:nvPr/>
          </p:nvSpPr>
          <p:spPr bwMode="auto">
            <a:xfrm>
              <a:off x="4500" y="3000"/>
              <a:ext cx="1980" cy="1"/>
            </a:xfrm>
            <a:prstGeom prst="line">
              <a:avLst/>
            </a:prstGeom>
            <a:noFill/>
            <a:ln w="9525">
              <a:solidFill>
                <a:srgbClr val="000000"/>
              </a:solidFill>
              <a:round/>
              <a:tailEnd type="triangle" w="med" len="med"/>
            </a:ln>
            <a:extLst>
              <a:ext uri="{909E8E84-426E-40DD-AFC4-6F175D3DCCD1}">
                <a14:hiddenFill xmlns:a14="http://schemas.microsoft.com/office/drawing/2010/main">
                  <a:noFill/>
                </a14:hiddenFill>
              </a:ext>
            </a:extLst>
          </p:spPr>
          <p:txBody>
            <a:bodyPr/>
            <a:lstStyle/>
            <a:p>
              <a:endParaRPr lang="zh-CN" altLang="en-US"/>
            </a:p>
          </p:txBody>
        </p:sp>
        <p:sp>
          <p:nvSpPr>
            <p:cNvPr id="64570" name="Line 54"/>
            <p:cNvSpPr>
              <a:spLocks noChangeShapeType="1"/>
            </p:cNvSpPr>
            <p:nvPr/>
          </p:nvSpPr>
          <p:spPr bwMode="auto">
            <a:xfrm flipH="1">
              <a:off x="4477" y="3387"/>
              <a:ext cx="1980" cy="1"/>
            </a:xfrm>
            <a:prstGeom prst="line">
              <a:avLst/>
            </a:prstGeom>
            <a:noFill/>
            <a:ln w="9525">
              <a:solidFill>
                <a:srgbClr val="000000"/>
              </a:solidFill>
              <a:prstDash val="dash"/>
              <a:round/>
              <a:tailEnd type="triangle" w="med" len="med"/>
            </a:ln>
            <a:extLst>
              <a:ext uri="{909E8E84-426E-40DD-AFC4-6F175D3DCCD1}">
                <a14:hiddenFill xmlns:a14="http://schemas.microsoft.com/office/drawing/2010/main">
                  <a:noFill/>
                </a14:hiddenFill>
              </a:ext>
            </a:extLst>
          </p:spPr>
          <p:txBody>
            <a:bodyPr/>
            <a:lstStyle/>
            <a:p>
              <a:endParaRPr lang="zh-CN" altLang="en-US"/>
            </a:p>
          </p:txBody>
        </p:sp>
        <p:sp>
          <p:nvSpPr>
            <p:cNvPr id="64571" name="Line 55"/>
            <p:cNvSpPr>
              <a:spLocks noChangeShapeType="1"/>
            </p:cNvSpPr>
            <p:nvPr/>
          </p:nvSpPr>
          <p:spPr bwMode="auto">
            <a:xfrm>
              <a:off x="2677" y="2919"/>
              <a:ext cx="180" cy="1"/>
            </a:xfrm>
            <a:prstGeom prst="line">
              <a:avLst/>
            </a:prstGeom>
            <a:noFill/>
            <a:ln w="9525">
              <a:solidFill>
                <a:srgbClr val="000000"/>
              </a:solidFill>
              <a:round/>
              <a:tailEnd type="triangle" w="med" len="med"/>
            </a:ln>
            <a:extLst>
              <a:ext uri="{909E8E84-426E-40DD-AFC4-6F175D3DCCD1}">
                <a14:hiddenFill xmlns:a14="http://schemas.microsoft.com/office/drawing/2010/main">
                  <a:noFill/>
                </a14:hiddenFill>
              </a:ext>
            </a:extLst>
          </p:spPr>
          <p:txBody>
            <a:bodyPr/>
            <a:lstStyle/>
            <a:p>
              <a:endParaRPr lang="zh-CN" altLang="en-US"/>
            </a:p>
          </p:txBody>
        </p:sp>
        <p:sp>
          <p:nvSpPr>
            <p:cNvPr id="64572" name="Rectangle 56"/>
            <p:cNvSpPr>
              <a:spLocks noChangeArrowheads="1"/>
            </p:cNvSpPr>
            <p:nvPr/>
          </p:nvSpPr>
          <p:spPr bwMode="auto">
            <a:xfrm>
              <a:off x="1912" y="2738"/>
              <a:ext cx="724" cy="31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algn="ctr" eaLnBrk="1" hangingPunct="1"/>
              <a:r>
                <a:rPr kumimoji="0" lang="en-US" altLang="zh-CN" sz="1600">
                  <a:solidFill>
                    <a:schemeClr val="tx1"/>
                  </a:solidFill>
                  <a:latin typeface="Calibri" panose="020F0502020204030204" pitchFamily="34" charset="0"/>
                </a:rPr>
                <a:t>250Mbps</a:t>
              </a:r>
              <a:endParaRPr kumimoji="0" lang="zh-CN" altLang="zh-CN" sz="1600">
                <a:solidFill>
                  <a:schemeClr val="tx1"/>
                </a:solidFill>
              </a:endParaRPr>
            </a:p>
          </p:txBody>
        </p:sp>
        <p:sp>
          <p:nvSpPr>
            <p:cNvPr id="64573" name="AutoShape 57"/>
            <p:cNvSpPr>
              <a:spLocks noChangeArrowheads="1"/>
            </p:cNvSpPr>
            <p:nvPr/>
          </p:nvSpPr>
          <p:spPr bwMode="auto">
            <a:xfrm rot="5400000">
              <a:off x="2834" y="3739"/>
              <a:ext cx="410" cy="340"/>
            </a:xfrm>
            <a:prstGeom prst="triangle">
              <a:avLst>
                <a:gd name="adj" fmla="val 50000"/>
              </a:avLst>
            </a:prstGeom>
            <a:solidFill>
              <a:srgbClr val="FFFFFF"/>
            </a:solidFill>
            <a:ln w="9525">
              <a:solidFill>
                <a:srgbClr val="000000"/>
              </a:solidFill>
              <a:miter lim="800000"/>
            </a:ln>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endParaRPr lang="zh-CN" altLang="en-US" sz="1600"/>
            </a:p>
          </p:txBody>
        </p:sp>
        <p:sp>
          <p:nvSpPr>
            <p:cNvPr id="64574" name="AutoShape 58"/>
            <p:cNvSpPr>
              <a:spLocks noChangeArrowheads="1"/>
            </p:cNvSpPr>
            <p:nvPr/>
          </p:nvSpPr>
          <p:spPr bwMode="auto">
            <a:xfrm rot="-5400000">
              <a:off x="2801" y="4186"/>
              <a:ext cx="409" cy="340"/>
            </a:xfrm>
            <a:prstGeom prst="triangle">
              <a:avLst>
                <a:gd name="adj" fmla="val 50000"/>
              </a:avLst>
            </a:prstGeom>
            <a:solidFill>
              <a:srgbClr val="FFFFFF"/>
            </a:solidFill>
            <a:ln w="9525">
              <a:solidFill>
                <a:srgbClr val="000000"/>
              </a:solidFill>
              <a:miter lim="800000"/>
            </a:ln>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endParaRPr lang="zh-CN" altLang="en-US" sz="1600"/>
            </a:p>
          </p:txBody>
        </p:sp>
        <p:sp>
          <p:nvSpPr>
            <p:cNvPr id="64575" name="Rectangle 59"/>
            <p:cNvSpPr>
              <a:spLocks noChangeArrowheads="1"/>
            </p:cNvSpPr>
            <p:nvPr/>
          </p:nvSpPr>
          <p:spPr bwMode="auto">
            <a:xfrm>
              <a:off x="3371" y="3809"/>
              <a:ext cx="590" cy="604"/>
            </a:xfrm>
            <a:prstGeom prst="rect">
              <a:avLst/>
            </a:prstGeom>
            <a:solidFill>
              <a:srgbClr val="FFFFFF"/>
            </a:solidFill>
            <a:ln w="9525">
              <a:solidFill>
                <a:srgbClr val="000000"/>
              </a:solidFill>
              <a:miter lim="800000"/>
            </a:ln>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endParaRPr lang="zh-CN" altLang="en-US" sz="1600"/>
            </a:p>
          </p:txBody>
        </p:sp>
        <p:sp>
          <p:nvSpPr>
            <p:cNvPr id="64576" name="Rectangle 60"/>
            <p:cNvSpPr>
              <a:spLocks noChangeArrowheads="1"/>
            </p:cNvSpPr>
            <p:nvPr/>
          </p:nvSpPr>
          <p:spPr bwMode="auto">
            <a:xfrm>
              <a:off x="7014" y="3885"/>
              <a:ext cx="590" cy="485"/>
            </a:xfrm>
            <a:prstGeom prst="rect">
              <a:avLst/>
            </a:prstGeom>
            <a:solidFill>
              <a:srgbClr val="FFFFFF"/>
            </a:solidFill>
            <a:ln w="9525">
              <a:solidFill>
                <a:srgbClr val="000000"/>
              </a:solidFill>
              <a:miter lim="800000"/>
            </a:ln>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endParaRPr lang="zh-CN" altLang="en-US" sz="1600"/>
            </a:p>
          </p:txBody>
        </p:sp>
        <p:sp>
          <p:nvSpPr>
            <p:cNvPr id="64577" name="AutoShape 61"/>
            <p:cNvSpPr>
              <a:spLocks noChangeArrowheads="1"/>
            </p:cNvSpPr>
            <p:nvPr/>
          </p:nvSpPr>
          <p:spPr bwMode="auto">
            <a:xfrm rot="5400000">
              <a:off x="7757" y="3798"/>
              <a:ext cx="408" cy="339"/>
            </a:xfrm>
            <a:prstGeom prst="triangle">
              <a:avLst>
                <a:gd name="adj" fmla="val 50000"/>
              </a:avLst>
            </a:prstGeom>
            <a:solidFill>
              <a:srgbClr val="FFFFFF"/>
            </a:solidFill>
            <a:ln w="9525">
              <a:solidFill>
                <a:srgbClr val="000000"/>
              </a:solidFill>
              <a:miter lim="800000"/>
            </a:ln>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endParaRPr lang="zh-CN" altLang="en-US" sz="1600"/>
            </a:p>
          </p:txBody>
        </p:sp>
        <p:sp>
          <p:nvSpPr>
            <p:cNvPr id="64578" name="AutoShape 62"/>
            <p:cNvSpPr>
              <a:spLocks noChangeArrowheads="1"/>
            </p:cNvSpPr>
            <p:nvPr/>
          </p:nvSpPr>
          <p:spPr bwMode="auto">
            <a:xfrm rot="-5400000">
              <a:off x="7750" y="4123"/>
              <a:ext cx="408" cy="339"/>
            </a:xfrm>
            <a:prstGeom prst="triangle">
              <a:avLst>
                <a:gd name="adj" fmla="val 50000"/>
              </a:avLst>
            </a:prstGeom>
            <a:solidFill>
              <a:srgbClr val="FFFFFF"/>
            </a:solidFill>
            <a:ln w="9525">
              <a:solidFill>
                <a:srgbClr val="000000"/>
              </a:solidFill>
              <a:miter lim="800000"/>
            </a:ln>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endParaRPr lang="zh-CN" altLang="en-US" sz="1600"/>
            </a:p>
          </p:txBody>
        </p:sp>
        <p:sp>
          <p:nvSpPr>
            <p:cNvPr id="64579" name="Freeform 63"/>
            <p:cNvSpPr/>
            <p:nvPr/>
          </p:nvSpPr>
          <p:spPr bwMode="auto">
            <a:xfrm>
              <a:off x="3961" y="4060"/>
              <a:ext cx="3036" cy="167"/>
            </a:xfrm>
            <a:custGeom>
              <a:avLst/>
              <a:gdLst>
                <a:gd name="T0" fmla="*/ 0 w 3374"/>
                <a:gd name="T1" fmla="*/ 336 h 336"/>
                <a:gd name="T2" fmla="*/ 315 w 3374"/>
                <a:gd name="T3" fmla="*/ 24 h 336"/>
                <a:gd name="T4" fmla="*/ 674 w 3374"/>
                <a:gd name="T5" fmla="*/ 331 h 336"/>
                <a:gd name="T6" fmla="*/ 1009 w 3374"/>
                <a:gd name="T7" fmla="*/ 6 h 336"/>
                <a:gd name="T8" fmla="*/ 1359 w 3374"/>
                <a:gd name="T9" fmla="*/ 331 h 336"/>
                <a:gd name="T10" fmla="*/ 1684 w 3374"/>
                <a:gd name="T11" fmla="*/ 6 h 336"/>
                <a:gd name="T12" fmla="*/ 2029 w 3374"/>
                <a:gd name="T13" fmla="*/ 331 h 336"/>
                <a:gd name="T14" fmla="*/ 2369 w 3374"/>
                <a:gd name="T15" fmla="*/ 6 h 336"/>
                <a:gd name="T16" fmla="*/ 2709 w 3374"/>
                <a:gd name="T17" fmla="*/ 331 h 336"/>
                <a:gd name="T18" fmla="*/ 3044 w 3374"/>
                <a:gd name="T19" fmla="*/ 1 h 336"/>
                <a:gd name="T20" fmla="*/ 3374 w 3374"/>
                <a:gd name="T21" fmla="*/ 326 h 33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3374" h="336">
                  <a:moveTo>
                    <a:pt x="0" y="336"/>
                  </a:moveTo>
                  <a:cubicBezTo>
                    <a:pt x="101" y="180"/>
                    <a:pt x="203" y="25"/>
                    <a:pt x="315" y="24"/>
                  </a:cubicBezTo>
                  <a:cubicBezTo>
                    <a:pt x="427" y="23"/>
                    <a:pt x="558" y="334"/>
                    <a:pt x="674" y="331"/>
                  </a:cubicBezTo>
                  <a:cubicBezTo>
                    <a:pt x="790" y="328"/>
                    <a:pt x="895" y="6"/>
                    <a:pt x="1009" y="6"/>
                  </a:cubicBezTo>
                  <a:cubicBezTo>
                    <a:pt x="1123" y="6"/>
                    <a:pt x="1247" y="331"/>
                    <a:pt x="1359" y="331"/>
                  </a:cubicBezTo>
                  <a:cubicBezTo>
                    <a:pt x="1471" y="331"/>
                    <a:pt x="1572" y="6"/>
                    <a:pt x="1684" y="6"/>
                  </a:cubicBezTo>
                  <a:cubicBezTo>
                    <a:pt x="1796" y="6"/>
                    <a:pt x="1915" y="331"/>
                    <a:pt x="2029" y="331"/>
                  </a:cubicBezTo>
                  <a:cubicBezTo>
                    <a:pt x="2143" y="331"/>
                    <a:pt x="2256" y="6"/>
                    <a:pt x="2369" y="6"/>
                  </a:cubicBezTo>
                  <a:cubicBezTo>
                    <a:pt x="2482" y="6"/>
                    <a:pt x="2597" y="332"/>
                    <a:pt x="2709" y="331"/>
                  </a:cubicBezTo>
                  <a:cubicBezTo>
                    <a:pt x="2821" y="330"/>
                    <a:pt x="2933" y="2"/>
                    <a:pt x="3044" y="1"/>
                  </a:cubicBezTo>
                  <a:cubicBezTo>
                    <a:pt x="3155" y="0"/>
                    <a:pt x="3319" y="273"/>
                    <a:pt x="3374" y="326"/>
                  </a:cubicBezTo>
                </a:path>
              </a:pathLst>
            </a:custGeom>
            <a:noFill/>
            <a:ln w="19050">
              <a:solidFill>
                <a:srgbClr val="000000"/>
              </a:solidFill>
              <a:round/>
            </a:ln>
            <a:extLst>
              <a:ext uri="{909E8E84-426E-40DD-AFC4-6F175D3DCCD1}">
                <a14:hiddenFill xmlns:a14="http://schemas.microsoft.com/office/drawing/2010/main">
                  <a:solidFill>
                    <a:srgbClr val="FFFFFF"/>
                  </a:solidFill>
                </a14:hiddenFill>
              </a:ext>
            </a:extLst>
          </p:spPr>
          <p:txBody>
            <a:bodyPr/>
            <a:lstStyle/>
            <a:p>
              <a:endParaRPr lang="zh-CN" altLang="en-US"/>
            </a:p>
          </p:txBody>
        </p:sp>
        <p:sp>
          <p:nvSpPr>
            <p:cNvPr id="64580" name="Freeform 64"/>
            <p:cNvSpPr/>
            <p:nvPr/>
          </p:nvSpPr>
          <p:spPr bwMode="auto">
            <a:xfrm>
              <a:off x="3961" y="4017"/>
              <a:ext cx="3036" cy="201"/>
            </a:xfrm>
            <a:custGeom>
              <a:avLst/>
              <a:gdLst>
                <a:gd name="T0" fmla="*/ 0 w 3374"/>
                <a:gd name="T1" fmla="*/ 0 h 338"/>
                <a:gd name="T2" fmla="*/ 329 w 3374"/>
                <a:gd name="T3" fmla="*/ 332 h 338"/>
                <a:gd name="T4" fmla="*/ 684 w 3374"/>
                <a:gd name="T5" fmla="*/ 17 h 338"/>
                <a:gd name="T6" fmla="*/ 1024 w 3374"/>
                <a:gd name="T7" fmla="*/ 337 h 338"/>
                <a:gd name="T8" fmla="*/ 1359 w 3374"/>
                <a:gd name="T9" fmla="*/ 12 h 338"/>
                <a:gd name="T10" fmla="*/ 1709 w 3374"/>
                <a:gd name="T11" fmla="*/ 337 h 338"/>
                <a:gd name="T12" fmla="*/ 2049 w 3374"/>
                <a:gd name="T13" fmla="*/ 12 h 338"/>
                <a:gd name="T14" fmla="*/ 2424 w 3374"/>
                <a:gd name="T15" fmla="*/ 327 h 338"/>
                <a:gd name="T16" fmla="*/ 2709 w 3374"/>
                <a:gd name="T17" fmla="*/ 22 h 338"/>
                <a:gd name="T18" fmla="*/ 3054 w 3374"/>
                <a:gd name="T19" fmla="*/ 332 h 338"/>
                <a:gd name="T20" fmla="*/ 3374 w 3374"/>
                <a:gd name="T21" fmla="*/ 2 h 33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3374" h="338">
                  <a:moveTo>
                    <a:pt x="0" y="0"/>
                  </a:moveTo>
                  <a:cubicBezTo>
                    <a:pt x="107" y="164"/>
                    <a:pt x="215" y="329"/>
                    <a:pt x="329" y="332"/>
                  </a:cubicBezTo>
                  <a:cubicBezTo>
                    <a:pt x="443" y="335"/>
                    <a:pt x="568" y="16"/>
                    <a:pt x="684" y="17"/>
                  </a:cubicBezTo>
                  <a:cubicBezTo>
                    <a:pt x="800" y="18"/>
                    <a:pt x="912" y="338"/>
                    <a:pt x="1024" y="337"/>
                  </a:cubicBezTo>
                  <a:cubicBezTo>
                    <a:pt x="1136" y="336"/>
                    <a:pt x="1245" y="12"/>
                    <a:pt x="1359" y="12"/>
                  </a:cubicBezTo>
                  <a:cubicBezTo>
                    <a:pt x="1473" y="12"/>
                    <a:pt x="1594" y="337"/>
                    <a:pt x="1709" y="337"/>
                  </a:cubicBezTo>
                  <a:cubicBezTo>
                    <a:pt x="1824" y="337"/>
                    <a:pt x="1930" y="14"/>
                    <a:pt x="2049" y="12"/>
                  </a:cubicBezTo>
                  <a:cubicBezTo>
                    <a:pt x="2168" y="10"/>
                    <a:pt x="2314" y="325"/>
                    <a:pt x="2424" y="327"/>
                  </a:cubicBezTo>
                  <a:cubicBezTo>
                    <a:pt x="2534" y="329"/>
                    <a:pt x="2604" y="21"/>
                    <a:pt x="2709" y="22"/>
                  </a:cubicBezTo>
                  <a:cubicBezTo>
                    <a:pt x="2814" y="23"/>
                    <a:pt x="2943" y="335"/>
                    <a:pt x="3054" y="332"/>
                  </a:cubicBezTo>
                  <a:cubicBezTo>
                    <a:pt x="3165" y="329"/>
                    <a:pt x="3323" y="57"/>
                    <a:pt x="3374" y="2"/>
                  </a:cubicBezTo>
                </a:path>
              </a:pathLst>
            </a:custGeom>
            <a:noFill/>
            <a:ln w="19050">
              <a:solidFill>
                <a:srgbClr val="969696"/>
              </a:solidFill>
              <a:round/>
            </a:ln>
            <a:extLst>
              <a:ext uri="{909E8E84-426E-40DD-AFC4-6F175D3DCCD1}">
                <a14:hiddenFill xmlns:a14="http://schemas.microsoft.com/office/drawing/2010/main">
                  <a:solidFill>
                    <a:srgbClr val="FFFFFF"/>
                  </a:solidFill>
                </a14:hiddenFill>
              </a:ext>
            </a:extLst>
          </p:spPr>
          <p:txBody>
            <a:bodyPr/>
            <a:lstStyle/>
            <a:p>
              <a:endParaRPr lang="zh-CN" altLang="en-US"/>
            </a:p>
          </p:txBody>
        </p:sp>
        <p:cxnSp>
          <p:nvCxnSpPr>
            <p:cNvPr id="64581" name="AutoShape 65"/>
            <p:cNvCxnSpPr>
              <a:cxnSpLocks noChangeShapeType="1"/>
            </p:cNvCxnSpPr>
            <p:nvPr/>
          </p:nvCxnSpPr>
          <p:spPr bwMode="auto">
            <a:xfrm flipV="1">
              <a:off x="7029" y="3970"/>
              <a:ext cx="583" cy="91"/>
            </a:xfrm>
            <a:prstGeom prst="straightConnector1">
              <a:avLst/>
            </a:prstGeom>
            <a:noFill/>
            <a:ln w="9525">
              <a:solidFill>
                <a:srgbClr val="000000"/>
              </a:solidFill>
              <a:round/>
              <a:tailEnd type="triangle" w="med" len="med"/>
            </a:ln>
            <a:extLst>
              <a:ext uri="{909E8E84-426E-40DD-AFC4-6F175D3DCCD1}">
                <a14:hiddenFill xmlns:a14="http://schemas.microsoft.com/office/drawing/2010/main">
                  <a:noFill/>
                </a14:hiddenFill>
              </a:ext>
            </a:extLst>
          </p:spPr>
        </p:cxnSp>
        <p:cxnSp>
          <p:nvCxnSpPr>
            <p:cNvPr id="64582" name="AutoShape 66"/>
            <p:cNvCxnSpPr>
              <a:cxnSpLocks noChangeShapeType="1"/>
            </p:cNvCxnSpPr>
            <p:nvPr/>
          </p:nvCxnSpPr>
          <p:spPr bwMode="auto">
            <a:xfrm>
              <a:off x="6997" y="4219"/>
              <a:ext cx="607" cy="90"/>
            </a:xfrm>
            <a:prstGeom prst="straightConnector1">
              <a:avLst/>
            </a:prstGeom>
            <a:noFill/>
            <a:ln w="9525">
              <a:solidFill>
                <a:srgbClr val="000000"/>
              </a:solidFill>
              <a:round/>
              <a:headEnd type="triangle" w="med" len="med"/>
            </a:ln>
            <a:extLst>
              <a:ext uri="{909E8E84-426E-40DD-AFC4-6F175D3DCCD1}">
                <a14:hiddenFill xmlns:a14="http://schemas.microsoft.com/office/drawing/2010/main">
                  <a:noFill/>
                </a14:hiddenFill>
              </a:ext>
            </a:extLst>
          </p:spPr>
        </p:cxnSp>
        <p:cxnSp>
          <p:nvCxnSpPr>
            <p:cNvPr id="64583" name="AutoShape 67"/>
            <p:cNvCxnSpPr>
              <a:cxnSpLocks noChangeShapeType="1"/>
            </p:cNvCxnSpPr>
            <p:nvPr/>
          </p:nvCxnSpPr>
          <p:spPr bwMode="auto">
            <a:xfrm flipH="1" flipV="1">
              <a:off x="3371" y="3853"/>
              <a:ext cx="575" cy="164"/>
            </a:xfrm>
            <a:prstGeom prst="straightConnector1">
              <a:avLst/>
            </a:prstGeom>
            <a:noFill/>
            <a:ln w="9525">
              <a:solidFill>
                <a:srgbClr val="000000"/>
              </a:solidFill>
              <a:round/>
              <a:headEnd type="triangle" w="med" len="med"/>
            </a:ln>
            <a:extLst>
              <a:ext uri="{909E8E84-426E-40DD-AFC4-6F175D3DCCD1}">
                <a14:hiddenFill xmlns:a14="http://schemas.microsoft.com/office/drawing/2010/main">
                  <a:noFill/>
                </a14:hiddenFill>
              </a:ext>
            </a:extLst>
          </p:spPr>
        </p:cxnSp>
        <p:sp>
          <p:nvSpPr>
            <p:cNvPr id="64584" name="Line 68"/>
            <p:cNvSpPr>
              <a:spLocks noChangeShapeType="1"/>
            </p:cNvSpPr>
            <p:nvPr/>
          </p:nvSpPr>
          <p:spPr bwMode="auto">
            <a:xfrm flipH="1">
              <a:off x="3349" y="4226"/>
              <a:ext cx="600" cy="121"/>
            </a:xfrm>
            <a:prstGeom prst="line">
              <a:avLst/>
            </a:prstGeom>
            <a:noFill/>
            <a:ln w="9525">
              <a:solidFill>
                <a:srgbClr val="000000"/>
              </a:solidFill>
              <a:round/>
              <a:tailEnd type="triangle" w="med" len="med"/>
            </a:ln>
            <a:extLst>
              <a:ext uri="{909E8E84-426E-40DD-AFC4-6F175D3DCCD1}">
                <a14:hiddenFill xmlns:a14="http://schemas.microsoft.com/office/drawing/2010/main">
                  <a:noFill/>
                </a14:hiddenFill>
              </a:ext>
            </a:extLst>
          </p:spPr>
          <p:txBody>
            <a:bodyPr/>
            <a:lstStyle/>
            <a:p>
              <a:endParaRPr lang="zh-CN" altLang="en-US"/>
            </a:p>
          </p:txBody>
        </p:sp>
        <p:sp>
          <p:nvSpPr>
            <p:cNvPr id="64585" name="Line 69"/>
            <p:cNvSpPr>
              <a:spLocks noChangeShapeType="1"/>
            </p:cNvSpPr>
            <p:nvPr/>
          </p:nvSpPr>
          <p:spPr bwMode="auto">
            <a:xfrm>
              <a:off x="3222" y="3905"/>
              <a:ext cx="180" cy="1"/>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a:lstStyle/>
            <a:p>
              <a:endParaRPr lang="zh-CN" altLang="en-US"/>
            </a:p>
          </p:txBody>
        </p:sp>
        <p:sp>
          <p:nvSpPr>
            <p:cNvPr id="64586" name="Line 70"/>
            <p:cNvSpPr>
              <a:spLocks noChangeShapeType="1"/>
            </p:cNvSpPr>
            <p:nvPr/>
          </p:nvSpPr>
          <p:spPr bwMode="auto">
            <a:xfrm>
              <a:off x="3177" y="4349"/>
              <a:ext cx="180" cy="1"/>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a:lstStyle/>
            <a:p>
              <a:endParaRPr lang="zh-CN" altLang="en-US"/>
            </a:p>
          </p:txBody>
        </p:sp>
        <p:sp>
          <p:nvSpPr>
            <p:cNvPr id="64587" name="Line 71"/>
            <p:cNvSpPr>
              <a:spLocks noChangeShapeType="1"/>
            </p:cNvSpPr>
            <p:nvPr/>
          </p:nvSpPr>
          <p:spPr bwMode="auto">
            <a:xfrm flipH="1">
              <a:off x="2652" y="4355"/>
              <a:ext cx="179" cy="1"/>
            </a:xfrm>
            <a:prstGeom prst="line">
              <a:avLst/>
            </a:prstGeom>
            <a:noFill/>
            <a:ln w="9525">
              <a:solidFill>
                <a:srgbClr val="000000"/>
              </a:solidFill>
              <a:round/>
              <a:tailEnd type="triangle" w="med" len="med"/>
            </a:ln>
            <a:extLst>
              <a:ext uri="{909E8E84-426E-40DD-AFC4-6F175D3DCCD1}">
                <a14:hiddenFill xmlns:a14="http://schemas.microsoft.com/office/drawing/2010/main">
                  <a:noFill/>
                </a14:hiddenFill>
              </a:ext>
            </a:extLst>
          </p:spPr>
          <p:txBody>
            <a:bodyPr/>
            <a:lstStyle/>
            <a:p>
              <a:endParaRPr lang="zh-CN" altLang="en-US"/>
            </a:p>
          </p:txBody>
        </p:sp>
        <p:sp>
          <p:nvSpPr>
            <p:cNvPr id="64588" name="Line 72"/>
            <p:cNvSpPr>
              <a:spLocks noChangeShapeType="1"/>
            </p:cNvSpPr>
            <p:nvPr/>
          </p:nvSpPr>
          <p:spPr bwMode="auto">
            <a:xfrm>
              <a:off x="7602" y="3972"/>
              <a:ext cx="181" cy="1"/>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a:lstStyle/>
            <a:p>
              <a:endParaRPr lang="zh-CN" altLang="en-US"/>
            </a:p>
          </p:txBody>
        </p:sp>
        <p:sp>
          <p:nvSpPr>
            <p:cNvPr id="64589" name="Line 73"/>
            <p:cNvSpPr>
              <a:spLocks noChangeShapeType="1"/>
            </p:cNvSpPr>
            <p:nvPr/>
          </p:nvSpPr>
          <p:spPr bwMode="auto">
            <a:xfrm flipH="1">
              <a:off x="7574" y="4301"/>
              <a:ext cx="225" cy="5"/>
            </a:xfrm>
            <a:prstGeom prst="line">
              <a:avLst/>
            </a:prstGeom>
            <a:noFill/>
            <a:ln w="9525">
              <a:solidFill>
                <a:srgbClr val="000000"/>
              </a:solidFill>
              <a:round/>
              <a:tailEnd type="triangle" w="med" len="med"/>
            </a:ln>
            <a:extLst>
              <a:ext uri="{909E8E84-426E-40DD-AFC4-6F175D3DCCD1}">
                <a14:hiddenFill xmlns:a14="http://schemas.microsoft.com/office/drawing/2010/main">
                  <a:noFill/>
                </a14:hiddenFill>
              </a:ext>
            </a:extLst>
          </p:spPr>
          <p:txBody>
            <a:bodyPr/>
            <a:lstStyle/>
            <a:p>
              <a:endParaRPr lang="zh-CN" altLang="en-US"/>
            </a:p>
          </p:txBody>
        </p:sp>
        <p:sp>
          <p:nvSpPr>
            <p:cNvPr id="64590" name="Line 74"/>
            <p:cNvSpPr>
              <a:spLocks noChangeShapeType="1"/>
            </p:cNvSpPr>
            <p:nvPr/>
          </p:nvSpPr>
          <p:spPr bwMode="auto">
            <a:xfrm>
              <a:off x="8122" y="3966"/>
              <a:ext cx="180" cy="1"/>
            </a:xfrm>
            <a:prstGeom prst="line">
              <a:avLst/>
            </a:prstGeom>
            <a:noFill/>
            <a:ln w="9525">
              <a:solidFill>
                <a:srgbClr val="000000"/>
              </a:solidFill>
              <a:round/>
              <a:tailEnd type="triangle" w="med" len="med"/>
            </a:ln>
            <a:extLst>
              <a:ext uri="{909E8E84-426E-40DD-AFC4-6F175D3DCCD1}">
                <a14:hiddenFill xmlns:a14="http://schemas.microsoft.com/office/drawing/2010/main">
                  <a:noFill/>
                </a14:hiddenFill>
              </a:ext>
            </a:extLst>
          </p:spPr>
          <p:txBody>
            <a:bodyPr/>
            <a:lstStyle/>
            <a:p>
              <a:endParaRPr lang="zh-CN" altLang="en-US"/>
            </a:p>
          </p:txBody>
        </p:sp>
        <p:sp>
          <p:nvSpPr>
            <p:cNvPr id="64591" name="Line 75"/>
            <p:cNvSpPr>
              <a:spLocks noChangeShapeType="1"/>
            </p:cNvSpPr>
            <p:nvPr/>
          </p:nvSpPr>
          <p:spPr bwMode="auto">
            <a:xfrm flipH="1">
              <a:off x="8098" y="4295"/>
              <a:ext cx="180" cy="1"/>
            </a:xfrm>
            <a:prstGeom prst="line">
              <a:avLst/>
            </a:prstGeom>
            <a:noFill/>
            <a:ln w="9525">
              <a:solidFill>
                <a:srgbClr val="000000"/>
              </a:solidFill>
              <a:round/>
              <a:tailEnd type="triangle" w="med" len="med"/>
            </a:ln>
            <a:extLst>
              <a:ext uri="{909E8E84-426E-40DD-AFC4-6F175D3DCCD1}">
                <a14:hiddenFill xmlns:a14="http://schemas.microsoft.com/office/drawing/2010/main">
                  <a:noFill/>
                </a14:hiddenFill>
              </a:ext>
            </a:extLst>
          </p:spPr>
          <p:txBody>
            <a:bodyPr/>
            <a:lstStyle/>
            <a:p>
              <a:endParaRPr lang="zh-CN" altLang="en-US"/>
            </a:p>
          </p:txBody>
        </p:sp>
        <p:sp>
          <p:nvSpPr>
            <p:cNvPr id="64592" name="Rectangle 76"/>
            <p:cNvSpPr>
              <a:spLocks noChangeArrowheads="1"/>
            </p:cNvSpPr>
            <p:nvPr/>
          </p:nvSpPr>
          <p:spPr bwMode="auto">
            <a:xfrm>
              <a:off x="8300" y="3794"/>
              <a:ext cx="723" cy="31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algn="ctr" eaLnBrk="1" hangingPunct="1"/>
              <a:r>
                <a:rPr kumimoji="0" lang="en-US" altLang="zh-CN" sz="1600">
                  <a:solidFill>
                    <a:schemeClr val="tx1"/>
                  </a:solidFill>
                  <a:latin typeface="Calibri" panose="020F0502020204030204" pitchFamily="34" charset="0"/>
                </a:rPr>
                <a:t>250Mbps</a:t>
              </a:r>
              <a:endParaRPr kumimoji="0" lang="zh-CN" altLang="zh-CN" sz="1600">
                <a:solidFill>
                  <a:schemeClr val="tx1"/>
                </a:solidFill>
              </a:endParaRPr>
            </a:p>
          </p:txBody>
        </p:sp>
        <p:sp>
          <p:nvSpPr>
            <p:cNvPr id="64593" name="Rectangle 77"/>
            <p:cNvSpPr>
              <a:spLocks noChangeArrowheads="1"/>
            </p:cNvSpPr>
            <p:nvPr/>
          </p:nvSpPr>
          <p:spPr bwMode="auto">
            <a:xfrm>
              <a:off x="8299" y="4135"/>
              <a:ext cx="724" cy="31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algn="ctr" eaLnBrk="1" hangingPunct="1"/>
              <a:r>
                <a:rPr kumimoji="0" lang="en-US" altLang="zh-CN" sz="1600">
                  <a:solidFill>
                    <a:schemeClr val="tx1"/>
                  </a:solidFill>
                  <a:latin typeface="Calibri" panose="020F0502020204030204" pitchFamily="34" charset="0"/>
                </a:rPr>
                <a:t>250Mbps</a:t>
              </a:r>
              <a:endParaRPr kumimoji="0" lang="zh-CN" altLang="zh-CN" sz="1600">
                <a:solidFill>
                  <a:schemeClr val="tx1"/>
                </a:solidFill>
              </a:endParaRPr>
            </a:p>
          </p:txBody>
        </p:sp>
        <p:sp>
          <p:nvSpPr>
            <p:cNvPr id="64594" name="Rectangle 78"/>
            <p:cNvSpPr>
              <a:spLocks noChangeArrowheads="1"/>
            </p:cNvSpPr>
            <p:nvPr/>
          </p:nvSpPr>
          <p:spPr bwMode="auto">
            <a:xfrm>
              <a:off x="1898" y="4164"/>
              <a:ext cx="724" cy="31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algn="ctr" eaLnBrk="1" hangingPunct="1"/>
              <a:r>
                <a:rPr kumimoji="0" lang="en-US" altLang="zh-CN" sz="1600">
                  <a:solidFill>
                    <a:schemeClr val="tx1"/>
                  </a:solidFill>
                  <a:latin typeface="Calibri" panose="020F0502020204030204" pitchFamily="34" charset="0"/>
                </a:rPr>
                <a:t>250Mbps</a:t>
              </a:r>
              <a:endParaRPr kumimoji="0" lang="zh-CN" altLang="zh-CN" sz="1600">
                <a:solidFill>
                  <a:schemeClr val="tx1"/>
                </a:solidFill>
              </a:endParaRPr>
            </a:p>
          </p:txBody>
        </p:sp>
        <p:sp>
          <p:nvSpPr>
            <p:cNvPr id="64595" name="Line 79"/>
            <p:cNvSpPr>
              <a:spLocks noChangeShapeType="1"/>
            </p:cNvSpPr>
            <p:nvPr/>
          </p:nvSpPr>
          <p:spPr bwMode="auto">
            <a:xfrm>
              <a:off x="4500" y="3942"/>
              <a:ext cx="1980" cy="1"/>
            </a:xfrm>
            <a:prstGeom prst="line">
              <a:avLst/>
            </a:prstGeom>
            <a:noFill/>
            <a:ln w="9525">
              <a:solidFill>
                <a:srgbClr val="000000"/>
              </a:solidFill>
              <a:round/>
              <a:tailEnd type="triangle" w="med" len="med"/>
            </a:ln>
            <a:extLst>
              <a:ext uri="{909E8E84-426E-40DD-AFC4-6F175D3DCCD1}">
                <a14:hiddenFill xmlns:a14="http://schemas.microsoft.com/office/drawing/2010/main">
                  <a:noFill/>
                </a14:hiddenFill>
              </a:ext>
            </a:extLst>
          </p:spPr>
          <p:txBody>
            <a:bodyPr/>
            <a:lstStyle/>
            <a:p>
              <a:endParaRPr lang="zh-CN" altLang="en-US"/>
            </a:p>
          </p:txBody>
        </p:sp>
        <p:sp>
          <p:nvSpPr>
            <p:cNvPr id="64596" name="Line 80"/>
            <p:cNvSpPr>
              <a:spLocks noChangeShapeType="1"/>
            </p:cNvSpPr>
            <p:nvPr/>
          </p:nvSpPr>
          <p:spPr bwMode="auto">
            <a:xfrm flipH="1">
              <a:off x="4477" y="4329"/>
              <a:ext cx="1980" cy="1"/>
            </a:xfrm>
            <a:prstGeom prst="line">
              <a:avLst/>
            </a:prstGeom>
            <a:noFill/>
            <a:ln w="9525">
              <a:solidFill>
                <a:srgbClr val="000000"/>
              </a:solidFill>
              <a:prstDash val="dash"/>
              <a:round/>
              <a:tailEnd type="triangle" w="med" len="med"/>
            </a:ln>
            <a:extLst>
              <a:ext uri="{909E8E84-426E-40DD-AFC4-6F175D3DCCD1}">
                <a14:hiddenFill xmlns:a14="http://schemas.microsoft.com/office/drawing/2010/main">
                  <a:noFill/>
                </a14:hiddenFill>
              </a:ext>
            </a:extLst>
          </p:spPr>
          <p:txBody>
            <a:bodyPr/>
            <a:lstStyle/>
            <a:p>
              <a:endParaRPr lang="zh-CN" altLang="en-US"/>
            </a:p>
          </p:txBody>
        </p:sp>
        <p:sp>
          <p:nvSpPr>
            <p:cNvPr id="64597" name="Line 81"/>
            <p:cNvSpPr>
              <a:spLocks noChangeShapeType="1"/>
            </p:cNvSpPr>
            <p:nvPr/>
          </p:nvSpPr>
          <p:spPr bwMode="auto">
            <a:xfrm>
              <a:off x="2677" y="3861"/>
              <a:ext cx="180" cy="1"/>
            </a:xfrm>
            <a:prstGeom prst="line">
              <a:avLst/>
            </a:prstGeom>
            <a:noFill/>
            <a:ln w="9525">
              <a:solidFill>
                <a:srgbClr val="000000"/>
              </a:solidFill>
              <a:round/>
              <a:tailEnd type="triangle" w="med" len="med"/>
            </a:ln>
            <a:extLst>
              <a:ext uri="{909E8E84-426E-40DD-AFC4-6F175D3DCCD1}">
                <a14:hiddenFill xmlns:a14="http://schemas.microsoft.com/office/drawing/2010/main">
                  <a:noFill/>
                </a14:hiddenFill>
              </a:ext>
            </a:extLst>
          </p:spPr>
          <p:txBody>
            <a:bodyPr/>
            <a:lstStyle/>
            <a:p>
              <a:endParaRPr lang="zh-CN" altLang="en-US"/>
            </a:p>
          </p:txBody>
        </p:sp>
        <p:sp>
          <p:nvSpPr>
            <p:cNvPr id="64598" name="Rectangle 82"/>
            <p:cNvSpPr>
              <a:spLocks noChangeArrowheads="1"/>
            </p:cNvSpPr>
            <p:nvPr/>
          </p:nvSpPr>
          <p:spPr bwMode="auto">
            <a:xfrm>
              <a:off x="1912" y="3680"/>
              <a:ext cx="724" cy="31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algn="ctr" eaLnBrk="1" hangingPunct="1"/>
              <a:r>
                <a:rPr kumimoji="0" lang="en-US" altLang="zh-CN" sz="1600">
                  <a:solidFill>
                    <a:schemeClr val="tx1"/>
                  </a:solidFill>
                  <a:latin typeface="Calibri" panose="020F0502020204030204" pitchFamily="34" charset="0"/>
                </a:rPr>
                <a:t>250Mbps</a:t>
              </a:r>
              <a:endParaRPr kumimoji="0" lang="zh-CN" altLang="zh-CN" sz="1600">
                <a:solidFill>
                  <a:schemeClr val="tx1"/>
                </a:solidFill>
              </a:endParaRPr>
            </a:p>
          </p:txBody>
        </p:sp>
        <p:sp>
          <p:nvSpPr>
            <p:cNvPr id="64599" name="AutoShape 83"/>
            <p:cNvSpPr>
              <a:spLocks noChangeArrowheads="1"/>
            </p:cNvSpPr>
            <p:nvPr/>
          </p:nvSpPr>
          <p:spPr bwMode="auto">
            <a:xfrm rot="5400000">
              <a:off x="2863" y="4675"/>
              <a:ext cx="410" cy="340"/>
            </a:xfrm>
            <a:prstGeom prst="triangle">
              <a:avLst>
                <a:gd name="adj" fmla="val 50000"/>
              </a:avLst>
            </a:prstGeom>
            <a:solidFill>
              <a:srgbClr val="FFFFFF"/>
            </a:solidFill>
            <a:ln w="9525">
              <a:solidFill>
                <a:srgbClr val="000000"/>
              </a:solidFill>
              <a:miter lim="800000"/>
            </a:ln>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endParaRPr lang="zh-CN" altLang="en-US" sz="1600"/>
            </a:p>
          </p:txBody>
        </p:sp>
        <p:sp>
          <p:nvSpPr>
            <p:cNvPr id="64600" name="AutoShape 84"/>
            <p:cNvSpPr>
              <a:spLocks noChangeArrowheads="1"/>
            </p:cNvSpPr>
            <p:nvPr/>
          </p:nvSpPr>
          <p:spPr bwMode="auto">
            <a:xfrm rot="-5400000">
              <a:off x="2830" y="5122"/>
              <a:ext cx="409" cy="340"/>
            </a:xfrm>
            <a:prstGeom prst="triangle">
              <a:avLst>
                <a:gd name="adj" fmla="val 50000"/>
              </a:avLst>
            </a:prstGeom>
            <a:solidFill>
              <a:srgbClr val="FFFFFF"/>
            </a:solidFill>
            <a:ln w="9525">
              <a:solidFill>
                <a:srgbClr val="000000"/>
              </a:solidFill>
              <a:miter lim="800000"/>
            </a:ln>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endParaRPr lang="zh-CN" altLang="en-US" sz="1600"/>
            </a:p>
          </p:txBody>
        </p:sp>
        <p:sp>
          <p:nvSpPr>
            <p:cNvPr id="64601" name="Rectangle 85"/>
            <p:cNvSpPr>
              <a:spLocks noChangeArrowheads="1"/>
            </p:cNvSpPr>
            <p:nvPr/>
          </p:nvSpPr>
          <p:spPr bwMode="auto">
            <a:xfrm>
              <a:off x="3400" y="4745"/>
              <a:ext cx="590" cy="604"/>
            </a:xfrm>
            <a:prstGeom prst="rect">
              <a:avLst/>
            </a:prstGeom>
            <a:solidFill>
              <a:srgbClr val="FFFFFF"/>
            </a:solidFill>
            <a:ln w="9525">
              <a:solidFill>
                <a:srgbClr val="000000"/>
              </a:solidFill>
              <a:miter lim="800000"/>
            </a:ln>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endParaRPr lang="zh-CN" altLang="en-US" sz="1600"/>
            </a:p>
          </p:txBody>
        </p:sp>
        <p:sp>
          <p:nvSpPr>
            <p:cNvPr id="64602" name="Rectangle 86"/>
            <p:cNvSpPr>
              <a:spLocks noChangeArrowheads="1"/>
            </p:cNvSpPr>
            <p:nvPr/>
          </p:nvSpPr>
          <p:spPr bwMode="auto">
            <a:xfrm>
              <a:off x="7043" y="4821"/>
              <a:ext cx="590" cy="485"/>
            </a:xfrm>
            <a:prstGeom prst="rect">
              <a:avLst/>
            </a:prstGeom>
            <a:solidFill>
              <a:srgbClr val="FFFFFF"/>
            </a:solidFill>
            <a:ln w="9525">
              <a:solidFill>
                <a:srgbClr val="000000"/>
              </a:solidFill>
              <a:miter lim="800000"/>
            </a:ln>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endParaRPr lang="zh-CN" altLang="en-US" sz="1600"/>
            </a:p>
          </p:txBody>
        </p:sp>
        <p:sp>
          <p:nvSpPr>
            <p:cNvPr id="64603" name="AutoShape 87"/>
            <p:cNvSpPr>
              <a:spLocks noChangeArrowheads="1"/>
            </p:cNvSpPr>
            <p:nvPr/>
          </p:nvSpPr>
          <p:spPr bwMode="auto">
            <a:xfrm rot="5400000">
              <a:off x="7786" y="4734"/>
              <a:ext cx="408" cy="339"/>
            </a:xfrm>
            <a:prstGeom prst="triangle">
              <a:avLst>
                <a:gd name="adj" fmla="val 50000"/>
              </a:avLst>
            </a:prstGeom>
            <a:solidFill>
              <a:srgbClr val="FFFFFF"/>
            </a:solidFill>
            <a:ln w="9525">
              <a:solidFill>
                <a:srgbClr val="000000"/>
              </a:solidFill>
              <a:miter lim="800000"/>
            </a:ln>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endParaRPr lang="zh-CN" altLang="en-US" sz="1600"/>
            </a:p>
          </p:txBody>
        </p:sp>
        <p:sp>
          <p:nvSpPr>
            <p:cNvPr id="64604" name="AutoShape 88"/>
            <p:cNvSpPr>
              <a:spLocks noChangeArrowheads="1"/>
            </p:cNvSpPr>
            <p:nvPr/>
          </p:nvSpPr>
          <p:spPr bwMode="auto">
            <a:xfrm rot="-5400000">
              <a:off x="7779" y="5059"/>
              <a:ext cx="408" cy="339"/>
            </a:xfrm>
            <a:prstGeom prst="triangle">
              <a:avLst>
                <a:gd name="adj" fmla="val 50000"/>
              </a:avLst>
            </a:prstGeom>
            <a:solidFill>
              <a:srgbClr val="FFFFFF"/>
            </a:solidFill>
            <a:ln w="9525">
              <a:solidFill>
                <a:srgbClr val="000000"/>
              </a:solidFill>
              <a:miter lim="800000"/>
            </a:ln>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endParaRPr lang="zh-CN" altLang="en-US" sz="1600"/>
            </a:p>
          </p:txBody>
        </p:sp>
        <p:sp>
          <p:nvSpPr>
            <p:cNvPr id="64605" name="Freeform 89"/>
            <p:cNvSpPr/>
            <p:nvPr/>
          </p:nvSpPr>
          <p:spPr bwMode="auto">
            <a:xfrm>
              <a:off x="3990" y="4996"/>
              <a:ext cx="3036" cy="167"/>
            </a:xfrm>
            <a:custGeom>
              <a:avLst/>
              <a:gdLst>
                <a:gd name="T0" fmla="*/ 0 w 3374"/>
                <a:gd name="T1" fmla="*/ 336 h 336"/>
                <a:gd name="T2" fmla="*/ 315 w 3374"/>
                <a:gd name="T3" fmla="*/ 24 h 336"/>
                <a:gd name="T4" fmla="*/ 674 w 3374"/>
                <a:gd name="T5" fmla="*/ 331 h 336"/>
                <a:gd name="T6" fmla="*/ 1009 w 3374"/>
                <a:gd name="T7" fmla="*/ 6 h 336"/>
                <a:gd name="T8" fmla="*/ 1359 w 3374"/>
                <a:gd name="T9" fmla="*/ 331 h 336"/>
                <a:gd name="T10" fmla="*/ 1684 w 3374"/>
                <a:gd name="T11" fmla="*/ 6 h 336"/>
                <a:gd name="T12" fmla="*/ 2029 w 3374"/>
                <a:gd name="T13" fmla="*/ 331 h 336"/>
                <a:gd name="T14" fmla="*/ 2369 w 3374"/>
                <a:gd name="T15" fmla="*/ 6 h 336"/>
                <a:gd name="T16" fmla="*/ 2709 w 3374"/>
                <a:gd name="T17" fmla="*/ 331 h 336"/>
                <a:gd name="T18" fmla="*/ 3044 w 3374"/>
                <a:gd name="T19" fmla="*/ 1 h 336"/>
                <a:gd name="T20" fmla="*/ 3374 w 3374"/>
                <a:gd name="T21" fmla="*/ 326 h 33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3374" h="336">
                  <a:moveTo>
                    <a:pt x="0" y="336"/>
                  </a:moveTo>
                  <a:cubicBezTo>
                    <a:pt x="101" y="180"/>
                    <a:pt x="203" y="25"/>
                    <a:pt x="315" y="24"/>
                  </a:cubicBezTo>
                  <a:cubicBezTo>
                    <a:pt x="427" y="23"/>
                    <a:pt x="558" y="334"/>
                    <a:pt x="674" y="331"/>
                  </a:cubicBezTo>
                  <a:cubicBezTo>
                    <a:pt x="790" y="328"/>
                    <a:pt x="895" y="6"/>
                    <a:pt x="1009" y="6"/>
                  </a:cubicBezTo>
                  <a:cubicBezTo>
                    <a:pt x="1123" y="6"/>
                    <a:pt x="1247" y="331"/>
                    <a:pt x="1359" y="331"/>
                  </a:cubicBezTo>
                  <a:cubicBezTo>
                    <a:pt x="1471" y="331"/>
                    <a:pt x="1572" y="6"/>
                    <a:pt x="1684" y="6"/>
                  </a:cubicBezTo>
                  <a:cubicBezTo>
                    <a:pt x="1796" y="6"/>
                    <a:pt x="1915" y="331"/>
                    <a:pt x="2029" y="331"/>
                  </a:cubicBezTo>
                  <a:cubicBezTo>
                    <a:pt x="2143" y="331"/>
                    <a:pt x="2256" y="6"/>
                    <a:pt x="2369" y="6"/>
                  </a:cubicBezTo>
                  <a:cubicBezTo>
                    <a:pt x="2482" y="6"/>
                    <a:pt x="2597" y="332"/>
                    <a:pt x="2709" y="331"/>
                  </a:cubicBezTo>
                  <a:cubicBezTo>
                    <a:pt x="2821" y="330"/>
                    <a:pt x="2933" y="2"/>
                    <a:pt x="3044" y="1"/>
                  </a:cubicBezTo>
                  <a:cubicBezTo>
                    <a:pt x="3155" y="0"/>
                    <a:pt x="3319" y="273"/>
                    <a:pt x="3374" y="326"/>
                  </a:cubicBezTo>
                </a:path>
              </a:pathLst>
            </a:custGeom>
            <a:noFill/>
            <a:ln w="19050">
              <a:solidFill>
                <a:srgbClr val="000000"/>
              </a:solidFill>
              <a:round/>
            </a:ln>
            <a:extLst>
              <a:ext uri="{909E8E84-426E-40DD-AFC4-6F175D3DCCD1}">
                <a14:hiddenFill xmlns:a14="http://schemas.microsoft.com/office/drawing/2010/main">
                  <a:solidFill>
                    <a:srgbClr val="FFFFFF"/>
                  </a:solidFill>
                </a14:hiddenFill>
              </a:ext>
            </a:extLst>
          </p:spPr>
          <p:txBody>
            <a:bodyPr/>
            <a:lstStyle/>
            <a:p>
              <a:endParaRPr lang="zh-CN" altLang="en-US"/>
            </a:p>
          </p:txBody>
        </p:sp>
        <p:sp>
          <p:nvSpPr>
            <p:cNvPr id="64606" name="Freeform 90"/>
            <p:cNvSpPr/>
            <p:nvPr/>
          </p:nvSpPr>
          <p:spPr bwMode="auto">
            <a:xfrm>
              <a:off x="3990" y="4953"/>
              <a:ext cx="3036" cy="201"/>
            </a:xfrm>
            <a:custGeom>
              <a:avLst/>
              <a:gdLst>
                <a:gd name="T0" fmla="*/ 0 w 3374"/>
                <a:gd name="T1" fmla="*/ 0 h 338"/>
                <a:gd name="T2" fmla="*/ 329 w 3374"/>
                <a:gd name="T3" fmla="*/ 332 h 338"/>
                <a:gd name="T4" fmla="*/ 684 w 3374"/>
                <a:gd name="T5" fmla="*/ 17 h 338"/>
                <a:gd name="T6" fmla="*/ 1024 w 3374"/>
                <a:gd name="T7" fmla="*/ 337 h 338"/>
                <a:gd name="T8" fmla="*/ 1359 w 3374"/>
                <a:gd name="T9" fmla="*/ 12 h 338"/>
                <a:gd name="T10" fmla="*/ 1709 w 3374"/>
                <a:gd name="T11" fmla="*/ 337 h 338"/>
                <a:gd name="T12" fmla="*/ 2049 w 3374"/>
                <a:gd name="T13" fmla="*/ 12 h 338"/>
                <a:gd name="T14" fmla="*/ 2424 w 3374"/>
                <a:gd name="T15" fmla="*/ 327 h 338"/>
                <a:gd name="T16" fmla="*/ 2709 w 3374"/>
                <a:gd name="T17" fmla="*/ 22 h 338"/>
                <a:gd name="T18" fmla="*/ 3054 w 3374"/>
                <a:gd name="T19" fmla="*/ 332 h 338"/>
                <a:gd name="T20" fmla="*/ 3374 w 3374"/>
                <a:gd name="T21" fmla="*/ 2 h 33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3374" h="338">
                  <a:moveTo>
                    <a:pt x="0" y="0"/>
                  </a:moveTo>
                  <a:cubicBezTo>
                    <a:pt x="107" y="164"/>
                    <a:pt x="215" y="329"/>
                    <a:pt x="329" y="332"/>
                  </a:cubicBezTo>
                  <a:cubicBezTo>
                    <a:pt x="443" y="335"/>
                    <a:pt x="568" y="16"/>
                    <a:pt x="684" y="17"/>
                  </a:cubicBezTo>
                  <a:cubicBezTo>
                    <a:pt x="800" y="18"/>
                    <a:pt x="912" y="338"/>
                    <a:pt x="1024" y="337"/>
                  </a:cubicBezTo>
                  <a:cubicBezTo>
                    <a:pt x="1136" y="336"/>
                    <a:pt x="1245" y="12"/>
                    <a:pt x="1359" y="12"/>
                  </a:cubicBezTo>
                  <a:cubicBezTo>
                    <a:pt x="1473" y="12"/>
                    <a:pt x="1594" y="337"/>
                    <a:pt x="1709" y="337"/>
                  </a:cubicBezTo>
                  <a:cubicBezTo>
                    <a:pt x="1824" y="337"/>
                    <a:pt x="1930" y="14"/>
                    <a:pt x="2049" y="12"/>
                  </a:cubicBezTo>
                  <a:cubicBezTo>
                    <a:pt x="2168" y="10"/>
                    <a:pt x="2314" y="325"/>
                    <a:pt x="2424" y="327"/>
                  </a:cubicBezTo>
                  <a:cubicBezTo>
                    <a:pt x="2534" y="329"/>
                    <a:pt x="2604" y="21"/>
                    <a:pt x="2709" y="22"/>
                  </a:cubicBezTo>
                  <a:cubicBezTo>
                    <a:pt x="2814" y="23"/>
                    <a:pt x="2943" y="335"/>
                    <a:pt x="3054" y="332"/>
                  </a:cubicBezTo>
                  <a:cubicBezTo>
                    <a:pt x="3165" y="329"/>
                    <a:pt x="3323" y="57"/>
                    <a:pt x="3374" y="2"/>
                  </a:cubicBezTo>
                </a:path>
              </a:pathLst>
            </a:custGeom>
            <a:noFill/>
            <a:ln w="19050">
              <a:solidFill>
                <a:srgbClr val="969696"/>
              </a:solidFill>
              <a:round/>
            </a:ln>
            <a:extLst>
              <a:ext uri="{909E8E84-426E-40DD-AFC4-6F175D3DCCD1}">
                <a14:hiddenFill xmlns:a14="http://schemas.microsoft.com/office/drawing/2010/main">
                  <a:solidFill>
                    <a:srgbClr val="FFFFFF"/>
                  </a:solidFill>
                </a14:hiddenFill>
              </a:ext>
            </a:extLst>
          </p:spPr>
          <p:txBody>
            <a:bodyPr/>
            <a:lstStyle/>
            <a:p>
              <a:endParaRPr lang="zh-CN" altLang="en-US"/>
            </a:p>
          </p:txBody>
        </p:sp>
        <p:cxnSp>
          <p:nvCxnSpPr>
            <p:cNvPr id="64607" name="AutoShape 91"/>
            <p:cNvCxnSpPr>
              <a:cxnSpLocks noChangeShapeType="1"/>
            </p:cNvCxnSpPr>
            <p:nvPr/>
          </p:nvCxnSpPr>
          <p:spPr bwMode="auto">
            <a:xfrm flipV="1">
              <a:off x="7058" y="4906"/>
              <a:ext cx="583" cy="91"/>
            </a:xfrm>
            <a:prstGeom prst="straightConnector1">
              <a:avLst/>
            </a:prstGeom>
            <a:noFill/>
            <a:ln w="9525">
              <a:solidFill>
                <a:srgbClr val="000000"/>
              </a:solidFill>
              <a:round/>
              <a:tailEnd type="triangle" w="med" len="med"/>
            </a:ln>
            <a:extLst>
              <a:ext uri="{909E8E84-426E-40DD-AFC4-6F175D3DCCD1}">
                <a14:hiddenFill xmlns:a14="http://schemas.microsoft.com/office/drawing/2010/main">
                  <a:noFill/>
                </a14:hiddenFill>
              </a:ext>
            </a:extLst>
          </p:spPr>
        </p:cxnSp>
        <p:cxnSp>
          <p:nvCxnSpPr>
            <p:cNvPr id="64608" name="AutoShape 92"/>
            <p:cNvCxnSpPr>
              <a:cxnSpLocks noChangeShapeType="1"/>
            </p:cNvCxnSpPr>
            <p:nvPr/>
          </p:nvCxnSpPr>
          <p:spPr bwMode="auto">
            <a:xfrm>
              <a:off x="7026" y="5155"/>
              <a:ext cx="607" cy="90"/>
            </a:xfrm>
            <a:prstGeom prst="straightConnector1">
              <a:avLst/>
            </a:prstGeom>
            <a:noFill/>
            <a:ln w="9525">
              <a:solidFill>
                <a:srgbClr val="000000"/>
              </a:solidFill>
              <a:round/>
              <a:headEnd type="triangle" w="med" len="med"/>
            </a:ln>
            <a:extLst>
              <a:ext uri="{909E8E84-426E-40DD-AFC4-6F175D3DCCD1}">
                <a14:hiddenFill xmlns:a14="http://schemas.microsoft.com/office/drawing/2010/main">
                  <a:noFill/>
                </a14:hiddenFill>
              </a:ext>
            </a:extLst>
          </p:spPr>
        </p:cxnSp>
        <p:cxnSp>
          <p:nvCxnSpPr>
            <p:cNvPr id="64609" name="AutoShape 93"/>
            <p:cNvCxnSpPr>
              <a:cxnSpLocks noChangeShapeType="1"/>
            </p:cNvCxnSpPr>
            <p:nvPr/>
          </p:nvCxnSpPr>
          <p:spPr bwMode="auto">
            <a:xfrm flipH="1" flipV="1">
              <a:off x="3400" y="4789"/>
              <a:ext cx="575" cy="164"/>
            </a:xfrm>
            <a:prstGeom prst="straightConnector1">
              <a:avLst/>
            </a:prstGeom>
            <a:noFill/>
            <a:ln w="9525">
              <a:solidFill>
                <a:srgbClr val="000000"/>
              </a:solidFill>
              <a:round/>
              <a:headEnd type="triangle" w="med" len="med"/>
            </a:ln>
            <a:extLst>
              <a:ext uri="{909E8E84-426E-40DD-AFC4-6F175D3DCCD1}">
                <a14:hiddenFill xmlns:a14="http://schemas.microsoft.com/office/drawing/2010/main">
                  <a:noFill/>
                </a14:hiddenFill>
              </a:ext>
            </a:extLst>
          </p:spPr>
        </p:cxnSp>
        <p:sp>
          <p:nvSpPr>
            <p:cNvPr id="64610" name="Line 94"/>
            <p:cNvSpPr>
              <a:spLocks noChangeShapeType="1"/>
            </p:cNvSpPr>
            <p:nvPr/>
          </p:nvSpPr>
          <p:spPr bwMode="auto">
            <a:xfrm flipH="1">
              <a:off x="3378" y="5162"/>
              <a:ext cx="600" cy="121"/>
            </a:xfrm>
            <a:prstGeom prst="line">
              <a:avLst/>
            </a:prstGeom>
            <a:noFill/>
            <a:ln w="9525">
              <a:solidFill>
                <a:srgbClr val="000000"/>
              </a:solidFill>
              <a:round/>
              <a:tailEnd type="triangle" w="med" len="med"/>
            </a:ln>
            <a:extLst>
              <a:ext uri="{909E8E84-426E-40DD-AFC4-6F175D3DCCD1}">
                <a14:hiddenFill xmlns:a14="http://schemas.microsoft.com/office/drawing/2010/main">
                  <a:noFill/>
                </a14:hiddenFill>
              </a:ext>
            </a:extLst>
          </p:spPr>
          <p:txBody>
            <a:bodyPr/>
            <a:lstStyle/>
            <a:p>
              <a:endParaRPr lang="zh-CN" altLang="en-US"/>
            </a:p>
          </p:txBody>
        </p:sp>
        <p:sp>
          <p:nvSpPr>
            <p:cNvPr id="64611" name="Line 95"/>
            <p:cNvSpPr>
              <a:spLocks noChangeShapeType="1"/>
            </p:cNvSpPr>
            <p:nvPr/>
          </p:nvSpPr>
          <p:spPr bwMode="auto">
            <a:xfrm>
              <a:off x="3251" y="4841"/>
              <a:ext cx="180" cy="1"/>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a:lstStyle/>
            <a:p>
              <a:endParaRPr lang="zh-CN" altLang="en-US"/>
            </a:p>
          </p:txBody>
        </p:sp>
        <p:sp>
          <p:nvSpPr>
            <p:cNvPr id="64612" name="Line 96"/>
            <p:cNvSpPr>
              <a:spLocks noChangeShapeType="1"/>
            </p:cNvSpPr>
            <p:nvPr/>
          </p:nvSpPr>
          <p:spPr bwMode="auto">
            <a:xfrm>
              <a:off x="3206" y="5285"/>
              <a:ext cx="180" cy="1"/>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a:lstStyle/>
            <a:p>
              <a:endParaRPr lang="zh-CN" altLang="en-US"/>
            </a:p>
          </p:txBody>
        </p:sp>
        <p:sp>
          <p:nvSpPr>
            <p:cNvPr id="64613" name="Line 97"/>
            <p:cNvSpPr>
              <a:spLocks noChangeShapeType="1"/>
            </p:cNvSpPr>
            <p:nvPr/>
          </p:nvSpPr>
          <p:spPr bwMode="auto">
            <a:xfrm flipH="1">
              <a:off x="2681" y="5291"/>
              <a:ext cx="179" cy="1"/>
            </a:xfrm>
            <a:prstGeom prst="line">
              <a:avLst/>
            </a:prstGeom>
            <a:noFill/>
            <a:ln w="9525">
              <a:solidFill>
                <a:srgbClr val="000000"/>
              </a:solidFill>
              <a:round/>
              <a:tailEnd type="triangle" w="med" len="med"/>
            </a:ln>
            <a:extLst>
              <a:ext uri="{909E8E84-426E-40DD-AFC4-6F175D3DCCD1}">
                <a14:hiddenFill xmlns:a14="http://schemas.microsoft.com/office/drawing/2010/main">
                  <a:noFill/>
                </a14:hiddenFill>
              </a:ext>
            </a:extLst>
          </p:spPr>
          <p:txBody>
            <a:bodyPr/>
            <a:lstStyle/>
            <a:p>
              <a:endParaRPr lang="zh-CN" altLang="en-US"/>
            </a:p>
          </p:txBody>
        </p:sp>
        <p:sp>
          <p:nvSpPr>
            <p:cNvPr id="64614" name="Line 98"/>
            <p:cNvSpPr>
              <a:spLocks noChangeShapeType="1"/>
            </p:cNvSpPr>
            <p:nvPr/>
          </p:nvSpPr>
          <p:spPr bwMode="auto">
            <a:xfrm>
              <a:off x="7631" y="4908"/>
              <a:ext cx="181" cy="1"/>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a:lstStyle/>
            <a:p>
              <a:endParaRPr lang="zh-CN" altLang="en-US"/>
            </a:p>
          </p:txBody>
        </p:sp>
        <p:sp>
          <p:nvSpPr>
            <p:cNvPr id="64615" name="Line 99"/>
            <p:cNvSpPr>
              <a:spLocks noChangeShapeType="1"/>
            </p:cNvSpPr>
            <p:nvPr/>
          </p:nvSpPr>
          <p:spPr bwMode="auto">
            <a:xfrm flipH="1">
              <a:off x="7603" y="5237"/>
              <a:ext cx="225" cy="5"/>
            </a:xfrm>
            <a:prstGeom prst="line">
              <a:avLst/>
            </a:prstGeom>
            <a:noFill/>
            <a:ln w="9525">
              <a:solidFill>
                <a:srgbClr val="000000"/>
              </a:solidFill>
              <a:round/>
              <a:tailEnd type="triangle" w="med" len="med"/>
            </a:ln>
            <a:extLst>
              <a:ext uri="{909E8E84-426E-40DD-AFC4-6F175D3DCCD1}">
                <a14:hiddenFill xmlns:a14="http://schemas.microsoft.com/office/drawing/2010/main">
                  <a:noFill/>
                </a14:hiddenFill>
              </a:ext>
            </a:extLst>
          </p:spPr>
          <p:txBody>
            <a:bodyPr/>
            <a:lstStyle/>
            <a:p>
              <a:endParaRPr lang="zh-CN" altLang="en-US"/>
            </a:p>
          </p:txBody>
        </p:sp>
        <p:sp>
          <p:nvSpPr>
            <p:cNvPr id="64616" name="Line 100"/>
            <p:cNvSpPr>
              <a:spLocks noChangeShapeType="1"/>
            </p:cNvSpPr>
            <p:nvPr/>
          </p:nvSpPr>
          <p:spPr bwMode="auto">
            <a:xfrm>
              <a:off x="8151" y="4902"/>
              <a:ext cx="180" cy="1"/>
            </a:xfrm>
            <a:prstGeom prst="line">
              <a:avLst/>
            </a:prstGeom>
            <a:noFill/>
            <a:ln w="9525">
              <a:solidFill>
                <a:srgbClr val="000000"/>
              </a:solidFill>
              <a:round/>
              <a:tailEnd type="triangle" w="med" len="med"/>
            </a:ln>
            <a:extLst>
              <a:ext uri="{909E8E84-426E-40DD-AFC4-6F175D3DCCD1}">
                <a14:hiddenFill xmlns:a14="http://schemas.microsoft.com/office/drawing/2010/main">
                  <a:noFill/>
                </a14:hiddenFill>
              </a:ext>
            </a:extLst>
          </p:spPr>
          <p:txBody>
            <a:bodyPr/>
            <a:lstStyle/>
            <a:p>
              <a:endParaRPr lang="zh-CN" altLang="en-US"/>
            </a:p>
          </p:txBody>
        </p:sp>
        <p:sp>
          <p:nvSpPr>
            <p:cNvPr id="64617" name="Line 101"/>
            <p:cNvSpPr>
              <a:spLocks noChangeShapeType="1"/>
            </p:cNvSpPr>
            <p:nvPr/>
          </p:nvSpPr>
          <p:spPr bwMode="auto">
            <a:xfrm flipH="1">
              <a:off x="8127" y="5231"/>
              <a:ext cx="180" cy="1"/>
            </a:xfrm>
            <a:prstGeom prst="line">
              <a:avLst/>
            </a:prstGeom>
            <a:noFill/>
            <a:ln w="9525">
              <a:solidFill>
                <a:srgbClr val="000000"/>
              </a:solidFill>
              <a:round/>
              <a:tailEnd type="triangle" w="med" len="med"/>
            </a:ln>
            <a:extLst>
              <a:ext uri="{909E8E84-426E-40DD-AFC4-6F175D3DCCD1}">
                <a14:hiddenFill xmlns:a14="http://schemas.microsoft.com/office/drawing/2010/main">
                  <a:noFill/>
                </a14:hiddenFill>
              </a:ext>
            </a:extLst>
          </p:spPr>
          <p:txBody>
            <a:bodyPr/>
            <a:lstStyle/>
            <a:p>
              <a:endParaRPr lang="zh-CN" altLang="en-US"/>
            </a:p>
          </p:txBody>
        </p:sp>
        <p:sp>
          <p:nvSpPr>
            <p:cNvPr id="64618" name="Rectangle 102"/>
            <p:cNvSpPr>
              <a:spLocks noChangeArrowheads="1"/>
            </p:cNvSpPr>
            <p:nvPr/>
          </p:nvSpPr>
          <p:spPr bwMode="auto">
            <a:xfrm>
              <a:off x="8329" y="4730"/>
              <a:ext cx="723" cy="31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algn="ctr" eaLnBrk="1" hangingPunct="1"/>
              <a:r>
                <a:rPr kumimoji="0" lang="en-US" altLang="zh-CN" sz="1600">
                  <a:solidFill>
                    <a:schemeClr val="tx1"/>
                  </a:solidFill>
                  <a:latin typeface="Calibri" panose="020F0502020204030204" pitchFamily="34" charset="0"/>
                </a:rPr>
                <a:t>250Mbps</a:t>
              </a:r>
              <a:endParaRPr kumimoji="0" lang="zh-CN" altLang="zh-CN" sz="1600">
                <a:solidFill>
                  <a:schemeClr val="tx1"/>
                </a:solidFill>
              </a:endParaRPr>
            </a:p>
          </p:txBody>
        </p:sp>
        <p:sp>
          <p:nvSpPr>
            <p:cNvPr id="64619" name="Rectangle 103"/>
            <p:cNvSpPr>
              <a:spLocks noChangeArrowheads="1"/>
            </p:cNvSpPr>
            <p:nvPr/>
          </p:nvSpPr>
          <p:spPr bwMode="auto">
            <a:xfrm>
              <a:off x="8328" y="5071"/>
              <a:ext cx="724" cy="31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algn="ctr" eaLnBrk="1" hangingPunct="1"/>
              <a:r>
                <a:rPr kumimoji="0" lang="en-US" altLang="zh-CN" sz="1600">
                  <a:solidFill>
                    <a:schemeClr val="tx1"/>
                  </a:solidFill>
                  <a:latin typeface="Calibri" panose="020F0502020204030204" pitchFamily="34" charset="0"/>
                </a:rPr>
                <a:t>250Mbps</a:t>
              </a:r>
              <a:endParaRPr kumimoji="0" lang="zh-CN" altLang="zh-CN" sz="1600">
                <a:solidFill>
                  <a:schemeClr val="tx1"/>
                </a:solidFill>
              </a:endParaRPr>
            </a:p>
          </p:txBody>
        </p:sp>
        <p:sp>
          <p:nvSpPr>
            <p:cNvPr id="64620" name="Rectangle 104"/>
            <p:cNvSpPr>
              <a:spLocks noChangeArrowheads="1"/>
            </p:cNvSpPr>
            <p:nvPr/>
          </p:nvSpPr>
          <p:spPr bwMode="auto">
            <a:xfrm>
              <a:off x="1927" y="5100"/>
              <a:ext cx="724" cy="31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algn="ctr" eaLnBrk="1" hangingPunct="1"/>
              <a:r>
                <a:rPr kumimoji="0" lang="en-US" altLang="zh-CN" sz="1600">
                  <a:solidFill>
                    <a:schemeClr val="tx1"/>
                  </a:solidFill>
                  <a:latin typeface="Calibri" panose="020F0502020204030204" pitchFamily="34" charset="0"/>
                </a:rPr>
                <a:t>250Mbps</a:t>
              </a:r>
              <a:endParaRPr kumimoji="0" lang="zh-CN" altLang="zh-CN" sz="1600">
                <a:solidFill>
                  <a:schemeClr val="tx1"/>
                </a:solidFill>
              </a:endParaRPr>
            </a:p>
          </p:txBody>
        </p:sp>
        <p:sp>
          <p:nvSpPr>
            <p:cNvPr id="64621" name="Line 105"/>
            <p:cNvSpPr>
              <a:spLocks noChangeShapeType="1"/>
            </p:cNvSpPr>
            <p:nvPr/>
          </p:nvSpPr>
          <p:spPr bwMode="auto">
            <a:xfrm>
              <a:off x="4529" y="4878"/>
              <a:ext cx="1980" cy="1"/>
            </a:xfrm>
            <a:prstGeom prst="line">
              <a:avLst/>
            </a:prstGeom>
            <a:noFill/>
            <a:ln w="9525">
              <a:solidFill>
                <a:srgbClr val="000000"/>
              </a:solidFill>
              <a:round/>
              <a:tailEnd type="triangle" w="med" len="med"/>
            </a:ln>
            <a:extLst>
              <a:ext uri="{909E8E84-426E-40DD-AFC4-6F175D3DCCD1}">
                <a14:hiddenFill xmlns:a14="http://schemas.microsoft.com/office/drawing/2010/main">
                  <a:noFill/>
                </a14:hiddenFill>
              </a:ext>
            </a:extLst>
          </p:spPr>
          <p:txBody>
            <a:bodyPr/>
            <a:lstStyle/>
            <a:p>
              <a:endParaRPr lang="zh-CN" altLang="en-US"/>
            </a:p>
          </p:txBody>
        </p:sp>
        <p:sp>
          <p:nvSpPr>
            <p:cNvPr id="64622" name="Line 106"/>
            <p:cNvSpPr>
              <a:spLocks noChangeShapeType="1"/>
            </p:cNvSpPr>
            <p:nvPr/>
          </p:nvSpPr>
          <p:spPr bwMode="auto">
            <a:xfrm flipH="1">
              <a:off x="4506" y="5265"/>
              <a:ext cx="1980" cy="1"/>
            </a:xfrm>
            <a:prstGeom prst="line">
              <a:avLst/>
            </a:prstGeom>
            <a:noFill/>
            <a:ln w="9525">
              <a:solidFill>
                <a:srgbClr val="000000"/>
              </a:solidFill>
              <a:prstDash val="dash"/>
              <a:round/>
              <a:tailEnd type="triangle" w="med" len="med"/>
            </a:ln>
            <a:extLst>
              <a:ext uri="{909E8E84-426E-40DD-AFC4-6F175D3DCCD1}">
                <a14:hiddenFill xmlns:a14="http://schemas.microsoft.com/office/drawing/2010/main">
                  <a:noFill/>
                </a14:hiddenFill>
              </a:ext>
            </a:extLst>
          </p:spPr>
          <p:txBody>
            <a:bodyPr/>
            <a:lstStyle/>
            <a:p>
              <a:endParaRPr lang="zh-CN" altLang="en-US"/>
            </a:p>
          </p:txBody>
        </p:sp>
        <p:sp>
          <p:nvSpPr>
            <p:cNvPr id="64623" name="Line 107"/>
            <p:cNvSpPr>
              <a:spLocks noChangeShapeType="1"/>
            </p:cNvSpPr>
            <p:nvPr/>
          </p:nvSpPr>
          <p:spPr bwMode="auto">
            <a:xfrm>
              <a:off x="2706" y="4797"/>
              <a:ext cx="180" cy="1"/>
            </a:xfrm>
            <a:prstGeom prst="line">
              <a:avLst/>
            </a:prstGeom>
            <a:noFill/>
            <a:ln w="9525">
              <a:solidFill>
                <a:srgbClr val="000000"/>
              </a:solidFill>
              <a:round/>
              <a:tailEnd type="triangle" w="med" len="med"/>
            </a:ln>
            <a:extLst>
              <a:ext uri="{909E8E84-426E-40DD-AFC4-6F175D3DCCD1}">
                <a14:hiddenFill xmlns:a14="http://schemas.microsoft.com/office/drawing/2010/main">
                  <a:noFill/>
                </a14:hiddenFill>
              </a:ext>
            </a:extLst>
          </p:spPr>
          <p:txBody>
            <a:bodyPr/>
            <a:lstStyle/>
            <a:p>
              <a:endParaRPr lang="zh-CN" altLang="en-US"/>
            </a:p>
          </p:txBody>
        </p:sp>
        <p:sp>
          <p:nvSpPr>
            <p:cNvPr id="64624" name="Rectangle 108"/>
            <p:cNvSpPr>
              <a:spLocks noChangeArrowheads="1"/>
            </p:cNvSpPr>
            <p:nvPr/>
          </p:nvSpPr>
          <p:spPr bwMode="auto">
            <a:xfrm>
              <a:off x="1941" y="4616"/>
              <a:ext cx="724" cy="31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algn="ctr" eaLnBrk="1" hangingPunct="1"/>
              <a:r>
                <a:rPr kumimoji="0" lang="en-US" altLang="zh-CN" sz="1600">
                  <a:solidFill>
                    <a:schemeClr val="tx1"/>
                  </a:solidFill>
                  <a:latin typeface="Calibri" panose="020F0502020204030204" pitchFamily="34" charset="0"/>
                </a:rPr>
                <a:t>250Mbps</a:t>
              </a:r>
              <a:endParaRPr kumimoji="0" lang="zh-CN" altLang="zh-CN" sz="1600">
                <a:solidFill>
                  <a:schemeClr val="tx1"/>
                </a:solidFill>
              </a:endParaRPr>
            </a:p>
          </p:txBody>
        </p:sp>
      </p:grpSp>
      <p:sp>
        <p:nvSpPr>
          <p:cNvPr id="64518" name="标题 1"/>
          <p:cNvSpPr/>
          <p:nvPr/>
        </p:nvSpPr>
        <p:spPr bwMode="auto">
          <a:xfrm>
            <a:off x="3071813" y="260350"/>
            <a:ext cx="7056437"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r>
              <a:rPr kumimoji="0" lang="en-US" altLang="zh-CN" sz="2800" b="1">
                <a:solidFill>
                  <a:srgbClr val="375B79"/>
                </a:solidFill>
              </a:rPr>
              <a:t>3.2.8</a:t>
            </a:r>
            <a:r>
              <a:rPr kumimoji="0" lang="zh-CN" altLang="en-US" sz="2800" b="1">
                <a:solidFill>
                  <a:srgbClr val="375B79"/>
                </a:solidFill>
              </a:rPr>
              <a:t> 综合布线系统缆线方案选择</a:t>
            </a:r>
            <a:endParaRPr kumimoji="0" lang="zh-CN" altLang="en-US" sz="2800" b="1">
              <a:solidFill>
                <a:srgbClr val="375B79"/>
              </a:solidFill>
            </a:endParaRPr>
          </a:p>
        </p:txBody>
      </p:sp>
    </p:spTree>
  </p:cSld>
  <p:clrMapOvr>
    <a:masterClrMapping/>
  </p:clrMapOvr>
  <p:transition>
    <p:zoom/>
  </p:transition>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41" name="矩形 17"/>
          <p:cNvSpPr>
            <a:spLocks noChangeArrowheads="1"/>
          </p:cNvSpPr>
          <p:nvPr/>
        </p:nvSpPr>
        <p:spPr bwMode="auto">
          <a:xfrm>
            <a:off x="466090" y="1857375"/>
            <a:ext cx="10892155" cy="3374390"/>
          </a:xfrm>
          <a:prstGeom prst="rect">
            <a:avLst/>
          </a:prstGeom>
          <a:noFill/>
          <a:ln w="9525">
            <a:solidFill>
              <a:schemeClr val="accent1"/>
            </a:solidFill>
            <a:miter lim="800000"/>
          </a:ln>
          <a:extLst>
            <a:ext uri="{909E8E84-426E-40DD-AFC4-6F175D3DCCD1}">
              <a14:hiddenFill xmlns:a14="http://schemas.microsoft.com/office/drawing/2010/main">
                <a:solidFill>
                  <a:srgbClr val="FFFFFF"/>
                </a:solidFill>
              </a14:hiddenFill>
            </a:ext>
          </a:extLst>
        </p:spPr>
        <p:txBody>
          <a:bodyPr wrap="square">
            <a:spAutoFit/>
          </a:bodyPr>
          <a:lstStyle>
            <a:lvl1pPr indent="535305"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lnSpc>
                <a:spcPts val="3200"/>
              </a:lnSpc>
            </a:pPr>
            <a:r>
              <a:rPr lang="en-US" altLang="zh-CN" sz="2400" b="1"/>
              <a:t>2002</a:t>
            </a:r>
            <a:r>
              <a:rPr lang="zh-CN" altLang="en-US" sz="2400" b="1"/>
              <a:t>年</a:t>
            </a:r>
            <a:r>
              <a:rPr lang="en-US" altLang="zh-CN" sz="2400" b="1"/>
              <a:t>TIA/EIA-854</a:t>
            </a:r>
            <a:r>
              <a:rPr lang="zh-CN" altLang="en-US" sz="2400" b="1"/>
              <a:t>颁布新的千兆以太网标准</a:t>
            </a:r>
            <a:r>
              <a:rPr lang="en-US" altLang="zh-CN" sz="2400" b="1"/>
              <a:t>1000Base-TX</a:t>
            </a:r>
            <a:r>
              <a:rPr lang="zh-CN" altLang="en-US" sz="2400" b="1"/>
              <a:t>。该标准定义了一种使用六类产品的千兆以太网技术</a:t>
            </a:r>
            <a:r>
              <a:rPr lang="en-US" altLang="zh-CN" sz="2400" b="1"/>
              <a:t>1000Base-TX</a:t>
            </a:r>
            <a:r>
              <a:rPr lang="zh-CN" altLang="en-US" sz="2400" b="1"/>
              <a:t>。该技术使用</a:t>
            </a:r>
            <a:r>
              <a:rPr lang="en-US" altLang="zh-CN" sz="2400" b="1"/>
              <a:t>4</a:t>
            </a:r>
            <a:r>
              <a:rPr lang="zh-CN" altLang="en-US" sz="2400" b="1"/>
              <a:t>对线单工传输，其中两对线用于发送，另外两对线用于接收，每对线平均传输速率提高到</a:t>
            </a:r>
            <a:r>
              <a:rPr lang="en-US" altLang="zh-CN" sz="2400" b="1"/>
              <a:t>500Mbps</a:t>
            </a:r>
            <a:r>
              <a:rPr lang="zh-CN" altLang="en-US" sz="2400" b="1"/>
              <a:t>。</a:t>
            </a:r>
            <a:r>
              <a:rPr lang="en-US" altLang="zh-CN" sz="2400" b="1"/>
              <a:t>1000Base-TX</a:t>
            </a:r>
            <a:r>
              <a:rPr lang="zh-CN" altLang="en-US" sz="2400" b="1"/>
              <a:t>在每对线上需要</a:t>
            </a:r>
            <a:r>
              <a:rPr lang="en-US" altLang="zh-CN" sz="2400" b="1"/>
              <a:t>125MHz</a:t>
            </a:r>
            <a:r>
              <a:rPr lang="zh-CN" altLang="en-US" sz="2400" b="1"/>
              <a:t>带宽，需要有更好的六类布线系统来支持。</a:t>
            </a:r>
            <a:endParaRPr lang="zh-CN" altLang="en-US" sz="2400" b="1"/>
          </a:p>
          <a:p>
            <a:pPr eaLnBrk="1" hangingPunct="1">
              <a:lnSpc>
                <a:spcPts val="3200"/>
              </a:lnSpc>
            </a:pPr>
            <a:r>
              <a:rPr lang="en-US" altLang="zh-CN" sz="2400" b="1"/>
              <a:t>6</a:t>
            </a:r>
            <a:r>
              <a:rPr lang="zh-CN" altLang="en-US" sz="2400" b="1"/>
              <a:t>类双绞线支持</a:t>
            </a:r>
            <a:r>
              <a:rPr lang="en-US" altLang="zh-CN" sz="2400" b="1"/>
              <a:t>1000Base-T</a:t>
            </a:r>
            <a:r>
              <a:rPr lang="zh-CN" altLang="en-US" sz="2400" b="1"/>
              <a:t>技术和支持万兆位以太网技术。在应用于吉比特以太网时，也使用全部</a:t>
            </a:r>
            <a:r>
              <a:rPr lang="en-US" altLang="zh-CN" sz="2400" b="1"/>
              <a:t>4</a:t>
            </a:r>
            <a:r>
              <a:rPr lang="zh-CN" altLang="en-US" sz="2400" b="1"/>
              <a:t>对线，但是是</a:t>
            </a:r>
            <a:r>
              <a:rPr lang="zh-CN" altLang="en-US" sz="2400" b="1">
                <a:solidFill>
                  <a:srgbClr val="FF0000"/>
                </a:solidFill>
              </a:rPr>
              <a:t>两对线接收，两对线发送</a:t>
            </a:r>
            <a:r>
              <a:rPr lang="zh-CN" altLang="en-US" sz="2400" b="1"/>
              <a:t>（类似于</a:t>
            </a:r>
            <a:r>
              <a:rPr lang="en-US" altLang="zh-CN" sz="2400" b="1"/>
              <a:t>100Base-TX</a:t>
            </a:r>
            <a:r>
              <a:rPr lang="zh-CN" altLang="en-US" sz="2400" b="1"/>
              <a:t>），如图</a:t>
            </a:r>
            <a:r>
              <a:rPr lang="en-US" altLang="zh-CN" sz="2400" b="1"/>
              <a:t>3.19</a:t>
            </a:r>
            <a:r>
              <a:rPr lang="zh-CN" altLang="en-US" sz="2400" b="1"/>
              <a:t>所示。</a:t>
            </a:r>
            <a:endParaRPr lang="zh-CN" altLang="en-US" sz="2400" b="1"/>
          </a:p>
        </p:txBody>
      </p:sp>
      <p:sp>
        <p:nvSpPr>
          <p:cNvPr id="65542" name="标题 1"/>
          <p:cNvSpPr/>
          <p:nvPr/>
        </p:nvSpPr>
        <p:spPr bwMode="auto">
          <a:xfrm>
            <a:off x="3071813" y="260350"/>
            <a:ext cx="7056437"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r>
              <a:rPr kumimoji="0" lang="en-US" altLang="zh-CN" sz="2800" b="1">
                <a:solidFill>
                  <a:srgbClr val="375B79"/>
                </a:solidFill>
              </a:rPr>
              <a:t>3.2.8</a:t>
            </a:r>
            <a:r>
              <a:rPr kumimoji="0" lang="zh-CN" altLang="en-US" sz="2800" b="1">
                <a:solidFill>
                  <a:srgbClr val="375B79"/>
                </a:solidFill>
              </a:rPr>
              <a:t> 综合布线系统缆线方案选择</a:t>
            </a:r>
            <a:endParaRPr kumimoji="0" lang="zh-CN" altLang="en-US" sz="2800" b="1">
              <a:solidFill>
                <a:srgbClr val="375B79"/>
              </a:solidFill>
            </a:endParaRPr>
          </a:p>
        </p:txBody>
      </p:sp>
    </p:spTree>
  </p:cSld>
  <p:clrMapOvr>
    <a:masterClrMapping/>
  </p:clrMapOvr>
  <p:transition>
    <p:zoom/>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38" descr="3"/>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622935" y="1268730"/>
            <a:ext cx="3981450" cy="5759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1" name="Rectangle 39"/>
          <p:cNvSpPr>
            <a:spLocks noChangeArrowheads="1"/>
          </p:cNvSpPr>
          <p:nvPr/>
        </p:nvSpPr>
        <p:spPr bwMode="auto">
          <a:xfrm>
            <a:off x="1022350" y="1274445"/>
            <a:ext cx="3502660" cy="51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indent="628650"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indent="0" algn="l" latinLnBrk="0">
              <a:lnSpc>
                <a:spcPts val="3300"/>
              </a:lnSpc>
            </a:pPr>
            <a:r>
              <a:rPr lang="en-US" altLang="zh-CN" sz="2400" b="1">
                <a:solidFill>
                  <a:schemeClr val="bg1"/>
                </a:solidFill>
              </a:rPr>
              <a:t>1 </a:t>
            </a:r>
            <a:r>
              <a:rPr lang="zh-CN" altLang="en-US" sz="2400" b="1">
                <a:solidFill>
                  <a:schemeClr val="bg1"/>
                </a:solidFill>
              </a:rPr>
              <a:t>星型网络拓扑结构</a:t>
            </a:r>
            <a:endParaRPr lang="zh-CN" altLang="en-US" sz="2400" b="1">
              <a:solidFill>
                <a:schemeClr val="bg1"/>
              </a:solidFill>
            </a:endParaRPr>
          </a:p>
        </p:txBody>
      </p:sp>
      <p:sp>
        <p:nvSpPr>
          <p:cNvPr id="3073" name="Rectangle 1"/>
          <p:cNvSpPr>
            <a:spLocks noChangeArrowheads="1"/>
          </p:cNvSpPr>
          <p:nvPr/>
        </p:nvSpPr>
        <p:spPr bwMode="auto">
          <a:xfrm>
            <a:off x="622935" y="2132648"/>
            <a:ext cx="3981450" cy="3476625"/>
          </a:xfrm>
          <a:prstGeom prst="rect">
            <a:avLst/>
          </a:prstGeom>
          <a:solidFill>
            <a:srgbClr val="FFFFFF"/>
          </a:solidFill>
          <a:ln w="9525">
            <a:solidFill>
              <a:schemeClr val="accent1">
                <a:lumMod val="50000"/>
              </a:schemeClr>
            </a:solidFill>
            <a:miter lim="800000"/>
          </a:ln>
          <a:effectLst/>
        </p:spPr>
        <p:txBody>
          <a:bodyPr wrap="square" anchor="ctr">
            <a:spAutoFit/>
          </a:bodyPr>
          <a:lstStyle/>
          <a:p>
            <a:pPr indent="628650">
              <a:lnSpc>
                <a:spcPts val="3300"/>
              </a:lnSpc>
              <a:defRPr/>
            </a:pPr>
            <a:r>
              <a:rPr lang="zh-CN" altLang="en-US" sz="2400" b="1" dirty="0"/>
              <a:t>这种</a:t>
            </a:r>
            <a:r>
              <a:rPr lang="zh-CN" altLang="en-US" sz="2400" b="1" dirty="0"/>
              <a:t>结构是在大楼设备间放置</a:t>
            </a:r>
            <a:r>
              <a:rPr lang="en-US" sz="2400" b="1" dirty="0"/>
              <a:t>BD</a:t>
            </a:r>
            <a:r>
              <a:rPr lang="zh-CN" altLang="en-US" sz="2400" b="1" dirty="0"/>
              <a:t>、楼层配线间放置</a:t>
            </a:r>
            <a:r>
              <a:rPr lang="en-US" sz="2400" b="1" dirty="0"/>
              <a:t>FD</a:t>
            </a:r>
            <a:r>
              <a:rPr lang="zh-CN" altLang="en-US" sz="2400" b="1" dirty="0"/>
              <a:t>的结构，每个楼层配线架</a:t>
            </a:r>
            <a:r>
              <a:rPr lang="en-US" sz="2400" b="1" dirty="0"/>
              <a:t>FD</a:t>
            </a:r>
            <a:r>
              <a:rPr lang="zh-CN" altLang="en-US" sz="2400" b="1" dirty="0"/>
              <a:t>连接若干个信息点</a:t>
            </a:r>
            <a:r>
              <a:rPr lang="en-US" sz="2400" b="1" dirty="0"/>
              <a:t>TO</a:t>
            </a:r>
            <a:r>
              <a:rPr lang="zh-CN" altLang="en-US" sz="2400" b="1" dirty="0"/>
              <a:t>，也就是传统的两级星型拓扑结构，如</a:t>
            </a:r>
            <a:r>
              <a:rPr lang="zh-CN" altLang="en-US" sz="2400" b="1" dirty="0"/>
              <a:t>图</a:t>
            </a:r>
            <a:r>
              <a:rPr lang="en-US" altLang="zh-CN" sz="2400" b="1" dirty="0"/>
              <a:t>3</a:t>
            </a:r>
            <a:r>
              <a:rPr lang="en-US" sz="2400" b="1" dirty="0"/>
              <a:t>.</a:t>
            </a:r>
            <a:r>
              <a:rPr lang="en-US" altLang="zh-CN" sz="2400" b="1" dirty="0"/>
              <a:t>1</a:t>
            </a:r>
            <a:r>
              <a:rPr lang="zh-CN" altLang="en-US" sz="2400" b="1" dirty="0"/>
              <a:t>所</a:t>
            </a:r>
            <a:r>
              <a:rPr lang="zh-CN" altLang="en-US" sz="2400" b="1" dirty="0"/>
              <a:t>示，它是</a:t>
            </a:r>
            <a:r>
              <a:rPr lang="zh-CN" altLang="en-US" sz="2400" b="1" dirty="0">
                <a:solidFill>
                  <a:srgbClr val="FF0000"/>
                </a:solidFill>
              </a:rPr>
              <a:t>单幢智能建筑物</a:t>
            </a:r>
            <a:r>
              <a:rPr lang="zh-CN" altLang="en-US" sz="2400" b="1" dirty="0"/>
              <a:t>综合布线系统的基本形式。</a:t>
            </a:r>
            <a:endParaRPr lang="zh-CN" altLang="en-US" sz="2300" b="1" dirty="0"/>
          </a:p>
        </p:txBody>
      </p:sp>
      <p:sp>
        <p:nvSpPr>
          <p:cNvPr id="6" name="标题 1"/>
          <p:cNvSpPr/>
          <p:nvPr/>
        </p:nvSpPr>
        <p:spPr bwMode="auto">
          <a:xfrm>
            <a:off x="3071813" y="260350"/>
            <a:ext cx="6337300" cy="576263"/>
          </a:xfrm>
          <a:prstGeom prst="rect">
            <a:avLst/>
          </a:prstGeom>
          <a:noFill/>
          <a:ln w="9525">
            <a:noFill/>
            <a:miter lim="800000"/>
          </a:ln>
        </p:spPr>
        <p:txBody>
          <a:bodyPr/>
          <a:lstStyle/>
          <a:p>
            <a:pPr>
              <a:defRPr/>
            </a:pPr>
            <a:r>
              <a:rPr lang="en-US" altLang="zh-CN" sz="3200" dirty="0"/>
              <a:t>3.2.1 </a:t>
            </a:r>
            <a:r>
              <a:rPr lang="zh-CN" altLang="zh-CN" sz="3200" dirty="0"/>
              <a:t>综合布线系统网络拓扑结构</a:t>
            </a:r>
            <a:endParaRPr lang="zh-CN" altLang="en-US" sz="3200" b="1" dirty="0">
              <a:latin typeface="+mn-ea"/>
              <a:ea typeface="+mn-ea"/>
            </a:endParaRPr>
          </a:p>
        </p:txBody>
      </p:sp>
      <p:grpSp>
        <p:nvGrpSpPr>
          <p:cNvPr id="8194" name="Group 2"/>
          <p:cNvGrpSpPr>
            <a:grpSpLocks noChangeAspect="1"/>
          </p:cNvGrpSpPr>
          <p:nvPr/>
        </p:nvGrpSpPr>
        <p:grpSpPr bwMode="auto">
          <a:xfrm>
            <a:off x="4872355" y="1341120"/>
            <a:ext cx="6725285" cy="4453255"/>
            <a:chOff x="1849" y="4384"/>
            <a:chExt cx="4675" cy="3790"/>
          </a:xfrm>
        </p:grpSpPr>
        <p:sp>
          <p:nvSpPr>
            <p:cNvPr id="8196" name="AutoShape 3"/>
            <p:cNvSpPr>
              <a:spLocks noChangeAspect="1" noChangeArrowheads="1"/>
            </p:cNvSpPr>
            <p:nvPr/>
          </p:nvSpPr>
          <p:spPr bwMode="auto">
            <a:xfrm>
              <a:off x="1849" y="4384"/>
              <a:ext cx="4675" cy="37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endParaRPr lang="zh-CN" altLang="en-US" sz="1800"/>
            </a:p>
          </p:txBody>
        </p:sp>
        <p:sp>
          <p:nvSpPr>
            <p:cNvPr id="8197" name="Oval 4"/>
            <p:cNvSpPr>
              <a:spLocks noChangeArrowheads="1"/>
            </p:cNvSpPr>
            <p:nvPr/>
          </p:nvSpPr>
          <p:spPr bwMode="auto">
            <a:xfrm>
              <a:off x="3374" y="5098"/>
              <a:ext cx="710" cy="390"/>
            </a:xfrm>
            <a:prstGeom prst="ellipse">
              <a:avLst/>
            </a:prstGeom>
            <a:solidFill>
              <a:srgbClr val="FFFFFF"/>
            </a:solidFill>
            <a:ln w="9525">
              <a:solidFill>
                <a:srgbClr val="000000"/>
              </a:solidFill>
              <a:round/>
            </a:ln>
          </p:spPr>
          <p:txBody>
            <a:bodyPr lIns="0" tIns="0" rIns="0" bIns="0"/>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algn="ctr" eaLnBrk="1" hangingPunct="1">
                <a:lnSpc>
                  <a:spcPct val="96000"/>
                </a:lnSpc>
              </a:pPr>
              <a:r>
                <a:rPr kumimoji="0" lang="en-US" altLang="zh-CN" sz="1800">
                  <a:solidFill>
                    <a:schemeClr val="tx1"/>
                  </a:solidFill>
                  <a:latin typeface="Calibri" panose="020F0502020204030204" pitchFamily="34" charset="0"/>
                </a:rPr>
                <a:t>BD</a:t>
              </a:r>
              <a:endParaRPr kumimoji="0" lang="zh-CN" altLang="zh-CN" sz="1800">
                <a:solidFill>
                  <a:schemeClr val="tx1"/>
                </a:solidFill>
              </a:endParaRPr>
            </a:p>
          </p:txBody>
        </p:sp>
        <p:sp>
          <p:nvSpPr>
            <p:cNvPr id="8198" name="Oval 5"/>
            <p:cNvSpPr>
              <a:spLocks noChangeArrowheads="1"/>
            </p:cNvSpPr>
            <p:nvPr/>
          </p:nvSpPr>
          <p:spPr bwMode="auto">
            <a:xfrm>
              <a:off x="2020" y="6388"/>
              <a:ext cx="709" cy="390"/>
            </a:xfrm>
            <a:prstGeom prst="ellipse">
              <a:avLst/>
            </a:prstGeom>
            <a:solidFill>
              <a:srgbClr val="FFFFFF"/>
            </a:solidFill>
            <a:ln w="9525">
              <a:solidFill>
                <a:srgbClr val="000000"/>
              </a:solidFill>
              <a:round/>
            </a:ln>
          </p:spPr>
          <p:txBody>
            <a:bodyPr lIns="0" tIns="0" rIns="0" bIns="0"/>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algn="ctr" eaLnBrk="1" hangingPunct="1">
                <a:lnSpc>
                  <a:spcPct val="96000"/>
                </a:lnSpc>
              </a:pPr>
              <a:r>
                <a:rPr kumimoji="0" lang="en-US" altLang="zh-CN" sz="1800">
                  <a:solidFill>
                    <a:schemeClr val="tx1"/>
                  </a:solidFill>
                  <a:latin typeface="Calibri" panose="020F0502020204030204" pitchFamily="34" charset="0"/>
                </a:rPr>
                <a:t>FD</a:t>
              </a:r>
              <a:r>
                <a:rPr kumimoji="0" lang="en-US" altLang="zh-CN" sz="1800" baseline="-25000">
                  <a:solidFill>
                    <a:schemeClr val="tx1"/>
                  </a:solidFill>
                  <a:latin typeface="Calibri" panose="020F0502020204030204" pitchFamily="34" charset="0"/>
                </a:rPr>
                <a:t>1</a:t>
              </a:r>
              <a:endParaRPr kumimoji="0" lang="zh-CN" altLang="zh-CN" sz="1800">
                <a:solidFill>
                  <a:schemeClr val="tx1"/>
                </a:solidFill>
              </a:endParaRPr>
            </a:p>
          </p:txBody>
        </p:sp>
        <p:sp>
          <p:nvSpPr>
            <p:cNvPr id="8199" name="Oval 6"/>
            <p:cNvSpPr>
              <a:spLocks noChangeArrowheads="1"/>
            </p:cNvSpPr>
            <p:nvPr/>
          </p:nvSpPr>
          <p:spPr bwMode="auto">
            <a:xfrm>
              <a:off x="3051" y="6388"/>
              <a:ext cx="708" cy="390"/>
            </a:xfrm>
            <a:prstGeom prst="ellipse">
              <a:avLst/>
            </a:prstGeom>
            <a:solidFill>
              <a:srgbClr val="FFFFFF"/>
            </a:solidFill>
            <a:ln w="9525">
              <a:solidFill>
                <a:srgbClr val="000000"/>
              </a:solidFill>
              <a:round/>
            </a:ln>
          </p:spPr>
          <p:txBody>
            <a:bodyPr lIns="0" tIns="0" rIns="0" bIns="0"/>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algn="ctr" eaLnBrk="1" hangingPunct="1">
                <a:lnSpc>
                  <a:spcPct val="96000"/>
                </a:lnSpc>
              </a:pPr>
              <a:r>
                <a:rPr kumimoji="0" lang="en-US" altLang="zh-CN" sz="1800">
                  <a:solidFill>
                    <a:schemeClr val="tx1"/>
                  </a:solidFill>
                  <a:latin typeface="Calibri" panose="020F0502020204030204" pitchFamily="34" charset="0"/>
                </a:rPr>
                <a:t>FD</a:t>
              </a:r>
              <a:r>
                <a:rPr kumimoji="0" lang="en-US" altLang="zh-CN" sz="1800" baseline="-25000">
                  <a:solidFill>
                    <a:schemeClr val="tx1"/>
                  </a:solidFill>
                  <a:latin typeface="Calibri" panose="020F0502020204030204" pitchFamily="34" charset="0"/>
                </a:rPr>
                <a:t>2</a:t>
              </a:r>
              <a:endParaRPr kumimoji="0" lang="zh-CN" altLang="zh-CN" sz="1800">
                <a:solidFill>
                  <a:schemeClr val="tx1"/>
                </a:solidFill>
              </a:endParaRPr>
            </a:p>
          </p:txBody>
        </p:sp>
        <p:sp>
          <p:nvSpPr>
            <p:cNvPr id="8200" name="Oval 7"/>
            <p:cNvSpPr>
              <a:spLocks noChangeArrowheads="1"/>
            </p:cNvSpPr>
            <p:nvPr/>
          </p:nvSpPr>
          <p:spPr bwMode="auto">
            <a:xfrm>
              <a:off x="3980" y="6388"/>
              <a:ext cx="709" cy="390"/>
            </a:xfrm>
            <a:prstGeom prst="ellipse">
              <a:avLst/>
            </a:prstGeom>
            <a:solidFill>
              <a:srgbClr val="FFFFFF"/>
            </a:solidFill>
            <a:ln w="9525">
              <a:solidFill>
                <a:srgbClr val="000000"/>
              </a:solidFill>
              <a:round/>
            </a:ln>
          </p:spPr>
          <p:txBody>
            <a:bodyPr lIns="0" tIns="0" rIns="0" bIns="0"/>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algn="ctr" eaLnBrk="1" hangingPunct="1">
                <a:lnSpc>
                  <a:spcPct val="96000"/>
                </a:lnSpc>
              </a:pPr>
              <a:r>
                <a:rPr kumimoji="0" lang="en-US" altLang="zh-CN" sz="1800">
                  <a:solidFill>
                    <a:schemeClr val="tx1"/>
                  </a:solidFill>
                  <a:latin typeface="Calibri" panose="020F0502020204030204" pitchFamily="34" charset="0"/>
                </a:rPr>
                <a:t>FD</a:t>
              </a:r>
              <a:r>
                <a:rPr kumimoji="0" lang="en-US" altLang="zh-CN" sz="1800" baseline="-25000">
                  <a:solidFill>
                    <a:schemeClr val="tx1"/>
                  </a:solidFill>
                  <a:latin typeface="Calibri" panose="020F0502020204030204" pitchFamily="34" charset="0"/>
                </a:rPr>
                <a:t>3</a:t>
              </a:r>
              <a:endParaRPr kumimoji="0" lang="zh-CN" altLang="zh-CN" sz="1800">
                <a:solidFill>
                  <a:schemeClr val="tx1"/>
                </a:solidFill>
              </a:endParaRPr>
            </a:p>
          </p:txBody>
        </p:sp>
        <p:sp>
          <p:nvSpPr>
            <p:cNvPr id="8201" name="Oval 8"/>
            <p:cNvSpPr>
              <a:spLocks noChangeArrowheads="1"/>
            </p:cNvSpPr>
            <p:nvPr/>
          </p:nvSpPr>
          <p:spPr bwMode="auto">
            <a:xfrm>
              <a:off x="4899" y="6388"/>
              <a:ext cx="709" cy="390"/>
            </a:xfrm>
            <a:prstGeom prst="ellipse">
              <a:avLst/>
            </a:prstGeom>
            <a:solidFill>
              <a:srgbClr val="FFFFFF"/>
            </a:solidFill>
            <a:ln w="9525">
              <a:solidFill>
                <a:srgbClr val="000000"/>
              </a:solidFill>
              <a:round/>
            </a:ln>
          </p:spPr>
          <p:txBody>
            <a:bodyPr lIns="0" tIns="0" rIns="0" bIns="0"/>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algn="ctr" eaLnBrk="1" hangingPunct="1">
                <a:lnSpc>
                  <a:spcPct val="96000"/>
                </a:lnSpc>
              </a:pPr>
              <a:r>
                <a:rPr kumimoji="0" lang="en-US" altLang="zh-CN" sz="1800">
                  <a:solidFill>
                    <a:schemeClr val="tx1"/>
                  </a:solidFill>
                  <a:latin typeface="Calibri" panose="020F0502020204030204" pitchFamily="34" charset="0"/>
                </a:rPr>
                <a:t>FD</a:t>
              </a:r>
              <a:r>
                <a:rPr kumimoji="0" lang="en-US" altLang="zh-CN" sz="1800" baseline="-25000">
                  <a:solidFill>
                    <a:schemeClr val="tx1"/>
                  </a:solidFill>
                  <a:latin typeface="Calibri" panose="020F0502020204030204" pitchFamily="34" charset="0"/>
                </a:rPr>
                <a:t>4</a:t>
              </a:r>
              <a:endParaRPr kumimoji="0" lang="zh-CN" altLang="zh-CN" sz="1800">
                <a:solidFill>
                  <a:schemeClr val="tx1"/>
                </a:solidFill>
              </a:endParaRPr>
            </a:p>
          </p:txBody>
        </p:sp>
        <p:cxnSp>
          <p:nvCxnSpPr>
            <p:cNvPr id="8202" name="AutoShape 9"/>
            <p:cNvCxnSpPr>
              <a:cxnSpLocks noChangeShapeType="1"/>
              <a:stCxn id="8197" idx="2"/>
              <a:endCxn id="8198" idx="0"/>
            </p:cNvCxnSpPr>
            <p:nvPr/>
          </p:nvCxnSpPr>
          <p:spPr bwMode="auto">
            <a:xfrm flipH="1">
              <a:off x="2375" y="5293"/>
              <a:ext cx="999" cy="1095"/>
            </a:xfrm>
            <a:prstGeom prst="straightConnector1">
              <a:avLst/>
            </a:prstGeom>
            <a:noFill/>
            <a:ln w="9525">
              <a:solidFill>
                <a:srgbClr val="000000"/>
              </a:solidFill>
              <a:round/>
            </a:ln>
            <a:extLst>
              <a:ext uri="{909E8E84-426E-40DD-AFC4-6F175D3DCCD1}">
                <a14:hiddenFill xmlns:a14="http://schemas.microsoft.com/office/drawing/2010/main">
                  <a:noFill/>
                </a14:hiddenFill>
              </a:ext>
            </a:extLst>
          </p:spPr>
        </p:cxnSp>
        <p:cxnSp>
          <p:nvCxnSpPr>
            <p:cNvPr id="8203" name="AutoShape 10"/>
            <p:cNvCxnSpPr>
              <a:cxnSpLocks noChangeShapeType="1"/>
              <a:stCxn id="8197" idx="3"/>
              <a:endCxn id="8199" idx="0"/>
            </p:cNvCxnSpPr>
            <p:nvPr/>
          </p:nvCxnSpPr>
          <p:spPr bwMode="auto">
            <a:xfrm flipH="1">
              <a:off x="3405" y="5431"/>
              <a:ext cx="73" cy="957"/>
            </a:xfrm>
            <a:prstGeom prst="straightConnector1">
              <a:avLst/>
            </a:prstGeom>
            <a:noFill/>
            <a:ln w="9525">
              <a:solidFill>
                <a:srgbClr val="000000"/>
              </a:solidFill>
              <a:round/>
            </a:ln>
            <a:extLst>
              <a:ext uri="{909E8E84-426E-40DD-AFC4-6F175D3DCCD1}">
                <a14:hiddenFill xmlns:a14="http://schemas.microsoft.com/office/drawing/2010/main">
                  <a:noFill/>
                </a14:hiddenFill>
              </a:ext>
            </a:extLst>
          </p:spPr>
        </p:cxnSp>
        <p:cxnSp>
          <p:nvCxnSpPr>
            <p:cNvPr id="8204" name="AutoShape 11"/>
            <p:cNvCxnSpPr>
              <a:cxnSpLocks noChangeShapeType="1"/>
              <a:stCxn id="8197" idx="5"/>
              <a:endCxn id="8200" idx="0"/>
            </p:cNvCxnSpPr>
            <p:nvPr/>
          </p:nvCxnSpPr>
          <p:spPr bwMode="auto">
            <a:xfrm>
              <a:off x="3980" y="5431"/>
              <a:ext cx="355" cy="957"/>
            </a:xfrm>
            <a:prstGeom prst="straightConnector1">
              <a:avLst/>
            </a:prstGeom>
            <a:noFill/>
            <a:ln w="9525">
              <a:solidFill>
                <a:srgbClr val="000000"/>
              </a:solidFill>
              <a:round/>
            </a:ln>
            <a:extLst>
              <a:ext uri="{909E8E84-426E-40DD-AFC4-6F175D3DCCD1}">
                <a14:hiddenFill xmlns:a14="http://schemas.microsoft.com/office/drawing/2010/main">
                  <a:noFill/>
                </a14:hiddenFill>
              </a:ext>
            </a:extLst>
          </p:spPr>
        </p:cxnSp>
        <p:cxnSp>
          <p:nvCxnSpPr>
            <p:cNvPr id="8205" name="AutoShape 12"/>
            <p:cNvCxnSpPr>
              <a:cxnSpLocks noChangeShapeType="1"/>
              <a:stCxn id="8197" idx="6"/>
              <a:endCxn id="8201" idx="0"/>
            </p:cNvCxnSpPr>
            <p:nvPr/>
          </p:nvCxnSpPr>
          <p:spPr bwMode="auto">
            <a:xfrm>
              <a:off x="4084" y="5293"/>
              <a:ext cx="1170" cy="1095"/>
            </a:xfrm>
            <a:prstGeom prst="straightConnector1">
              <a:avLst/>
            </a:prstGeom>
            <a:noFill/>
            <a:ln w="9525">
              <a:solidFill>
                <a:srgbClr val="000000"/>
              </a:solidFill>
              <a:round/>
            </a:ln>
            <a:extLst>
              <a:ext uri="{909E8E84-426E-40DD-AFC4-6F175D3DCCD1}">
                <a14:hiddenFill xmlns:a14="http://schemas.microsoft.com/office/drawing/2010/main">
                  <a:noFill/>
                </a14:hiddenFill>
              </a:ext>
            </a:extLst>
          </p:spPr>
        </p:cxnSp>
        <p:sp>
          <p:nvSpPr>
            <p:cNvPr id="8206" name="Oval 13"/>
            <p:cNvSpPr>
              <a:spLocks noChangeArrowheads="1"/>
            </p:cNvSpPr>
            <p:nvPr/>
          </p:nvSpPr>
          <p:spPr bwMode="auto">
            <a:xfrm>
              <a:off x="1857" y="7292"/>
              <a:ext cx="518" cy="390"/>
            </a:xfrm>
            <a:prstGeom prst="ellipse">
              <a:avLst/>
            </a:prstGeom>
            <a:solidFill>
              <a:srgbClr val="FFFFFF"/>
            </a:solidFill>
            <a:ln w="9525">
              <a:solidFill>
                <a:srgbClr val="000000"/>
              </a:solidFill>
              <a:round/>
            </a:ln>
          </p:spPr>
          <p:txBody>
            <a:bodyPr lIns="0" tIns="0" rIns="0" bIns="0"/>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algn="ctr" eaLnBrk="1" hangingPunct="1">
                <a:lnSpc>
                  <a:spcPct val="96000"/>
                </a:lnSpc>
              </a:pPr>
              <a:r>
                <a:rPr kumimoji="0" lang="en-US" altLang="zh-CN" sz="1800">
                  <a:solidFill>
                    <a:schemeClr val="tx1"/>
                  </a:solidFill>
                  <a:latin typeface="Calibri" panose="020F0502020204030204" pitchFamily="34" charset="0"/>
                </a:rPr>
                <a:t>TO</a:t>
              </a:r>
              <a:endParaRPr kumimoji="0" lang="zh-CN" altLang="zh-CN" sz="1800">
                <a:solidFill>
                  <a:schemeClr val="tx1"/>
                </a:solidFill>
              </a:endParaRPr>
            </a:p>
          </p:txBody>
        </p:sp>
        <p:sp>
          <p:nvSpPr>
            <p:cNvPr id="8207" name="Oval 14"/>
            <p:cNvSpPr>
              <a:spLocks noChangeArrowheads="1"/>
            </p:cNvSpPr>
            <p:nvPr/>
          </p:nvSpPr>
          <p:spPr bwMode="auto">
            <a:xfrm>
              <a:off x="2533" y="7338"/>
              <a:ext cx="518" cy="390"/>
            </a:xfrm>
            <a:prstGeom prst="ellipse">
              <a:avLst/>
            </a:prstGeom>
            <a:solidFill>
              <a:srgbClr val="FFFFFF"/>
            </a:solidFill>
            <a:ln w="9525">
              <a:solidFill>
                <a:srgbClr val="000000"/>
              </a:solidFill>
              <a:round/>
            </a:ln>
          </p:spPr>
          <p:txBody>
            <a:bodyPr lIns="0" tIns="0" rIns="0" bIns="0"/>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algn="ctr" eaLnBrk="1" hangingPunct="1">
                <a:lnSpc>
                  <a:spcPct val="96000"/>
                </a:lnSpc>
              </a:pPr>
              <a:r>
                <a:rPr kumimoji="0" lang="en-US" altLang="zh-CN" sz="1800">
                  <a:solidFill>
                    <a:schemeClr val="tx1"/>
                  </a:solidFill>
                  <a:latin typeface="Calibri" panose="020F0502020204030204" pitchFamily="34" charset="0"/>
                </a:rPr>
                <a:t>TO</a:t>
              </a:r>
              <a:endParaRPr kumimoji="0" lang="zh-CN" altLang="zh-CN" sz="1800">
                <a:solidFill>
                  <a:schemeClr val="tx1"/>
                </a:solidFill>
              </a:endParaRPr>
            </a:p>
          </p:txBody>
        </p:sp>
        <p:cxnSp>
          <p:nvCxnSpPr>
            <p:cNvPr id="8208" name="AutoShape 15"/>
            <p:cNvCxnSpPr>
              <a:cxnSpLocks noChangeShapeType="1"/>
              <a:endCxn id="8206" idx="0"/>
            </p:cNvCxnSpPr>
            <p:nvPr/>
          </p:nvCxnSpPr>
          <p:spPr bwMode="auto">
            <a:xfrm flipH="1">
              <a:off x="2116" y="6776"/>
              <a:ext cx="89" cy="516"/>
            </a:xfrm>
            <a:prstGeom prst="straightConnector1">
              <a:avLst/>
            </a:prstGeom>
            <a:noFill/>
            <a:ln w="9525">
              <a:solidFill>
                <a:srgbClr val="000000"/>
              </a:solidFill>
              <a:round/>
            </a:ln>
            <a:extLst>
              <a:ext uri="{909E8E84-426E-40DD-AFC4-6F175D3DCCD1}">
                <a14:hiddenFill xmlns:a14="http://schemas.microsoft.com/office/drawing/2010/main">
                  <a:noFill/>
                </a14:hiddenFill>
              </a:ext>
            </a:extLst>
          </p:spPr>
        </p:cxnSp>
        <p:cxnSp>
          <p:nvCxnSpPr>
            <p:cNvPr id="8209" name="AutoShape 16"/>
            <p:cNvCxnSpPr>
              <a:cxnSpLocks noChangeShapeType="1"/>
              <a:stCxn id="8198" idx="5"/>
              <a:endCxn id="8207" idx="0"/>
            </p:cNvCxnSpPr>
            <p:nvPr/>
          </p:nvCxnSpPr>
          <p:spPr bwMode="auto">
            <a:xfrm>
              <a:off x="2625" y="6721"/>
              <a:ext cx="167" cy="617"/>
            </a:xfrm>
            <a:prstGeom prst="straightConnector1">
              <a:avLst/>
            </a:prstGeom>
            <a:noFill/>
            <a:ln w="9525">
              <a:solidFill>
                <a:srgbClr val="000000"/>
              </a:solidFill>
              <a:round/>
            </a:ln>
            <a:extLst>
              <a:ext uri="{909E8E84-426E-40DD-AFC4-6F175D3DCCD1}">
                <a14:hiddenFill xmlns:a14="http://schemas.microsoft.com/office/drawing/2010/main">
                  <a:noFill/>
                </a14:hiddenFill>
              </a:ext>
            </a:extLst>
          </p:spPr>
        </p:cxnSp>
        <p:cxnSp>
          <p:nvCxnSpPr>
            <p:cNvPr id="8210" name="AutoShape 17"/>
            <p:cNvCxnSpPr>
              <a:cxnSpLocks noChangeShapeType="1"/>
            </p:cNvCxnSpPr>
            <p:nvPr/>
          </p:nvCxnSpPr>
          <p:spPr bwMode="auto">
            <a:xfrm>
              <a:off x="2995" y="6721"/>
              <a:ext cx="1" cy="1"/>
            </a:xfrm>
            <a:prstGeom prst="straightConnector1">
              <a:avLst/>
            </a:prstGeom>
            <a:noFill/>
            <a:ln w="9525">
              <a:solidFill>
                <a:srgbClr val="000000"/>
              </a:solidFill>
              <a:round/>
            </a:ln>
            <a:extLst>
              <a:ext uri="{909E8E84-426E-40DD-AFC4-6F175D3DCCD1}">
                <a14:hiddenFill xmlns:a14="http://schemas.microsoft.com/office/drawing/2010/main">
                  <a:noFill/>
                </a14:hiddenFill>
              </a:ext>
            </a:extLst>
          </p:spPr>
        </p:cxnSp>
        <p:cxnSp>
          <p:nvCxnSpPr>
            <p:cNvPr id="8211" name="AutoShape 18"/>
            <p:cNvCxnSpPr>
              <a:cxnSpLocks noChangeShapeType="1"/>
            </p:cNvCxnSpPr>
            <p:nvPr/>
          </p:nvCxnSpPr>
          <p:spPr bwMode="auto">
            <a:xfrm>
              <a:off x="3404" y="6778"/>
              <a:ext cx="1" cy="273"/>
            </a:xfrm>
            <a:prstGeom prst="straightConnector1">
              <a:avLst/>
            </a:prstGeom>
            <a:noFill/>
            <a:ln w="9525">
              <a:solidFill>
                <a:srgbClr val="000000"/>
              </a:solidFill>
              <a:round/>
            </a:ln>
            <a:extLst>
              <a:ext uri="{909E8E84-426E-40DD-AFC4-6F175D3DCCD1}">
                <a14:hiddenFill xmlns:a14="http://schemas.microsoft.com/office/drawing/2010/main">
                  <a:noFill/>
                </a14:hiddenFill>
              </a:ext>
            </a:extLst>
          </p:spPr>
        </p:cxnSp>
        <p:cxnSp>
          <p:nvCxnSpPr>
            <p:cNvPr id="8212" name="AutoShape 19"/>
            <p:cNvCxnSpPr>
              <a:cxnSpLocks noChangeShapeType="1"/>
              <a:stCxn id="8199" idx="5"/>
            </p:cNvCxnSpPr>
            <p:nvPr/>
          </p:nvCxnSpPr>
          <p:spPr bwMode="auto">
            <a:xfrm>
              <a:off x="3655" y="6721"/>
              <a:ext cx="104" cy="330"/>
            </a:xfrm>
            <a:prstGeom prst="straightConnector1">
              <a:avLst/>
            </a:prstGeom>
            <a:noFill/>
            <a:ln w="9525">
              <a:solidFill>
                <a:srgbClr val="000000"/>
              </a:solidFill>
              <a:round/>
            </a:ln>
            <a:extLst>
              <a:ext uri="{909E8E84-426E-40DD-AFC4-6F175D3DCCD1}">
                <a14:hiddenFill xmlns:a14="http://schemas.microsoft.com/office/drawing/2010/main">
                  <a:noFill/>
                </a14:hiddenFill>
              </a:ext>
            </a:extLst>
          </p:spPr>
        </p:cxnSp>
        <p:cxnSp>
          <p:nvCxnSpPr>
            <p:cNvPr id="8213" name="AutoShape 20"/>
            <p:cNvCxnSpPr>
              <a:cxnSpLocks noChangeShapeType="1"/>
            </p:cNvCxnSpPr>
            <p:nvPr/>
          </p:nvCxnSpPr>
          <p:spPr bwMode="auto">
            <a:xfrm flipH="1">
              <a:off x="3051" y="6721"/>
              <a:ext cx="104" cy="229"/>
            </a:xfrm>
            <a:prstGeom prst="straightConnector1">
              <a:avLst/>
            </a:prstGeom>
            <a:noFill/>
            <a:ln w="9525">
              <a:solidFill>
                <a:srgbClr val="000000"/>
              </a:solidFill>
              <a:round/>
            </a:ln>
            <a:extLst>
              <a:ext uri="{909E8E84-426E-40DD-AFC4-6F175D3DCCD1}">
                <a14:hiddenFill xmlns:a14="http://schemas.microsoft.com/office/drawing/2010/main">
                  <a:noFill/>
                </a14:hiddenFill>
              </a:ext>
            </a:extLst>
          </p:spPr>
        </p:cxnSp>
        <p:cxnSp>
          <p:nvCxnSpPr>
            <p:cNvPr id="8214" name="AutoShape 21"/>
            <p:cNvCxnSpPr>
              <a:cxnSpLocks noChangeShapeType="1"/>
            </p:cNvCxnSpPr>
            <p:nvPr/>
          </p:nvCxnSpPr>
          <p:spPr bwMode="auto">
            <a:xfrm>
              <a:off x="4104" y="6721"/>
              <a:ext cx="1" cy="1"/>
            </a:xfrm>
            <a:prstGeom prst="straightConnector1">
              <a:avLst/>
            </a:prstGeom>
            <a:noFill/>
            <a:ln w="9525">
              <a:solidFill>
                <a:srgbClr val="000000"/>
              </a:solidFill>
              <a:round/>
            </a:ln>
            <a:extLst>
              <a:ext uri="{909E8E84-426E-40DD-AFC4-6F175D3DCCD1}">
                <a14:hiddenFill xmlns:a14="http://schemas.microsoft.com/office/drawing/2010/main">
                  <a:noFill/>
                </a14:hiddenFill>
              </a:ext>
            </a:extLst>
          </p:spPr>
        </p:cxnSp>
        <p:cxnSp>
          <p:nvCxnSpPr>
            <p:cNvPr id="8215" name="AutoShape 22"/>
            <p:cNvCxnSpPr>
              <a:cxnSpLocks noChangeShapeType="1"/>
              <a:stCxn id="8200" idx="5"/>
            </p:cNvCxnSpPr>
            <p:nvPr/>
          </p:nvCxnSpPr>
          <p:spPr bwMode="auto">
            <a:xfrm>
              <a:off x="4585" y="6721"/>
              <a:ext cx="104" cy="229"/>
            </a:xfrm>
            <a:prstGeom prst="straightConnector1">
              <a:avLst/>
            </a:prstGeom>
            <a:noFill/>
            <a:ln w="9525">
              <a:solidFill>
                <a:srgbClr val="000000"/>
              </a:solidFill>
              <a:round/>
            </a:ln>
            <a:extLst>
              <a:ext uri="{909E8E84-426E-40DD-AFC4-6F175D3DCCD1}">
                <a14:hiddenFill xmlns:a14="http://schemas.microsoft.com/office/drawing/2010/main">
                  <a:noFill/>
                </a14:hiddenFill>
              </a:ext>
            </a:extLst>
          </p:spPr>
        </p:cxnSp>
        <p:cxnSp>
          <p:nvCxnSpPr>
            <p:cNvPr id="8216" name="AutoShape 23"/>
            <p:cNvCxnSpPr>
              <a:cxnSpLocks noChangeShapeType="1"/>
            </p:cNvCxnSpPr>
            <p:nvPr/>
          </p:nvCxnSpPr>
          <p:spPr bwMode="auto">
            <a:xfrm flipH="1">
              <a:off x="4018" y="6721"/>
              <a:ext cx="86" cy="330"/>
            </a:xfrm>
            <a:prstGeom prst="straightConnector1">
              <a:avLst/>
            </a:prstGeom>
            <a:noFill/>
            <a:ln w="9525">
              <a:solidFill>
                <a:srgbClr val="000000"/>
              </a:solidFill>
              <a:round/>
            </a:ln>
            <a:extLst>
              <a:ext uri="{909E8E84-426E-40DD-AFC4-6F175D3DCCD1}">
                <a14:hiddenFill xmlns:a14="http://schemas.microsoft.com/office/drawing/2010/main">
                  <a:noFill/>
                </a14:hiddenFill>
              </a:ext>
            </a:extLst>
          </p:spPr>
        </p:cxnSp>
        <p:cxnSp>
          <p:nvCxnSpPr>
            <p:cNvPr id="8217" name="AutoShape 24"/>
            <p:cNvCxnSpPr>
              <a:cxnSpLocks noChangeShapeType="1"/>
            </p:cNvCxnSpPr>
            <p:nvPr/>
          </p:nvCxnSpPr>
          <p:spPr bwMode="auto">
            <a:xfrm>
              <a:off x="5004" y="6722"/>
              <a:ext cx="2" cy="1"/>
            </a:xfrm>
            <a:prstGeom prst="straightConnector1">
              <a:avLst/>
            </a:prstGeom>
            <a:noFill/>
            <a:ln w="9525">
              <a:solidFill>
                <a:srgbClr val="000000"/>
              </a:solidFill>
              <a:round/>
            </a:ln>
            <a:extLst>
              <a:ext uri="{909E8E84-426E-40DD-AFC4-6F175D3DCCD1}">
                <a14:hiddenFill xmlns:a14="http://schemas.microsoft.com/office/drawing/2010/main">
                  <a:noFill/>
                </a14:hiddenFill>
              </a:ext>
            </a:extLst>
          </p:spPr>
        </p:cxnSp>
        <p:cxnSp>
          <p:nvCxnSpPr>
            <p:cNvPr id="8218" name="AutoShape 25"/>
            <p:cNvCxnSpPr>
              <a:cxnSpLocks noChangeShapeType="1"/>
            </p:cNvCxnSpPr>
            <p:nvPr/>
          </p:nvCxnSpPr>
          <p:spPr bwMode="auto">
            <a:xfrm>
              <a:off x="5254" y="6779"/>
              <a:ext cx="1" cy="273"/>
            </a:xfrm>
            <a:prstGeom prst="straightConnector1">
              <a:avLst/>
            </a:prstGeom>
            <a:noFill/>
            <a:ln w="9525">
              <a:solidFill>
                <a:srgbClr val="000000"/>
              </a:solidFill>
              <a:round/>
            </a:ln>
            <a:extLst>
              <a:ext uri="{909E8E84-426E-40DD-AFC4-6F175D3DCCD1}">
                <a14:hiddenFill xmlns:a14="http://schemas.microsoft.com/office/drawing/2010/main">
                  <a:noFill/>
                </a14:hiddenFill>
              </a:ext>
            </a:extLst>
          </p:spPr>
        </p:cxnSp>
        <p:cxnSp>
          <p:nvCxnSpPr>
            <p:cNvPr id="8219" name="AutoShape 26"/>
            <p:cNvCxnSpPr>
              <a:cxnSpLocks noChangeShapeType="1"/>
              <a:endCxn id="8230" idx="0"/>
            </p:cNvCxnSpPr>
            <p:nvPr/>
          </p:nvCxnSpPr>
          <p:spPr bwMode="auto">
            <a:xfrm>
              <a:off x="5505" y="6722"/>
              <a:ext cx="259" cy="634"/>
            </a:xfrm>
            <a:prstGeom prst="straightConnector1">
              <a:avLst/>
            </a:prstGeom>
            <a:noFill/>
            <a:ln w="9525">
              <a:solidFill>
                <a:srgbClr val="000000"/>
              </a:solidFill>
              <a:round/>
            </a:ln>
            <a:extLst>
              <a:ext uri="{909E8E84-426E-40DD-AFC4-6F175D3DCCD1}">
                <a14:hiddenFill xmlns:a14="http://schemas.microsoft.com/office/drawing/2010/main">
                  <a:noFill/>
                </a14:hiddenFill>
              </a:ext>
            </a:extLst>
          </p:spPr>
        </p:cxnSp>
        <p:cxnSp>
          <p:nvCxnSpPr>
            <p:cNvPr id="8220" name="AutoShape 27"/>
            <p:cNvCxnSpPr>
              <a:cxnSpLocks noChangeShapeType="1"/>
              <a:endCxn id="8229" idx="0"/>
            </p:cNvCxnSpPr>
            <p:nvPr/>
          </p:nvCxnSpPr>
          <p:spPr bwMode="auto">
            <a:xfrm flipH="1">
              <a:off x="4844" y="6722"/>
              <a:ext cx="160" cy="616"/>
            </a:xfrm>
            <a:prstGeom prst="straightConnector1">
              <a:avLst/>
            </a:prstGeom>
            <a:noFill/>
            <a:ln w="9525">
              <a:solidFill>
                <a:srgbClr val="000000"/>
              </a:solidFill>
              <a:round/>
            </a:ln>
            <a:extLst>
              <a:ext uri="{909E8E84-426E-40DD-AFC4-6F175D3DCCD1}">
                <a14:hiddenFill xmlns:a14="http://schemas.microsoft.com/office/drawing/2010/main">
                  <a:noFill/>
                </a14:hiddenFill>
              </a:ext>
            </a:extLst>
          </p:spPr>
        </p:cxnSp>
        <p:cxnSp>
          <p:nvCxnSpPr>
            <p:cNvPr id="8221" name="AutoShape 28"/>
            <p:cNvCxnSpPr>
              <a:cxnSpLocks noChangeShapeType="1"/>
            </p:cNvCxnSpPr>
            <p:nvPr/>
          </p:nvCxnSpPr>
          <p:spPr bwMode="auto">
            <a:xfrm>
              <a:off x="3605" y="7508"/>
              <a:ext cx="624" cy="1"/>
            </a:xfrm>
            <a:prstGeom prst="straightConnector1">
              <a:avLst/>
            </a:prstGeom>
            <a:noFill/>
            <a:ln w="9525">
              <a:solidFill>
                <a:srgbClr val="000000"/>
              </a:solidFill>
              <a:prstDash val="dash"/>
              <a:round/>
            </a:ln>
            <a:extLst>
              <a:ext uri="{909E8E84-426E-40DD-AFC4-6F175D3DCCD1}">
                <a14:hiddenFill xmlns:a14="http://schemas.microsoft.com/office/drawing/2010/main">
                  <a:noFill/>
                </a14:hiddenFill>
              </a:ext>
            </a:extLst>
          </p:spPr>
        </p:cxnSp>
        <p:cxnSp>
          <p:nvCxnSpPr>
            <p:cNvPr id="8222" name="AutoShape 29"/>
            <p:cNvCxnSpPr>
              <a:cxnSpLocks noChangeShapeType="1"/>
              <a:stCxn id="8197" idx="0"/>
            </p:cNvCxnSpPr>
            <p:nvPr/>
          </p:nvCxnSpPr>
          <p:spPr bwMode="auto">
            <a:xfrm flipV="1">
              <a:off x="3729" y="4690"/>
              <a:ext cx="1" cy="408"/>
            </a:xfrm>
            <a:prstGeom prst="straightConnector1">
              <a:avLst/>
            </a:prstGeom>
            <a:noFill/>
            <a:ln w="9525">
              <a:solidFill>
                <a:srgbClr val="000000"/>
              </a:solidFill>
              <a:round/>
            </a:ln>
            <a:extLst>
              <a:ext uri="{909E8E84-426E-40DD-AFC4-6F175D3DCCD1}">
                <a14:hiddenFill xmlns:a14="http://schemas.microsoft.com/office/drawing/2010/main">
                  <a:noFill/>
                </a14:hiddenFill>
              </a:ext>
            </a:extLst>
          </p:spPr>
        </p:cxnSp>
        <p:sp>
          <p:nvSpPr>
            <p:cNvPr id="8223" name="Rectangle 30"/>
            <p:cNvSpPr>
              <a:spLocks noChangeArrowheads="1"/>
            </p:cNvSpPr>
            <p:nvPr/>
          </p:nvSpPr>
          <p:spPr bwMode="auto">
            <a:xfrm>
              <a:off x="4492" y="4847"/>
              <a:ext cx="2032" cy="34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algn="ctr" eaLnBrk="1" hangingPunct="1">
                <a:lnSpc>
                  <a:spcPct val="80000"/>
                </a:lnSpc>
              </a:pPr>
              <a:r>
                <a:rPr kumimoji="0" lang="zh-CN" altLang="en-US" sz="1800">
                  <a:solidFill>
                    <a:schemeClr val="tx1"/>
                  </a:solidFill>
                  <a:latin typeface="Calibri" panose="020F0502020204030204" pitchFamily="34" charset="0"/>
                </a:rPr>
                <a:t>建筑物干线电缆（光缆）</a:t>
              </a:r>
              <a:endParaRPr kumimoji="0" lang="zh-CN" altLang="zh-CN" sz="1800">
                <a:solidFill>
                  <a:schemeClr val="tx1"/>
                </a:solidFill>
              </a:endParaRPr>
            </a:p>
          </p:txBody>
        </p:sp>
        <p:cxnSp>
          <p:nvCxnSpPr>
            <p:cNvPr id="8224" name="AutoShape 31"/>
            <p:cNvCxnSpPr>
              <a:cxnSpLocks noChangeShapeType="1"/>
            </p:cNvCxnSpPr>
            <p:nvPr/>
          </p:nvCxnSpPr>
          <p:spPr bwMode="auto">
            <a:xfrm flipH="1">
              <a:off x="4576" y="5123"/>
              <a:ext cx="428" cy="558"/>
            </a:xfrm>
            <a:prstGeom prst="straightConnector1">
              <a:avLst/>
            </a:prstGeom>
            <a:noFill/>
            <a:ln w="9525">
              <a:solidFill>
                <a:srgbClr val="000000"/>
              </a:solidFill>
              <a:round/>
              <a:tailEnd type="triangle" w="med" len="med"/>
            </a:ln>
            <a:extLst>
              <a:ext uri="{909E8E84-426E-40DD-AFC4-6F175D3DCCD1}">
                <a14:hiddenFill xmlns:a14="http://schemas.microsoft.com/office/drawing/2010/main">
                  <a:noFill/>
                </a14:hiddenFill>
              </a:ext>
            </a:extLst>
          </p:spPr>
        </p:cxnSp>
        <p:sp>
          <p:nvSpPr>
            <p:cNvPr id="8225" name="Rectangle 32"/>
            <p:cNvSpPr>
              <a:spLocks noChangeArrowheads="1"/>
            </p:cNvSpPr>
            <p:nvPr/>
          </p:nvSpPr>
          <p:spPr bwMode="auto">
            <a:xfrm>
              <a:off x="3245" y="4384"/>
              <a:ext cx="1247" cy="36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algn="ctr" eaLnBrk="1" hangingPunct="1">
                <a:lnSpc>
                  <a:spcPct val="80000"/>
                </a:lnSpc>
              </a:pPr>
              <a:r>
                <a:rPr kumimoji="0" lang="zh-CN" altLang="en-US" sz="1800">
                  <a:solidFill>
                    <a:schemeClr val="tx1"/>
                  </a:solidFill>
                  <a:latin typeface="Calibri" panose="020F0502020204030204" pitchFamily="34" charset="0"/>
                </a:rPr>
                <a:t>公用通信网</a:t>
              </a:r>
              <a:endParaRPr kumimoji="0" lang="zh-CN" altLang="zh-CN" sz="1800">
                <a:solidFill>
                  <a:schemeClr val="tx1"/>
                </a:solidFill>
              </a:endParaRPr>
            </a:p>
          </p:txBody>
        </p:sp>
        <p:sp>
          <p:nvSpPr>
            <p:cNvPr id="8226" name="Rectangle 33"/>
            <p:cNvSpPr>
              <a:spLocks noChangeArrowheads="1"/>
            </p:cNvSpPr>
            <p:nvPr/>
          </p:nvSpPr>
          <p:spPr bwMode="auto">
            <a:xfrm>
              <a:off x="2717" y="7792"/>
              <a:ext cx="2891" cy="38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algn="ctr" eaLnBrk="1" hangingPunct="1">
                <a:lnSpc>
                  <a:spcPct val="80000"/>
                </a:lnSpc>
              </a:pPr>
              <a:r>
                <a:rPr kumimoji="0" lang="zh-CN" altLang="en-US" b="1">
                  <a:solidFill>
                    <a:schemeClr val="tx1"/>
                  </a:solidFill>
                  <a:latin typeface="宋体" panose="02010600030101010101" pitchFamily="2" charset="-122"/>
                </a:rPr>
                <a:t>图</a:t>
              </a:r>
              <a:r>
                <a:rPr kumimoji="0" lang="en-US" altLang="zh-CN" b="1">
                  <a:solidFill>
                    <a:schemeClr val="tx1"/>
                  </a:solidFill>
                  <a:latin typeface="宋体" panose="02010600030101010101" pitchFamily="2" charset="-122"/>
                </a:rPr>
                <a:t>3.1</a:t>
              </a:r>
              <a:r>
                <a:rPr kumimoji="0" lang="zh-CN" altLang="en-US" b="1">
                  <a:solidFill>
                    <a:schemeClr val="tx1"/>
                  </a:solidFill>
                  <a:latin typeface="宋体" panose="02010600030101010101" pitchFamily="2" charset="-122"/>
                </a:rPr>
                <a:t> 星型拓扑结构</a:t>
              </a:r>
              <a:endParaRPr kumimoji="0" lang="zh-CN" altLang="zh-CN" b="1">
                <a:solidFill>
                  <a:schemeClr val="tx1"/>
                </a:solidFill>
              </a:endParaRPr>
            </a:p>
          </p:txBody>
        </p:sp>
        <p:sp>
          <p:nvSpPr>
            <p:cNvPr id="8227" name="Rectangle 34"/>
            <p:cNvSpPr>
              <a:spLocks noChangeArrowheads="1"/>
            </p:cNvSpPr>
            <p:nvPr/>
          </p:nvSpPr>
          <p:spPr bwMode="auto">
            <a:xfrm>
              <a:off x="5254" y="5669"/>
              <a:ext cx="1064" cy="38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algn="ctr" eaLnBrk="1" hangingPunct="1">
                <a:lnSpc>
                  <a:spcPct val="80000"/>
                </a:lnSpc>
              </a:pPr>
              <a:r>
                <a:rPr kumimoji="0" lang="zh-CN" altLang="en-US" sz="1800">
                  <a:solidFill>
                    <a:schemeClr val="tx1"/>
                  </a:solidFill>
                  <a:latin typeface="Calibri" panose="020F0502020204030204" pitchFamily="34" charset="0"/>
                </a:rPr>
                <a:t>水平电缆</a:t>
              </a:r>
              <a:endParaRPr kumimoji="0" lang="zh-CN" altLang="zh-CN" sz="1800">
                <a:solidFill>
                  <a:schemeClr val="tx1"/>
                </a:solidFill>
              </a:endParaRPr>
            </a:p>
          </p:txBody>
        </p:sp>
        <p:cxnSp>
          <p:nvCxnSpPr>
            <p:cNvPr id="8228" name="AutoShape 35"/>
            <p:cNvCxnSpPr>
              <a:cxnSpLocks noChangeShapeType="1"/>
              <a:stCxn id="8227" idx="2"/>
            </p:cNvCxnSpPr>
            <p:nvPr/>
          </p:nvCxnSpPr>
          <p:spPr bwMode="auto">
            <a:xfrm flipH="1">
              <a:off x="5608" y="6049"/>
              <a:ext cx="178" cy="901"/>
            </a:xfrm>
            <a:prstGeom prst="straightConnector1">
              <a:avLst/>
            </a:prstGeom>
            <a:noFill/>
            <a:ln w="9525">
              <a:solidFill>
                <a:srgbClr val="000000"/>
              </a:solidFill>
              <a:round/>
              <a:tailEnd type="triangle" w="med" len="med"/>
            </a:ln>
            <a:extLst>
              <a:ext uri="{909E8E84-426E-40DD-AFC4-6F175D3DCCD1}">
                <a14:hiddenFill xmlns:a14="http://schemas.microsoft.com/office/drawing/2010/main">
                  <a:noFill/>
                </a14:hiddenFill>
              </a:ext>
            </a:extLst>
          </p:spPr>
        </p:cxnSp>
        <p:sp>
          <p:nvSpPr>
            <p:cNvPr id="8229" name="Oval 36"/>
            <p:cNvSpPr>
              <a:spLocks noChangeArrowheads="1"/>
            </p:cNvSpPr>
            <p:nvPr/>
          </p:nvSpPr>
          <p:spPr bwMode="auto">
            <a:xfrm>
              <a:off x="4585" y="7338"/>
              <a:ext cx="518" cy="390"/>
            </a:xfrm>
            <a:prstGeom prst="ellipse">
              <a:avLst/>
            </a:prstGeom>
            <a:solidFill>
              <a:srgbClr val="FFFFFF"/>
            </a:solidFill>
            <a:ln w="9525">
              <a:solidFill>
                <a:srgbClr val="000000"/>
              </a:solidFill>
              <a:round/>
            </a:ln>
          </p:spPr>
          <p:txBody>
            <a:bodyPr lIns="0" tIns="0" rIns="0" bIns="0"/>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algn="ctr" eaLnBrk="1" hangingPunct="1">
                <a:lnSpc>
                  <a:spcPct val="96000"/>
                </a:lnSpc>
              </a:pPr>
              <a:r>
                <a:rPr kumimoji="0" lang="en-US" altLang="zh-CN" sz="1800">
                  <a:solidFill>
                    <a:schemeClr val="tx1"/>
                  </a:solidFill>
                  <a:latin typeface="Calibri" panose="020F0502020204030204" pitchFamily="34" charset="0"/>
                </a:rPr>
                <a:t>TO</a:t>
              </a:r>
              <a:endParaRPr kumimoji="0" lang="zh-CN" altLang="zh-CN" sz="1800">
                <a:solidFill>
                  <a:schemeClr val="tx1"/>
                </a:solidFill>
              </a:endParaRPr>
            </a:p>
          </p:txBody>
        </p:sp>
        <p:sp>
          <p:nvSpPr>
            <p:cNvPr id="8230" name="Oval 37"/>
            <p:cNvSpPr>
              <a:spLocks noChangeArrowheads="1"/>
            </p:cNvSpPr>
            <p:nvPr/>
          </p:nvSpPr>
          <p:spPr bwMode="auto">
            <a:xfrm>
              <a:off x="5505" y="7356"/>
              <a:ext cx="518" cy="390"/>
            </a:xfrm>
            <a:prstGeom prst="ellipse">
              <a:avLst/>
            </a:prstGeom>
            <a:solidFill>
              <a:srgbClr val="FFFFFF"/>
            </a:solidFill>
            <a:ln w="9525">
              <a:solidFill>
                <a:srgbClr val="000000"/>
              </a:solidFill>
              <a:round/>
            </a:ln>
          </p:spPr>
          <p:txBody>
            <a:bodyPr lIns="0" tIns="0" rIns="0" bIns="0"/>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algn="ctr" eaLnBrk="1" hangingPunct="1">
                <a:lnSpc>
                  <a:spcPct val="96000"/>
                </a:lnSpc>
              </a:pPr>
              <a:r>
                <a:rPr kumimoji="0" lang="en-US" altLang="zh-CN" sz="1800">
                  <a:solidFill>
                    <a:schemeClr val="tx1"/>
                  </a:solidFill>
                  <a:latin typeface="Calibri" panose="020F0502020204030204" pitchFamily="34" charset="0"/>
                </a:rPr>
                <a:t>TO</a:t>
              </a:r>
              <a:endParaRPr kumimoji="0" lang="zh-CN" altLang="zh-CN" sz="1800">
                <a:solidFill>
                  <a:schemeClr val="tx1"/>
                </a:solidFill>
              </a:endParaRPr>
            </a:p>
          </p:txBody>
        </p:sp>
      </p:grpSp>
    </p:spTree>
  </p:cSld>
  <p:clrMapOvr>
    <a:masterClrMapping/>
  </p:clrMapOvr>
  <p:transition>
    <p:zoom/>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6565" name="Group 2"/>
          <p:cNvGrpSpPr>
            <a:grpSpLocks noChangeAspect="1"/>
          </p:cNvGrpSpPr>
          <p:nvPr/>
        </p:nvGrpSpPr>
        <p:grpSpPr bwMode="auto">
          <a:xfrm>
            <a:off x="1118870" y="1270000"/>
            <a:ext cx="9657080" cy="5235575"/>
            <a:chOff x="1175" y="5367"/>
            <a:chExt cx="7585" cy="4112"/>
          </a:xfrm>
        </p:grpSpPr>
        <p:sp>
          <p:nvSpPr>
            <p:cNvPr id="66567" name="AutoShape 3"/>
            <p:cNvSpPr>
              <a:spLocks noChangeAspect="1" noChangeArrowheads="1"/>
            </p:cNvSpPr>
            <p:nvPr/>
          </p:nvSpPr>
          <p:spPr bwMode="auto">
            <a:xfrm>
              <a:off x="1175" y="5367"/>
              <a:ext cx="7585" cy="4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endParaRPr lang="zh-CN" altLang="en-US" sz="1600"/>
            </a:p>
          </p:txBody>
        </p:sp>
        <p:sp>
          <p:nvSpPr>
            <p:cNvPr id="66568" name="Rectangle 4"/>
            <p:cNvSpPr>
              <a:spLocks noChangeArrowheads="1"/>
            </p:cNvSpPr>
            <p:nvPr/>
          </p:nvSpPr>
          <p:spPr bwMode="auto">
            <a:xfrm>
              <a:off x="6644" y="5976"/>
              <a:ext cx="590" cy="485"/>
            </a:xfrm>
            <a:prstGeom prst="rect">
              <a:avLst/>
            </a:prstGeom>
            <a:solidFill>
              <a:srgbClr val="FFFFFF"/>
            </a:solidFill>
            <a:ln w="9525">
              <a:solidFill>
                <a:srgbClr val="000000"/>
              </a:solidFill>
              <a:miter lim="800000"/>
            </a:ln>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endParaRPr lang="zh-CN" altLang="en-US" sz="1600"/>
            </a:p>
          </p:txBody>
        </p:sp>
        <p:sp>
          <p:nvSpPr>
            <p:cNvPr id="66569" name="Rectangle 5"/>
            <p:cNvSpPr>
              <a:spLocks noChangeArrowheads="1"/>
            </p:cNvSpPr>
            <p:nvPr/>
          </p:nvSpPr>
          <p:spPr bwMode="auto">
            <a:xfrm>
              <a:off x="2966" y="8979"/>
              <a:ext cx="3582" cy="5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algn="just" eaLnBrk="1" hangingPunct="1"/>
              <a:r>
                <a:rPr kumimoji="0" lang="zh-CN" altLang="en-US" b="1">
                  <a:solidFill>
                    <a:srgbClr val="FF0000"/>
                  </a:solidFill>
                  <a:latin typeface="Calibri" panose="020F0502020204030204" pitchFamily="34" charset="0"/>
                </a:rPr>
                <a:t>图</a:t>
              </a:r>
              <a:r>
                <a:rPr kumimoji="0" lang="en-US" altLang="zh-CN" b="1">
                  <a:solidFill>
                    <a:srgbClr val="FF0000"/>
                  </a:solidFill>
                  <a:latin typeface="Calibri" panose="020F0502020204030204" pitchFamily="34" charset="0"/>
                </a:rPr>
                <a:t>3.19 1000Base-TX</a:t>
              </a:r>
              <a:r>
                <a:rPr kumimoji="0" lang="zh-CN" altLang="en-US" b="1">
                  <a:solidFill>
                    <a:srgbClr val="FF0000"/>
                  </a:solidFill>
                  <a:latin typeface="Calibri" panose="020F0502020204030204" pitchFamily="34" charset="0"/>
                </a:rPr>
                <a:t>的传输模型</a:t>
              </a:r>
              <a:endParaRPr kumimoji="0" lang="zh-CN" altLang="zh-CN" b="1">
                <a:solidFill>
                  <a:srgbClr val="FF0000"/>
                </a:solidFill>
              </a:endParaRPr>
            </a:p>
          </p:txBody>
        </p:sp>
        <p:sp>
          <p:nvSpPr>
            <p:cNvPr id="66570" name="AutoShape 6"/>
            <p:cNvSpPr>
              <a:spLocks noChangeArrowheads="1"/>
            </p:cNvSpPr>
            <p:nvPr/>
          </p:nvSpPr>
          <p:spPr bwMode="auto">
            <a:xfrm rot="5400000">
              <a:off x="2085" y="5935"/>
              <a:ext cx="409" cy="340"/>
            </a:xfrm>
            <a:prstGeom prst="triangle">
              <a:avLst>
                <a:gd name="adj" fmla="val 50000"/>
              </a:avLst>
            </a:prstGeom>
            <a:solidFill>
              <a:srgbClr val="FFFFFF"/>
            </a:solidFill>
            <a:ln w="9525">
              <a:solidFill>
                <a:srgbClr val="000000"/>
              </a:solidFill>
              <a:miter lim="800000"/>
            </a:ln>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endParaRPr kumimoji="0" lang="zh-CN" altLang="zh-CN" sz="1600">
                <a:solidFill>
                  <a:schemeClr val="tx1"/>
                </a:solidFill>
              </a:endParaRPr>
            </a:p>
          </p:txBody>
        </p:sp>
        <p:sp>
          <p:nvSpPr>
            <p:cNvPr id="66571" name="Rectangle 7"/>
            <p:cNvSpPr>
              <a:spLocks noChangeArrowheads="1"/>
            </p:cNvSpPr>
            <p:nvPr/>
          </p:nvSpPr>
          <p:spPr bwMode="auto">
            <a:xfrm>
              <a:off x="2680" y="5976"/>
              <a:ext cx="590" cy="485"/>
            </a:xfrm>
            <a:prstGeom prst="rect">
              <a:avLst/>
            </a:prstGeom>
            <a:solidFill>
              <a:srgbClr val="FFFFFF"/>
            </a:solidFill>
            <a:ln w="9525">
              <a:solidFill>
                <a:srgbClr val="000000"/>
              </a:solidFill>
              <a:miter lim="800000"/>
            </a:ln>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endParaRPr lang="zh-CN" altLang="en-US" sz="1600"/>
            </a:p>
          </p:txBody>
        </p:sp>
        <p:sp>
          <p:nvSpPr>
            <p:cNvPr id="66572" name="AutoShape 8"/>
            <p:cNvSpPr>
              <a:spLocks noChangeArrowheads="1"/>
            </p:cNvSpPr>
            <p:nvPr/>
          </p:nvSpPr>
          <p:spPr bwMode="auto">
            <a:xfrm rot="5400000">
              <a:off x="7426" y="5936"/>
              <a:ext cx="409" cy="338"/>
            </a:xfrm>
            <a:prstGeom prst="triangle">
              <a:avLst>
                <a:gd name="adj" fmla="val 50000"/>
              </a:avLst>
            </a:prstGeom>
            <a:solidFill>
              <a:srgbClr val="FFFFFF"/>
            </a:solidFill>
            <a:ln w="9525">
              <a:solidFill>
                <a:srgbClr val="000000"/>
              </a:solidFill>
              <a:miter lim="800000"/>
            </a:ln>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endParaRPr lang="zh-CN" altLang="en-US" sz="1600"/>
            </a:p>
          </p:txBody>
        </p:sp>
        <p:sp>
          <p:nvSpPr>
            <p:cNvPr id="66573" name="Freeform 9"/>
            <p:cNvSpPr/>
            <p:nvPr/>
          </p:nvSpPr>
          <p:spPr bwMode="auto">
            <a:xfrm>
              <a:off x="3270" y="6151"/>
              <a:ext cx="3374" cy="158"/>
            </a:xfrm>
            <a:custGeom>
              <a:avLst/>
              <a:gdLst>
                <a:gd name="T0" fmla="*/ 0 w 3374"/>
                <a:gd name="T1" fmla="*/ 336 h 336"/>
                <a:gd name="T2" fmla="*/ 315 w 3374"/>
                <a:gd name="T3" fmla="*/ 24 h 336"/>
                <a:gd name="T4" fmla="*/ 674 w 3374"/>
                <a:gd name="T5" fmla="*/ 331 h 336"/>
                <a:gd name="T6" fmla="*/ 1009 w 3374"/>
                <a:gd name="T7" fmla="*/ 6 h 336"/>
                <a:gd name="T8" fmla="*/ 1359 w 3374"/>
                <a:gd name="T9" fmla="*/ 331 h 336"/>
                <a:gd name="T10" fmla="*/ 1684 w 3374"/>
                <a:gd name="T11" fmla="*/ 6 h 336"/>
                <a:gd name="T12" fmla="*/ 2029 w 3374"/>
                <a:gd name="T13" fmla="*/ 331 h 336"/>
                <a:gd name="T14" fmla="*/ 2369 w 3374"/>
                <a:gd name="T15" fmla="*/ 6 h 336"/>
                <a:gd name="T16" fmla="*/ 2709 w 3374"/>
                <a:gd name="T17" fmla="*/ 331 h 336"/>
                <a:gd name="T18" fmla="*/ 3044 w 3374"/>
                <a:gd name="T19" fmla="*/ 1 h 336"/>
                <a:gd name="T20" fmla="*/ 3374 w 3374"/>
                <a:gd name="T21" fmla="*/ 326 h 33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3374" h="336">
                  <a:moveTo>
                    <a:pt x="0" y="336"/>
                  </a:moveTo>
                  <a:cubicBezTo>
                    <a:pt x="101" y="180"/>
                    <a:pt x="203" y="25"/>
                    <a:pt x="315" y="24"/>
                  </a:cubicBezTo>
                  <a:cubicBezTo>
                    <a:pt x="427" y="23"/>
                    <a:pt x="558" y="334"/>
                    <a:pt x="674" y="331"/>
                  </a:cubicBezTo>
                  <a:cubicBezTo>
                    <a:pt x="790" y="328"/>
                    <a:pt x="895" y="6"/>
                    <a:pt x="1009" y="6"/>
                  </a:cubicBezTo>
                  <a:cubicBezTo>
                    <a:pt x="1123" y="6"/>
                    <a:pt x="1247" y="331"/>
                    <a:pt x="1359" y="331"/>
                  </a:cubicBezTo>
                  <a:cubicBezTo>
                    <a:pt x="1471" y="331"/>
                    <a:pt x="1572" y="6"/>
                    <a:pt x="1684" y="6"/>
                  </a:cubicBezTo>
                  <a:cubicBezTo>
                    <a:pt x="1796" y="6"/>
                    <a:pt x="1915" y="331"/>
                    <a:pt x="2029" y="331"/>
                  </a:cubicBezTo>
                  <a:cubicBezTo>
                    <a:pt x="2143" y="331"/>
                    <a:pt x="2256" y="6"/>
                    <a:pt x="2369" y="6"/>
                  </a:cubicBezTo>
                  <a:cubicBezTo>
                    <a:pt x="2482" y="6"/>
                    <a:pt x="2597" y="332"/>
                    <a:pt x="2709" y="331"/>
                  </a:cubicBezTo>
                  <a:cubicBezTo>
                    <a:pt x="2821" y="330"/>
                    <a:pt x="2933" y="2"/>
                    <a:pt x="3044" y="1"/>
                  </a:cubicBezTo>
                  <a:cubicBezTo>
                    <a:pt x="3155" y="0"/>
                    <a:pt x="3319" y="273"/>
                    <a:pt x="3374" y="326"/>
                  </a:cubicBezTo>
                </a:path>
              </a:pathLst>
            </a:custGeom>
            <a:noFill/>
            <a:ln w="19050">
              <a:solidFill>
                <a:srgbClr val="000000"/>
              </a:solidFill>
              <a:round/>
            </a:ln>
            <a:extLst>
              <a:ext uri="{909E8E84-426E-40DD-AFC4-6F175D3DCCD1}">
                <a14:hiddenFill xmlns:a14="http://schemas.microsoft.com/office/drawing/2010/main">
                  <a:solidFill>
                    <a:srgbClr val="FFFFFF"/>
                  </a:solidFill>
                </a14:hiddenFill>
              </a:ext>
            </a:extLst>
          </p:spPr>
          <p:txBody>
            <a:bodyPr/>
            <a:lstStyle/>
            <a:p>
              <a:endParaRPr lang="zh-CN" altLang="en-US"/>
            </a:p>
          </p:txBody>
        </p:sp>
        <p:sp>
          <p:nvSpPr>
            <p:cNvPr id="66574" name="Freeform 10"/>
            <p:cNvSpPr/>
            <p:nvPr/>
          </p:nvSpPr>
          <p:spPr bwMode="auto">
            <a:xfrm>
              <a:off x="3270" y="6151"/>
              <a:ext cx="3374" cy="158"/>
            </a:xfrm>
            <a:custGeom>
              <a:avLst/>
              <a:gdLst>
                <a:gd name="T0" fmla="*/ 0 w 3374"/>
                <a:gd name="T1" fmla="*/ 0 h 338"/>
                <a:gd name="T2" fmla="*/ 329 w 3374"/>
                <a:gd name="T3" fmla="*/ 332 h 338"/>
                <a:gd name="T4" fmla="*/ 684 w 3374"/>
                <a:gd name="T5" fmla="*/ 17 h 338"/>
                <a:gd name="T6" fmla="*/ 1024 w 3374"/>
                <a:gd name="T7" fmla="*/ 337 h 338"/>
                <a:gd name="T8" fmla="*/ 1359 w 3374"/>
                <a:gd name="T9" fmla="*/ 12 h 338"/>
                <a:gd name="T10" fmla="*/ 1709 w 3374"/>
                <a:gd name="T11" fmla="*/ 337 h 338"/>
                <a:gd name="T12" fmla="*/ 2049 w 3374"/>
                <a:gd name="T13" fmla="*/ 12 h 338"/>
                <a:gd name="T14" fmla="*/ 2424 w 3374"/>
                <a:gd name="T15" fmla="*/ 327 h 338"/>
                <a:gd name="T16" fmla="*/ 2709 w 3374"/>
                <a:gd name="T17" fmla="*/ 22 h 338"/>
                <a:gd name="T18" fmla="*/ 3054 w 3374"/>
                <a:gd name="T19" fmla="*/ 332 h 338"/>
                <a:gd name="T20" fmla="*/ 3374 w 3374"/>
                <a:gd name="T21" fmla="*/ 2 h 33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3374" h="338">
                  <a:moveTo>
                    <a:pt x="0" y="0"/>
                  </a:moveTo>
                  <a:cubicBezTo>
                    <a:pt x="107" y="164"/>
                    <a:pt x="215" y="329"/>
                    <a:pt x="329" y="332"/>
                  </a:cubicBezTo>
                  <a:cubicBezTo>
                    <a:pt x="443" y="335"/>
                    <a:pt x="568" y="16"/>
                    <a:pt x="684" y="17"/>
                  </a:cubicBezTo>
                  <a:cubicBezTo>
                    <a:pt x="800" y="18"/>
                    <a:pt x="912" y="338"/>
                    <a:pt x="1024" y="337"/>
                  </a:cubicBezTo>
                  <a:cubicBezTo>
                    <a:pt x="1136" y="336"/>
                    <a:pt x="1245" y="12"/>
                    <a:pt x="1359" y="12"/>
                  </a:cubicBezTo>
                  <a:cubicBezTo>
                    <a:pt x="1473" y="12"/>
                    <a:pt x="1594" y="337"/>
                    <a:pt x="1709" y="337"/>
                  </a:cubicBezTo>
                  <a:cubicBezTo>
                    <a:pt x="1824" y="337"/>
                    <a:pt x="1930" y="14"/>
                    <a:pt x="2049" y="12"/>
                  </a:cubicBezTo>
                  <a:cubicBezTo>
                    <a:pt x="2168" y="10"/>
                    <a:pt x="2314" y="325"/>
                    <a:pt x="2424" y="327"/>
                  </a:cubicBezTo>
                  <a:cubicBezTo>
                    <a:pt x="2534" y="329"/>
                    <a:pt x="2604" y="21"/>
                    <a:pt x="2709" y="22"/>
                  </a:cubicBezTo>
                  <a:cubicBezTo>
                    <a:pt x="2814" y="23"/>
                    <a:pt x="2943" y="335"/>
                    <a:pt x="3054" y="332"/>
                  </a:cubicBezTo>
                  <a:cubicBezTo>
                    <a:pt x="3165" y="329"/>
                    <a:pt x="3323" y="57"/>
                    <a:pt x="3374" y="2"/>
                  </a:cubicBezTo>
                </a:path>
              </a:pathLst>
            </a:custGeom>
            <a:noFill/>
            <a:ln w="19050">
              <a:solidFill>
                <a:srgbClr val="969696"/>
              </a:solidFill>
              <a:round/>
            </a:ln>
            <a:extLst>
              <a:ext uri="{909E8E84-426E-40DD-AFC4-6F175D3DCCD1}">
                <a14:hiddenFill xmlns:a14="http://schemas.microsoft.com/office/drawing/2010/main">
                  <a:solidFill>
                    <a:srgbClr val="FFFFFF"/>
                  </a:solidFill>
                </a14:hiddenFill>
              </a:ext>
            </a:extLst>
          </p:spPr>
          <p:txBody>
            <a:bodyPr/>
            <a:lstStyle/>
            <a:p>
              <a:endParaRPr lang="zh-CN" altLang="en-US"/>
            </a:p>
          </p:txBody>
        </p:sp>
        <p:cxnSp>
          <p:nvCxnSpPr>
            <p:cNvPr id="66575" name="AutoShape 11"/>
            <p:cNvCxnSpPr>
              <a:cxnSpLocks noChangeShapeType="1"/>
              <a:stCxn id="66574" idx="10"/>
            </p:cNvCxnSpPr>
            <p:nvPr/>
          </p:nvCxnSpPr>
          <p:spPr bwMode="auto">
            <a:xfrm flipV="1">
              <a:off x="6659" y="6098"/>
              <a:ext cx="566" cy="54"/>
            </a:xfrm>
            <a:prstGeom prst="straightConnector1">
              <a:avLst/>
            </a:prstGeom>
            <a:noFill/>
            <a:ln w="9525">
              <a:solidFill>
                <a:srgbClr val="000000"/>
              </a:solidFill>
              <a:round/>
              <a:tailEnd type="triangle" w="med" len="med"/>
            </a:ln>
            <a:extLst>
              <a:ext uri="{909E8E84-426E-40DD-AFC4-6F175D3DCCD1}">
                <a14:hiddenFill xmlns:a14="http://schemas.microsoft.com/office/drawing/2010/main">
                  <a:noFill/>
                </a14:hiddenFill>
              </a:ext>
            </a:extLst>
          </p:spPr>
        </p:cxnSp>
        <p:cxnSp>
          <p:nvCxnSpPr>
            <p:cNvPr id="66576" name="AutoShape 12"/>
            <p:cNvCxnSpPr>
              <a:cxnSpLocks noChangeShapeType="1"/>
              <a:stCxn id="66570" idx="0"/>
            </p:cNvCxnSpPr>
            <p:nvPr/>
          </p:nvCxnSpPr>
          <p:spPr bwMode="auto">
            <a:xfrm flipV="1">
              <a:off x="2461" y="6098"/>
              <a:ext cx="219" cy="6"/>
            </a:xfrm>
            <a:prstGeom prst="straightConnector1">
              <a:avLst/>
            </a:prstGeom>
            <a:noFill/>
            <a:ln w="9525">
              <a:solidFill>
                <a:srgbClr val="000000"/>
              </a:solidFill>
              <a:round/>
            </a:ln>
            <a:extLst>
              <a:ext uri="{909E8E84-426E-40DD-AFC4-6F175D3DCCD1}">
                <a14:hiddenFill xmlns:a14="http://schemas.microsoft.com/office/drawing/2010/main">
                  <a:noFill/>
                </a14:hiddenFill>
              </a:ext>
            </a:extLst>
          </p:spPr>
        </p:cxnSp>
        <p:cxnSp>
          <p:nvCxnSpPr>
            <p:cNvPr id="66577" name="AutoShape 13"/>
            <p:cNvCxnSpPr>
              <a:cxnSpLocks noChangeShapeType="1"/>
              <a:endCxn id="66571" idx="3"/>
            </p:cNvCxnSpPr>
            <p:nvPr/>
          </p:nvCxnSpPr>
          <p:spPr bwMode="auto">
            <a:xfrm>
              <a:off x="2709" y="6098"/>
              <a:ext cx="561" cy="121"/>
            </a:xfrm>
            <a:prstGeom prst="straightConnector1">
              <a:avLst/>
            </a:prstGeom>
            <a:noFill/>
            <a:ln w="9525">
              <a:solidFill>
                <a:srgbClr val="000000"/>
              </a:solidFill>
              <a:round/>
              <a:tailEnd type="triangle" w="med" len="med"/>
            </a:ln>
            <a:extLst>
              <a:ext uri="{909E8E84-426E-40DD-AFC4-6F175D3DCCD1}">
                <a14:hiddenFill xmlns:a14="http://schemas.microsoft.com/office/drawing/2010/main">
                  <a:noFill/>
                </a14:hiddenFill>
              </a:ext>
            </a:extLst>
          </p:spPr>
        </p:cxnSp>
        <p:cxnSp>
          <p:nvCxnSpPr>
            <p:cNvPr id="66578" name="AutoShape 14"/>
            <p:cNvCxnSpPr>
              <a:cxnSpLocks noChangeShapeType="1"/>
            </p:cNvCxnSpPr>
            <p:nvPr/>
          </p:nvCxnSpPr>
          <p:spPr bwMode="auto">
            <a:xfrm>
              <a:off x="7225" y="6096"/>
              <a:ext cx="265" cy="1"/>
            </a:xfrm>
            <a:prstGeom prst="straightConnector1">
              <a:avLst/>
            </a:prstGeom>
            <a:noFill/>
            <a:ln w="9525">
              <a:solidFill>
                <a:srgbClr val="000000"/>
              </a:solidFill>
              <a:round/>
            </a:ln>
            <a:extLst>
              <a:ext uri="{909E8E84-426E-40DD-AFC4-6F175D3DCCD1}">
                <a14:hiddenFill xmlns:a14="http://schemas.microsoft.com/office/drawing/2010/main">
                  <a:noFill/>
                </a14:hiddenFill>
              </a:ext>
            </a:extLst>
          </p:spPr>
        </p:cxnSp>
        <p:cxnSp>
          <p:nvCxnSpPr>
            <p:cNvPr id="66579" name="AutoShape 15"/>
            <p:cNvCxnSpPr>
              <a:cxnSpLocks noChangeShapeType="1"/>
              <a:stCxn id="66572" idx="0"/>
            </p:cNvCxnSpPr>
            <p:nvPr/>
          </p:nvCxnSpPr>
          <p:spPr bwMode="auto">
            <a:xfrm>
              <a:off x="7801" y="6104"/>
              <a:ext cx="185" cy="9"/>
            </a:xfrm>
            <a:prstGeom prst="straightConnector1">
              <a:avLst/>
            </a:prstGeom>
            <a:noFill/>
            <a:ln w="9525">
              <a:solidFill>
                <a:srgbClr val="000000"/>
              </a:solidFill>
              <a:round/>
              <a:tailEnd type="triangle" w="med" len="med"/>
            </a:ln>
            <a:extLst>
              <a:ext uri="{909E8E84-426E-40DD-AFC4-6F175D3DCCD1}">
                <a14:hiddenFill xmlns:a14="http://schemas.microsoft.com/office/drawing/2010/main">
                  <a:noFill/>
                </a14:hiddenFill>
              </a:ext>
            </a:extLst>
          </p:spPr>
        </p:cxnSp>
        <p:cxnSp>
          <p:nvCxnSpPr>
            <p:cNvPr id="66580" name="AutoShape 16"/>
            <p:cNvCxnSpPr>
              <a:cxnSpLocks noChangeShapeType="1"/>
            </p:cNvCxnSpPr>
            <p:nvPr/>
          </p:nvCxnSpPr>
          <p:spPr bwMode="auto">
            <a:xfrm>
              <a:off x="3940" y="6040"/>
              <a:ext cx="2140" cy="1"/>
            </a:xfrm>
            <a:prstGeom prst="straightConnector1">
              <a:avLst/>
            </a:prstGeom>
            <a:noFill/>
            <a:ln w="9525">
              <a:solidFill>
                <a:srgbClr val="000000"/>
              </a:solidFill>
              <a:prstDash val="dash"/>
              <a:round/>
              <a:tailEnd type="triangle" w="med" len="med"/>
            </a:ln>
            <a:extLst>
              <a:ext uri="{909E8E84-426E-40DD-AFC4-6F175D3DCCD1}">
                <a14:hiddenFill xmlns:a14="http://schemas.microsoft.com/office/drawing/2010/main">
                  <a:noFill/>
                </a14:hiddenFill>
              </a:ext>
            </a:extLst>
          </p:spPr>
        </p:cxnSp>
        <p:sp>
          <p:nvSpPr>
            <p:cNvPr id="66581" name="Rectangle 17"/>
            <p:cNvSpPr>
              <a:spLocks noChangeArrowheads="1"/>
            </p:cNvSpPr>
            <p:nvPr/>
          </p:nvSpPr>
          <p:spPr bwMode="auto">
            <a:xfrm>
              <a:off x="6644" y="6625"/>
              <a:ext cx="590" cy="485"/>
            </a:xfrm>
            <a:prstGeom prst="rect">
              <a:avLst/>
            </a:prstGeom>
            <a:solidFill>
              <a:srgbClr val="FFFFFF"/>
            </a:solidFill>
            <a:ln w="9525">
              <a:solidFill>
                <a:srgbClr val="000000"/>
              </a:solidFill>
              <a:miter lim="800000"/>
            </a:ln>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endParaRPr lang="zh-CN" altLang="en-US" sz="1600"/>
            </a:p>
          </p:txBody>
        </p:sp>
        <p:sp>
          <p:nvSpPr>
            <p:cNvPr id="66582" name="AutoShape 18"/>
            <p:cNvSpPr>
              <a:spLocks noChangeArrowheads="1"/>
            </p:cNvSpPr>
            <p:nvPr/>
          </p:nvSpPr>
          <p:spPr bwMode="auto">
            <a:xfrm rot="5400000">
              <a:off x="2085" y="6584"/>
              <a:ext cx="409" cy="340"/>
            </a:xfrm>
            <a:prstGeom prst="triangle">
              <a:avLst>
                <a:gd name="adj" fmla="val 50000"/>
              </a:avLst>
            </a:prstGeom>
            <a:solidFill>
              <a:srgbClr val="FFFFFF"/>
            </a:solidFill>
            <a:ln w="9525">
              <a:solidFill>
                <a:srgbClr val="000000"/>
              </a:solidFill>
              <a:miter lim="800000"/>
            </a:ln>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endParaRPr kumimoji="0" lang="zh-CN" altLang="zh-CN" sz="1600">
                <a:solidFill>
                  <a:schemeClr val="tx1"/>
                </a:solidFill>
              </a:endParaRPr>
            </a:p>
          </p:txBody>
        </p:sp>
        <p:sp>
          <p:nvSpPr>
            <p:cNvPr id="66583" name="Rectangle 19"/>
            <p:cNvSpPr>
              <a:spLocks noChangeArrowheads="1"/>
            </p:cNvSpPr>
            <p:nvPr/>
          </p:nvSpPr>
          <p:spPr bwMode="auto">
            <a:xfrm>
              <a:off x="2680" y="6625"/>
              <a:ext cx="590" cy="485"/>
            </a:xfrm>
            <a:prstGeom prst="rect">
              <a:avLst/>
            </a:prstGeom>
            <a:solidFill>
              <a:srgbClr val="FFFFFF"/>
            </a:solidFill>
            <a:ln w="9525">
              <a:solidFill>
                <a:srgbClr val="000000"/>
              </a:solidFill>
              <a:miter lim="800000"/>
            </a:ln>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endParaRPr lang="zh-CN" altLang="en-US" sz="1600"/>
            </a:p>
          </p:txBody>
        </p:sp>
        <p:sp>
          <p:nvSpPr>
            <p:cNvPr id="66584" name="AutoShape 20"/>
            <p:cNvSpPr>
              <a:spLocks noChangeArrowheads="1"/>
            </p:cNvSpPr>
            <p:nvPr/>
          </p:nvSpPr>
          <p:spPr bwMode="auto">
            <a:xfrm rot="5400000">
              <a:off x="7426" y="6585"/>
              <a:ext cx="409" cy="338"/>
            </a:xfrm>
            <a:prstGeom prst="triangle">
              <a:avLst>
                <a:gd name="adj" fmla="val 50000"/>
              </a:avLst>
            </a:prstGeom>
            <a:solidFill>
              <a:srgbClr val="FFFFFF"/>
            </a:solidFill>
            <a:ln w="9525">
              <a:solidFill>
                <a:srgbClr val="000000"/>
              </a:solidFill>
              <a:miter lim="800000"/>
            </a:ln>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endParaRPr lang="zh-CN" altLang="en-US" sz="1600"/>
            </a:p>
          </p:txBody>
        </p:sp>
        <p:sp>
          <p:nvSpPr>
            <p:cNvPr id="66585" name="Freeform 21"/>
            <p:cNvSpPr/>
            <p:nvPr/>
          </p:nvSpPr>
          <p:spPr bwMode="auto">
            <a:xfrm>
              <a:off x="3270" y="6801"/>
              <a:ext cx="3374" cy="157"/>
            </a:xfrm>
            <a:custGeom>
              <a:avLst/>
              <a:gdLst>
                <a:gd name="T0" fmla="*/ 0 w 3374"/>
                <a:gd name="T1" fmla="*/ 336 h 336"/>
                <a:gd name="T2" fmla="*/ 315 w 3374"/>
                <a:gd name="T3" fmla="*/ 24 h 336"/>
                <a:gd name="T4" fmla="*/ 674 w 3374"/>
                <a:gd name="T5" fmla="*/ 331 h 336"/>
                <a:gd name="T6" fmla="*/ 1009 w 3374"/>
                <a:gd name="T7" fmla="*/ 6 h 336"/>
                <a:gd name="T8" fmla="*/ 1359 w 3374"/>
                <a:gd name="T9" fmla="*/ 331 h 336"/>
                <a:gd name="T10" fmla="*/ 1684 w 3374"/>
                <a:gd name="T11" fmla="*/ 6 h 336"/>
                <a:gd name="T12" fmla="*/ 2029 w 3374"/>
                <a:gd name="T13" fmla="*/ 331 h 336"/>
                <a:gd name="T14" fmla="*/ 2369 w 3374"/>
                <a:gd name="T15" fmla="*/ 6 h 336"/>
                <a:gd name="T16" fmla="*/ 2709 w 3374"/>
                <a:gd name="T17" fmla="*/ 331 h 336"/>
                <a:gd name="T18" fmla="*/ 3044 w 3374"/>
                <a:gd name="T19" fmla="*/ 1 h 336"/>
                <a:gd name="T20" fmla="*/ 3374 w 3374"/>
                <a:gd name="T21" fmla="*/ 326 h 33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3374" h="336">
                  <a:moveTo>
                    <a:pt x="0" y="336"/>
                  </a:moveTo>
                  <a:cubicBezTo>
                    <a:pt x="101" y="180"/>
                    <a:pt x="203" y="25"/>
                    <a:pt x="315" y="24"/>
                  </a:cubicBezTo>
                  <a:cubicBezTo>
                    <a:pt x="427" y="23"/>
                    <a:pt x="558" y="334"/>
                    <a:pt x="674" y="331"/>
                  </a:cubicBezTo>
                  <a:cubicBezTo>
                    <a:pt x="790" y="328"/>
                    <a:pt x="895" y="6"/>
                    <a:pt x="1009" y="6"/>
                  </a:cubicBezTo>
                  <a:cubicBezTo>
                    <a:pt x="1123" y="6"/>
                    <a:pt x="1247" y="331"/>
                    <a:pt x="1359" y="331"/>
                  </a:cubicBezTo>
                  <a:cubicBezTo>
                    <a:pt x="1471" y="331"/>
                    <a:pt x="1572" y="6"/>
                    <a:pt x="1684" y="6"/>
                  </a:cubicBezTo>
                  <a:cubicBezTo>
                    <a:pt x="1796" y="6"/>
                    <a:pt x="1915" y="331"/>
                    <a:pt x="2029" y="331"/>
                  </a:cubicBezTo>
                  <a:cubicBezTo>
                    <a:pt x="2143" y="331"/>
                    <a:pt x="2256" y="6"/>
                    <a:pt x="2369" y="6"/>
                  </a:cubicBezTo>
                  <a:cubicBezTo>
                    <a:pt x="2482" y="6"/>
                    <a:pt x="2597" y="332"/>
                    <a:pt x="2709" y="331"/>
                  </a:cubicBezTo>
                  <a:cubicBezTo>
                    <a:pt x="2821" y="330"/>
                    <a:pt x="2933" y="2"/>
                    <a:pt x="3044" y="1"/>
                  </a:cubicBezTo>
                  <a:cubicBezTo>
                    <a:pt x="3155" y="0"/>
                    <a:pt x="3319" y="273"/>
                    <a:pt x="3374" y="326"/>
                  </a:cubicBezTo>
                </a:path>
              </a:pathLst>
            </a:custGeom>
            <a:noFill/>
            <a:ln w="19050">
              <a:solidFill>
                <a:srgbClr val="000000"/>
              </a:solidFill>
              <a:round/>
            </a:ln>
            <a:extLst>
              <a:ext uri="{909E8E84-426E-40DD-AFC4-6F175D3DCCD1}">
                <a14:hiddenFill xmlns:a14="http://schemas.microsoft.com/office/drawing/2010/main">
                  <a:solidFill>
                    <a:srgbClr val="FFFFFF"/>
                  </a:solidFill>
                </a14:hiddenFill>
              </a:ext>
            </a:extLst>
          </p:spPr>
          <p:txBody>
            <a:bodyPr/>
            <a:lstStyle/>
            <a:p>
              <a:endParaRPr lang="zh-CN" altLang="en-US"/>
            </a:p>
          </p:txBody>
        </p:sp>
        <p:sp>
          <p:nvSpPr>
            <p:cNvPr id="66586" name="Freeform 22"/>
            <p:cNvSpPr/>
            <p:nvPr/>
          </p:nvSpPr>
          <p:spPr bwMode="auto">
            <a:xfrm>
              <a:off x="3270" y="6801"/>
              <a:ext cx="3374" cy="157"/>
            </a:xfrm>
            <a:custGeom>
              <a:avLst/>
              <a:gdLst>
                <a:gd name="T0" fmla="*/ 0 w 3374"/>
                <a:gd name="T1" fmla="*/ 0 h 338"/>
                <a:gd name="T2" fmla="*/ 329 w 3374"/>
                <a:gd name="T3" fmla="*/ 332 h 338"/>
                <a:gd name="T4" fmla="*/ 684 w 3374"/>
                <a:gd name="T5" fmla="*/ 17 h 338"/>
                <a:gd name="T6" fmla="*/ 1024 w 3374"/>
                <a:gd name="T7" fmla="*/ 337 h 338"/>
                <a:gd name="T8" fmla="*/ 1359 w 3374"/>
                <a:gd name="T9" fmla="*/ 12 h 338"/>
                <a:gd name="T10" fmla="*/ 1709 w 3374"/>
                <a:gd name="T11" fmla="*/ 337 h 338"/>
                <a:gd name="T12" fmla="*/ 2049 w 3374"/>
                <a:gd name="T13" fmla="*/ 12 h 338"/>
                <a:gd name="T14" fmla="*/ 2424 w 3374"/>
                <a:gd name="T15" fmla="*/ 327 h 338"/>
                <a:gd name="T16" fmla="*/ 2709 w 3374"/>
                <a:gd name="T17" fmla="*/ 22 h 338"/>
                <a:gd name="T18" fmla="*/ 3054 w 3374"/>
                <a:gd name="T19" fmla="*/ 332 h 338"/>
                <a:gd name="T20" fmla="*/ 3374 w 3374"/>
                <a:gd name="T21" fmla="*/ 2 h 33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3374" h="338">
                  <a:moveTo>
                    <a:pt x="0" y="0"/>
                  </a:moveTo>
                  <a:cubicBezTo>
                    <a:pt x="107" y="164"/>
                    <a:pt x="215" y="329"/>
                    <a:pt x="329" y="332"/>
                  </a:cubicBezTo>
                  <a:cubicBezTo>
                    <a:pt x="443" y="335"/>
                    <a:pt x="568" y="16"/>
                    <a:pt x="684" y="17"/>
                  </a:cubicBezTo>
                  <a:cubicBezTo>
                    <a:pt x="800" y="18"/>
                    <a:pt x="912" y="338"/>
                    <a:pt x="1024" y="337"/>
                  </a:cubicBezTo>
                  <a:cubicBezTo>
                    <a:pt x="1136" y="336"/>
                    <a:pt x="1245" y="12"/>
                    <a:pt x="1359" y="12"/>
                  </a:cubicBezTo>
                  <a:cubicBezTo>
                    <a:pt x="1473" y="12"/>
                    <a:pt x="1594" y="337"/>
                    <a:pt x="1709" y="337"/>
                  </a:cubicBezTo>
                  <a:cubicBezTo>
                    <a:pt x="1824" y="337"/>
                    <a:pt x="1930" y="14"/>
                    <a:pt x="2049" y="12"/>
                  </a:cubicBezTo>
                  <a:cubicBezTo>
                    <a:pt x="2168" y="10"/>
                    <a:pt x="2314" y="325"/>
                    <a:pt x="2424" y="327"/>
                  </a:cubicBezTo>
                  <a:cubicBezTo>
                    <a:pt x="2534" y="329"/>
                    <a:pt x="2604" y="21"/>
                    <a:pt x="2709" y="22"/>
                  </a:cubicBezTo>
                  <a:cubicBezTo>
                    <a:pt x="2814" y="23"/>
                    <a:pt x="2943" y="335"/>
                    <a:pt x="3054" y="332"/>
                  </a:cubicBezTo>
                  <a:cubicBezTo>
                    <a:pt x="3165" y="329"/>
                    <a:pt x="3323" y="57"/>
                    <a:pt x="3374" y="2"/>
                  </a:cubicBezTo>
                </a:path>
              </a:pathLst>
            </a:custGeom>
            <a:noFill/>
            <a:ln w="19050">
              <a:solidFill>
                <a:srgbClr val="969696"/>
              </a:solidFill>
              <a:round/>
            </a:ln>
            <a:extLst>
              <a:ext uri="{909E8E84-426E-40DD-AFC4-6F175D3DCCD1}">
                <a14:hiddenFill xmlns:a14="http://schemas.microsoft.com/office/drawing/2010/main">
                  <a:solidFill>
                    <a:srgbClr val="FFFFFF"/>
                  </a:solidFill>
                </a14:hiddenFill>
              </a:ext>
            </a:extLst>
          </p:spPr>
          <p:txBody>
            <a:bodyPr/>
            <a:lstStyle/>
            <a:p>
              <a:endParaRPr lang="zh-CN" altLang="en-US"/>
            </a:p>
          </p:txBody>
        </p:sp>
        <p:cxnSp>
          <p:nvCxnSpPr>
            <p:cNvPr id="66587" name="AutoShape 23"/>
            <p:cNvCxnSpPr>
              <a:cxnSpLocks noChangeShapeType="1"/>
            </p:cNvCxnSpPr>
            <p:nvPr/>
          </p:nvCxnSpPr>
          <p:spPr bwMode="auto">
            <a:xfrm flipV="1">
              <a:off x="6659" y="6747"/>
              <a:ext cx="566" cy="54"/>
            </a:xfrm>
            <a:prstGeom prst="straightConnector1">
              <a:avLst/>
            </a:prstGeom>
            <a:noFill/>
            <a:ln w="9525">
              <a:solidFill>
                <a:srgbClr val="000000"/>
              </a:solidFill>
              <a:round/>
              <a:tailEnd type="triangle" w="med" len="med"/>
            </a:ln>
            <a:extLst>
              <a:ext uri="{909E8E84-426E-40DD-AFC4-6F175D3DCCD1}">
                <a14:hiddenFill xmlns:a14="http://schemas.microsoft.com/office/drawing/2010/main">
                  <a:noFill/>
                </a14:hiddenFill>
              </a:ext>
            </a:extLst>
          </p:spPr>
        </p:cxnSp>
        <p:cxnSp>
          <p:nvCxnSpPr>
            <p:cNvPr id="66588" name="AutoShape 24"/>
            <p:cNvCxnSpPr>
              <a:cxnSpLocks noChangeShapeType="1"/>
              <a:stCxn id="66582" idx="0"/>
            </p:cNvCxnSpPr>
            <p:nvPr/>
          </p:nvCxnSpPr>
          <p:spPr bwMode="auto">
            <a:xfrm flipV="1">
              <a:off x="2461" y="6747"/>
              <a:ext cx="219" cy="6"/>
            </a:xfrm>
            <a:prstGeom prst="straightConnector1">
              <a:avLst/>
            </a:prstGeom>
            <a:noFill/>
            <a:ln w="9525">
              <a:solidFill>
                <a:srgbClr val="000000"/>
              </a:solidFill>
              <a:round/>
            </a:ln>
            <a:extLst>
              <a:ext uri="{909E8E84-426E-40DD-AFC4-6F175D3DCCD1}">
                <a14:hiddenFill xmlns:a14="http://schemas.microsoft.com/office/drawing/2010/main">
                  <a:noFill/>
                </a14:hiddenFill>
              </a:ext>
            </a:extLst>
          </p:spPr>
        </p:cxnSp>
        <p:cxnSp>
          <p:nvCxnSpPr>
            <p:cNvPr id="66589" name="AutoShape 25"/>
            <p:cNvCxnSpPr>
              <a:cxnSpLocks noChangeShapeType="1"/>
            </p:cNvCxnSpPr>
            <p:nvPr/>
          </p:nvCxnSpPr>
          <p:spPr bwMode="auto">
            <a:xfrm>
              <a:off x="2709" y="6747"/>
              <a:ext cx="561" cy="122"/>
            </a:xfrm>
            <a:prstGeom prst="straightConnector1">
              <a:avLst/>
            </a:prstGeom>
            <a:noFill/>
            <a:ln w="9525">
              <a:solidFill>
                <a:srgbClr val="000000"/>
              </a:solidFill>
              <a:round/>
              <a:tailEnd type="triangle" w="med" len="med"/>
            </a:ln>
            <a:extLst>
              <a:ext uri="{909E8E84-426E-40DD-AFC4-6F175D3DCCD1}">
                <a14:hiddenFill xmlns:a14="http://schemas.microsoft.com/office/drawing/2010/main">
                  <a:noFill/>
                </a14:hiddenFill>
              </a:ext>
            </a:extLst>
          </p:spPr>
        </p:cxnSp>
        <p:cxnSp>
          <p:nvCxnSpPr>
            <p:cNvPr id="66590" name="AutoShape 26"/>
            <p:cNvCxnSpPr>
              <a:cxnSpLocks noChangeShapeType="1"/>
            </p:cNvCxnSpPr>
            <p:nvPr/>
          </p:nvCxnSpPr>
          <p:spPr bwMode="auto">
            <a:xfrm>
              <a:off x="7225" y="6745"/>
              <a:ext cx="265" cy="1"/>
            </a:xfrm>
            <a:prstGeom prst="straightConnector1">
              <a:avLst/>
            </a:prstGeom>
            <a:noFill/>
            <a:ln w="9525">
              <a:solidFill>
                <a:srgbClr val="000000"/>
              </a:solidFill>
              <a:round/>
            </a:ln>
            <a:extLst>
              <a:ext uri="{909E8E84-426E-40DD-AFC4-6F175D3DCCD1}">
                <a14:hiddenFill xmlns:a14="http://schemas.microsoft.com/office/drawing/2010/main">
                  <a:noFill/>
                </a14:hiddenFill>
              </a:ext>
            </a:extLst>
          </p:spPr>
        </p:cxnSp>
        <p:cxnSp>
          <p:nvCxnSpPr>
            <p:cNvPr id="66591" name="AutoShape 27"/>
            <p:cNvCxnSpPr>
              <a:cxnSpLocks noChangeShapeType="1"/>
            </p:cNvCxnSpPr>
            <p:nvPr/>
          </p:nvCxnSpPr>
          <p:spPr bwMode="auto">
            <a:xfrm flipV="1">
              <a:off x="7801" y="6746"/>
              <a:ext cx="193" cy="7"/>
            </a:xfrm>
            <a:prstGeom prst="straightConnector1">
              <a:avLst/>
            </a:prstGeom>
            <a:noFill/>
            <a:ln w="9525">
              <a:solidFill>
                <a:srgbClr val="000000"/>
              </a:solidFill>
              <a:round/>
              <a:tailEnd type="triangle" w="med" len="med"/>
            </a:ln>
            <a:extLst>
              <a:ext uri="{909E8E84-426E-40DD-AFC4-6F175D3DCCD1}">
                <a14:hiddenFill xmlns:a14="http://schemas.microsoft.com/office/drawing/2010/main">
                  <a:noFill/>
                </a14:hiddenFill>
              </a:ext>
            </a:extLst>
          </p:spPr>
        </p:cxnSp>
        <p:cxnSp>
          <p:nvCxnSpPr>
            <p:cNvPr id="66592" name="AutoShape 28"/>
            <p:cNvCxnSpPr>
              <a:cxnSpLocks noChangeShapeType="1"/>
            </p:cNvCxnSpPr>
            <p:nvPr/>
          </p:nvCxnSpPr>
          <p:spPr bwMode="auto">
            <a:xfrm>
              <a:off x="3941" y="6689"/>
              <a:ext cx="2138" cy="1"/>
            </a:xfrm>
            <a:prstGeom prst="straightConnector1">
              <a:avLst/>
            </a:prstGeom>
            <a:noFill/>
            <a:ln w="9525">
              <a:solidFill>
                <a:srgbClr val="000000"/>
              </a:solidFill>
              <a:prstDash val="dash"/>
              <a:round/>
              <a:tailEnd type="triangle" w="med" len="med"/>
            </a:ln>
            <a:extLst>
              <a:ext uri="{909E8E84-426E-40DD-AFC4-6F175D3DCCD1}">
                <a14:hiddenFill xmlns:a14="http://schemas.microsoft.com/office/drawing/2010/main">
                  <a:noFill/>
                </a14:hiddenFill>
              </a:ext>
            </a:extLst>
          </p:spPr>
        </p:cxnSp>
        <p:sp>
          <p:nvSpPr>
            <p:cNvPr id="66593" name="Rectangle 29"/>
            <p:cNvSpPr>
              <a:spLocks noChangeArrowheads="1"/>
            </p:cNvSpPr>
            <p:nvPr/>
          </p:nvSpPr>
          <p:spPr bwMode="auto">
            <a:xfrm>
              <a:off x="6644" y="7425"/>
              <a:ext cx="590" cy="485"/>
            </a:xfrm>
            <a:prstGeom prst="rect">
              <a:avLst/>
            </a:prstGeom>
            <a:solidFill>
              <a:srgbClr val="FFFFFF"/>
            </a:solidFill>
            <a:ln w="9525">
              <a:solidFill>
                <a:srgbClr val="000000"/>
              </a:solidFill>
              <a:miter lim="800000"/>
            </a:ln>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endParaRPr lang="zh-CN" altLang="en-US" sz="1600"/>
            </a:p>
          </p:txBody>
        </p:sp>
        <p:sp>
          <p:nvSpPr>
            <p:cNvPr id="66594" name="AutoShape 30"/>
            <p:cNvSpPr>
              <a:spLocks noChangeArrowheads="1"/>
            </p:cNvSpPr>
            <p:nvPr/>
          </p:nvSpPr>
          <p:spPr bwMode="auto">
            <a:xfrm rot="-5400000">
              <a:off x="2085" y="7636"/>
              <a:ext cx="410" cy="340"/>
            </a:xfrm>
            <a:prstGeom prst="triangle">
              <a:avLst>
                <a:gd name="adj" fmla="val 50000"/>
              </a:avLst>
            </a:prstGeom>
            <a:solidFill>
              <a:srgbClr val="FFFFFF"/>
            </a:solidFill>
            <a:ln w="9525">
              <a:solidFill>
                <a:srgbClr val="000000"/>
              </a:solidFill>
              <a:miter lim="800000"/>
            </a:ln>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endParaRPr kumimoji="0" lang="zh-CN" altLang="zh-CN" sz="1600">
                <a:solidFill>
                  <a:schemeClr val="tx1"/>
                </a:solidFill>
              </a:endParaRPr>
            </a:p>
          </p:txBody>
        </p:sp>
        <p:sp>
          <p:nvSpPr>
            <p:cNvPr id="66595" name="Rectangle 31"/>
            <p:cNvSpPr>
              <a:spLocks noChangeArrowheads="1"/>
            </p:cNvSpPr>
            <p:nvPr/>
          </p:nvSpPr>
          <p:spPr bwMode="auto">
            <a:xfrm>
              <a:off x="2680" y="7425"/>
              <a:ext cx="590" cy="485"/>
            </a:xfrm>
            <a:prstGeom prst="rect">
              <a:avLst/>
            </a:prstGeom>
            <a:solidFill>
              <a:srgbClr val="FFFFFF"/>
            </a:solidFill>
            <a:ln w="9525">
              <a:solidFill>
                <a:srgbClr val="000000"/>
              </a:solidFill>
              <a:miter lim="800000"/>
            </a:ln>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endParaRPr lang="zh-CN" altLang="en-US" sz="1600"/>
            </a:p>
          </p:txBody>
        </p:sp>
        <p:sp>
          <p:nvSpPr>
            <p:cNvPr id="66596" name="AutoShape 32"/>
            <p:cNvSpPr>
              <a:spLocks noChangeArrowheads="1"/>
            </p:cNvSpPr>
            <p:nvPr/>
          </p:nvSpPr>
          <p:spPr bwMode="auto">
            <a:xfrm rot="-5400000">
              <a:off x="7428" y="7637"/>
              <a:ext cx="410" cy="337"/>
            </a:xfrm>
            <a:prstGeom prst="triangle">
              <a:avLst>
                <a:gd name="adj" fmla="val 50000"/>
              </a:avLst>
            </a:prstGeom>
            <a:solidFill>
              <a:srgbClr val="FFFFFF"/>
            </a:solidFill>
            <a:ln w="9525">
              <a:solidFill>
                <a:srgbClr val="000000"/>
              </a:solidFill>
              <a:miter lim="800000"/>
            </a:ln>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endParaRPr lang="zh-CN" altLang="en-US" sz="1600"/>
            </a:p>
          </p:txBody>
        </p:sp>
        <p:sp>
          <p:nvSpPr>
            <p:cNvPr id="66597" name="Freeform 33"/>
            <p:cNvSpPr/>
            <p:nvPr/>
          </p:nvSpPr>
          <p:spPr bwMode="auto">
            <a:xfrm>
              <a:off x="3270" y="7601"/>
              <a:ext cx="3374" cy="158"/>
            </a:xfrm>
            <a:custGeom>
              <a:avLst/>
              <a:gdLst>
                <a:gd name="T0" fmla="*/ 0 w 3374"/>
                <a:gd name="T1" fmla="*/ 336 h 336"/>
                <a:gd name="T2" fmla="*/ 315 w 3374"/>
                <a:gd name="T3" fmla="*/ 24 h 336"/>
                <a:gd name="T4" fmla="*/ 674 w 3374"/>
                <a:gd name="T5" fmla="*/ 331 h 336"/>
                <a:gd name="T6" fmla="*/ 1009 w 3374"/>
                <a:gd name="T7" fmla="*/ 6 h 336"/>
                <a:gd name="T8" fmla="*/ 1359 w 3374"/>
                <a:gd name="T9" fmla="*/ 331 h 336"/>
                <a:gd name="T10" fmla="*/ 1684 w 3374"/>
                <a:gd name="T11" fmla="*/ 6 h 336"/>
                <a:gd name="T12" fmla="*/ 2029 w 3374"/>
                <a:gd name="T13" fmla="*/ 331 h 336"/>
                <a:gd name="T14" fmla="*/ 2369 w 3374"/>
                <a:gd name="T15" fmla="*/ 6 h 336"/>
                <a:gd name="T16" fmla="*/ 2709 w 3374"/>
                <a:gd name="T17" fmla="*/ 331 h 336"/>
                <a:gd name="T18" fmla="*/ 3044 w 3374"/>
                <a:gd name="T19" fmla="*/ 1 h 336"/>
                <a:gd name="T20" fmla="*/ 3374 w 3374"/>
                <a:gd name="T21" fmla="*/ 326 h 33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3374" h="336">
                  <a:moveTo>
                    <a:pt x="0" y="336"/>
                  </a:moveTo>
                  <a:cubicBezTo>
                    <a:pt x="101" y="180"/>
                    <a:pt x="203" y="25"/>
                    <a:pt x="315" y="24"/>
                  </a:cubicBezTo>
                  <a:cubicBezTo>
                    <a:pt x="427" y="23"/>
                    <a:pt x="558" y="334"/>
                    <a:pt x="674" y="331"/>
                  </a:cubicBezTo>
                  <a:cubicBezTo>
                    <a:pt x="790" y="328"/>
                    <a:pt x="895" y="6"/>
                    <a:pt x="1009" y="6"/>
                  </a:cubicBezTo>
                  <a:cubicBezTo>
                    <a:pt x="1123" y="6"/>
                    <a:pt x="1247" y="331"/>
                    <a:pt x="1359" y="331"/>
                  </a:cubicBezTo>
                  <a:cubicBezTo>
                    <a:pt x="1471" y="331"/>
                    <a:pt x="1572" y="6"/>
                    <a:pt x="1684" y="6"/>
                  </a:cubicBezTo>
                  <a:cubicBezTo>
                    <a:pt x="1796" y="6"/>
                    <a:pt x="1915" y="331"/>
                    <a:pt x="2029" y="331"/>
                  </a:cubicBezTo>
                  <a:cubicBezTo>
                    <a:pt x="2143" y="331"/>
                    <a:pt x="2256" y="6"/>
                    <a:pt x="2369" y="6"/>
                  </a:cubicBezTo>
                  <a:cubicBezTo>
                    <a:pt x="2482" y="6"/>
                    <a:pt x="2597" y="332"/>
                    <a:pt x="2709" y="331"/>
                  </a:cubicBezTo>
                  <a:cubicBezTo>
                    <a:pt x="2821" y="330"/>
                    <a:pt x="2933" y="2"/>
                    <a:pt x="3044" y="1"/>
                  </a:cubicBezTo>
                  <a:cubicBezTo>
                    <a:pt x="3155" y="0"/>
                    <a:pt x="3319" y="273"/>
                    <a:pt x="3374" y="326"/>
                  </a:cubicBezTo>
                </a:path>
              </a:pathLst>
            </a:custGeom>
            <a:noFill/>
            <a:ln w="19050">
              <a:solidFill>
                <a:srgbClr val="000000"/>
              </a:solidFill>
              <a:round/>
            </a:ln>
            <a:extLst>
              <a:ext uri="{909E8E84-426E-40DD-AFC4-6F175D3DCCD1}">
                <a14:hiddenFill xmlns:a14="http://schemas.microsoft.com/office/drawing/2010/main">
                  <a:solidFill>
                    <a:srgbClr val="FFFFFF"/>
                  </a:solidFill>
                </a14:hiddenFill>
              </a:ext>
            </a:extLst>
          </p:spPr>
          <p:txBody>
            <a:bodyPr/>
            <a:lstStyle/>
            <a:p>
              <a:endParaRPr lang="zh-CN" altLang="en-US"/>
            </a:p>
          </p:txBody>
        </p:sp>
        <p:sp>
          <p:nvSpPr>
            <p:cNvPr id="66598" name="Freeform 34"/>
            <p:cNvSpPr/>
            <p:nvPr/>
          </p:nvSpPr>
          <p:spPr bwMode="auto">
            <a:xfrm>
              <a:off x="3270" y="7601"/>
              <a:ext cx="3374" cy="158"/>
            </a:xfrm>
            <a:custGeom>
              <a:avLst/>
              <a:gdLst>
                <a:gd name="T0" fmla="*/ 0 w 3374"/>
                <a:gd name="T1" fmla="*/ 0 h 338"/>
                <a:gd name="T2" fmla="*/ 329 w 3374"/>
                <a:gd name="T3" fmla="*/ 332 h 338"/>
                <a:gd name="T4" fmla="*/ 684 w 3374"/>
                <a:gd name="T5" fmla="*/ 17 h 338"/>
                <a:gd name="T6" fmla="*/ 1024 w 3374"/>
                <a:gd name="T7" fmla="*/ 337 h 338"/>
                <a:gd name="T8" fmla="*/ 1359 w 3374"/>
                <a:gd name="T9" fmla="*/ 12 h 338"/>
                <a:gd name="T10" fmla="*/ 1709 w 3374"/>
                <a:gd name="T11" fmla="*/ 337 h 338"/>
                <a:gd name="T12" fmla="*/ 2049 w 3374"/>
                <a:gd name="T13" fmla="*/ 12 h 338"/>
                <a:gd name="T14" fmla="*/ 2424 w 3374"/>
                <a:gd name="T15" fmla="*/ 327 h 338"/>
                <a:gd name="T16" fmla="*/ 2709 w 3374"/>
                <a:gd name="T17" fmla="*/ 22 h 338"/>
                <a:gd name="T18" fmla="*/ 3054 w 3374"/>
                <a:gd name="T19" fmla="*/ 332 h 338"/>
                <a:gd name="T20" fmla="*/ 3374 w 3374"/>
                <a:gd name="T21" fmla="*/ 2 h 33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3374" h="338">
                  <a:moveTo>
                    <a:pt x="0" y="0"/>
                  </a:moveTo>
                  <a:cubicBezTo>
                    <a:pt x="107" y="164"/>
                    <a:pt x="215" y="329"/>
                    <a:pt x="329" y="332"/>
                  </a:cubicBezTo>
                  <a:cubicBezTo>
                    <a:pt x="443" y="335"/>
                    <a:pt x="568" y="16"/>
                    <a:pt x="684" y="17"/>
                  </a:cubicBezTo>
                  <a:cubicBezTo>
                    <a:pt x="800" y="18"/>
                    <a:pt x="912" y="338"/>
                    <a:pt x="1024" y="337"/>
                  </a:cubicBezTo>
                  <a:cubicBezTo>
                    <a:pt x="1136" y="336"/>
                    <a:pt x="1245" y="12"/>
                    <a:pt x="1359" y="12"/>
                  </a:cubicBezTo>
                  <a:cubicBezTo>
                    <a:pt x="1473" y="12"/>
                    <a:pt x="1594" y="337"/>
                    <a:pt x="1709" y="337"/>
                  </a:cubicBezTo>
                  <a:cubicBezTo>
                    <a:pt x="1824" y="337"/>
                    <a:pt x="1930" y="14"/>
                    <a:pt x="2049" y="12"/>
                  </a:cubicBezTo>
                  <a:cubicBezTo>
                    <a:pt x="2168" y="10"/>
                    <a:pt x="2314" y="325"/>
                    <a:pt x="2424" y="327"/>
                  </a:cubicBezTo>
                  <a:cubicBezTo>
                    <a:pt x="2534" y="329"/>
                    <a:pt x="2604" y="21"/>
                    <a:pt x="2709" y="22"/>
                  </a:cubicBezTo>
                  <a:cubicBezTo>
                    <a:pt x="2814" y="23"/>
                    <a:pt x="2943" y="335"/>
                    <a:pt x="3054" y="332"/>
                  </a:cubicBezTo>
                  <a:cubicBezTo>
                    <a:pt x="3165" y="329"/>
                    <a:pt x="3323" y="57"/>
                    <a:pt x="3374" y="2"/>
                  </a:cubicBezTo>
                </a:path>
              </a:pathLst>
            </a:custGeom>
            <a:noFill/>
            <a:ln w="19050">
              <a:solidFill>
                <a:srgbClr val="969696"/>
              </a:solidFill>
              <a:round/>
            </a:ln>
            <a:extLst>
              <a:ext uri="{909E8E84-426E-40DD-AFC4-6F175D3DCCD1}">
                <a14:hiddenFill xmlns:a14="http://schemas.microsoft.com/office/drawing/2010/main">
                  <a:solidFill>
                    <a:srgbClr val="FFFFFF"/>
                  </a:solidFill>
                </a14:hiddenFill>
              </a:ext>
            </a:extLst>
          </p:spPr>
          <p:txBody>
            <a:bodyPr/>
            <a:lstStyle/>
            <a:p>
              <a:endParaRPr lang="zh-CN" altLang="en-US"/>
            </a:p>
          </p:txBody>
        </p:sp>
        <p:cxnSp>
          <p:nvCxnSpPr>
            <p:cNvPr id="66599" name="AutoShape 35"/>
            <p:cNvCxnSpPr>
              <a:cxnSpLocks noChangeShapeType="1"/>
            </p:cNvCxnSpPr>
            <p:nvPr/>
          </p:nvCxnSpPr>
          <p:spPr bwMode="auto">
            <a:xfrm>
              <a:off x="6659" y="7601"/>
              <a:ext cx="566" cy="213"/>
            </a:xfrm>
            <a:prstGeom prst="straightConnector1">
              <a:avLst/>
            </a:prstGeom>
            <a:noFill/>
            <a:ln w="9525">
              <a:solidFill>
                <a:srgbClr val="000000"/>
              </a:solidFill>
              <a:round/>
              <a:headEnd type="triangle" w="med" len="med"/>
            </a:ln>
            <a:extLst>
              <a:ext uri="{909E8E84-426E-40DD-AFC4-6F175D3DCCD1}">
                <a14:hiddenFill xmlns:a14="http://schemas.microsoft.com/office/drawing/2010/main">
                  <a:noFill/>
                </a14:hiddenFill>
              </a:ext>
            </a:extLst>
          </p:spPr>
        </p:cxnSp>
        <p:cxnSp>
          <p:nvCxnSpPr>
            <p:cNvPr id="66600" name="AutoShape 36"/>
            <p:cNvCxnSpPr>
              <a:cxnSpLocks noChangeShapeType="1"/>
              <a:stCxn id="66594" idx="3"/>
            </p:cNvCxnSpPr>
            <p:nvPr/>
          </p:nvCxnSpPr>
          <p:spPr bwMode="auto">
            <a:xfrm flipV="1">
              <a:off x="2460" y="7798"/>
              <a:ext cx="375" cy="8"/>
            </a:xfrm>
            <a:prstGeom prst="straightConnector1">
              <a:avLst/>
            </a:prstGeom>
            <a:noFill/>
            <a:ln w="9525">
              <a:solidFill>
                <a:srgbClr val="000000"/>
              </a:solidFill>
              <a:round/>
            </a:ln>
            <a:extLst>
              <a:ext uri="{909E8E84-426E-40DD-AFC4-6F175D3DCCD1}">
                <a14:hiddenFill xmlns:a14="http://schemas.microsoft.com/office/drawing/2010/main">
                  <a:noFill/>
                </a14:hiddenFill>
              </a:ext>
            </a:extLst>
          </p:spPr>
        </p:cxnSp>
        <p:cxnSp>
          <p:nvCxnSpPr>
            <p:cNvPr id="66601" name="AutoShape 37"/>
            <p:cNvCxnSpPr>
              <a:cxnSpLocks noChangeShapeType="1"/>
            </p:cNvCxnSpPr>
            <p:nvPr/>
          </p:nvCxnSpPr>
          <p:spPr bwMode="auto">
            <a:xfrm flipV="1">
              <a:off x="2709" y="7669"/>
              <a:ext cx="561" cy="145"/>
            </a:xfrm>
            <a:prstGeom prst="straightConnector1">
              <a:avLst/>
            </a:prstGeom>
            <a:noFill/>
            <a:ln w="9525">
              <a:solidFill>
                <a:srgbClr val="000000"/>
              </a:solidFill>
              <a:round/>
              <a:headEnd type="triangle" w="med" len="med"/>
            </a:ln>
            <a:extLst>
              <a:ext uri="{909E8E84-426E-40DD-AFC4-6F175D3DCCD1}">
                <a14:hiddenFill xmlns:a14="http://schemas.microsoft.com/office/drawing/2010/main">
                  <a:noFill/>
                </a14:hiddenFill>
              </a:ext>
            </a:extLst>
          </p:spPr>
        </p:cxnSp>
        <p:cxnSp>
          <p:nvCxnSpPr>
            <p:cNvPr id="66602" name="AutoShape 38"/>
            <p:cNvCxnSpPr>
              <a:cxnSpLocks noChangeShapeType="1"/>
            </p:cNvCxnSpPr>
            <p:nvPr/>
          </p:nvCxnSpPr>
          <p:spPr bwMode="auto">
            <a:xfrm>
              <a:off x="7225" y="7798"/>
              <a:ext cx="265" cy="2"/>
            </a:xfrm>
            <a:prstGeom prst="straightConnector1">
              <a:avLst/>
            </a:prstGeom>
            <a:noFill/>
            <a:ln w="9525">
              <a:solidFill>
                <a:srgbClr val="000000"/>
              </a:solidFill>
              <a:round/>
            </a:ln>
            <a:extLst>
              <a:ext uri="{909E8E84-426E-40DD-AFC4-6F175D3DCCD1}">
                <a14:hiddenFill xmlns:a14="http://schemas.microsoft.com/office/drawing/2010/main">
                  <a:noFill/>
                </a14:hiddenFill>
              </a:ext>
            </a:extLst>
          </p:spPr>
        </p:cxnSp>
        <p:cxnSp>
          <p:nvCxnSpPr>
            <p:cNvPr id="66603" name="AutoShape 39"/>
            <p:cNvCxnSpPr>
              <a:cxnSpLocks noChangeShapeType="1"/>
            </p:cNvCxnSpPr>
            <p:nvPr/>
          </p:nvCxnSpPr>
          <p:spPr bwMode="auto">
            <a:xfrm>
              <a:off x="3941" y="7489"/>
              <a:ext cx="2138" cy="1"/>
            </a:xfrm>
            <a:prstGeom prst="straightConnector1">
              <a:avLst/>
            </a:prstGeom>
            <a:noFill/>
            <a:ln w="9525">
              <a:solidFill>
                <a:srgbClr val="000000"/>
              </a:solidFill>
              <a:prstDash val="dash"/>
              <a:round/>
              <a:headEnd type="triangle" w="med" len="med"/>
            </a:ln>
            <a:extLst>
              <a:ext uri="{909E8E84-426E-40DD-AFC4-6F175D3DCCD1}">
                <a14:hiddenFill xmlns:a14="http://schemas.microsoft.com/office/drawing/2010/main">
                  <a:noFill/>
                </a14:hiddenFill>
              </a:ext>
            </a:extLst>
          </p:spPr>
        </p:cxnSp>
        <p:sp>
          <p:nvSpPr>
            <p:cNvPr id="66604" name="Rectangle 40"/>
            <p:cNvSpPr>
              <a:spLocks noChangeArrowheads="1"/>
            </p:cNvSpPr>
            <p:nvPr/>
          </p:nvSpPr>
          <p:spPr bwMode="auto">
            <a:xfrm>
              <a:off x="6644" y="8095"/>
              <a:ext cx="590" cy="485"/>
            </a:xfrm>
            <a:prstGeom prst="rect">
              <a:avLst/>
            </a:prstGeom>
            <a:solidFill>
              <a:srgbClr val="FFFFFF"/>
            </a:solidFill>
            <a:ln w="9525">
              <a:solidFill>
                <a:srgbClr val="000000"/>
              </a:solidFill>
              <a:miter lim="800000"/>
            </a:ln>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endParaRPr lang="zh-CN" altLang="en-US" sz="1600"/>
            </a:p>
          </p:txBody>
        </p:sp>
        <p:sp>
          <p:nvSpPr>
            <p:cNvPr id="66605" name="AutoShape 41"/>
            <p:cNvSpPr>
              <a:spLocks noChangeArrowheads="1"/>
            </p:cNvSpPr>
            <p:nvPr/>
          </p:nvSpPr>
          <p:spPr bwMode="auto">
            <a:xfrm rot="-5400000">
              <a:off x="2065" y="8258"/>
              <a:ext cx="408" cy="340"/>
            </a:xfrm>
            <a:prstGeom prst="triangle">
              <a:avLst>
                <a:gd name="adj" fmla="val 50000"/>
              </a:avLst>
            </a:prstGeom>
            <a:solidFill>
              <a:srgbClr val="FFFFFF"/>
            </a:solidFill>
            <a:ln w="9525">
              <a:solidFill>
                <a:srgbClr val="000000"/>
              </a:solidFill>
              <a:miter lim="800000"/>
            </a:ln>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endParaRPr kumimoji="0" lang="zh-CN" altLang="zh-CN" sz="1600">
                <a:solidFill>
                  <a:schemeClr val="tx1"/>
                </a:solidFill>
              </a:endParaRPr>
            </a:p>
          </p:txBody>
        </p:sp>
        <p:sp>
          <p:nvSpPr>
            <p:cNvPr id="66606" name="Rectangle 42"/>
            <p:cNvSpPr>
              <a:spLocks noChangeArrowheads="1"/>
            </p:cNvSpPr>
            <p:nvPr/>
          </p:nvSpPr>
          <p:spPr bwMode="auto">
            <a:xfrm>
              <a:off x="2680" y="8095"/>
              <a:ext cx="590" cy="485"/>
            </a:xfrm>
            <a:prstGeom prst="rect">
              <a:avLst/>
            </a:prstGeom>
            <a:solidFill>
              <a:srgbClr val="FFFFFF"/>
            </a:solidFill>
            <a:ln w="9525">
              <a:solidFill>
                <a:srgbClr val="000000"/>
              </a:solidFill>
              <a:miter lim="800000"/>
            </a:ln>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endParaRPr lang="zh-CN" altLang="en-US" sz="1600"/>
            </a:p>
          </p:txBody>
        </p:sp>
        <p:sp>
          <p:nvSpPr>
            <p:cNvPr id="66607" name="AutoShape 43"/>
            <p:cNvSpPr>
              <a:spLocks noChangeArrowheads="1"/>
            </p:cNvSpPr>
            <p:nvPr/>
          </p:nvSpPr>
          <p:spPr bwMode="auto">
            <a:xfrm rot="-5543237">
              <a:off x="7427" y="8252"/>
              <a:ext cx="409" cy="338"/>
            </a:xfrm>
            <a:prstGeom prst="triangle">
              <a:avLst>
                <a:gd name="adj" fmla="val 50000"/>
              </a:avLst>
            </a:prstGeom>
            <a:solidFill>
              <a:srgbClr val="FFFFFF"/>
            </a:solidFill>
            <a:ln w="9525">
              <a:solidFill>
                <a:srgbClr val="000000"/>
              </a:solidFill>
              <a:miter lim="800000"/>
            </a:ln>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endParaRPr lang="zh-CN" altLang="en-US" sz="1600"/>
            </a:p>
          </p:txBody>
        </p:sp>
        <p:sp>
          <p:nvSpPr>
            <p:cNvPr id="66608" name="Freeform 44"/>
            <p:cNvSpPr/>
            <p:nvPr/>
          </p:nvSpPr>
          <p:spPr bwMode="auto">
            <a:xfrm>
              <a:off x="3270" y="8271"/>
              <a:ext cx="3374" cy="157"/>
            </a:xfrm>
            <a:custGeom>
              <a:avLst/>
              <a:gdLst>
                <a:gd name="T0" fmla="*/ 0 w 3374"/>
                <a:gd name="T1" fmla="*/ 336 h 336"/>
                <a:gd name="T2" fmla="*/ 315 w 3374"/>
                <a:gd name="T3" fmla="*/ 24 h 336"/>
                <a:gd name="T4" fmla="*/ 674 w 3374"/>
                <a:gd name="T5" fmla="*/ 331 h 336"/>
                <a:gd name="T6" fmla="*/ 1009 w 3374"/>
                <a:gd name="T7" fmla="*/ 6 h 336"/>
                <a:gd name="T8" fmla="*/ 1359 w 3374"/>
                <a:gd name="T9" fmla="*/ 331 h 336"/>
                <a:gd name="T10" fmla="*/ 1684 w 3374"/>
                <a:gd name="T11" fmla="*/ 6 h 336"/>
                <a:gd name="T12" fmla="*/ 2029 w 3374"/>
                <a:gd name="T13" fmla="*/ 331 h 336"/>
                <a:gd name="T14" fmla="*/ 2369 w 3374"/>
                <a:gd name="T15" fmla="*/ 6 h 336"/>
                <a:gd name="T16" fmla="*/ 2709 w 3374"/>
                <a:gd name="T17" fmla="*/ 331 h 336"/>
                <a:gd name="T18" fmla="*/ 3044 w 3374"/>
                <a:gd name="T19" fmla="*/ 1 h 336"/>
                <a:gd name="T20" fmla="*/ 3374 w 3374"/>
                <a:gd name="T21" fmla="*/ 326 h 33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3374" h="336">
                  <a:moveTo>
                    <a:pt x="0" y="336"/>
                  </a:moveTo>
                  <a:cubicBezTo>
                    <a:pt x="101" y="180"/>
                    <a:pt x="203" y="25"/>
                    <a:pt x="315" y="24"/>
                  </a:cubicBezTo>
                  <a:cubicBezTo>
                    <a:pt x="427" y="23"/>
                    <a:pt x="558" y="334"/>
                    <a:pt x="674" y="331"/>
                  </a:cubicBezTo>
                  <a:cubicBezTo>
                    <a:pt x="790" y="328"/>
                    <a:pt x="895" y="6"/>
                    <a:pt x="1009" y="6"/>
                  </a:cubicBezTo>
                  <a:cubicBezTo>
                    <a:pt x="1123" y="6"/>
                    <a:pt x="1247" y="331"/>
                    <a:pt x="1359" y="331"/>
                  </a:cubicBezTo>
                  <a:cubicBezTo>
                    <a:pt x="1471" y="331"/>
                    <a:pt x="1572" y="6"/>
                    <a:pt x="1684" y="6"/>
                  </a:cubicBezTo>
                  <a:cubicBezTo>
                    <a:pt x="1796" y="6"/>
                    <a:pt x="1915" y="331"/>
                    <a:pt x="2029" y="331"/>
                  </a:cubicBezTo>
                  <a:cubicBezTo>
                    <a:pt x="2143" y="331"/>
                    <a:pt x="2256" y="6"/>
                    <a:pt x="2369" y="6"/>
                  </a:cubicBezTo>
                  <a:cubicBezTo>
                    <a:pt x="2482" y="6"/>
                    <a:pt x="2597" y="332"/>
                    <a:pt x="2709" y="331"/>
                  </a:cubicBezTo>
                  <a:cubicBezTo>
                    <a:pt x="2821" y="330"/>
                    <a:pt x="2933" y="2"/>
                    <a:pt x="3044" y="1"/>
                  </a:cubicBezTo>
                  <a:cubicBezTo>
                    <a:pt x="3155" y="0"/>
                    <a:pt x="3319" y="273"/>
                    <a:pt x="3374" y="326"/>
                  </a:cubicBezTo>
                </a:path>
              </a:pathLst>
            </a:custGeom>
            <a:noFill/>
            <a:ln w="19050">
              <a:solidFill>
                <a:srgbClr val="000000"/>
              </a:solidFill>
              <a:round/>
            </a:ln>
            <a:extLst>
              <a:ext uri="{909E8E84-426E-40DD-AFC4-6F175D3DCCD1}">
                <a14:hiddenFill xmlns:a14="http://schemas.microsoft.com/office/drawing/2010/main">
                  <a:solidFill>
                    <a:srgbClr val="FFFFFF"/>
                  </a:solidFill>
                </a14:hiddenFill>
              </a:ext>
            </a:extLst>
          </p:spPr>
          <p:txBody>
            <a:bodyPr/>
            <a:lstStyle/>
            <a:p>
              <a:endParaRPr lang="zh-CN" altLang="en-US"/>
            </a:p>
          </p:txBody>
        </p:sp>
        <p:sp>
          <p:nvSpPr>
            <p:cNvPr id="66609" name="Freeform 45"/>
            <p:cNvSpPr/>
            <p:nvPr/>
          </p:nvSpPr>
          <p:spPr bwMode="auto">
            <a:xfrm>
              <a:off x="3270" y="8271"/>
              <a:ext cx="3374" cy="157"/>
            </a:xfrm>
            <a:custGeom>
              <a:avLst/>
              <a:gdLst>
                <a:gd name="T0" fmla="*/ 0 w 3374"/>
                <a:gd name="T1" fmla="*/ 0 h 338"/>
                <a:gd name="T2" fmla="*/ 329 w 3374"/>
                <a:gd name="T3" fmla="*/ 332 h 338"/>
                <a:gd name="T4" fmla="*/ 684 w 3374"/>
                <a:gd name="T5" fmla="*/ 17 h 338"/>
                <a:gd name="T6" fmla="*/ 1024 w 3374"/>
                <a:gd name="T7" fmla="*/ 337 h 338"/>
                <a:gd name="T8" fmla="*/ 1359 w 3374"/>
                <a:gd name="T9" fmla="*/ 12 h 338"/>
                <a:gd name="T10" fmla="*/ 1709 w 3374"/>
                <a:gd name="T11" fmla="*/ 337 h 338"/>
                <a:gd name="T12" fmla="*/ 2049 w 3374"/>
                <a:gd name="T13" fmla="*/ 12 h 338"/>
                <a:gd name="T14" fmla="*/ 2424 w 3374"/>
                <a:gd name="T15" fmla="*/ 327 h 338"/>
                <a:gd name="T16" fmla="*/ 2709 w 3374"/>
                <a:gd name="T17" fmla="*/ 22 h 338"/>
                <a:gd name="T18" fmla="*/ 3054 w 3374"/>
                <a:gd name="T19" fmla="*/ 332 h 338"/>
                <a:gd name="T20" fmla="*/ 3374 w 3374"/>
                <a:gd name="T21" fmla="*/ 2 h 33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3374" h="338">
                  <a:moveTo>
                    <a:pt x="0" y="0"/>
                  </a:moveTo>
                  <a:cubicBezTo>
                    <a:pt x="107" y="164"/>
                    <a:pt x="215" y="329"/>
                    <a:pt x="329" y="332"/>
                  </a:cubicBezTo>
                  <a:cubicBezTo>
                    <a:pt x="443" y="335"/>
                    <a:pt x="568" y="16"/>
                    <a:pt x="684" y="17"/>
                  </a:cubicBezTo>
                  <a:cubicBezTo>
                    <a:pt x="800" y="18"/>
                    <a:pt x="912" y="338"/>
                    <a:pt x="1024" y="337"/>
                  </a:cubicBezTo>
                  <a:cubicBezTo>
                    <a:pt x="1136" y="336"/>
                    <a:pt x="1245" y="12"/>
                    <a:pt x="1359" y="12"/>
                  </a:cubicBezTo>
                  <a:cubicBezTo>
                    <a:pt x="1473" y="12"/>
                    <a:pt x="1594" y="337"/>
                    <a:pt x="1709" y="337"/>
                  </a:cubicBezTo>
                  <a:cubicBezTo>
                    <a:pt x="1824" y="337"/>
                    <a:pt x="1930" y="14"/>
                    <a:pt x="2049" y="12"/>
                  </a:cubicBezTo>
                  <a:cubicBezTo>
                    <a:pt x="2168" y="10"/>
                    <a:pt x="2314" y="325"/>
                    <a:pt x="2424" y="327"/>
                  </a:cubicBezTo>
                  <a:cubicBezTo>
                    <a:pt x="2534" y="329"/>
                    <a:pt x="2604" y="21"/>
                    <a:pt x="2709" y="22"/>
                  </a:cubicBezTo>
                  <a:cubicBezTo>
                    <a:pt x="2814" y="23"/>
                    <a:pt x="2943" y="335"/>
                    <a:pt x="3054" y="332"/>
                  </a:cubicBezTo>
                  <a:cubicBezTo>
                    <a:pt x="3165" y="329"/>
                    <a:pt x="3323" y="57"/>
                    <a:pt x="3374" y="2"/>
                  </a:cubicBezTo>
                </a:path>
              </a:pathLst>
            </a:custGeom>
            <a:noFill/>
            <a:ln w="19050">
              <a:solidFill>
                <a:srgbClr val="969696"/>
              </a:solidFill>
              <a:round/>
            </a:ln>
            <a:extLst>
              <a:ext uri="{909E8E84-426E-40DD-AFC4-6F175D3DCCD1}">
                <a14:hiddenFill xmlns:a14="http://schemas.microsoft.com/office/drawing/2010/main">
                  <a:solidFill>
                    <a:srgbClr val="FFFFFF"/>
                  </a:solidFill>
                </a14:hiddenFill>
              </a:ext>
            </a:extLst>
          </p:spPr>
          <p:txBody>
            <a:bodyPr/>
            <a:lstStyle/>
            <a:p>
              <a:endParaRPr lang="zh-CN" altLang="en-US"/>
            </a:p>
          </p:txBody>
        </p:sp>
        <p:cxnSp>
          <p:nvCxnSpPr>
            <p:cNvPr id="66610" name="AutoShape 46"/>
            <p:cNvCxnSpPr>
              <a:cxnSpLocks noChangeShapeType="1"/>
            </p:cNvCxnSpPr>
            <p:nvPr/>
          </p:nvCxnSpPr>
          <p:spPr bwMode="auto">
            <a:xfrm>
              <a:off x="6699" y="8282"/>
              <a:ext cx="526" cy="156"/>
            </a:xfrm>
            <a:prstGeom prst="straightConnector1">
              <a:avLst/>
            </a:prstGeom>
            <a:noFill/>
            <a:ln w="9525">
              <a:solidFill>
                <a:srgbClr val="000000"/>
              </a:solidFill>
              <a:round/>
              <a:headEnd type="triangle" w="med" len="med"/>
            </a:ln>
            <a:extLst>
              <a:ext uri="{909E8E84-426E-40DD-AFC4-6F175D3DCCD1}">
                <a14:hiddenFill xmlns:a14="http://schemas.microsoft.com/office/drawing/2010/main">
                  <a:noFill/>
                </a14:hiddenFill>
              </a:ext>
            </a:extLst>
          </p:spPr>
        </p:cxnSp>
        <p:cxnSp>
          <p:nvCxnSpPr>
            <p:cNvPr id="66611" name="AutoShape 47"/>
            <p:cNvCxnSpPr>
              <a:cxnSpLocks noChangeShapeType="1"/>
              <a:stCxn id="66605" idx="3"/>
            </p:cNvCxnSpPr>
            <p:nvPr/>
          </p:nvCxnSpPr>
          <p:spPr bwMode="auto">
            <a:xfrm flipV="1">
              <a:off x="2439" y="8423"/>
              <a:ext cx="375" cy="5"/>
            </a:xfrm>
            <a:prstGeom prst="straightConnector1">
              <a:avLst/>
            </a:prstGeom>
            <a:noFill/>
            <a:ln w="9525">
              <a:solidFill>
                <a:srgbClr val="000000"/>
              </a:solidFill>
              <a:round/>
            </a:ln>
            <a:extLst>
              <a:ext uri="{909E8E84-426E-40DD-AFC4-6F175D3DCCD1}">
                <a14:hiddenFill xmlns:a14="http://schemas.microsoft.com/office/drawing/2010/main">
                  <a:noFill/>
                </a14:hiddenFill>
              </a:ext>
            </a:extLst>
          </p:spPr>
        </p:cxnSp>
        <p:cxnSp>
          <p:nvCxnSpPr>
            <p:cNvPr id="66612" name="AutoShape 48"/>
            <p:cNvCxnSpPr>
              <a:cxnSpLocks noChangeShapeType="1"/>
            </p:cNvCxnSpPr>
            <p:nvPr/>
          </p:nvCxnSpPr>
          <p:spPr bwMode="auto">
            <a:xfrm flipV="1">
              <a:off x="2709" y="8339"/>
              <a:ext cx="561" cy="99"/>
            </a:xfrm>
            <a:prstGeom prst="straightConnector1">
              <a:avLst/>
            </a:prstGeom>
            <a:noFill/>
            <a:ln w="9525">
              <a:solidFill>
                <a:srgbClr val="000000"/>
              </a:solidFill>
              <a:round/>
              <a:headEnd type="triangle" w="med" len="med"/>
            </a:ln>
            <a:extLst>
              <a:ext uri="{909E8E84-426E-40DD-AFC4-6F175D3DCCD1}">
                <a14:hiddenFill xmlns:a14="http://schemas.microsoft.com/office/drawing/2010/main">
                  <a:noFill/>
                </a14:hiddenFill>
              </a:ext>
            </a:extLst>
          </p:spPr>
        </p:cxnSp>
        <p:cxnSp>
          <p:nvCxnSpPr>
            <p:cNvPr id="66613" name="AutoShape 49"/>
            <p:cNvCxnSpPr>
              <a:cxnSpLocks noChangeShapeType="1"/>
            </p:cNvCxnSpPr>
            <p:nvPr/>
          </p:nvCxnSpPr>
          <p:spPr bwMode="auto">
            <a:xfrm>
              <a:off x="7225" y="8428"/>
              <a:ext cx="265" cy="2"/>
            </a:xfrm>
            <a:prstGeom prst="straightConnector1">
              <a:avLst/>
            </a:prstGeom>
            <a:noFill/>
            <a:ln w="9525">
              <a:solidFill>
                <a:srgbClr val="000000"/>
              </a:solidFill>
              <a:round/>
            </a:ln>
            <a:extLst>
              <a:ext uri="{909E8E84-426E-40DD-AFC4-6F175D3DCCD1}">
                <a14:hiddenFill xmlns:a14="http://schemas.microsoft.com/office/drawing/2010/main">
                  <a:noFill/>
                </a14:hiddenFill>
              </a:ext>
            </a:extLst>
          </p:spPr>
        </p:cxnSp>
        <p:cxnSp>
          <p:nvCxnSpPr>
            <p:cNvPr id="66614" name="AutoShape 50"/>
            <p:cNvCxnSpPr>
              <a:cxnSpLocks noChangeShapeType="1"/>
            </p:cNvCxnSpPr>
            <p:nvPr/>
          </p:nvCxnSpPr>
          <p:spPr bwMode="auto">
            <a:xfrm>
              <a:off x="3941" y="8159"/>
              <a:ext cx="2138" cy="1"/>
            </a:xfrm>
            <a:prstGeom prst="straightConnector1">
              <a:avLst/>
            </a:prstGeom>
            <a:noFill/>
            <a:ln w="9525">
              <a:solidFill>
                <a:srgbClr val="000000"/>
              </a:solidFill>
              <a:prstDash val="dash"/>
              <a:round/>
              <a:headEnd type="triangle" w="med" len="med"/>
            </a:ln>
            <a:extLst>
              <a:ext uri="{909E8E84-426E-40DD-AFC4-6F175D3DCCD1}">
                <a14:hiddenFill xmlns:a14="http://schemas.microsoft.com/office/drawing/2010/main">
                  <a:noFill/>
                </a14:hiddenFill>
              </a:ext>
            </a:extLst>
          </p:spPr>
        </p:cxnSp>
        <p:cxnSp>
          <p:nvCxnSpPr>
            <p:cNvPr id="66615" name="AutoShape 51"/>
            <p:cNvCxnSpPr>
              <a:cxnSpLocks noChangeShapeType="1"/>
              <a:endCxn id="66596" idx="3"/>
            </p:cNvCxnSpPr>
            <p:nvPr/>
          </p:nvCxnSpPr>
          <p:spPr bwMode="auto">
            <a:xfrm flipH="1">
              <a:off x="7801" y="7798"/>
              <a:ext cx="271" cy="9"/>
            </a:xfrm>
            <a:prstGeom prst="straightConnector1">
              <a:avLst/>
            </a:prstGeom>
            <a:noFill/>
            <a:ln w="9525">
              <a:solidFill>
                <a:srgbClr val="000000"/>
              </a:solidFill>
              <a:round/>
              <a:tailEnd type="triangle" w="med" len="med"/>
            </a:ln>
            <a:extLst>
              <a:ext uri="{909E8E84-426E-40DD-AFC4-6F175D3DCCD1}">
                <a14:hiddenFill xmlns:a14="http://schemas.microsoft.com/office/drawing/2010/main">
                  <a:noFill/>
                </a14:hiddenFill>
              </a:ext>
            </a:extLst>
          </p:spPr>
        </p:cxnSp>
        <p:cxnSp>
          <p:nvCxnSpPr>
            <p:cNvPr id="66616" name="AutoShape 52"/>
            <p:cNvCxnSpPr>
              <a:cxnSpLocks noChangeShapeType="1"/>
              <a:endCxn id="66607" idx="3"/>
            </p:cNvCxnSpPr>
            <p:nvPr/>
          </p:nvCxnSpPr>
          <p:spPr bwMode="auto">
            <a:xfrm flipH="1">
              <a:off x="7801" y="8413"/>
              <a:ext cx="271" cy="1"/>
            </a:xfrm>
            <a:prstGeom prst="straightConnector1">
              <a:avLst/>
            </a:prstGeom>
            <a:noFill/>
            <a:ln w="9525">
              <a:solidFill>
                <a:srgbClr val="000000"/>
              </a:solidFill>
              <a:round/>
              <a:tailEnd type="triangle" w="med" len="med"/>
            </a:ln>
            <a:extLst>
              <a:ext uri="{909E8E84-426E-40DD-AFC4-6F175D3DCCD1}">
                <a14:hiddenFill xmlns:a14="http://schemas.microsoft.com/office/drawing/2010/main">
                  <a:noFill/>
                </a14:hiddenFill>
              </a:ext>
            </a:extLst>
          </p:spPr>
        </p:cxnSp>
        <p:cxnSp>
          <p:nvCxnSpPr>
            <p:cNvPr id="66617" name="AutoShape 53"/>
            <p:cNvCxnSpPr>
              <a:cxnSpLocks noChangeShapeType="1"/>
              <a:stCxn id="66605" idx="0"/>
            </p:cNvCxnSpPr>
            <p:nvPr/>
          </p:nvCxnSpPr>
          <p:spPr bwMode="auto">
            <a:xfrm flipH="1">
              <a:off x="1885" y="8428"/>
              <a:ext cx="214" cy="10"/>
            </a:xfrm>
            <a:prstGeom prst="straightConnector1">
              <a:avLst/>
            </a:prstGeom>
            <a:noFill/>
            <a:ln w="9525">
              <a:solidFill>
                <a:srgbClr val="000000"/>
              </a:solidFill>
              <a:round/>
              <a:tailEnd type="triangle" w="med" len="med"/>
            </a:ln>
            <a:extLst>
              <a:ext uri="{909E8E84-426E-40DD-AFC4-6F175D3DCCD1}">
                <a14:hiddenFill xmlns:a14="http://schemas.microsoft.com/office/drawing/2010/main">
                  <a:noFill/>
                </a14:hiddenFill>
              </a:ext>
            </a:extLst>
          </p:spPr>
        </p:cxnSp>
        <p:sp>
          <p:nvSpPr>
            <p:cNvPr id="66618" name="Rectangle 54"/>
            <p:cNvSpPr>
              <a:spLocks noChangeArrowheads="1"/>
            </p:cNvSpPr>
            <p:nvPr/>
          </p:nvSpPr>
          <p:spPr bwMode="auto">
            <a:xfrm>
              <a:off x="8072" y="8271"/>
              <a:ext cx="688" cy="45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algn="just" eaLnBrk="1" hangingPunct="1"/>
              <a:r>
                <a:rPr kumimoji="0" lang="en-US" altLang="zh-CN" sz="1600">
                  <a:solidFill>
                    <a:schemeClr val="tx1"/>
                  </a:solidFill>
                  <a:latin typeface="宋体" panose="02010600030101010101" pitchFamily="2" charset="-122"/>
                </a:rPr>
                <a:t>500Mbps</a:t>
              </a:r>
              <a:endParaRPr kumimoji="0" lang="zh-CN" altLang="zh-CN" sz="1600">
                <a:solidFill>
                  <a:schemeClr val="tx1"/>
                </a:solidFill>
              </a:endParaRPr>
            </a:p>
          </p:txBody>
        </p:sp>
        <p:sp>
          <p:nvSpPr>
            <p:cNvPr id="66619" name="Rectangle 55"/>
            <p:cNvSpPr>
              <a:spLocks noChangeArrowheads="1"/>
            </p:cNvSpPr>
            <p:nvPr/>
          </p:nvSpPr>
          <p:spPr bwMode="auto">
            <a:xfrm>
              <a:off x="8072" y="7638"/>
              <a:ext cx="688" cy="45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algn="just" eaLnBrk="1" hangingPunct="1"/>
              <a:r>
                <a:rPr kumimoji="0" lang="en-US" altLang="zh-CN" sz="1600">
                  <a:solidFill>
                    <a:schemeClr val="tx1"/>
                  </a:solidFill>
                  <a:latin typeface="宋体" panose="02010600030101010101" pitchFamily="2" charset="-122"/>
                </a:rPr>
                <a:t>500Mbps</a:t>
              </a:r>
              <a:endParaRPr kumimoji="0" lang="zh-CN" altLang="zh-CN" sz="1600">
                <a:solidFill>
                  <a:schemeClr val="tx1"/>
                </a:solidFill>
              </a:endParaRPr>
            </a:p>
          </p:txBody>
        </p:sp>
        <p:sp>
          <p:nvSpPr>
            <p:cNvPr id="66620" name="Rectangle 56"/>
            <p:cNvSpPr>
              <a:spLocks noChangeArrowheads="1"/>
            </p:cNvSpPr>
            <p:nvPr/>
          </p:nvSpPr>
          <p:spPr bwMode="auto">
            <a:xfrm>
              <a:off x="7999" y="6549"/>
              <a:ext cx="688" cy="45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algn="just" eaLnBrk="1" hangingPunct="1"/>
              <a:r>
                <a:rPr kumimoji="0" lang="en-US" altLang="zh-CN" sz="1600">
                  <a:solidFill>
                    <a:schemeClr val="tx1"/>
                  </a:solidFill>
                  <a:latin typeface="宋体" panose="02010600030101010101" pitchFamily="2" charset="-122"/>
                </a:rPr>
                <a:t>500Mbps</a:t>
              </a:r>
              <a:endParaRPr kumimoji="0" lang="zh-CN" altLang="zh-CN" sz="1600">
                <a:solidFill>
                  <a:schemeClr val="tx1"/>
                </a:solidFill>
              </a:endParaRPr>
            </a:p>
          </p:txBody>
        </p:sp>
        <p:sp>
          <p:nvSpPr>
            <p:cNvPr id="66621" name="Rectangle 57"/>
            <p:cNvSpPr>
              <a:spLocks noChangeArrowheads="1"/>
            </p:cNvSpPr>
            <p:nvPr/>
          </p:nvSpPr>
          <p:spPr bwMode="auto">
            <a:xfrm>
              <a:off x="7991" y="5888"/>
              <a:ext cx="688" cy="45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algn="just" eaLnBrk="1" hangingPunct="1"/>
              <a:r>
                <a:rPr kumimoji="0" lang="en-US" altLang="zh-CN" sz="1600">
                  <a:solidFill>
                    <a:schemeClr val="tx1"/>
                  </a:solidFill>
                  <a:latin typeface="宋体" panose="02010600030101010101" pitchFamily="2" charset="-122"/>
                </a:rPr>
                <a:t>500Mbps</a:t>
              </a:r>
              <a:endParaRPr kumimoji="0" lang="zh-CN" altLang="zh-CN" sz="1600">
                <a:solidFill>
                  <a:schemeClr val="tx1"/>
                </a:solidFill>
              </a:endParaRPr>
            </a:p>
          </p:txBody>
        </p:sp>
        <p:sp>
          <p:nvSpPr>
            <p:cNvPr id="66622" name="Rectangle 58"/>
            <p:cNvSpPr>
              <a:spLocks noChangeArrowheads="1"/>
            </p:cNvSpPr>
            <p:nvPr/>
          </p:nvSpPr>
          <p:spPr bwMode="auto">
            <a:xfrm>
              <a:off x="1208" y="5892"/>
              <a:ext cx="688" cy="45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algn="just" eaLnBrk="1" hangingPunct="1"/>
              <a:r>
                <a:rPr kumimoji="0" lang="en-US" altLang="zh-CN" sz="1600">
                  <a:solidFill>
                    <a:schemeClr val="tx1"/>
                  </a:solidFill>
                  <a:latin typeface="宋体" panose="02010600030101010101" pitchFamily="2" charset="-122"/>
                </a:rPr>
                <a:t>500Mbps</a:t>
              </a:r>
              <a:endParaRPr kumimoji="0" lang="zh-CN" altLang="zh-CN" sz="1600">
                <a:solidFill>
                  <a:schemeClr val="tx1"/>
                </a:solidFill>
              </a:endParaRPr>
            </a:p>
          </p:txBody>
        </p:sp>
        <p:sp>
          <p:nvSpPr>
            <p:cNvPr id="66623" name="Rectangle 59"/>
            <p:cNvSpPr>
              <a:spLocks noChangeArrowheads="1"/>
            </p:cNvSpPr>
            <p:nvPr/>
          </p:nvSpPr>
          <p:spPr bwMode="auto">
            <a:xfrm>
              <a:off x="1200" y="6522"/>
              <a:ext cx="688" cy="45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algn="just" eaLnBrk="1" hangingPunct="1"/>
              <a:r>
                <a:rPr kumimoji="0" lang="en-US" altLang="zh-CN" sz="1600">
                  <a:solidFill>
                    <a:schemeClr val="tx1"/>
                  </a:solidFill>
                  <a:latin typeface="宋体" panose="02010600030101010101" pitchFamily="2" charset="-122"/>
                </a:rPr>
                <a:t>500Mbps</a:t>
              </a:r>
              <a:endParaRPr kumimoji="0" lang="zh-CN" altLang="zh-CN" sz="1600">
                <a:solidFill>
                  <a:schemeClr val="tx1"/>
                </a:solidFill>
              </a:endParaRPr>
            </a:p>
          </p:txBody>
        </p:sp>
        <p:sp>
          <p:nvSpPr>
            <p:cNvPr id="66624" name="Rectangle 60"/>
            <p:cNvSpPr>
              <a:spLocks noChangeArrowheads="1"/>
            </p:cNvSpPr>
            <p:nvPr/>
          </p:nvSpPr>
          <p:spPr bwMode="auto">
            <a:xfrm>
              <a:off x="1175" y="7601"/>
              <a:ext cx="710" cy="45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algn="r" eaLnBrk="1" hangingPunct="1"/>
              <a:r>
                <a:rPr kumimoji="0" lang="en-US" altLang="zh-CN" sz="1600">
                  <a:solidFill>
                    <a:schemeClr val="tx1"/>
                  </a:solidFill>
                  <a:latin typeface="宋体" panose="02010600030101010101" pitchFamily="2" charset="-122"/>
                </a:rPr>
                <a:t>500Mbps</a:t>
              </a:r>
              <a:endParaRPr kumimoji="0" lang="zh-CN" altLang="zh-CN" sz="1600">
                <a:solidFill>
                  <a:schemeClr val="tx1"/>
                </a:solidFill>
              </a:endParaRPr>
            </a:p>
          </p:txBody>
        </p:sp>
        <p:cxnSp>
          <p:nvCxnSpPr>
            <p:cNvPr id="66625" name="AutoShape 61"/>
            <p:cNvCxnSpPr>
              <a:cxnSpLocks noChangeShapeType="1"/>
              <a:stCxn id="66594" idx="0"/>
            </p:cNvCxnSpPr>
            <p:nvPr/>
          </p:nvCxnSpPr>
          <p:spPr bwMode="auto">
            <a:xfrm flipH="1" flipV="1">
              <a:off x="1885" y="7800"/>
              <a:ext cx="235" cy="6"/>
            </a:xfrm>
            <a:prstGeom prst="straightConnector1">
              <a:avLst/>
            </a:prstGeom>
            <a:noFill/>
            <a:ln w="9525">
              <a:solidFill>
                <a:srgbClr val="000000"/>
              </a:solidFill>
              <a:round/>
              <a:tailEnd type="triangle" w="med" len="med"/>
            </a:ln>
            <a:extLst>
              <a:ext uri="{909E8E84-426E-40DD-AFC4-6F175D3DCCD1}">
                <a14:hiddenFill xmlns:a14="http://schemas.microsoft.com/office/drawing/2010/main">
                  <a:noFill/>
                </a14:hiddenFill>
              </a:ext>
            </a:extLst>
          </p:spPr>
        </p:cxnSp>
        <p:sp>
          <p:nvSpPr>
            <p:cNvPr id="66626" name="Rectangle 62"/>
            <p:cNvSpPr>
              <a:spLocks noChangeArrowheads="1"/>
            </p:cNvSpPr>
            <p:nvPr/>
          </p:nvSpPr>
          <p:spPr bwMode="auto">
            <a:xfrm>
              <a:off x="1197" y="8282"/>
              <a:ext cx="688" cy="45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algn="just" eaLnBrk="1" hangingPunct="1"/>
              <a:r>
                <a:rPr kumimoji="0" lang="en-US" altLang="zh-CN" sz="1600">
                  <a:solidFill>
                    <a:schemeClr val="tx1"/>
                  </a:solidFill>
                  <a:latin typeface="宋体" panose="02010600030101010101" pitchFamily="2" charset="-122"/>
                </a:rPr>
                <a:t>500Mbps</a:t>
              </a:r>
              <a:endParaRPr kumimoji="0" lang="zh-CN" altLang="zh-CN" sz="1600">
                <a:solidFill>
                  <a:schemeClr val="tx1"/>
                </a:solidFill>
              </a:endParaRPr>
            </a:p>
          </p:txBody>
        </p:sp>
        <p:sp>
          <p:nvSpPr>
            <p:cNvPr id="66627" name="Rectangle 63"/>
            <p:cNvSpPr>
              <a:spLocks noChangeArrowheads="1"/>
            </p:cNvSpPr>
            <p:nvPr/>
          </p:nvSpPr>
          <p:spPr bwMode="auto">
            <a:xfrm>
              <a:off x="4337" y="5443"/>
              <a:ext cx="1023" cy="45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algn="just" eaLnBrk="1" hangingPunct="1"/>
              <a:r>
                <a:rPr kumimoji="0" lang="en-US" altLang="zh-CN" sz="1600">
                  <a:solidFill>
                    <a:schemeClr val="tx1"/>
                  </a:solidFill>
                  <a:latin typeface="宋体" panose="02010600030101010101" pitchFamily="2" charset="-122"/>
                </a:rPr>
                <a:t>1000Mbps</a:t>
              </a:r>
              <a:endParaRPr kumimoji="0" lang="zh-CN" altLang="zh-CN" sz="1600">
                <a:solidFill>
                  <a:schemeClr val="tx1"/>
                </a:solidFill>
              </a:endParaRPr>
            </a:p>
          </p:txBody>
        </p:sp>
        <p:cxnSp>
          <p:nvCxnSpPr>
            <p:cNvPr id="66628" name="AutoShape 64"/>
            <p:cNvCxnSpPr>
              <a:cxnSpLocks noChangeShapeType="1"/>
            </p:cNvCxnSpPr>
            <p:nvPr/>
          </p:nvCxnSpPr>
          <p:spPr bwMode="auto">
            <a:xfrm>
              <a:off x="2950" y="5790"/>
              <a:ext cx="4074" cy="1"/>
            </a:xfrm>
            <a:prstGeom prst="straightConnector1">
              <a:avLst/>
            </a:prstGeom>
            <a:noFill/>
            <a:ln w="9525">
              <a:solidFill>
                <a:srgbClr val="000000"/>
              </a:solidFill>
              <a:prstDash val="dash"/>
              <a:round/>
              <a:tailEnd type="triangle" w="med" len="med"/>
            </a:ln>
            <a:extLst>
              <a:ext uri="{909E8E84-426E-40DD-AFC4-6F175D3DCCD1}">
                <a14:hiddenFill xmlns:a14="http://schemas.microsoft.com/office/drawing/2010/main">
                  <a:noFill/>
                </a14:hiddenFill>
              </a:ext>
            </a:extLst>
          </p:spPr>
        </p:cxnSp>
        <p:sp>
          <p:nvSpPr>
            <p:cNvPr id="66629" name="Rectangle 65"/>
            <p:cNvSpPr>
              <a:spLocks noChangeArrowheads="1"/>
            </p:cNvSpPr>
            <p:nvPr/>
          </p:nvSpPr>
          <p:spPr bwMode="auto">
            <a:xfrm>
              <a:off x="4447" y="8522"/>
              <a:ext cx="913" cy="45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algn="just" eaLnBrk="1" hangingPunct="1"/>
              <a:r>
                <a:rPr kumimoji="0" lang="en-US" altLang="zh-CN" sz="1600">
                  <a:solidFill>
                    <a:schemeClr val="tx1"/>
                  </a:solidFill>
                  <a:latin typeface="宋体" panose="02010600030101010101" pitchFamily="2" charset="-122"/>
                </a:rPr>
                <a:t>1000Mbps</a:t>
              </a:r>
              <a:endParaRPr kumimoji="0" lang="zh-CN" altLang="zh-CN" sz="1600">
                <a:solidFill>
                  <a:schemeClr val="tx1"/>
                </a:solidFill>
              </a:endParaRPr>
            </a:p>
          </p:txBody>
        </p:sp>
        <p:cxnSp>
          <p:nvCxnSpPr>
            <p:cNvPr id="66630" name="AutoShape 66"/>
            <p:cNvCxnSpPr>
              <a:cxnSpLocks noChangeShapeType="1"/>
            </p:cNvCxnSpPr>
            <p:nvPr/>
          </p:nvCxnSpPr>
          <p:spPr bwMode="auto">
            <a:xfrm flipH="1">
              <a:off x="2800" y="8870"/>
              <a:ext cx="4425" cy="10"/>
            </a:xfrm>
            <a:prstGeom prst="straightConnector1">
              <a:avLst/>
            </a:prstGeom>
            <a:noFill/>
            <a:ln w="9525">
              <a:solidFill>
                <a:srgbClr val="000000"/>
              </a:solidFill>
              <a:prstDash val="dash"/>
              <a:round/>
              <a:tailEnd type="triangle" w="med" len="med"/>
            </a:ln>
            <a:extLst>
              <a:ext uri="{909E8E84-426E-40DD-AFC4-6F175D3DCCD1}">
                <a14:hiddenFill xmlns:a14="http://schemas.microsoft.com/office/drawing/2010/main">
                  <a:noFill/>
                </a14:hiddenFill>
              </a:ext>
            </a:extLst>
          </p:spPr>
        </p:cxnSp>
        <p:sp>
          <p:nvSpPr>
            <p:cNvPr id="66631" name="Line 67"/>
            <p:cNvSpPr>
              <a:spLocks noChangeShapeType="1"/>
            </p:cNvSpPr>
            <p:nvPr/>
          </p:nvSpPr>
          <p:spPr bwMode="auto">
            <a:xfrm>
              <a:off x="1958" y="6725"/>
              <a:ext cx="180" cy="1"/>
            </a:xfrm>
            <a:prstGeom prst="line">
              <a:avLst/>
            </a:prstGeom>
            <a:noFill/>
            <a:ln w="9525">
              <a:solidFill>
                <a:srgbClr val="000000"/>
              </a:solidFill>
              <a:round/>
              <a:tailEnd type="triangle" w="med" len="med"/>
            </a:ln>
            <a:extLst>
              <a:ext uri="{909E8E84-426E-40DD-AFC4-6F175D3DCCD1}">
                <a14:hiddenFill xmlns:a14="http://schemas.microsoft.com/office/drawing/2010/main">
                  <a:noFill/>
                </a14:hiddenFill>
              </a:ext>
            </a:extLst>
          </p:spPr>
          <p:txBody>
            <a:bodyPr/>
            <a:lstStyle/>
            <a:p>
              <a:endParaRPr lang="zh-CN" altLang="en-US"/>
            </a:p>
          </p:txBody>
        </p:sp>
        <p:sp>
          <p:nvSpPr>
            <p:cNvPr id="66632" name="Line 68"/>
            <p:cNvSpPr>
              <a:spLocks noChangeShapeType="1"/>
            </p:cNvSpPr>
            <p:nvPr/>
          </p:nvSpPr>
          <p:spPr bwMode="auto">
            <a:xfrm>
              <a:off x="1943" y="6080"/>
              <a:ext cx="180" cy="1"/>
            </a:xfrm>
            <a:prstGeom prst="line">
              <a:avLst/>
            </a:prstGeom>
            <a:noFill/>
            <a:ln w="9525">
              <a:solidFill>
                <a:srgbClr val="000000"/>
              </a:solidFill>
              <a:round/>
              <a:tailEnd type="triangle" w="med" len="med"/>
            </a:ln>
            <a:extLst>
              <a:ext uri="{909E8E84-426E-40DD-AFC4-6F175D3DCCD1}">
                <a14:hiddenFill xmlns:a14="http://schemas.microsoft.com/office/drawing/2010/main">
                  <a:noFill/>
                </a14:hiddenFill>
              </a:ext>
            </a:extLst>
          </p:spPr>
          <p:txBody>
            <a:bodyPr/>
            <a:lstStyle/>
            <a:p>
              <a:endParaRPr lang="zh-CN" altLang="en-US"/>
            </a:p>
          </p:txBody>
        </p:sp>
      </p:grpSp>
      <p:sp>
        <p:nvSpPr>
          <p:cNvPr id="66566" name="标题 1"/>
          <p:cNvSpPr/>
          <p:nvPr/>
        </p:nvSpPr>
        <p:spPr bwMode="auto">
          <a:xfrm>
            <a:off x="3071813" y="260350"/>
            <a:ext cx="7056437"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r>
              <a:rPr kumimoji="0" lang="en-US" altLang="zh-CN" sz="2800" b="1">
                <a:solidFill>
                  <a:srgbClr val="375B79"/>
                </a:solidFill>
              </a:rPr>
              <a:t>3.2.8</a:t>
            </a:r>
            <a:r>
              <a:rPr kumimoji="0" lang="zh-CN" altLang="en-US" sz="2800" b="1">
                <a:solidFill>
                  <a:srgbClr val="375B79"/>
                </a:solidFill>
              </a:rPr>
              <a:t> 综合布线系统缆线方案选择</a:t>
            </a:r>
            <a:endParaRPr kumimoji="0" lang="zh-CN" altLang="en-US" sz="2800" b="1">
              <a:solidFill>
                <a:srgbClr val="375B79"/>
              </a:solidFill>
            </a:endParaRPr>
          </a:p>
        </p:txBody>
      </p:sp>
    </p:spTree>
  </p:cSld>
  <p:clrMapOvr>
    <a:masterClrMapping/>
  </p:clrMapOvr>
  <p:transition>
    <p:zoom/>
  </p:transition>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表格 6"/>
          <p:cNvGraphicFramePr>
            <a:graphicFrameLocks noGrp="1"/>
          </p:cNvGraphicFramePr>
          <p:nvPr>
            <p:custDataLst>
              <p:tags r:id="rId1"/>
            </p:custDataLst>
          </p:nvPr>
        </p:nvGraphicFramePr>
        <p:xfrm>
          <a:off x="847725" y="1919605"/>
          <a:ext cx="10778490" cy="4366895"/>
        </p:xfrm>
        <a:graphic>
          <a:graphicData uri="http://schemas.openxmlformats.org/drawingml/2006/table">
            <a:tbl>
              <a:tblPr/>
              <a:tblGrid>
                <a:gridCol w="2347595"/>
                <a:gridCol w="2031365"/>
                <a:gridCol w="3011170"/>
                <a:gridCol w="1810385"/>
                <a:gridCol w="1577975"/>
              </a:tblGrid>
              <a:tr h="912495">
                <a:tc>
                  <a:txBody>
                    <a:bodyPr/>
                    <a:lstStyle/>
                    <a:p>
                      <a:pPr algn="ctr">
                        <a:spcAft>
                          <a:spcPts val="0"/>
                        </a:spcAft>
                      </a:pPr>
                      <a:r>
                        <a:rPr lang="zh-CN" sz="2000" kern="100" dirty="0">
                          <a:solidFill>
                            <a:srgbClr val="FF0000"/>
                          </a:solidFill>
                          <a:latin typeface="Calibri" panose="020F0502020204030204"/>
                          <a:ea typeface="宋体" panose="02010600030101010101" pitchFamily="2" charset="-122"/>
                          <a:cs typeface="Times New Roman" panose="02020603050405020304"/>
                        </a:rPr>
                        <a:t>名称</a:t>
                      </a:r>
                      <a:endParaRPr lang="zh-CN" sz="2000" kern="100" dirty="0">
                        <a:solidFill>
                          <a:srgbClr val="FF0000"/>
                        </a:solidFill>
                        <a:latin typeface="Calibri" panose="020F05020202040302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r>
                        <a:rPr lang="zh-CN" sz="2000" kern="100" dirty="0">
                          <a:solidFill>
                            <a:srgbClr val="FF0000"/>
                          </a:solidFill>
                          <a:latin typeface="Calibri" panose="020F0502020204030204"/>
                          <a:ea typeface="宋体" panose="02010600030101010101" pitchFamily="2" charset="-122"/>
                          <a:cs typeface="Times New Roman" panose="02020603050405020304"/>
                        </a:rPr>
                        <a:t>媒质</a:t>
                      </a:r>
                      <a:endParaRPr lang="zh-CN" sz="2000" kern="100" dirty="0">
                        <a:solidFill>
                          <a:srgbClr val="FF0000"/>
                        </a:solidFill>
                        <a:latin typeface="Calibri" panose="020F05020202040302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r>
                        <a:rPr lang="zh-CN" sz="2000" kern="100" dirty="0">
                          <a:solidFill>
                            <a:srgbClr val="FF0000"/>
                          </a:solidFill>
                          <a:latin typeface="Calibri" panose="020F0502020204030204"/>
                          <a:ea typeface="宋体" panose="02010600030101010101" pitchFamily="2" charset="-122"/>
                          <a:cs typeface="Times New Roman" panose="02020603050405020304"/>
                        </a:rPr>
                        <a:t>类别</a:t>
                      </a:r>
                      <a:endParaRPr lang="zh-CN" sz="2000" kern="100" dirty="0">
                        <a:solidFill>
                          <a:srgbClr val="FF0000"/>
                        </a:solidFill>
                        <a:latin typeface="Calibri" panose="020F05020202040302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r>
                        <a:rPr lang="zh-CN" sz="2000" kern="100" dirty="0">
                          <a:solidFill>
                            <a:srgbClr val="FF0000"/>
                          </a:solidFill>
                          <a:latin typeface="Calibri" panose="020F0502020204030204"/>
                          <a:ea typeface="宋体" panose="02010600030101010101" pitchFamily="2" charset="-122"/>
                          <a:cs typeface="Times New Roman" panose="02020603050405020304"/>
                        </a:rPr>
                        <a:t>传输距离</a:t>
                      </a:r>
                      <a:endParaRPr lang="zh-CN" sz="2000" kern="100" dirty="0">
                        <a:solidFill>
                          <a:srgbClr val="FF0000"/>
                        </a:solidFill>
                        <a:latin typeface="Calibri" panose="020F05020202040302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en-US" sz="2000" kern="100" dirty="0">
                        <a:solidFill>
                          <a:srgbClr val="FF0000"/>
                        </a:solidFill>
                        <a:latin typeface="宋体" panose="02010600030101010101" pitchFamily="2" charset="-122"/>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r>
              <a:tr h="575945">
                <a:tc>
                  <a:txBody>
                    <a:bodyPr/>
                    <a:lstStyle/>
                    <a:p>
                      <a:pPr algn="ctr">
                        <a:spcAft>
                          <a:spcPts val="0"/>
                        </a:spcAft>
                      </a:pPr>
                      <a:r>
                        <a:rPr lang="en-US" sz="2000" kern="100">
                          <a:solidFill>
                            <a:srgbClr val="FF0000"/>
                          </a:solidFill>
                          <a:latin typeface="宋体" panose="02010600030101010101" pitchFamily="2" charset="-122"/>
                          <a:ea typeface="宋体" panose="02010600030101010101" pitchFamily="2" charset="-122"/>
                          <a:cs typeface="Times New Roman" panose="02020603050405020304"/>
                        </a:rPr>
                        <a:t>1000Base-T</a:t>
                      </a:r>
                      <a:endParaRPr lang="en-US" sz="2000" kern="100">
                        <a:solidFill>
                          <a:srgbClr val="FF0000"/>
                        </a:solidFill>
                        <a:latin typeface="宋体" panose="02010600030101010101" pitchFamily="2" charset="-122"/>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r>
                        <a:rPr lang="zh-CN" sz="2000" kern="100">
                          <a:solidFill>
                            <a:srgbClr val="FF0000"/>
                          </a:solidFill>
                          <a:latin typeface="Calibri" panose="020F0502020204030204"/>
                          <a:ea typeface="宋体" panose="02010600030101010101" pitchFamily="2" charset="-122"/>
                          <a:cs typeface="Times New Roman" panose="02020603050405020304"/>
                        </a:rPr>
                        <a:t>双绞铜线</a:t>
                      </a:r>
                      <a:endParaRPr lang="zh-CN" sz="2000" kern="100">
                        <a:solidFill>
                          <a:srgbClr val="FF0000"/>
                        </a:solidFill>
                        <a:latin typeface="Calibri" panose="020F05020202040302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r>
                        <a:rPr lang="en-US" sz="2000" kern="100">
                          <a:solidFill>
                            <a:srgbClr val="FF0000"/>
                          </a:solidFill>
                          <a:latin typeface="宋体" panose="02010600030101010101" pitchFamily="2" charset="-122"/>
                          <a:ea typeface="宋体" panose="02010600030101010101" pitchFamily="2" charset="-122"/>
                          <a:cs typeface="Times New Roman" panose="02020603050405020304"/>
                        </a:rPr>
                        <a:t>5e</a:t>
                      </a:r>
                      <a:r>
                        <a:rPr lang="zh-CN" sz="2000" kern="100">
                          <a:solidFill>
                            <a:srgbClr val="FF0000"/>
                          </a:solidFill>
                          <a:latin typeface="Calibri" panose="020F0502020204030204"/>
                          <a:ea typeface="宋体" panose="02010600030101010101" pitchFamily="2" charset="-122"/>
                          <a:cs typeface="Times New Roman" panose="02020603050405020304"/>
                        </a:rPr>
                        <a:t>类</a:t>
                      </a:r>
                      <a:endParaRPr lang="zh-CN" sz="2000" kern="100">
                        <a:solidFill>
                          <a:srgbClr val="FF0000"/>
                        </a:solidFill>
                        <a:latin typeface="Calibri" panose="020F05020202040302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r>
                        <a:rPr lang="en-US" sz="2000" kern="100" dirty="0">
                          <a:solidFill>
                            <a:srgbClr val="FF0000"/>
                          </a:solidFill>
                          <a:latin typeface="宋体" panose="02010600030101010101" pitchFamily="2" charset="-122"/>
                          <a:ea typeface="宋体" panose="02010600030101010101" pitchFamily="2" charset="-122"/>
                          <a:cs typeface="Times New Roman" panose="02020603050405020304"/>
                        </a:rPr>
                        <a:t>100m</a:t>
                      </a:r>
                      <a:endParaRPr lang="en-US" sz="2000" kern="100" dirty="0">
                        <a:solidFill>
                          <a:srgbClr val="FF0000"/>
                        </a:solidFill>
                        <a:latin typeface="宋体" panose="02010600030101010101" pitchFamily="2" charset="-122"/>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r>
                        <a:rPr lang="en-US" sz="2000" kern="100">
                          <a:solidFill>
                            <a:srgbClr val="FF0000"/>
                          </a:solidFill>
                          <a:latin typeface="宋体" panose="02010600030101010101" pitchFamily="2" charset="-122"/>
                          <a:ea typeface="宋体" panose="02010600030101010101" pitchFamily="2" charset="-122"/>
                          <a:cs typeface="Times New Roman" panose="02020603050405020304"/>
                        </a:rPr>
                        <a:t>4</a:t>
                      </a:r>
                      <a:r>
                        <a:rPr lang="zh-CN" sz="2000" kern="100">
                          <a:solidFill>
                            <a:srgbClr val="FF0000"/>
                          </a:solidFill>
                          <a:latin typeface="Calibri" panose="020F0502020204030204"/>
                          <a:ea typeface="宋体" panose="02010600030101010101" pitchFamily="2" charset="-122"/>
                          <a:cs typeface="Times New Roman" panose="02020603050405020304"/>
                        </a:rPr>
                        <a:t>对</a:t>
                      </a:r>
                      <a:endParaRPr lang="zh-CN" sz="2000" kern="100">
                        <a:solidFill>
                          <a:srgbClr val="FF0000"/>
                        </a:solidFill>
                        <a:latin typeface="Calibri" panose="020F05020202040302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r>
              <a:tr h="575310">
                <a:tc>
                  <a:txBody>
                    <a:bodyPr/>
                    <a:lstStyle/>
                    <a:p>
                      <a:pPr algn="ctr">
                        <a:spcAft>
                          <a:spcPts val="0"/>
                        </a:spcAft>
                      </a:pPr>
                      <a:r>
                        <a:rPr lang="en-US" sz="2000" kern="100">
                          <a:solidFill>
                            <a:srgbClr val="FF0000"/>
                          </a:solidFill>
                          <a:latin typeface="宋体" panose="02010600030101010101" pitchFamily="2" charset="-122"/>
                          <a:ea typeface="宋体" panose="02010600030101010101" pitchFamily="2" charset="-122"/>
                          <a:cs typeface="Times New Roman" panose="02020603050405020304"/>
                        </a:rPr>
                        <a:t>1000Base-TX</a:t>
                      </a:r>
                      <a:endParaRPr lang="en-US" sz="2000" kern="100">
                        <a:solidFill>
                          <a:srgbClr val="FF0000"/>
                        </a:solidFill>
                        <a:latin typeface="宋体" panose="02010600030101010101" pitchFamily="2" charset="-122"/>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r>
                        <a:rPr lang="zh-CN" sz="2000" kern="100">
                          <a:solidFill>
                            <a:srgbClr val="FF0000"/>
                          </a:solidFill>
                          <a:latin typeface="Calibri" panose="020F0502020204030204"/>
                          <a:ea typeface="宋体" panose="02010600030101010101" pitchFamily="2" charset="-122"/>
                          <a:cs typeface="Times New Roman" panose="02020603050405020304"/>
                        </a:rPr>
                        <a:t>双绞铜线</a:t>
                      </a:r>
                      <a:endParaRPr lang="zh-CN" sz="2000" kern="100">
                        <a:solidFill>
                          <a:srgbClr val="FF0000"/>
                        </a:solidFill>
                        <a:latin typeface="Calibri" panose="020F05020202040302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r>
                        <a:rPr lang="en-US" sz="2000" kern="100">
                          <a:solidFill>
                            <a:srgbClr val="FF0000"/>
                          </a:solidFill>
                          <a:latin typeface="宋体" panose="02010600030101010101" pitchFamily="2" charset="-122"/>
                          <a:ea typeface="宋体" panose="02010600030101010101" pitchFamily="2" charset="-122"/>
                          <a:cs typeface="Times New Roman" panose="02020603050405020304"/>
                        </a:rPr>
                        <a:t>6</a:t>
                      </a:r>
                      <a:r>
                        <a:rPr lang="zh-CN" sz="2000" kern="100">
                          <a:solidFill>
                            <a:srgbClr val="FF0000"/>
                          </a:solidFill>
                          <a:latin typeface="Calibri" panose="020F0502020204030204"/>
                          <a:ea typeface="宋体" panose="02010600030101010101" pitchFamily="2" charset="-122"/>
                          <a:cs typeface="Times New Roman" panose="02020603050405020304"/>
                        </a:rPr>
                        <a:t>类</a:t>
                      </a:r>
                      <a:endParaRPr lang="zh-CN" sz="2000" kern="100">
                        <a:solidFill>
                          <a:srgbClr val="FF0000"/>
                        </a:solidFill>
                        <a:latin typeface="Calibri" panose="020F05020202040302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r>
                        <a:rPr lang="en-US" sz="2000" kern="100" dirty="0">
                          <a:solidFill>
                            <a:srgbClr val="FF0000"/>
                          </a:solidFill>
                          <a:latin typeface="宋体" panose="02010600030101010101" pitchFamily="2" charset="-122"/>
                          <a:ea typeface="宋体" panose="02010600030101010101" pitchFamily="2" charset="-122"/>
                          <a:cs typeface="Times New Roman" panose="02020603050405020304"/>
                        </a:rPr>
                        <a:t>100m</a:t>
                      </a:r>
                      <a:endParaRPr lang="en-US" sz="2000" kern="100" dirty="0">
                        <a:solidFill>
                          <a:srgbClr val="FF0000"/>
                        </a:solidFill>
                        <a:latin typeface="宋体" panose="02010600030101010101" pitchFamily="2" charset="-122"/>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r>
                        <a:rPr lang="en-US" sz="2000" kern="100">
                          <a:solidFill>
                            <a:srgbClr val="FF0000"/>
                          </a:solidFill>
                          <a:latin typeface="宋体" panose="02010600030101010101" pitchFamily="2" charset="-122"/>
                          <a:ea typeface="宋体" panose="02010600030101010101" pitchFamily="2" charset="-122"/>
                          <a:cs typeface="Times New Roman" panose="02020603050405020304"/>
                        </a:rPr>
                        <a:t>4</a:t>
                      </a:r>
                      <a:r>
                        <a:rPr lang="zh-CN" sz="2000" kern="100">
                          <a:solidFill>
                            <a:srgbClr val="FF0000"/>
                          </a:solidFill>
                          <a:latin typeface="Calibri" panose="020F0502020204030204"/>
                          <a:ea typeface="宋体" panose="02010600030101010101" pitchFamily="2" charset="-122"/>
                          <a:cs typeface="Times New Roman" panose="02020603050405020304"/>
                        </a:rPr>
                        <a:t>对</a:t>
                      </a:r>
                      <a:endParaRPr lang="zh-CN" sz="2000" kern="100">
                        <a:solidFill>
                          <a:srgbClr val="FF0000"/>
                        </a:solidFill>
                        <a:latin typeface="Calibri" panose="020F05020202040302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r>
              <a:tr h="575945">
                <a:tc>
                  <a:txBody>
                    <a:bodyPr/>
                    <a:lstStyle/>
                    <a:p>
                      <a:pPr algn="ctr">
                        <a:spcAft>
                          <a:spcPts val="0"/>
                        </a:spcAft>
                      </a:pPr>
                      <a:r>
                        <a:rPr lang="en-US" sz="2000" kern="100">
                          <a:solidFill>
                            <a:srgbClr val="FF0000"/>
                          </a:solidFill>
                          <a:latin typeface="宋体" panose="02010600030101010101" pitchFamily="2" charset="-122"/>
                          <a:ea typeface="宋体" panose="02010600030101010101" pitchFamily="2" charset="-122"/>
                          <a:cs typeface="Times New Roman" panose="02020603050405020304"/>
                        </a:rPr>
                        <a:t>10Gbase-T</a:t>
                      </a:r>
                      <a:endParaRPr lang="en-US" sz="2000" kern="100">
                        <a:solidFill>
                          <a:srgbClr val="FF0000"/>
                        </a:solidFill>
                        <a:latin typeface="宋体" panose="02010600030101010101" pitchFamily="2" charset="-122"/>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r>
                        <a:rPr lang="zh-CN" sz="2000" kern="100">
                          <a:solidFill>
                            <a:srgbClr val="FF0000"/>
                          </a:solidFill>
                          <a:latin typeface="Calibri" panose="020F0502020204030204"/>
                          <a:ea typeface="宋体" panose="02010600030101010101" pitchFamily="2" charset="-122"/>
                          <a:cs typeface="Times New Roman" panose="02020603050405020304"/>
                        </a:rPr>
                        <a:t>双绞铜线</a:t>
                      </a:r>
                      <a:endParaRPr lang="zh-CN" sz="2000" kern="100">
                        <a:solidFill>
                          <a:srgbClr val="FF0000"/>
                        </a:solidFill>
                        <a:latin typeface="Calibri" panose="020F05020202040302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r>
                        <a:rPr lang="en-US" sz="2000" kern="100">
                          <a:solidFill>
                            <a:srgbClr val="FF0000"/>
                          </a:solidFill>
                          <a:latin typeface="宋体" panose="02010600030101010101" pitchFamily="2" charset="-122"/>
                          <a:ea typeface="宋体" panose="02010600030101010101" pitchFamily="2" charset="-122"/>
                          <a:cs typeface="Times New Roman" panose="02020603050405020304"/>
                        </a:rPr>
                        <a:t>6</a:t>
                      </a:r>
                      <a:r>
                        <a:rPr lang="zh-CN" sz="2000" kern="100">
                          <a:solidFill>
                            <a:srgbClr val="FF0000"/>
                          </a:solidFill>
                          <a:latin typeface="Calibri" panose="020F0502020204030204"/>
                          <a:ea typeface="宋体" panose="02010600030101010101" pitchFamily="2" charset="-122"/>
                          <a:cs typeface="Times New Roman" panose="02020603050405020304"/>
                        </a:rPr>
                        <a:t>类</a:t>
                      </a:r>
                      <a:r>
                        <a:rPr lang="en-US" sz="2000" kern="100">
                          <a:solidFill>
                            <a:srgbClr val="FF0000"/>
                          </a:solidFill>
                          <a:latin typeface="Calibri" panose="020F0502020204030204"/>
                          <a:ea typeface="宋体" panose="02010600030101010101" pitchFamily="2" charset="-122"/>
                          <a:cs typeface="Times New Roman" panose="02020603050405020304"/>
                        </a:rPr>
                        <a:t>E</a:t>
                      </a:r>
                      <a:r>
                        <a:rPr lang="zh-CN" sz="2000" kern="100">
                          <a:solidFill>
                            <a:srgbClr val="FF0000"/>
                          </a:solidFill>
                          <a:latin typeface="Calibri" panose="020F0502020204030204"/>
                          <a:ea typeface="宋体" panose="02010600030101010101" pitchFamily="2" charset="-122"/>
                          <a:cs typeface="Times New Roman" panose="02020603050405020304"/>
                        </a:rPr>
                        <a:t>级</a:t>
                      </a:r>
                      <a:r>
                        <a:rPr lang="en-US" sz="2000" kern="100">
                          <a:solidFill>
                            <a:srgbClr val="FF0000"/>
                          </a:solidFill>
                          <a:latin typeface="Calibri" panose="020F0502020204030204"/>
                          <a:ea typeface="宋体" panose="02010600030101010101" pitchFamily="2" charset="-122"/>
                          <a:cs typeface="Times New Roman" panose="02020603050405020304"/>
                        </a:rPr>
                        <a:t>UTP</a:t>
                      </a:r>
                      <a:endParaRPr lang="en-US" sz="2000" kern="100">
                        <a:solidFill>
                          <a:srgbClr val="FF0000"/>
                        </a:solidFill>
                        <a:latin typeface="Calibri" panose="020F05020202040302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r>
                        <a:rPr lang="en-US" altLang="zh-CN" sz="2000" kern="100" dirty="0" smtClean="0">
                          <a:solidFill>
                            <a:srgbClr val="FF0000"/>
                          </a:solidFill>
                          <a:latin typeface="宋体" panose="02010600030101010101" pitchFamily="2" charset="-122"/>
                          <a:ea typeface="宋体" panose="02010600030101010101" pitchFamily="2" charset="-122"/>
                          <a:cs typeface="Times New Roman" panose="02020603050405020304"/>
                        </a:rPr>
                        <a:t>55m</a:t>
                      </a:r>
                      <a:endParaRPr lang="en-US" altLang="zh-CN" sz="2000" kern="100" dirty="0" smtClean="0">
                        <a:solidFill>
                          <a:srgbClr val="FF0000"/>
                        </a:solidFill>
                        <a:latin typeface="宋体" panose="02010600030101010101" pitchFamily="2" charset="-122"/>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r>
                        <a:rPr lang="en-US" sz="2000" kern="100">
                          <a:solidFill>
                            <a:srgbClr val="FF0000"/>
                          </a:solidFill>
                          <a:latin typeface="宋体" panose="02010600030101010101" pitchFamily="2" charset="-122"/>
                          <a:ea typeface="宋体" panose="02010600030101010101" pitchFamily="2" charset="-122"/>
                          <a:cs typeface="Times New Roman" panose="02020603050405020304"/>
                        </a:rPr>
                        <a:t>4</a:t>
                      </a:r>
                      <a:r>
                        <a:rPr lang="zh-CN" sz="2000" kern="100">
                          <a:solidFill>
                            <a:srgbClr val="FF0000"/>
                          </a:solidFill>
                          <a:latin typeface="Calibri" panose="020F0502020204030204"/>
                          <a:ea typeface="宋体" panose="02010600030101010101" pitchFamily="2" charset="-122"/>
                          <a:cs typeface="Times New Roman" panose="02020603050405020304"/>
                        </a:rPr>
                        <a:t>对</a:t>
                      </a:r>
                      <a:endParaRPr lang="zh-CN" sz="2000" kern="100">
                        <a:solidFill>
                          <a:srgbClr val="FF0000"/>
                        </a:solidFill>
                        <a:latin typeface="Calibri" panose="020F05020202040302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r>
              <a:tr h="575945">
                <a:tc>
                  <a:txBody>
                    <a:bodyPr/>
                    <a:lstStyle/>
                    <a:p>
                      <a:pPr algn="ctr">
                        <a:spcAft>
                          <a:spcPts val="0"/>
                        </a:spcAft>
                      </a:pPr>
                      <a:r>
                        <a:rPr lang="en-US" sz="2000" kern="100">
                          <a:solidFill>
                            <a:srgbClr val="FF0000"/>
                          </a:solidFill>
                          <a:latin typeface="宋体" panose="02010600030101010101" pitchFamily="2" charset="-122"/>
                          <a:ea typeface="宋体" panose="02010600030101010101" pitchFamily="2" charset="-122"/>
                          <a:cs typeface="Times New Roman" panose="02020603050405020304"/>
                        </a:rPr>
                        <a:t>10Gbase-T</a:t>
                      </a:r>
                      <a:endParaRPr lang="en-US" sz="2000" kern="100">
                        <a:solidFill>
                          <a:srgbClr val="FF0000"/>
                        </a:solidFill>
                        <a:latin typeface="宋体" panose="02010600030101010101" pitchFamily="2" charset="-122"/>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r>
                        <a:rPr lang="zh-CN" sz="2000" kern="100">
                          <a:solidFill>
                            <a:srgbClr val="FF0000"/>
                          </a:solidFill>
                          <a:latin typeface="Calibri" panose="020F0502020204030204"/>
                          <a:ea typeface="宋体" panose="02010600030101010101" pitchFamily="2" charset="-122"/>
                          <a:cs typeface="Times New Roman" panose="02020603050405020304"/>
                        </a:rPr>
                        <a:t>双绞铜线</a:t>
                      </a:r>
                      <a:endParaRPr lang="zh-CN" sz="2000" kern="100">
                        <a:solidFill>
                          <a:srgbClr val="FF0000"/>
                        </a:solidFill>
                        <a:latin typeface="Calibri" panose="020F05020202040302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r>
                        <a:rPr lang="en-US" sz="2000" kern="100">
                          <a:solidFill>
                            <a:srgbClr val="FF0000"/>
                          </a:solidFill>
                          <a:latin typeface="宋体" panose="02010600030101010101" pitchFamily="2" charset="-122"/>
                          <a:ea typeface="宋体" panose="02010600030101010101" pitchFamily="2" charset="-122"/>
                          <a:cs typeface="Times New Roman" panose="02020603050405020304"/>
                        </a:rPr>
                        <a:t>6</a:t>
                      </a:r>
                      <a:r>
                        <a:rPr lang="zh-CN" sz="2000" kern="100">
                          <a:solidFill>
                            <a:srgbClr val="FF0000"/>
                          </a:solidFill>
                          <a:latin typeface="Calibri" panose="020F0502020204030204"/>
                          <a:ea typeface="宋体" panose="02010600030101010101" pitchFamily="2" charset="-122"/>
                          <a:cs typeface="Times New Roman" panose="02020603050405020304"/>
                        </a:rPr>
                        <a:t>类</a:t>
                      </a:r>
                      <a:r>
                        <a:rPr lang="en-US" sz="2000" kern="100">
                          <a:solidFill>
                            <a:srgbClr val="FF0000"/>
                          </a:solidFill>
                          <a:latin typeface="Calibri" panose="020F0502020204030204"/>
                          <a:ea typeface="宋体" panose="02010600030101010101" pitchFamily="2" charset="-122"/>
                          <a:cs typeface="Times New Roman" panose="02020603050405020304"/>
                        </a:rPr>
                        <a:t>EA</a:t>
                      </a:r>
                      <a:r>
                        <a:rPr lang="zh-CN" sz="2000" kern="100">
                          <a:solidFill>
                            <a:srgbClr val="FF0000"/>
                          </a:solidFill>
                          <a:latin typeface="Calibri" panose="020F0502020204030204"/>
                          <a:ea typeface="宋体" panose="02010600030101010101" pitchFamily="2" charset="-122"/>
                          <a:cs typeface="Times New Roman" panose="02020603050405020304"/>
                        </a:rPr>
                        <a:t>级</a:t>
                      </a:r>
                      <a:r>
                        <a:rPr lang="en-US" sz="2000" kern="100">
                          <a:solidFill>
                            <a:srgbClr val="FF0000"/>
                          </a:solidFill>
                          <a:latin typeface="Calibri" panose="020F0502020204030204"/>
                          <a:ea typeface="宋体" panose="02010600030101010101" pitchFamily="2" charset="-122"/>
                          <a:cs typeface="Times New Roman" panose="02020603050405020304"/>
                        </a:rPr>
                        <a:t>UTP</a:t>
                      </a:r>
                      <a:endParaRPr lang="en-US" sz="2000" kern="100">
                        <a:solidFill>
                          <a:srgbClr val="FF0000"/>
                        </a:solidFill>
                        <a:latin typeface="Calibri" panose="020F05020202040302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r>
                        <a:rPr lang="en-US" sz="2000" kern="100" dirty="0">
                          <a:solidFill>
                            <a:srgbClr val="FF0000"/>
                          </a:solidFill>
                          <a:latin typeface="宋体" panose="02010600030101010101" pitchFamily="2" charset="-122"/>
                          <a:ea typeface="宋体" panose="02010600030101010101" pitchFamily="2" charset="-122"/>
                          <a:cs typeface="Times New Roman" panose="02020603050405020304"/>
                        </a:rPr>
                        <a:t>100m</a:t>
                      </a:r>
                      <a:endParaRPr lang="en-US" sz="2000" kern="100" dirty="0">
                        <a:solidFill>
                          <a:srgbClr val="FF0000"/>
                        </a:solidFill>
                        <a:latin typeface="宋体" panose="02010600030101010101" pitchFamily="2" charset="-122"/>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r>
                        <a:rPr lang="en-US" sz="2000" kern="100">
                          <a:solidFill>
                            <a:srgbClr val="FF0000"/>
                          </a:solidFill>
                          <a:latin typeface="宋体" panose="02010600030101010101" pitchFamily="2" charset="-122"/>
                          <a:ea typeface="宋体" panose="02010600030101010101" pitchFamily="2" charset="-122"/>
                          <a:cs typeface="Times New Roman" panose="02020603050405020304"/>
                        </a:rPr>
                        <a:t>4</a:t>
                      </a:r>
                      <a:r>
                        <a:rPr lang="zh-CN" sz="2000" kern="100">
                          <a:solidFill>
                            <a:srgbClr val="FF0000"/>
                          </a:solidFill>
                          <a:latin typeface="Calibri" panose="020F0502020204030204"/>
                          <a:ea typeface="宋体" panose="02010600030101010101" pitchFamily="2" charset="-122"/>
                          <a:cs typeface="Times New Roman" panose="02020603050405020304"/>
                        </a:rPr>
                        <a:t>对</a:t>
                      </a:r>
                      <a:endParaRPr lang="zh-CN" sz="2000" kern="100">
                        <a:solidFill>
                          <a:srgbClr val="FF0000"/>
                        </a:solidFill>
                        <a:latin typeface="Calibri" panose="020F05020202040302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r>
              <a:tr h="575310">
                <a:tc>
                  <a:txBody>
                    <a:bodyPr/>
                    <a:lstStyle/>
                    <a:p>
                      <a:pPr algn="ctr">
                        <a:spcAft>
                          <a:spcPts val="0"/>
                        </a:spcAft>
                      </a:pPr>
                      <a:r>
                        <a:rPr lang="en-US" sz="2000" kern="100">
                          <a:solidFill>
                            <a:srgbClr val="FF0000"/>
                          </a:solidFill>
                          <a:latin typeface="宋体" panose="02010600030101010101" pitchFamily="2" charset="-122"/>
                          <a:ea typeface="宋体" panose="02010600030101010101" pitchFamily="2" charset="-122"/>
                          <a:cs typeface="Times New Roman" panose="02020603050405020304"/>
                        </a:rPr>
                        <a:t>10Gbase-T</a:t>
                      </a:r>
                      <a:endParaRPr lang="en-US" sz="2000" kern="100">
                        <a:solidFill>
                          <a:srgbClr val="FF0000"/>
                        </a:solidFill>
                        <a:latin typeface="宋体" panose="02010600030101010101" pitchFamily="2" charset="-122"/>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r>
                        <a:rPr lang="zh-CN" sz="2000" kern="100">
                          <a:solidFill>
                            <a:srgbClr val="FF0000"/>
                          </a:solidFill>
                          <a:latin typeface="Calibri" panose="020F0502020204030204"/>
                          <a:ea typeface="宋体" panose="02010600030101010101" pitchFamily="2" charset="-122"/>
                          <a:cs typeface="Times New Roman" panose="02020603050405020304"/>
                        </a:rPr>
                        <a:t>双绞铜线</a:t>
                      </a:r>
                      <a:endParaRPr lang="zh-CN" sz="2000" kern="100">
                        <a:solidFill>
                          <a:srgbClr val="FF0000"/>
                        </a:solidFill>
                        <a:latin typeface="Calibri" panose="020F05020202040302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r>
                        <a:rPr lang="en-US" sz="2000" kern="100">
                          <a:solidFill>
                            <a:srgbClr val="FF0000"/>
                          </a:solidFill>
                          <a:latin typeface="宋体" panose="02010600030101010101" pitchFamily="2" charset="-122"/>
                          <a:ea typeface="宋体" panose="02010600030101010101" pitchFamily="2" charset="-122"/>
                          <a:cs typeface="Times New Roman" panose="02020603050405020304"/>
                        </a:rPr>
                        <a:t>6</a:t>
                      </a:r>
                      <a:r>
                        <a:rPr lang="zh-CN" sz="2000" kern="100">
                          <a:solidFill>
                            <a:srgbClr val="FF0000"/>
                          </a:solidFill>
                          <a:latin typeface="Calibri" panose="020F0502020204030204"/>
                          <a:ea typeface="宋体" panose="02010600030101010101" pitchFamily="2" charset="-122"/>
                          <a:cs typeface="Times New Roman" panose="02020603050405020304"/>
                        </a:rPr>
                        <a:t>类</a:t>
                      </a:r>
                      <a:r>
                        <a:rPr lang="en-US" sz="2000" kern="100">
                          <a:solidFill>
                            <a:srgbClr val="FF0000"/>
                          </a:solidFill>
                          <a:latin typeface="Calibri" panose="020F0502020204030204"/>
                          <a:ea typeface="宋体" panose="02010600030101010101" pitchFamily="2" charset="-122"/>
                          <a:cs typeface="Times New Roman" panose="02020603050405020304"/>
                        </a:rPr>
                        <a:t>EA</a:t>
                      </a:r>
                      <a:r>
                        <a:rPr lang="zh-CN" sz="2000" kern="100">
                          <a:solidFill>
                            <a:srgbClr val="FF0000"/>
                          </a:solidFill>
                          <a:latin typeface="Calibri" panose="020F0502020204030204"/>
                          <a:ea typeface="宋体" panose="02010600030101010101" pitchFamily="2" charset="-122"/>
                          <a:cs typeface="Times New Roman" panose="02020603050405020304"/>
                        </a:rPr>
                        <a:t>级</a:t>
                      </a:r>
                      <a:r>
                        <a:rPr lang="en-US" sz="2000" kern="100">
                          <a:solidFill>
                            <a:srgbClr val="FF0000"/>
                          </a:solidFill>
                          <a:latin typeface="Calibri" panose="020F0502020204030204"/>
                          <a:ea typeface="宋体" panose="02010600030101010101" pitchFamily="2" charset="-122"/>
                          <a:cs typeface="Times New Roman" panose="02020603050405020304"/>
                        </a:rPr>
                        <a:t>F/UTP</a:t>
                      </a:r>
                      <a:endParaRPr lang="en-US" sz="2000" kern="100">
                        <a:solidFill>
                          <a:srgbClr val="FF0000"/>
                        </a:solidFill>
                        <a:latin typeface="Calibri" panose="020F05020202040302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r>
                        <a:rPr lang="en-US" sz="2000" kern="100" dirty="0">
                          <a:solidFill>
                            <a:srgbClr val="FF0000"/>
                          </a:solidFill>
                          <a:latin typeface="宋体" panose="02010600030101010101" pitchFamily="2" charset="-122"/>
                          <a:ea typeface="宋体" panose="02010600030101010101" pitchFamily="2" charset="-122"/>
                          <a:cs typeface="Times New Roman" panose="02020603050405020304"/>
                        </a:rPr>
                        <a:t>100m</a:t>
                      </a:r>
                      <a:endParaRPr lang="en-US" sz="2000" kern="100" dirty="0">
                        <a:solidFill>
                          <a:srgbClr val="FF0000"/>
                        </a:solidFill>
                        <a:latin typeface="宋体" panose="02010600030101010101" pitchFamily="2" charset="-122"/>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r>
                        <a:rPr lang="en-US" sz="2000" kern="100">
                          <a:solidFill>
                            <a:srgbClr val="FF0000"/>
                          </a:solidFill>
                          <a:latin typeface="宋体" panose="02010600030101010101" pitchFamily="2" charset="-122"/>
                          <a:ea typeface="宋体" panose="02010600030101010101" pitchFamily="2" charset="-122"/>
                          <a:cs typeface="Times New Roman" panose="02020603050405020304"/>
                        </a:rPr>
                        <a:t>4</a:t>
                      </a:r>
                      <a:r>
                        <a:rPr lang="zh-CN" sz="2000" kern="100">
                          <a:solidFill>
                            <a:srgbClr val="FF0000"/>
                          </a:solidFill>
                          <a:latin typeface="Calibri" panose="020F0502020204030204"/>
                          <a:ea typeface="宋体" panose="02010600030101010101" pitchFamily="2" charset="-122"/>
                          <a:cs typeface="Times New Roman" panose="02020603050405020304"/>
                        </a:rPr>
                        <a:t>对</a:t>
                      </a:r>
                      <a:endParaRPr lang="zh-CN" sz="2000" kern="100">
                        <a:solidFill>
                          <a:srgbClr val="FF0000"/>
                        </a:solidFill>
                        <a:latin typeface="Calibri" panose="020F05020202040302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r>
              <a:tr h="575945">
                <a:tc>
                  <a:txBody>
                    <a:bodyPr/>
                    <a:lstStyle/>
                    <a:p>
                      <a:pPr algn="ctr">
                        <a:spcAft>
                          <a:spcPts val="0"/>
                        </a:spcAft>
                      </a:pPr>
                      <a:r>
                        <a:rPr lang="en-US" sz="2000" kern="100">
                          <a:solidFill>
                            <a:srgbClr val="FF0000"/>
                          </a:solidFill>
                          <a:latin typeface="宋体" panose="02010600030101010101" pitchFamily="2" charset="-122"/>
                          <a:ea typeface="宋体" panose="02010600030101010101" pitchFamily="2" charset="-122"/>
                          <a:cs typeface="Times New Roman" panose="02020603050405020304"/>
                        </a:rPr>
                        <a:t>10Gbase-T</a:t>
                      </a:r>
                      <a:endParaRPr lang="en-US" sz="2000" kern="100">
                        <a:solidFill>
                          <a:srgbClr val="FF0000"/>
                        </a:solidFill>
                        <a:latin typeface="宋体" panose="02010600030101010101" pitchFamily="2" charset="-122"/>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r>
                        <a:rPr lang="zh-CN" sz="2000" kern="100">
                          <a:solidFill>
                            <a:srgbClr val="FF0000"/>
                          </a:solidFill>
                          <a:latin typeface="Calibri" panose="020F0502020204030204"/>
                          <a:ea typeface="宋体" panose="02010600030101010101" pitchFamily="2" charset="-122"/>
                          <a:cs typeface="Times New Roman" panose="02020603050405020304"/>
                        </a:rPr>
                        <a:t>双绞铜线</a:t>
                      </a:r>
                      <a:endParaRPr lang="zh-CN" sz="2000" kern="100">
                        <a:solidFill>
                          <a:srgbClr val="FF0000"/>
                        </a:solidFill>
                        <a:latin typeface="Calibri" panose="020F05020202040302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r>
                        <a:rPr lang="en-US" sz="2000" kern="100">
                          <a:solidFill>
                            <a:srgbClr val="FF0000"/>
                          </a:solidFill>
                          <a:latin typeface="宋体" panose="02010600030101010101" pitchFamily="2" charset="-122"/>
                          <a:ea typeface="宋体" panose="02010600030101010101" pitchFamily="2" charset="-122"/>
                          <a:cs typeface="Times New Roman" panose="02020603050405020304"/>
                        </a:rPr>
                        <a:t>F</a:t>
                      </a:r>
                      <a:r>
                        <a:rPr lang="zh-CN" sz="2000" kern="100">
                          <a:solidFill>
                            <a:srgbClr val="FF0000"/>
                          </a:solidFill>
                          <a:latin typeface="Calibri" panose="020F0502020204030204"/>
                          <a:ea typeface="宋体" panose="02010600030101010101" pitchFamily="2" charset="-122"/>
                          <a:cs typeface="Times New Roman" panose="02020603050405020304"/>
                        </a:rPr>
                        <a:t>级</a:t>
                      </a:r>
                      <a:r>
                        <a:rPr lang="en-US" sz="2000" kern="100">
                          <a:solidFill>
                            <a:srgbClr val="FF0000"/>
                          </a:solidFill>
                          <a:latin typeface="Calibri" panose="020F0502020204030204"/>
                          <a:ea typeface="宋体" panose="02010600030101010101" pitchFamily="2" charset="-122"/>
                          <a:cs typeface="Times New Roman" panose="02020603050405020304"/>
                        </a:rPr>
                        <a:t>FA</a:t>
                      </a:r>
                      <a:r>
                        <a:rPr lang="zh-CN" sz="2000" kern="100">
                          <a:solidFill>
                            <a:srgbClr val="FF0000"/>
                          </a:solidFill>
                          <a:latin typeface="Calibri" panose="020F0502020204030204"/>
                          <a:ea typeface="宋体" panose="02010600030101010101" pitchFamily="2" charset="-122"/>
                          <a:cs typeface="Times New Roman" panose="02020603050405020304"/>
                        </a:rPr>
                        <a:t>级</a:t>
                      </a:r>
                      <a:endParaRPr lang="zh-CN" sz="2000" kern="100">
                        <a:solidFill>
                          <a:srgbClr val="FF0000"/>
                        </a:solidFill>
                        <a:latin typeface="Calibri" panose="020F05020202040302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r>
                        <a:rPr lang="en-US" altLang="zh-CN" sz="2000" kern="100" dirty="0" smtClean="0">
                          <a:solidFill>
                            <a:srgbClr val="FF0000"/>
                          </a:solidFill>
                          <a:latin typeface="宋体" panose="02010600030101010101" pitchFamily="2" charset="-122"/>
                          <a:ea typeface="宋体" panose="02010600030101010101" pitchFamily="2" charset="-122"/>
                          <a:cs typeface="Times New Roman" panose="02020603050405020304"/>
                        </a:rPr>
                        <a:t>100m</a:t>
                      </a:r>
                      <a:endParaRPr lang="en-US" altLang="zh-CN" sz="2000" kern="100" dirty="0" smtClean="0">
                        <a:solidFill>
                          <a:srgbClr val="FF0000"/>
                        </a:solidFill>
                        <a:latin typeface="宋体" panose="02010600030101010101" pitchFamily="2" charset="-122"/>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r>
                        <a:rPr lang="en-US" sz="2000" kern="100" dirty="0">
                          <a:solidFill>
                            <a:srgbClr val="FF0000"/>
                          </a:solidFill>
                          <a:latin typeface="宋体" panose="02010600030101010101" pitchFamily="2" charset="-122"/>
                          <a:ea typeface="宋体" panose="02010600030101010101" pitchFamily="2" charset="-122"/>
                          <a:cs typeface="Times New Roman" panose="02020603050405020304"/>
                        </a:rPr>
                        <a:t>4</a:t>
                      </a:r>
                      <a:r>
                        <a:rPr lang="zh-CN" sz="2000" kern="100" dirty="0">
                          <a:solidFill>
                            <a:srgbClr val="FF0000"/>
                          </a:solidFill>
                          <a:latin typeface="Calibri" panose="020F0502020204030204"/>
                          <a:ea typeface="宋体" panose="02010600030101010101" pitchFamily="2" charset="-122"/>
                          <a:cs typeface="Times New Roman" panose="02020603050405020304"/>
                        </a:rPr>
                        <a:t>对</a:t>
                      </a:r>
                      <a:endParaRPr lang="zh-CN" sz="2000" kern="100" dirty="0">
                        <a:solidFill>
                          <a:srgbClr val="FF0000"/>
                        </a:solidFill>
                        <a:latin typeface="Calibri" panose="020F05020202040302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r>
            </a:tbl>
          </a:graphicData>
        </a:graphic>
      </p:graphicFrame>
      <p:sp>
        <p:nvSpPr>
          <p:cNvPr id="67639" name="Rectangle 1"/>
          <p:cNvSpPr>
            <a:spLocks noChangeArrowheads="1"/>
          </p:cNvSpPr>
          <p:nvPr/>
        </p:nvSpPr>
        <p:spPr bwMode="auto">
          <a:xfrm>
            <a:off x="2639695" y="1361758"/>
            <a:ext cx="6429375" cy="3987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algn="ctr" eaLnBrk="1" hangingPunct="1"/>
            <a:r>
              <a:rPr kumimoji="0" lang="zh-CN" altLang="zh-CN" b="1">
                <a:solidFill>
                  <a:srgbClr val="FF0000"/>
                </a:solidFill>
                <a:latin typeface="Calibri" panose="020F0502020204030204" pitchFamily="34" charset="0"/>
                <a:cs typeface="Times New Roman" panose="02020603050405020304" pitchFamily="18" charset="0"/>
              </a:rPr>
              <a:t>表</a:t>
            </a:r>
            <a:r>
              <a:rPr kumimoji="0" lang="en-US" altLang="zh-CN" b="1">
                <a:solidFill>
                  <a:srgbClr val="FF0000"/>
                </a:solidFill>
                <a:latin typeface="Calibri" panose="020F0502020204030204" pitchFamily="34" charset="0"/>
                <a:cs typeface="Times New Roman" panose="02020603050405020304" pitchFamily="18" charset="0"/>
              </a:rPr>
              <a:t>3-6 1G/</a:t>
            </a:r>
            <a:r>
              <a:rPr kumimoji="0" lang="en-US" altLang="zh-CN" b="1">
                <a:solidFill>
                  <a:srgbClr val="FF0000"/>
                </a:solidFill>
                <a:latin typeface="Calibri" panose="020F0502020204030204" pitchFamily="34" charset="0"/>
                <a:ea typeface="新宋体" panose="02010609030101010101" pitchFamily="49" charset="-122"/>
              </a:rPr>
              <a:t>10G</a:t>
            </a:r>
            <a:r>
              <a:rPr kumimoji="0" lang="zh-CN" altLang="en-US" b="1">
                <a:solidFill>
                  <a:srgbClr val="FF0000"/>
                </a:solidFill>
                <a:latin typeface="Calibri" panose="020F0502020204030204" pitchFamily="34" charset="0"/>
                <a:ea typeface="新宋体" panose="02010609030101010101" pitchFamily="49" charset="-122"/>
              </a:rPr>
              <a:t>铜缆物理媒体层</a:t>
            </a:r>
            <a:endParaRPr kumimoji="0" lang="zh-CN" altLang="en-US" sz="1800">
              <a:solidFill>
                <a:schemeClr val="tx1"/>
              </a:solidFill>
            </a:endParaRPr>
          </a:p>
        </p:txBody>
      </p:sp>
      <p:sp>
        <p:nvSpPr>
          <p:cNvPr id="67640" name="标题 1"/>
          <p:cNvSpPr/>
          <p:nvPr/>
        </p:nvSpPr>
        <p:spPr bwMode="auto">
          <a:xfrm>
            <a:off x="3071813" y="260350"/>
            <a:ext cx="7056437"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r>
              <a:rPr kumimoji="0" lang="en-US" altLang="zh-CN" sz="2800" b="1">
                <a:solidFill>
                  <a:srgbClr val="375B79"/>
                </a:solidFill>
              </a:rPr>
              <a:t>3.2.8</a:t>
            </a:r>
            <a:r>
              <a:rPr kumimoji="0" lang="zh-CN" altLang="en-US" sz="2800" b="1">
                <a:solidFill>
                  <a:srgbClr val="375B79"/>
                </a:solidFill>
              </a:rPr>
              <a:t> 综合布线系统缆线方案选择</a:t>
            </a:r>
            <a:endParaRPr kumimoji="0" lang="zh-CN" altLang="en-US" sz="2800" b="1">
              <a:solidFill>
                <a:srgbClr val="375B79"/>
              </a:solidFill>
            </a:endParaRPr>
          </a:p>
        </p:txBody>
      </p:sp>
    </p:spTree>
  </p:cSld>
  <p:clrMapOvr>
    <a:masterClrMapping/>
  </p:clrMapOvr>
  <p:transition>
    <p:zoom/>
  </p:transition>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3" name="矩形 17"/>
          <p:cNvSpPr>
            <a:spLocks noChangeArrowheads="1"/>
          </p:cNvSpPr>
          <p:nvPr/>
        </p:nvSpPr>
        <p:spPr bwMode="auto">
          <a:xfrm>
            <a:off x="818515" y="1628775"/>
            <a:ext cx="10593705" cy="3374390"/>
          </a:xfrm>
          <a:prstGeom prst="rect">
            <a:avLst/>
          </a:prstGeom>
          <a:noFill/>
          <a:ln w="9525">
            <a:solidFill>
              <a:schemeClr val="accent1"/>
            </a:solidFill>
            <a:miter lim="800000"/>
          </a:ln>
          <a:extLst>
            <a:ext uri="{909E8E84-426E-40DD-AFC4-6F175D3DCCD1}">
              <a14:hiddenFill xmlns:a14="http://schemas.microsoft.com/office/drawing/2010/main">
                <a:solidFill>
                  <a:srgbClr val="FFFFFF"/>
                </a:solidFill>
              </a14:hiddenFill>
            </a:ext>
          </a:extLst>
        </p:spPr>
        <p:txBody>
          <a:bodyPr wrap="square">
            <a:spAutoFit/>
          </a:bodyPr>
          <a:lstStyle>
            <a:lvl1pPr indent="535305"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lnSpc>
                <a:spcPts val="3200"/>
              </a:lnSpc>
            </a:pPr>
            <a:r>
              <a:rPr lang="zh-CN" altLang="en-US" sz="2800" b="1"/>
              <a:t>综合布线系统是否选用</a:t>
            </a:r>
            <a:r>
              <a:rPr lang="en-US" altLang="zh-CN" sz="2800" b="1"/>
              <a:t>6</a:t>
            </a:r>
            <a:r>
              <a:rPr lang="zh-CN" altLang="en-US" sz="2800" b="1"/>
              <a:t>类布线系统产品，必须以紧密结合工程实际情况为出发点，要根据智能化建筑或智能小区的不同类型、主体工程性质、所处环境地位、技术功能要求和工程建设规模等具体特点。</a:t>
            </a:r>
            <a:endParaRPr lang="en-US" altLang="zh-CN" sz="2800" b="1"/>
          </a:p>
          <a:p>
            <a:pPr eaLnBrk="1" hangingPunct="1">
              <a:lnSpc>
                <a:spcPts val="3200"/>
              </a:lnSpc>
            </a:pPr>
            <a:r>
              <a:rPr lang="zh-CN" altLang="en-US" sz="2800" b="1"/>
              <a:t>此外，要考虑不同的综合布线系统的服务对象，其信息需求是有显著差别的，例如国际商务中心和一般商业区是大为不同的，所以，在综合布线系统选用产品类型时应有区别，绝不能盲目攀比或超前追求高标准和新技术。</a:t>
            </a:r>
            <a:endParaRPr lang="zh-CN" altLang="en-US" sz="2800" b="1"/>
          </a:p>
        </p:txBody>
      </p:sp>
      <p:sp>
        <p:nvSpPr>
          <p:cNvPr id="68614" name="标题 1"/>
          <p:cNvSpPr/>
          <p:nvPr/>
        </p:nvSpPr>
        <p:spPr bwMode="auto">
          <a:xfrm>
            <a:off x="3071813" y="260350"/>
            <a:ext cx="7056437"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r>
              <a:rPr lang="zh-CN" altLang="zh-CN" sz="2800" b="1"/>
              <a:t>任务</a:t>
            </a:r>
            <a:r>
              <a:rPr lang="en-US" altLang="zh-CN" sz="2800" b="1"/>
              <a:t>3  </a:t>
            </a:r>
            <a:r>
              <a:rPr lang="zh-CN" altLang="zh-CN" sz="2800" b="1"/>
              <a:t>综合布线系统链路传输介质的选择</a:t>
            </a:r>
            <a:endParaRPr kumimoji="0" lang="zh-CN" altLang="en-US" sz="2800" b="1">
              <a:solidFill>
                <a:srgbClr val="375B79"/>
              </a:solidFill>
            </a:endParaRPr>
          </a:p>
        </p:txBody>
      </p:sp>
    </p:spTree>
  </p:cSld>
  <p:clrMapOvr>
    <a:masterClrMapping/>
  </p:clrMapOvr>
  <p:transition>
    <p:zoom/>
  </p:transition>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9634" name="Picture 38" descr="3"/>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456565" y="1196023"/>
            <a:ext cx="4071938"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9635" name="Rectangle 39"/>
          <p:cNvSpPr>
            <a:spLocks noChangeArrowheads="1"/>
          </p:cNvSpPr>
          <p:nvPr/>
        </p:nvSpPr>
        <p:spPr bwMode="auto">
          <a:xfrm>
            <a:off x="712153" y="1273810"/>
            <a:ext cx="3673475" cy="4298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r>
              <a:rPr lang="en-US" altLang="zh-CN" sz="2200" b="1">
                <a:solidFill>
                  <a:schemeClr val="bg1"/>
                </a:solidFill>
              </a:rPr>
              <a:t>3</a:t>
            </a:r>
            <a:r>
              <a:rPr lang="zh-CN" altLang="en-US" sz="2200" b="1">
                <a:solidFill>
                  <a:schemeClr val="bg1"/>
                </a:solidFill>
              </a:rPr>
              <a:t>双绞线与光缆的选择</a:t>
            </a:r>
            <a:endParaRPr lang="zh-CN" altLang="en-US" sz="2200">
              <a:solidFill>
                <a:schemeClr val="bg1"/>
              </a:solidFill>
            </a:endParaRPr>
          </a:p>
        </p:txBody>
      </p:sp>
      <p:sp>
        <p:nvSpPr>
          <p:cNvPr id="69636" name="Rectangle 75"/>
          <p:cNvSpPr>
            <a:spLocks noChangeArrowheads="1"/>
          </p:cNvSpPr>
          <p:nvPr/>
        </p:nvSpPr>
        <p:spPr bwMode="auto">
          <a:xfrm>
            <a:off x="4599940" y="1196023"/>
            <a:ext cx="4000500" cy="571500"/>
          </a:xfrm>
          <a:prstGeom prst="rect">
            <a:avLst/>
          </a:prstGeom>
          <a:solidFill>
            <a:schemeClr val="bg1"/>
          </a:solidFill>
          <a:ln w="9525">
            <a:solidFill>
              <a:srgbClr val="C3D7E1"/>
            </a:solidFill>
            <a:miter lim="800000"/>
          </a:ln>
          <a:effectLst>
            <a:outerShdw dist="53882" dir="2700000" algn="ctr" rotWithShape="0">
              <a:schemeClr val="tx2">
                <a:alpha val="50000"/>
              </a:schemeClr>
            </a:outerShdw>
          </a:effectLst>
        </p:spPr>
        <p:txBody>
          <a:bodyPr anchor="ct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r>
              <a:rPr lang="zh-CN" altLang="en-US" sz="2200" b="1"/>
              <a:t>（</a:t>
            </a:r>
            <a:r>
              <a:rPr lang="en-US" altLang="zh-CN" sz="2200" b="1"/>
              <a:t>1</a:t>
            </a:r>
            <a:r>
              <a:rPr lang="zh-CN" altLang="en-US" sz="2200" b="1"/>
              <a:t>）吉比特以太网的光纤选择</a:t>
            </a:r>
            <a:endParaRPr lang="zh-CN" altLang="en-US" sz="2200"/>
          </a:p>
        </p:txBody>
      </p:sp>
      <p:sp>
        <p:nvSpPr>
          <p:cNvPr id="69637" name="矩形 17"/>
          <p:cNvSpPr>
            <a:spLocks noChangeArrowheads="1"/>
          </p:cNvSpPr>
          <p:nvPr/>
        </p:nvSpPr>
        <p:spPr bwMode="auto">
          <a:xfrm>
            <a:off x="456565" y="1902460"/>
            <a:ext cx="11076305" cy="3053715"/>
          </a:xfrm>
          <a:prstGeom prst="rect">
            <a:avLst/>
          </a:prstGeom>
          <a:noFill/>
          <a:ln w="9525">
            <a:solidFill>
              <a:schemeClr val="accent1"/>
            </a:solidFill>
            <a:miter lim="800000"/>
          </a:ln>
          <a:extLst>
            <a:ext uri="{909E8E84-426E-40DD-AFC4-6F175D3DCCD1}">
              <a14:hiddenFill xmlns:a14="http://schemas.microsoft.com/office/drawing/2010/main">
                <a:solidFill>
                  <a:srgbClr val="FFFFFF"/>
                </a:solidFill>
              </a14:hiddenFill>
            </a:ext>
          </a:extLst>
        </p:spPr>
        <p:txBody>
          <a:bodyPr wrap="square">
            <a:spAutoFit/>
          </a:bodyPr>
          <a:lstStyle>
            <a:lvl1pPr indent="628650"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lnSpc>
                <a:spcPts val="3300"/>
              </a:lnSpc>
            </a:pPr>
            <a:r>
              <a:rPr lang="zh-CN" altLang="en-US" sz="2400" b="1"/>
              <a:t>吉比特以太网包括</a:t>
            </a:r>
            <a:r>
              <a:rPr lang="en-US" altLang="zh-CN" sz="2400" b="1"/>
              <a:t>1000Base-SX</a:t>
            </a:r>
            <a:r>
              <a:rPr lang="zh-CN" altLang="en-US" sz="2400" b="1"/>
              <a:t>、</a:t>
            </a:r>
            <a:r>
              <a:rPr lang="en-US" altLang="zh-CN" sz="2400" b="1"/>
              <a:t>1000Base-LX</a:t>
            </a:r>
            <a:r>
              <a:rPr lang="zh-CN" altLang="en-US" sz="2400" b="1"/>
              <a:t>、</a:t>
            </a:r>
            <a:r>
              <a:rPr lang="en-US" altLang="zh-CN" sz="2400" b="1"/>
              <a:t>1000Base-LH</a:t>
            </a:r>
            <a:r>
              <a:rPr lang="zh-CN" altLang="en-US" sz="2400" b="1"/>
              <a:t>和</a:t>
            </a:r>
            <a:r>
              <a:rPr lang="en-US" altLang="zh-CN" sz="2400" b="1"/>
              <a:t>1000Base-ZX</a:t>
            </a:r>
            <a:r>
              <a:rPr lang="zh-CN" altLang="en-US" sz="2400" b="1"/>
              <a:t>等</a:t>
            </a:r>
            <a:r>
              <a:rPr lang="en-US" altLang="zh-CN" sz="2400" b="1"/>
              <a:t>4</a:t>
            </a:r>
            <a:r>
              <a:rPr lang="zh-CN" altLang="en-US" sz="2400" b="1"/>
              <a:t>个标准。其中，</a:t>
            </a:r>
            <a:r>
              <a:rPr lang="en-US" altLang="zh-CN" sz="2400" b="1"/>
              <a:t>SX(Short-wave)</a:t>
            </a:r>
            <a:r>
              <a:rPr lang="zh-CN" altLang="en-US" sz="2400" b="1"/>
              <a:t>为短波，</a:t>
            </a:r>
            <a:r>
              <a:rPr lang="en-US" altLang="zh-CN" sz="2400" b="1"/>
              <a:t>LX(longwave)</a:t>
            </a:r>
            <a:r>
              <a:rPr lang="zh-CN" altLang="en-US" sz="2400" b="1"/>
              <a:t>为长波，</a:t>
            </a:r>
            <a:r>
              <a:rPr lang="en-US" altLang="zh-CN" sz="2400" b="1"/>
              <a:t>LH(long-haul)</a:t>
            </a:r>
            <a:r>
              <a:rPr lang="zh-CN" altLang="en-US" sz="2400" b="1"/>
              <a:t>和</a:t>
            </a:r>
            <a:r>
              <a:rPr lang="en-US" altLang="zh-CN" sz="2400" b="1"/>
              <a:t>ZX(extended range)</a:t>
            </a:r>
            <a:r>
              <a:rPr lang="zh-CN" altLang="en-US" sz="2400" b="1"/>
              <a:t>为超长波，</a:t>
            </a:r>
            <a:r>
              <a:rPr lang="en-US" altLang="zh-CN" sz="2400" b="1"/>
              <a:t>1000Base-SX</a:t>
            </a:r>
            <a:r>
              <a:rPr lang="zh-CN" altLang="en-US" sz="2400" b="1"/>
              <a:t>和</a:t>
            </a:r>
            <a:r>
              <a:rPr lang="en-US" altLang="zh-CN" sz="2400" b="1"/>
              <a:t>1000Base-LX</a:t>
            </a:r>
            <a:r>
              <a:rPr lang="zh-CN" altLang="en-US" sz="2400" b="1"/>
              <a:t>既可使用单模光纤，也可使用多模光纤；而</a:t>
            </a:r>
            <a:r>
              <a:rPr lang="en-US" altLang="zh-CN" sz="2400" b="1"/>
              <a:t>1000Base-LH</a:t>
            </a:r>
            <a:r>
              <a:rPr lang="zh-CN" altLang="en-US" sz="2400" b="1"/>
              <a:t>和</a:t>
            </a:r>
            <a:r>
              <a:rPr lang="en-US" altLang="zh-CN" sz="2400" b="1"/>
              <a:t>1000Base-ZX</a:t>
            </a:r>
            <a:r>
              <a:rPr lang="zh-CN" altLang="en-US" sz="2400" b="1"/>
              <a:t>则只能使用单模光纤。</a:t>
            </a:r>
            <a:endParaRPr lang="zh-CN" altLang="en-US" sz="2400" b="1"/>
          </a:p>
          <a:p>
            <a:pPr eaLnBrk="1" hangingPunct="1">
              <a:lnSpc>
                <a:spcPts val="3300"/>
              </a:lnSpc>
            </a:pPr>
            <a:r>
              <a:rPr lang="zh-CN" altLang="en-US" sz="2400" b="1"/>
              <a:t>吉比特以太网在多模和单模上的规定距离如表</a:t>
            </a:r>
            <a:r>
              <a:rPr lang="en-US" altLang="zh-CN" sz="2400" b="1"/>
              <a:t>3-3</a:t>
            </a:r>
            <a:r>
              <a:rPr lang="zh-CN" altLang="en-US" sz="2400" b="1"/>
              <a:t>所示。可根据表中的数据，根据光纤布线距离选择合适的光纤型号。</a:t>
            </a:r>
            <a:endParaRPr lang="zh-CN" altLang="en-US" sz="2400" b="1"/>
          </a:p>
        </p:txBody>
      </p:sp>
      <p:sp>
        <p:nvSpPr>
          <p:cNvPr id="69638" name="标题 1"/>
          <p:cNvSpPr/>
          <p:nvPr/>
        </p:nvSpPr>
        <p:spPr bwMode="auto">
          <a:xfrm>
            <a:off x="3071813" y="260350"/>
            <a:ext cx="7056437"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r>
              <a:rPr kumimoji="0" lang="en-US" altLang="zh-CN" sz="2800" b="1">
                <a:solidFill>
                  <a:srgbClr val="375B79"/>
                </a:solidFill>
              </a:rPr>
              <a:t>3.2.7</a:t>
            </a:r>
            <a:r>
              <a:rPr kumimoji="0" lang="zh-CN" altLang="en-US" sz="2800" b="1">
                <a:solidFill>
                  <a:srgbClr val="375B79"/>
                </a:solidFill>
              </a:rPr>
              <a:t> 综合布线系统缆线方案选择</a:t>
            </a:r>
            <a:endParaRPr kumimoji="0" lang="zh-CN" altLang="en-US" sz="2800" b="1">
              <a:solidFill>
                <a:srgbClr val="375B79"/>
              </a:solidFill>
            </a:endParaRPr>
          </a:p>
        </p:txBody>
      </p:sp>
    </p:spTree>
  </p:cSld>
  <p:clrMapOvr>
    <a:masterClrMapping/>
  </p:clrMapOvr>
  <p:transition>
    <p:zoom/>
  </p:transition>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0658" name="Picture 38" descr="3"/>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551815" y="1273493"/>
            <a:ext cx="3640138"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0659" name="Rectangle 39"/>
          <p:cNvSpPr>
            <a:spLocks noChangeArrowheads="1"/>
          </p:cNvSpPr>
          <p:nvPr/>
        </p:nvSpPr>
        <p:spPr bwMode="auto">
          <a:xfrm>
            <a:off x="807403" y="1351280"/>
            <a:ext cx="3097212" cy="4298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r>
              <a:rPr lang="en-US" altLang="zh-CN" sz="2200" b="1">
                <a:solidFill>
                  <a:schemeClr val="bg1"/>
                </a:solidFill>
              </a:rPr>
              <a:t>3 </a:t>
            </a:r>
            <a:r>
              <a:rPr lang="zh-CN" altLang="en-US" sz="2200" b="1">
                <a:solidFill>
                  <a:schemeClr val="bg1"/>
                </a:solidFill>
              </a:rPr>
              <a:t>双绞线与光缆的选择</a:t>
            </a:r>
            <a:endParaRPr lang="zh-CN" altLang="en-US" sz="2200">
              <a:solidFill>
                <a:schemeClr val="bg1"/>
              </a:solidFill>
            </a:endParaRPr>
          </a:p>
        </p:txBody>
      </p:sp>
      <p:sp>
        <p:nvSpPr>
          <p:cNvPr id="70660" name="Rectangle 75"/>
          <p:cNvSpPr>
            <a:spLocks noChangeArrowheads="1"/>
          </p:cNvSpPr>
          <p:nvPr/>
        </p:nvSpPr>
        <p:spPr bwMode="auto">
          <a:xfrm>
            <a:off x="4336415" y="1273493"/>
            <a:ext cx="4679950" cy="571500"/>
          </a:xfrm>
          <a:prstGeom prst="rect">
            <a:avLst/>
          </a:prstGeom>
          <a:solidFill>
            <a:schemeClr val="bg1"/>
          </a:solidFill>
          <a:ln w="9525">
            <a:solidFill>
              <a:srgbClr val="C3D7E1"/>
            </a:solidFill>
            <a:miter lim="800000"/>
          </a:ln>
          <a:effectLst>
            <a:outerShdw dist="53882" dir="2700000" algn="ctr" rotWithShape="0">
              <a:schemeClr val="tx2">
                <a:alpha val="50000"/>
              </a:schemeClr>
            </a:outerShdw>
          </a:effectLst>
        </p:spPr>
        <p:txBody>
          <a:bodyPr anchor="ct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r>
              <a:rPr lang="zh-CN" altLang="en-US" sz="2400" b="1"/>
              <a:t>（</a:t>
            </a:r>
            <a:r>
              <a:rPr lang="en-US" altLang="zh-CN" sz="2400" b="1"/>
              <a:t>2</a:t>
            </a:r>
            <a:r>
              <a:rPr lang="zh-CN" altLang="en-US" sz="2400" b="1"/>
              <a:t>）</a:t>
            </a:r>
            <a:r>
              <a:rPr lang="en-US" altLang="zh-CN" sz="2400" b="1"/>
              <a:t>10Gbps</a:t>
            </a:r>
            <a:r>
              <a:rPr lang="zh-CN" altLang="en-US" sz="2400" b="1"/>
              <a:t>以太网的光纤选择</a:t>
            </a:r>
            <a:endParaRPr lang="zh-CN" altLang="en-US" sz="2400"/>
          </a:p>
        </p:txBody>
      </p:sp>
      <p:sp>
        <p:nvSpPr>
          <p:cNvPr id="70661" name="矩形 17"/>
          <p:cNvSpPr>
            <a:spLocks noChangeArrowheads="1"/>
          </p:cNvSpPr>
          <p:nvPr/>
        </p:nvSpPr>
        <p:spPr bwMode="auto">
          <a:xfrm>
            <a:off x="551815" y="1916430"/>
            <a:ext cx="11206480" cy="937260"/>
          </a:xfrm>
          <a:prstGeom prst="rect">
            <a:avLst/>
          </a:prstGeom>
          <a:noFill/>
          <a:ln w="9525">
            <a:solidFill>
              <a:schemeClr val="accent1"/>
            </a:solidFill>
            <a:miter lim="800000"/>
          </a:ln>
          <a:extLst>
            <a:ext uri="{909E8E84-426E-40DD-AFC4-6F175D3DCCD1}">
              <a14:hiddenFill xmlns:a14="http://schemas.microsoft.com/office/drawing/2010/main">
                <a:solidFill>
                  <a:srgbClr val="FFFFFF"/>
                </a:solidFill>
              </a14:hiddenFill>
            </a:ext>
          </a:extLst>
        </p:spPr>
        <p:txBody>
          <a:bodyPr wrap="square">
            <a:spAutoFit/>
          </a:bodyPr>
          <a:lstStyle>
            <a:lvl1pPr indent="628650"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lnSpc>
                <a:spcPts val="3300"/>
              </a:lnSpc>
            </a:pPr>
            <a:r>
              <a:rPr lang="en-US" altLang="zh-CN" sz="2400"/>
              <a:t>10Gbps</a:t>
            </a:r>
            <a:r>
              <a:rPr lang="zh-CN" altLang="en-US" sz="2400"/>
              <a:t>光纤以太网中光纤在不同应用网络类型下的有效网络传输距离如表</a:t>
            </a:r>
            <a:r>
              <a:rPr lang="en-US" altLang="zh-CN" sz="2400"/>
              <a:t>3-4</a:t>
            </a:r>
            <a:r>
              <a:rPr lang="zh-CN" altLang="en-US" sz="2400"/>
              <a:t>所示。</a:t>
            </a:r>
            <a:endParaRPr lang="zh-CN" altLang="en-US" sz="2400" b="1"/>
          </a:p>
        </p:txBody>
      </p:sp>
      <p:sp>
        <p:nvSpPr>
          <p:cNvPr id="70662" name="标题 1"/>
          <p:cNvSpPr/>
          <p:nvPr/>
        </p:nvSpPr>
        <p:spPr bwMode="auto">
          <a:xfrm>
            <a:off x="3071813" y="260350"/>
            <a:ext cx="7056437"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r>
              <a:rPr kumimoji="0" lang="en-US" altLang="zh-CN" sz="2800" b="1">
                <a:solidFill>
                  <a:srgbClr val="375B79"/>
                </a:solidFill>
              </a:rPr>
              <a:t>3.2.7</a:t>
            </a:r>
            <a:r>
              <a:rPr kumimoji="0" lang="zh-CN" altLang="en-US" sz="2800" b="1">
                <a:solidFill>
                  <a:srgbClr val="375B79"/>
                </a:solidFill>
              </a:rPr>
              <a:t> 综合布线系统缆线方案选择</a:t>
            </a:r>
            <a:endParaRPr kumimoji="0" lang="zh-CN" altLang="en-US" sz="2800" b="1">
              <a:solidFill>
                <a:srgbClr val="375B79"/>
              </a:solidFill>
            </a:endParaRPr>
          </a:p>
        </p:txBody>
      </p:sp>
    </p:spTree>
  </p:cSld>
  <p:clrMapOvr>
    <a:masterClrMapping/>
  </p:clrMapOvr>
  <p:transition>
    <p:zoom/>
  </p:transition>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682" name="Picture 38" descr="3"/>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551815" y="1273493"/>
            <a:ext cx="4071938"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683" name="Rectangle 39"/>
          <p:cNvSpPr>
            <a:spLocks noChangeArrowheads="1"/>
          </p:cNvSpPr>
          <p:nvPr/>
        </p:nvSpPr>
        <p:spPr bwMode="auto">
          <a:xfrm>
            <a:off x="807403" y="1351280"/>
            <a:ext cx="3673475" cy="4298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r>
              <a:rPr lang="en-US" altLang="zh-CN" sz="2200" b="1">
                <a:solidFill>
                  <a:schemeClr val="bg1"/>
                </a:solidFill>
              </a:rPr>
              <a:t>3 </a:t>
            </a:r>
            <a:r>
              <a:rPr lang="zh-CN" altLang="en-US" sz="2200" b="1">
                <a:solidFill>
                  <a:schemeClr val="bg1"/>
                </a:solidFill>
              </a:rPr>
              <a:t>双绞线与光缆的选择</a:t>
            </a:r>
            <a:endParaRPr lang="zh-CN" altLang="en-US" sz="2200">
              <a:solidFill>
                <a:schemeClr val="bg1"/>
              </a:solidFill>
            </a:endParaRPr>
          </a:p>
        </p:txBody>
      </p:sp>
      <p:sp>
        <p:nvSpPr>
          <p:cNvPr id="71684" name="Rectangle 75"/>
          <p:cNvSpPr>
            <a:spLocks noChangeArrowheads="1"/>
          </p:cNvSpPr>
          <p:nvPr/>
        </p:nvSpPr>
        <p:spPr bwMode="auto">
          <a:xfrm>
            <a:off x="4695190" y="1273493"/>
            <a:ext cx="4000500" cy="571500"/>
          </a:xfrm>
          <a:prstGeom prst="rect">
            <a:avLst/>
          </a:prstGeom>
          <a:solidFill>
            <a:schemeClr val="bg1"/>
          </a:solidFill>
          <a:ln w="9525">
            <a:solidFill>
              <a:srgbClr val="C3D7E1"/>
            </a:solidFill>
            <a:miter lim="800000"/>
          </a:ln>
          <a:effectLst>
            <a:outerShdw dist="53882" dir="2700000" algn="ctr" rotWithShape="0">
              <a:schemeClr val="tx2">
                <a:alpha val="50000"/>
              </a:schemeClr>
            </a:outerShdw>
          </a:effectLst>
        </p:spPr>
        <p:txBody>
          <a:bodyPr anchor="ct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r>
              <a:rPr lang="zh-CN" altLang="en-US" sz="2200" b="1"/>
              <a:t>（</a:t>
            </a:r>
            <a:r>
              <a:rPr lang="en-US" altLang="zh-CN" sz="2200" b="1"/>
              <a:t>3</a:t>
            </a:r>
            <a:r>
              <a:rPr lang="zh-CN" altLang="en-US" sz="2200" b="1"/>
              <a:t>）光纤布线的使用</a:t>
            </a:r>
            <a:endParaRPr lang="zh-CN" altLang="en-US" sz="2200"/>
          </a:p>
        </p:txBody>
      </p:sp>
      <p:sp>
        <p:nvSpPr>
          <p:cNvPr id="71685" name="矩形 17"/>
          <p:cNvSpPr>
            <a:spLocks noChangeArrowheads="1"/>
          </p:cNvSpPr>
          <p:nvPr/>
        </p:nvSpPr>
        <p:spPr bwMode="auto">
          <a:xfrm>
            <a:off x="551815" y="1916430"/>
            <a:ext cx="11000105" cy="3425190"/>
          </a:xfrm>
          <a:prstGeom prst="rect">
            <a:avLst/>
          </a:prstGeom>
          <a:noFill/>
          <a:ln w="9525">
            <a:solidFill>
              <a:schemeClr val="accent1"/>
            </a:solidFill>
            <a:miter lim="800000"/>
          </a:ln>
          <a:extLst>
            <a:ext uri="{909E8E84-426E-40DD-AFC4-6F175D3DCCD1}">
              <a14:hiddenFill xmlns:a14="http://schemas.microsoft.com/office/drawing/2010/main">
                <a:solidFill>
                  <a:srgbClr val="FFFFFF"/>
                </a:solidFill>
              </a14:hiddenFill>
            </a:ext>
          </a:extLst>
        </p:spPr>
        <p:txBody>
          <a:bodyPr wrap="square">
            <a:spAutoFit/>
          </a:bodyPr>
          <a:lstStyle>
            <a:lvl1pPr indent="713105"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latinLnBrk="0" hangingPunct="1">
              <a:lnSpc>
                <a:spcPts val="2600"/>
              </a:lnSpc>
            </a:pPr>
            <a:r>
              <a:rPr lang="zh-CN" altLang="en-US" sz="2300" b="1"/>
              <a:t>目前，在绝大多数的综合布线系统工程中，数据主干都采用光缆，主要有以下优点：</a:t>
            </a:r>
            <a:endParaRPr lang="zh-CN" altLang="en-US" sz="2300" b="1"/>
          </a:p>
          <a:p>
            <a:pPr eaLnBrk="1" latinLnBrk="0" hangingPunct="1">
              <a:lnSpc>
                <a:spcPts val="2600"/>
              </a:lnSpc>
            </a:pPr>
            <a:r>
              <a:rPr lang="en-US" altLang="zh-CN" sz="2300" b="1"/>
              <a:t>1</a:t>
            </a:r>
            <a:r>
              <a:rPr lang="zh-CN" altLang="en-US" sz="2300" b="1"/>
              <a:t>）干线用缆量不大。</a:t>
            </a:r>
            <a:endParaRPr lang="zh-CN" altLang="en-US" sz="2300" b="1"/>
          </a:p>
          <a:p>
            <a:pPr eaLnBrk="1" latinLnBrk="0" hangingPunct="1">
              <a:lnSpc>
                <a:spcPts val="2600"/>
              </a:lnSpc>
            </a:pPr>
            <a:r>
              <a:rPr lang="en-US" altLang="zh-CN" sz="2300" b="1"/>
              <a:t>2</a:t>
            </a:r>
            <a:r>
              <a:rPr lang="zh-CN" altLang="en-US" sz="2300" b="1"/>
              <a:t>）用光缆不必为升级疑虑。</a:t>
            </a:r>
            <a:endParaRPr lang="zh-CN" altLang="en-US" sz="2300" b="1"/>
          </a:p>
          <a:p>
            <a:pPr eaLnBrk="1" latinLnBrk="0" hangingPunct="1">
              <a:lnSpc>
                <a:spcPts val="2600"/>
              </a:lnSpc>
            </a:pPr>
            <a:r>
              <a:rPr lang="en-US" altLang="zh-CN" sz="2300" b="1"/>
              <a:t>3</a:t>
            </a:r>
            <a:r>
              <a:rPr lang="zh-CN" altLang="en-US" sz="2300" b="1"/>
              <a:t>）处于电磁干扰较严重的弱电井，光缆比较理想。</a:t>
            </a:r>
            <a:endParaRPr lang="zh-CN" altLang="en-US" sz="2300" b="1"/>
          </a:p>
          <a:p>
            <a:pPr eaLnBrk="1" latinLnBrk="0" hangingPunct="1">
              <a:lnSpc>
                <a:spcPts val="2600"/>
              </a:lnSpc>
            </a:pPr>
            <a:r>
              <a:rPr lang="en-US" altLang="zh-CN" sz="2300" b="1"/>
              <a:t>4</a:t>
            </a:r>
            <a:r>
              <a:rPr lang="zh-CN" altLang="en-US" sz="2300" b="1"/>
              <a:t>）光缆在弱电井布放，安装难度较小。</a:t>
            </a:r>
            <a:endParaRPr lang="zh-CN" altLang="en-US" sz="2300" b="1"/>
          </a:p>
          <a:p>
            <a:pPr eaLnBrk="1" latinLnBrk="0" hangingPunct="1">
              <a:lnSpc>
                <a:spcPts val="2600"/>
              </a:lnSpc>
            </a:pPr>
            <a:r>
              <a:rPr lang="en-US" altLang="zh-CN" sz="2300" b="1"/>
              <a:t>5</a:t>
            </a:r>
            <a:r>
              <a:rPr lang="zh-CN" altLang="en-US" sz="2300" b="1"/>
              <a:t>）对于光纤到桌面（</a:t>
            </a:r>
            <a:r>
              <a:rPr lang="en-US" altLang="zh-CN" sz="2300" b="1"/>
              <a:t>FTTD</a:t>
            </a:r>
            <a:r>
              <a:rPr lang="zh-CN" altLang="en-US" sz="2300" b="1"/>
              <a:t>）来说，光缆布线可以考虑省去</a:t>
            </a:r>
            <a:r>
              <a:rPr lang="en-US" altLang="zh-CN" sz="2300" b="1"/>
              <a:t>FD</a:t>
            </a:r>
            <a:r>
              <a:rPr lang="zh-CN" altLang="en-US" sz="2300" b="1"/>
              <a:t>，直接从</a:t>
            </a:r>
            <a:r>
              <a:rPr lang="en-US" altLang="zh-CN" sz="2300" b="1"/>
              <a:t>BD</a:t>
            </a:r>
            <a:r>
              <a:rPr lang="zh-CN" altLang="en-US" sz="2300" b="1"/>
              <a:t>引至桌面。</a:t>
            </a:r>
            <a:endParaRPr lang="zh-CN" altLang="en-US" sz="2300" b="1"/>
          </a:p>
          <a:p>
            <a:pPr eaLnBrk="1" latinLnBrk="0" hangingPunct="1">
              <a:lnSpc>
                <a:spcPts val="2600"/>
              </a:lnSpc>
            </a:pPr>
            <a:r>
              <a:rPr lang="en-US" altLang="zh-CN" sz="2300" b="1"/>
              <a:t>6</a:t>
            </a:r>
            <a:r>
              <a:rPr lang="zh-CN" altLang="en-US" sz="2300" b="1"/>
              <a:t>）光纤布线长度可以比铜缆长，几层楼合用光纤集线器（或交换机）的范围大。</a:t>
            </a:r>
            <a:endParaRPr lang="zh-CN" altLang="en-US" sz="2300" b="1"/>
          </a:p>
        </p:txBody>
      </p:sp>
      <p:sp>
        <p:nvSpPr>
          <p:cNvPr id="71686" name="标题 1"/>
          <p:cNvSpPr/>
          <p:nvPr/>
        </p:nvSpPr>
        <p:spPr bwMode="auto">
          <a:xfrm>
            <a:off x="3071813" y="260350"/>
            <a:ext cx="7056437"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r>
              <a:rPr kumimoji="0" lang="en-US" altLang="zh-CN" sz="2800" b="1">
                <a:solidFill>
                  <a:srgbClr val="375B79"/>
                </a:solidFill>
              </a:rPr>
              <a:t>3.2.7</a:t>
            </a:r>
            <a:r>
              <a:rPr kumimoji="0" lang="zh-CN" altLang="en-US" sz="2800" b="1">
                <a:solidFill>
                  <a:srgbClr val="375B79"/>
                </a:solidFill>
              </a:rPr>
              <a:t> 综合布线系统缆线方案选择</a:t>
            </a:r>
            <a:endParaRPr kumimoji="0" lang="zh-CN" altLang="en-US" sz="2800" b="1">
              <a:solidFill>
                <a:srgbClr val="375B79"/>
              </a:solidFill>
            </a:endParaRPr>
          </a:p>
        </p:txBody>
      </p:sp>
    </p:spTree>
  </p:cSld>
  <p:clrMapOvr>
    <a:masterClrMapping/>
  </p:clrMapOvr>
  <p:transition>
    <p:zoom/>
  </p:transition>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2706" name="Picture 38" descr="3"/>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623570" y="1201738"/>
            <a:ext cx="4071938"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2707" name="Rectangle 39"/>
          <p:cNvSpPr>
            <a:spLocks noChangeArrowheads="1"/>
          </p:cNvSpPr>
          <p:nvPr/>
        </p:nvSpPr>
        <p:spPr bwMode="auto">
          <a:xfrm>
            <a:off x="879158" y="1279525"/>
            <a:ext cx="3673475" cy="4298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r>
              <a:rPr lang="en-US" altLang="zh-CN" sz="2200" b="1">
                <a:solidFill>
                  <a:schemeClr val="bg1"/>
                </a:solidFill>
              </a:rPr>
              <a:t>3 </a:t>
            </a:r>
            <a:r>
              <a:rPr lang="zh-CN" altLang="en-US" sz="2200" b="1">
                <a:solidFill>
                  <a:schemeClr val="bg1"/>
                </a:solidFill>
              </a:rPr>
              <a:t>双绞线与光缆的选择</a:t>
            </a:r>
            <a:endParaRPr lang="zh-CN" altLang="en-US" sz="2200">
              <a:solidFill>
                <a:schemeClr val="bg1"/>
              </a:solidFill>
            </a:endParaRPr>
          </a:p>
        </p:txBody>
      </p:sp>
      <p:sp>
        <p:nvSpPr>
          <p:cNvPr id="72708" name="Rectangle 75"/>
          <p:cNvSpPr>
            <a:spLocks noChangeArrowheads="1"/>
          </p:cNvSpPr>
          <p:nvPr/>
        </p:nvSpPr>
        <p:spPr bwMode="auto">
          <a:xfrm>
            <a:off x="4766945" y="1201738"/>
            <a:ext cx="4000500" cy="571500"/>
          </a:xfrm>
          <a:prstGeom prst="rect">
            <a:avLst/>
          </a:prstGeom>
          <a:solidFill>
            <a:schemeClr val="bg1"/>
          </a:solidFill>
          <a:ln w="9525">
            <a:solidFill>
              <a:srgbClr val="C3D7E1"/>
            </a:solidFill>
            <a:miter lim="800000"/>
          </a:ln>
          <a:effectLst>
            <a:outerShdw dist="53882" dir="2700000" algn="ctr" rotWithShape="0">
              <a:schemeClr val="tx2">
                <a:alpha val="50000"/>
              </a:schemeClr>
            </a:outerShdw>
          </a:effectLst>
        </p:spPr>
        <p:txBody>
          <a:bodyPr anchor="ct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r>
              <a:rPr lang="zh-CN" altLang="en-US" sz="2200" b="1"/>
              <a:t>（</a:t>
            </a:r>
            <a:r>
              <a:rPr lang="en-US" altLang="zh-CN" sz="2200" b="1"/>
              <a:t>3</a:t>
            </a:r>
            <a:r>
              <a:rPr lang="zh-CN" altLang="en-US" sz="2200" b="1"/>
              <a:t>）光纤布线的使用</a:t>
            </a:r>
            <a:endParaRPr lang="zh-CN" altLang="en-US" sz="2200"/>
          </a:p>
        </p:txBody>
      </p:sp>
      <p:sp>
        <p:nvSpPr>
          <p:cNvPr id="72709" name="矩形 17"/>
          <p:cNvSpPr>
            <a:spLocks noChangeArrowheads="1"/>
          </p:cNvSpPr>
          <p:nvPr/>
        </p:nvSpPr>
        <p:spPr bwMode="auto">
          <a:xfrm>
            <a:off x="623570" y="1844675"/>
            <a:ext cx="10805795" cy="2963545"/>
          </a:xfrm>
          <a:prstGeom prst="rect">
            <a:avLst/>
          </a:prstGeom>
          <a:noFill/>
          <a:ln w="9525">
            <a:solidFill>
              <a:schemeClr val="accent1"/>
            </a:solidFill>
            <a:miter lim="800000"/>
          </a:ln>
          <a:extLst>
            <a:ext uri="{909E8E84-426E-40DD-AFC4-6F175D3DCCD1}">
              <a14:hiddenFill xmlns:a14="http://schemas.microsoft.com/office/drawing/2010/main">
                <a:solidFill>
                  <a:srgbClr val="FFFFFF"/>
                </a:solidFill>
              </a14:hiddenFill>
            </a:ext>
          </a:extLst>
        </p:spPr>
        <p:txBody>
          <a:bodyPr wrap="square">
            <a:spAutoFit/>
          </a:bodyPr>
          <a:lstStyle>
            <a:lvl1pPr indent="628650"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lnSpc>
                <a:spcPts val="3200"/>
              </a:lnSpc>
            </a:pPr>
            <a:r>
              <a:rPr lang="zh-CN" altLang="en-US" sz="2400" b="1"/>
              <a:t>但是光纤布线还不能完全取代双绞线电缆，主要体现在以下几方面：</a:t>
            </a:r>
            <a:endParaRPr lang="zh-CN" altLang="en-US" sz="2400" b="1"/>
          </a:p>
          <a:p>
            <a:pPr eaLnBrk="1" hangingPunct="1">
              <a:lnSpc>
                <a:spcPts val="3200"/>
              </a:lnSpc>
            </a:pPr>
            <a:r>
              <a:rPr lang="en-US" altLang="zh-CN" sz="2400" b="1"/>
              <a:t>1</a:t>
            </a:r>
            <a:r>
              <a:rPr lang="zh-CN" altLang="en-US" sz="2400" b="1"/>
              <a:t>）价格高：使用光缆布线会大幅度增加成本，不但光纤布线系统（光缆、光纤配线架、耦合器、光纤跳线等）本身价位比铜缆高，而且使用光纤传输的网络连接设备，如带光纤端口的交换机、光纤网卡等价格也较高。</a:t>
            </a:r>
            <a:endParaRPr lang="zh-CN" altLang="en-US" sz="2400" b="1"/>
          </a:p>
          <a:p>
            <a:pPr eaLnBrk="1" hangingPunct="1">
              <a:lnSpc>
                <a:spcPts val="3200"/>
              </a:lnSpc>
            </a:pPr>
            <a:r>
              <a:rPr lang="en-US" altLang="zh-CN" sz="2400" b="1"/>
              <a:t>2</a:t>
            </a:r>
            <a:r>
              <a:rPr lang="zh-CN" altLang="en-US" sz="2400" b="1"/>
              <a:t>）光纤安装施工技术要求高以及安装难度大。</a:t>
            </a:r>
            <a:endParaRPr lang="zh-CN" altLang="en-US" sz="2400" b="1"/>
          </a:p>
          <a:p>
            <a:pPr eaLnBrk="1" hangingPunct="1">
              <a:lnSpc>
                <a:spcPts val="3200"/>
              </a:lnSpc>
            </a:pPr>
            <a:r>
              <a:rPr lang="en-US" altLang="zh-CN" sz="2400" b="1"/>
              <a:t>3</a:t>
            </a:r>
            <a:r>
              <a:rPr lang="zh-CN" altLang="en-US" sz="2400" b="1"/>
              <a:t>）从目前和今后几年的网络应用水平来看，并不是所有的桌面都需要</a:t>
            </a:r>
            <a:r>
              <a:rPr lang="en-US" altLang="zh-CN" sz="2400" b="1"/>
              <a:t>1000Mbps</a:t>
            </a:r>
            <a:r>
              <a:rPr lang="zh-CN" altLang="en-US" sz="2400" b="1"/>
              <a:t>的传输速率。</a:t>
            </a:r>
            <a:endParaRPr lang="zh-CN" altLang="en-US" sz="2400" b="1"/>
          </a:p>
        </p:txBody>
      </p:sp>
      <p:sp>
        <p:nvSpPr>
          <p:cNvPr id="72710" name="标题 1"/>
          <p:cNvSpPr/>
          <p:nvPr/>
        </p:nvSpPr>
        <p:spPr bwMode="auto">
          <a:xfrm>
            <a:off x="3071813" y="260350"/>
            <a:ext cx="7056437"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r>
              <a:rPr kumimoji="0" lang="en-US" altLang="zh-CN" sz="2800" b="1">
                <a:solidFill>
                  <a:srgbClr val="375B79"/>
                </a:solidFill>
              </a:rPr>
              <a:t>3.2.7</a:t>
            </a:r>
            <a:r>
              <a:rPr kumimoji="0" lang="zh-CN" altLang="en-US" sz="2800" b="1">
                <a:solidFill>
                  <a:srgbClr val="375B79"/>
                </a:solidFill>
              </a:rPr>
              <a:t> 综合布线系统缆线方案选择</a:t>
            </a:r>
            <a:endParaRPr kumimoji="0" lang="zh-CN" altLang="en-US" sz="2800" b="1">
              <a:solidFill>
                <a:srgbClr val="375B79"/>
              </a:solidFill>
            </a:endParaRPr>
          </a:p>
        </p:txBody>
      </p:sp>
    </p:spTree>
  </p:cSld>
  <p:clrMapOvr>
    <a:masterClrMapping/>
  </p:clrMapOvr>
  <p:transition>
    <p:zoom/>
  </p:transition>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ChangeArrowheads="1"/>
          </p:cNvSpPr>
          <p:nvPr/>
        </p:nvSpPr>
        <p:spPr bwMode="auto">
          <a:xfrm>
            <a:off x="551815" y="1412558"/>
            <a:ext cx="10996295" cy="3169285"/>
          </a:xfrm>
          <a:prstGeom prst="rect">
            <a:avLst/>
          </a:prstGeom>
          <a:solidFill>
            <a:srgbClr val="FFFFFF"/>
          </a:solidFill>
          <a:ln w="9525">
            <a:solidFill>
              <a:schemeClr val="accent1">
                <a:lumMod val="50000"/>
              </a:schemeClr>
            </a:solidFill>
            <a:miter lim="800000"/>
          </a:ln>
          <a:effectLst/>
        </p:spPr>
        <p:txBody>
          <a:bodyPr wrap="square" anchor="ctr">
            <a:spAutoFit/>
          </a:bodyPr>
          <a:lstStyle/>
          <a:p>
            <a:pPr indent="535305">
              <a:lnSpc>
                <a:spcPts val="3000"/>
              </a:lnSpc>
              <a:defRPr/>
            </a:pPr>
            <a:r>
              <a:rPr lang="zh-CN" altLang="en-US" sz="2400" b="1" dirty="0"/>
              <a:t>选用产品的各项指标应高于系统指标，才能保证系统指标，得以满足和具有发展的余地，同时也应考虑工程造价及工程要求，对系统产品选用应恰如其分。</a:t>
            </a:r>
            <a:endParaRPr lang="zh-CN" altLang="en-US" sz="2400" b="1" dirty="0"/>
          </a:p>
          <a:p>
            <a:pPr indent="535305">
              <a:lnSpc>
                <a:spcPts val="3000"/>
              </a:lnSpc>
              <a:defRPr/>
            </a:pPr>
            <a:r>
              <a:rPr lang="zh-CN" altLang="en-US" sz="2400" b="1" dirty="0"/>
              <a:t>（</a:t>
            </a:r>
            <a:r>
              <a:rPr lang="en-US" sz="2400" b="1" dirty="0"/>
              <a:t>1</a:t>
            </a:r>
            <a:r>
              <a:rPr lang="zh-CN" altLang="en-US" sz="2400" b="1" dirty="0"/>
              <a:t>）</a:t>
            </a:r>
            <a:r>
              <a:rPr lang="zh-CN" altLang="en-US" sz="2400" b="1" dirty="0">
                <a:solidFill>
                  <a:srgbClr val="FF0000"/>
                </a:solidFill>
              </a:rPr>
              <a:t>同一布线信道及链路的缆线和连接器件应保持系统等级与阻抗的一致性。</a:t>
            </a:r>
            <a:endParaRPr lang="zh-CN" altLang="en-US" sz="2400" b="1" dirty="0">
              <a:solidFill>
                <a:srgbClr val="FF0000"/>
              </a:solidFill>
            </a:endParaRPr>
          </a:p>
          <a:p>
            <a:pPr indent="535305">
              <a:lnSpc>
                <a:spcPts val="3000"/>
              </a:lnSpc>
              <a:defRPr/>
            </a:pPr>
            <a:r>
              <a:rPr lang="zh-CN" altLang="en-US" sz="2400" b="1" dirty="0"/>
              <a:t>对于综合布线系统，电缆和接插件之间的连接应考虑阻抗匹配和平衡与非平衡的转换适配。在工程</a:t>
            </a:r>
            <a:r>
              <a:rPr lang="en-US" sz="2400" b="1" dirty="0"/>
              <a:t>(D</a:t>
            </a:r>
            <a:r>
              <a:rPr lang="zh-CN" altLang="en-US" sz="2400" b="1" dirty="0"/>
              <a:t>级至</a:t>
            </a:r>
            <a:r>
              <a:rPr lang="en-US" sz="2400" b="1" dirty="0"/>
              <a:t>F</a:t>
            </a:r>
            <a:r>
              <a:rPr lang="zh-CN" altLang="en-US" sz="2400" b="1" dirty="0"/>
              <a:t>级</a:t>
            </a:r>
            <a:r>
              <a:rPr lang="en-US" sz="2400" b="1" dirty="0"/>
              <a:t>)</a:t>
            </a:r>
            <a:r>
              <a:rPr lang="zh-CN" altLang="en-US" sz="2400" b="1" dirty="0"/>
              <a:t>中特性阻抗应符合</a:t>
            </a:r>
            <a:r>
              <a:rPr lang="en-US" sz="2400" b="1" dirty="0"/>
              <a:t>100</a:t>
            </a:r>
            <a:r>
              <a:rPr lang="en-US" altLang="zh-CN" sz="2400" b="1" dirty="0"/>
              <a:t>Ω</a:t>
            </a:r>
            <a:r>
              <a:rPr lang="zh-CN" altLang="en-US" sz="2400" b="1" dirty="0"/>
              <a:t>标准。在系统设计时，应保证布线信道和链路在支持相应等级应用中的传输性能，如果选用</a:t>
            </a:r>
            <a:r>
              <a:rPr lang="en-US" sz="2400" b="1" dirty="0"/>
              <a:t>6</a:t>
            </a:r>
            <a:r>
              <a:rPr lang="zh-CN" altLang="en-US" sz="2400" b="1" dirty="0"/>
              <a:t>类布线产品，则缆线、连接硬件、跳线等都应达到</a:t>
            </a:r>
            <a:r>
              <a:rPr lang="en-US" sz="2400" b="1" dirty="0"/>
              <a:t>6</a:t>
            </a:r>
            <a:r>
              <a:rPr lang="zh-CN" altLang="en-US" sz="2400" b="1" dirty="0"/>
              <a:t>类，才能保证系统为</a:t>
            </a:r>
            <a:r>
              <a:rPr lang="en-US" sz="2400" b="1" dirty="0"/>
              <a:t>6</a:t>
            </a:r>
            <a:r>
              <a:rPr lang="zh-CN" altLang="en-US" sz="2400" b="1" dirty="0"/>
              <a:t>类。如果采用屏蔽布线系统，则所有部件都应选用带屏蔽的硬件。</a:t>
            </a:r>
            <a:endParaRPr lang="zh-CN" altLang="en-US" sz="2400" b="1" dirty="0"/>
          </a:p>
        </p:txBody>
      </p:sp>
      <p:sp>
        <p:nvSpPr>
          <p:cNvPr id="73731" name="标题 1"/>
          <p:cNvSpPr/>
          <p:nvPr/>
        </p:nvSpPr>
        <p:spPr bwMode="auto">
          <a:xfrm>
            <a:off x="3071813" y="260350"/>
            <a:ext cx="7056437"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r>
              <a:rPr kumimoji="0" lang="en-US" altLang="zh-CN" sz="3600" b="1">
                <a:solidFill>
                  <a:srgbClr val="375B79"/>
                </a:solidFill>
              </a:rPr>
              <a:t>3.2.8</a:t>
            </a:r>
            <a:r>
              <a:rPr kumimoji="0" lang="zh-CN" altLang="en-US" sz="3600" b="1">
                <a:solidFill>
                  <a:srgbClr val="375B79"/>
                </a:solidFill>
              </a:rPr>
              <a:t> 系统应用</a:t>
            </a:r>
            <a:endParaRPr kumimoji="0" lang="zh-CN" altLang="en-US" sz="3600" b="1">
              <a:solidFill>
                <a:srgbClr val="375B79"/>
              </a:solidFill>
            </a:endParaRPr>
          </a:p>
        </p:txBody>
      </p:sp>
    </p:spTree>
  </p:cSld>
  <p:clrMapOvr>
    <a:masterClrMapping/>
  </p:clrMapOvr>
  <p:transition>
    <p:zoom/>
  </p:transition>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ChangeArrowheads="1"/>
          </p:cNvSpPr>
          <p:nvPr/>
        </p:nvSpPr>
        <p:spPr bwMode="auto">
          <a:xfrm>
            <a:off x="660400" y="1328420"/>
            <a:ext cx="10851515" cy="1198880"/>
          </a:xfrm>
          <a:prstGeom prst="rect">
            <a:avLst/>
          </a:prstGeom>
          <a:solidFill>
            <a:srgbClr val="FFFFFF"/>
          </a:solidFill>
          <a:ln w="9525">
            <a:solidFill>
              <a:schemeClr val="accent1">
                <a:lumMod val="50000"/>
              </a:schemeClr>
            </a:solidFill>
            <a:miter lim="800000"/>
          </a:ln>
          <a:effectLst/>
        </p:spPr>
        <p:txBody>
          <a:bodyPr wrap="square" anchor="ctr">
            <a:spAutoFit/>
          </a:bodyPr>
          <a:lstStyle/>
          <a:p>
            <a:pPr indent="713105">
              <a:defRPr/>
            </a:pPr>
            <a:r>
              <a:rPr lang="zh-CN" altLang="en-US" sz="2400" b="1" dirty="0"/>
              <a:t>（</a:t>
            </a:r>
            <a:r>
              <a:rPr lang="en-US" sz="2400" b="1" dirty="0"/>
              <a:t>2</a:t>
            </a:r>
            <a:r>
              <a:rPr lang="zh-CN" altLang="en-US" sz="2400" b="1" dirty="0"/>
              <a:t>）综合布线系统工程的产品类别及链路、信道等级确定应综合考虑建筑物的功能、应用网络、业务终端类型、业务的需求及发展、性能价格、现场安装条件等因素，应符合表</a:t>
            </a:r>
            <a:r>
              <a:rPr lang="en-US" sz="2400" b="1" dirty="0"/>
              <a:t>3-</a:t>
            </a:r>
            <a:r>
              <a:rPr lang="en-US" altLang="zh-CN" sz="2400" b="1" dirty="0"/>
              <a:t>7</a:t>
            </a:r>
            <a:r>
              <a:rPr lang="zh-CN" altLang="en-US" sz="2400" b="1" dirty="0"/>
              <a:t>要求。</a:t>
            </a:r>
            <a:endParaRPr lang="zh-CN" altLang="en-US" sz="2400" b="1" dirty="0"/>
          </a:p>
        </p:txBody>
      </p:sp>
      <p:graphicFrame>
        <p:nvGraphicFramePr>
          <p:cNvPr id="4" name="表格 3"/>
          <p:cNvGraphicFramePr>
            <a:graphicFrameLocks noGrp="1"/>
          </p:cNvGraphicFramePr>
          <p:nvPr>
            <p:custDataLst>
              <p:tags r:id="rId1"/>
            </p:custDataLst>
          </p:nvPr>
        </p:nvGraphicFramePr>
        <p:xfrm>
          <a:off x="660400" y="3140710"/>
          <a:ext cx="11063605" cy="3440430"/>
        </p:xfrm>
        <a:graphic>
          <a:graphicData uri="http://schemas.openxmlformats.org/drawingml/2006/table">
            <a:tbl>
              <a:tblPr/>
              <a:tblGrid>
                <a:gridCol w="944245"/>
                <a:gridCol w="1609725"/>
                <a:gridCol w="1877695"/>
                <a:gridCol w="1242060"/>
                <a:gridCol w="2080260"/>
                <a:gridCol w="1229995"/>
                <a:gridCol w="2079625"/>
              </a:tblGrid>
              <a:tr h="407670">
                <a:tc rowSpan="2">
                  <a:txBody>
                    <a:bodyPr/>
                    <a:lstStyle/>
                    <a:p>
                      <a:pPr algn="ctr">
                        <a:spcAft>
                          <a:spcPts val="0"/>
                        </a:spcAft>
                      </a:pPr>
                      <a:r>
                        <a:rPr lang="zh-CN" sz="1600" kern="100" dirty="0">
                          <a:latin typeface="Calibri" panose="020F0502020204030204"/>
                          <a:ea typeface="宋体" panose="02010600030101010101" pitchFamily="2" charset="-122"/>
                          <a:cs typeface="Times New Roman" panose="02020603050405020304"/>
                        </a:rPr>
                        <a:t>业务</a:t>
                      </a:r>
                      <a:endParaRPr lang="zh-CN" sz="1600" kern="100" dirty="0">
                        <a:latin typeface="Calibri" panose="020F0502020204030204"/>
                        <a:ea typeface="宋体" panose="02010600030101010101" pitchFamily="2" charset="-122"/>
                        <a:cs typeface="Times New Roman" panose="02020603050405020304"/>
                      </a:endParaRPr>
                    </a:p>
                    <a:p>
                      <a:pPr algn="ctr">
                        <a:spcAft>
                          <a:spcPts val="0"/>
                        </a:spcAft>
                      </a:pPr>
                      <a:r>
                        <a:rPr lang="zh-CN" sz="1600" kern="100" dirty="0">
                          <a:latin typeface="Calibri" panose="020F0502020204030204"/>
                          <a:ea typeface="宋体" panose="02010600030101010101" pitchFamily="2" charset="-122"/>
                          <a:cs typeface="Times New Roman" panose="02020603050405020304"/>
                        </a:rPr>
                        <a:t>种类</a:t>
                      </a:r>
                      <a:endParaRPr lang="zh-CN" sz="1600" kern="100" dirty="0">
                        <a:latin typeface="Calibri" panose="020F05020202040302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gridSpan="2">
                  <a:txBody>
                    <a:bodyPr/>
                    <a:lstStyle/>
                    <a:p>
                      <a:pPr algn="ctr">
                        <a:spcAft>
                          <a:spcPts val="0"/>
                        </a:spcAft>
                      </a:pPr>
                      <a:r>
                        <a:rPr lang="zh-CN" sz="1600" kern="100">
                          <a:latin typeface="Calibri" panose="020F0502020204030204"/>
                          <a:ea typeface="宋体" panose="02010600030101010101" pitchFamily="2" charset="-122"/>
                          <a:cs typeface="Times New Roman" panose="02020603050405020304"/>
                        </a:rPr>
                        <a:t>配线子系统</a:t>
                      </a:r>
                      <a:endParaRPr lang="zh-CN" sz="1600" kern="100">
                        <a:latin typeface="Calibri" panose="020F05020202040302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cPr/>
                </a:tc>
                <a:tc gridSpan="2">
                  <a:txBody>
                    <a:bodyPr/>
                    <a:lstStyle/>
                    <a:p>
                      <a:pPr algn="ctr">
                        <a:spcAft>
                          <a:spcPts val="0"/>
                        </a:spcAft>
                      </a:pPr>
                      <a:r>
                        <a:rPr lang="zh-CN" sz="1600" kern="100">
                          <a:latin typeface="Calibri" panose="020F0502020204030204"/>
                          <a:ea typeface="宋体" panose="02010600030101010101" pitchFamily="2" charset="-122"/>
                          <a:cs typeface="Times New Roman" panose="02020603050405020304"/>
                        </a:rPr>
                        <a:t>干线子系统</a:t>
                      </a:r>
                      <a:endParaRPr lang="zh-CN" sz="1600" kern="100">
                        <a:latin typeface="Calibri" panose="020F05020202040302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cPr/>
                </a:tc>
                <a:tc gridSpan="2">
                  <a:txBody>
                    <a:bodyPr/>
                    <a:lstStyle/>
                    <a:p>
                      <a:pPr algn="ctr">
                        <a:spcAft>
                          <a:spcPts val="0"/>
                        </a:spcAft>
                      </a:pPr>
                      <a:r>
                        <a:rPr lang="zh-CN" sz="1600" kern="100">
                          <a:latin typeface="Calibri" panose="020F0502020204030204"/>
                          <a:ea typeface="宋体" panose="02010600030101010101" pitchFamily="2" charset="-122"/>
                          <a:cs typeface="Times New Roman" panose="02020603050405020304"/>
                        </a:rPr>
                        <a:t>建筑群子系统</a:t>
                      </a:r>
                      <a:endParaRPr lang="zh-CN" sz="1600" kern="100">
                        <a:latin typeface="Calibri" panose="020F05020202040302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cPr/>
                </a:tc>
              </a:tr>
              <a:tr h="372110">
                <a:tc vMerge="1">
                  <a:tcPr/>
                </a:tc>
                <a:tc>
                  <a:txBody>
                    <a:bodyPr/>
                    <a:lstStyle/>
                    <a:p>
                      <a:pPr algn="ctr">
                        <a:spcAft>
                          <a:spcPts val="0"/>
                        </a:spcAft>
                      </a:pPr>
                      <a:r>
                        <a:rPr lang="zh-CN" sz="1600" kern="100">
                          <a:latin typeface="Calibri" panose="020F0502020204030204"/>
                          <a:ea typeface="宋体" panose="02010600030101010101" pitchFamily="2" charset="-122"/>
                          <a:cs typeface="Times New Roman" panose="02020603050405020304"/>
                        </a:rPr>
                        <a:t>等级</a:t>
                      </a:r>
                      <a:endParaRPr lang="zh-CN" sz="1600" kern="100">
                        <a:latin typeface="Calibri" panose="020F05020202040302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r>
                        <a:rPr lang="zh-CN" sz="1600" kern="100">
                          <a:latin typeface="Calibri" panose="020F0502020204030204"/>
                          <a:ea typeface="宋体" panose="02010600030101010101" pitchFamily="2" charset="-122"/>
                          <a:cs typeface="Times New Roman" panose="02020603050405020304"/>
                        </a:rPr>
                        <a:t>类别</a:t>
                      </a:r>
                      <a:endParaRPr lang="zh-CN" sz="1600" kern="100">
                        <a:latin typeface="Calibri" panose="020F05020202040302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r>
                        <a:rPr lang="zh-CN" sz="1600" kern="100">
                          <a:latin typeface="Calibri" panose="020F0502020204030204"/>
                          <a:ea typeface="宋体" panose="02010600030101010101" pitchFamily="2" charset="-122"/>
                          <a:cs typeface="Times New Roman" panose="02020603050405020304"/>
                        </a:rPr>
                        <a:t>等级</a:t>
                      </a:r>
                      <a:endParaRPr lang="zh-CN" sz="1600" kern="100">
                        <a:latin typeface="Calibri" panose="020F05020202040302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r>
                        <a:rPr lang="zh-CN" sz="1600" kern="100">
                          <a:latin typeface="Calibri" panose="020F0502020204030204"/>
                          <a:ea typeface="宋体" panose="02010600030101010101" pitchFamily="2" charset="-122"/>
                          <a:cs typeface="Times New Roman" panose="02020603050405020304"/>
                        </a:rPr>
                        <a:t>类别</a:t>
                      </a:r>
                      <a:endParaRPr lang="zh-CN" sz="1600" kern="100">
                        <a:latin typeface="Calibri" panose="020F05020202040302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r>
                        <a:rPr lang="zh-CN" sz="1600" kern="100" dirty="0">
                          <a:latin typeface="Calibri" panose="020F0502020204030204"/>
                          <a:ea typeface="宋体" panose="02010600030101010101" pitchFamily="2" charset="-122"/>
                          <a:cs typeface="Times New Roman" panose="02020603050405020304"/>
                        </a:rPr>
                        <a:t>等级</a:t>
                      </a:r>
                      <a:endParaRPr lang="zh-CN" sz="1600" kern="100" dirty="0">
                        <a:latin typeface="Calibri" panose="020F05020202040302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r>
                        <a:rPr lang="zh-CN" sz="1600" kern="100">
                          <a:latin typeface="Calibri" panose="020F0502020204030204"/>
                          <a:ea typeface="宋体" panose="02010600030101010101" pitchFamily="2" charset="-122"/>
                          <a:cs typeface="Times New Roman" panose="02020603050405020304"/>
                        </a:rPr>
                        <a:t>类别</a:t>
                      </a:r>
                      <a:endParaRPr lang="zh-CN" sz="1600" kern="100">
                        <a:latin typeface="Calibri" panose="020F05020202040302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r>
              <a:tr h="532130">
                <a:tc>
                  <a:txBody>
                    <a:bodyPr/>
                    <a:lstStyle/>
                    <a:p>
                      <a:pPr algn="ctr">
                        <a:spcAft>
                          <a:spcPts val="0"/>
                        </a:spcAft>
                      </a:pPr>
                      <a:r>
                        <a:rPr lang="zh-CN" sz="1600" kern="100">
                          <a:latin typeface="Calibri" panose="020F0502020204030204"/>
                          <a:ea typeface="宋体" panose="02010600030101010101" pitchFamily="2" charset="-122"/>
                          <a:cs typeface="Times New Roman" panose="02020603050405020304"/>
                        </a:rPr>
                        <a:t>语音</a:t>
                      </a:r>
                      <a:endParaRPr lang="zh-CN" sz="1600" kern="100">
                        <a:latin typeface="Calibri" panose="020F05020202040302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r>
                        <a:rPr lang="en-US" sz="1600" kern="100" dirty="0">
                          <a:latin typeface="宋体" panose="02010600030101010101" pitchFamily="2" charset="-122"/>
                          <a:ea typeface="宋体" panose="02010600030101010101" pitchFamily="2" charset="-122"/>
                          <a:cs typeface="Times New Roman" panose="02020603050405020304"/>
                        </a:rPr>
                        <a:t>D</a:t>
                      </a:r>
                      <a:r>
                        <a:rPr lang="zh-CN" sz="1600" kern="100" dirty="0">
                          <a:latin typeface="Calibri" panose="020F0502020204030204"/>
                          <a:ea typeface="宋体" panose="02010600030101010101" pitchFamily="2" charset="-122"/>
                          <a:cs typeface="Times New Roman" panose="02020603050405020304"/>
                        </a:rPr>
                        <a:t>／</a:t>
                      </a:r>
                      <a:r>
                        <a:rPr lang="en-US" sz="1600" kern="100" dirty="0">
                          <a:latin typeface="Calibri" panose="020F0502020204030204"/>
                          <a:ea typeface="宋体" panose="02010600030101010101" pitchFamily="2" charset="-122"/>
                          <a:cs typeface="Times New Roman" panose="02020603050405020304"/>
                        </a:rPr>
                        <a:t>E</a:t>
                      </a:r>
                      <a:endParaRPr lang="zh-CN" sz="1600" kern="100" dirty="0">
                        <a:latin typeface="Calibri" panose="020F05020202040302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r>
                        <a:rPr lang="en-US" sz="1600" kern="100" dirty="0">
                          <a:latin typeface="宋体" panose="02010600030101010101" pitchFamily="2" charset="-122"/>
                          <a:ea typeface="宋体" panose="02010600030101010101" pitchFamily="2" charset="-122"/>
                          <a:cs typeface="Times New Roman" panose="02020603050405020304"/>
                        </a:rPr>
                        <a:t>5e</a:t>
                      </a:r>
                      <a:r>
                        <a:rPr lang="zh-CN" sz="1600" kern="100" dirty="0">
                          <a:latin typeface="Calibri" panose="020F0502020204030204"/>
                          <a:ea typeface="宋体" panose="02010600030101010101" pitchFamily="2" charset="-122"/>
                          <a:cs typeface="Times New Roman" panose="02020603050405020304"/>
                        </a:rPr>
                        <a:t>／</a:t>
                      </a:r>
                      <a:r>
                        <a:rPr lang="en-US" sz="1600" kern="100" dirty="0">
                          <a:latin typeface="Calibri" panose="020F0502020204030204"/>
                          <a:ea typeface="宋体" panose="02010600030101010101" pitchFamily="2" charset="-122"/>
                          <a:cs typeface="Times New Roman" panose="02020603050405020304"/>
                        </a:rPr>
                        <a:t>6</a:t>
                      </a:r>
                      <a:endParaRPr lang="zh-CN" sz="1600" kern="100" dirty="0">
                        <a:latin typeface="Calibri" panose="020F05020202040302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r>
                        <a:rPr lang="en-US" sz="1600" kern="100">
                          <a:latin typeface="宋体" panose="02010600030101010101" pitchFamily="2" charset="-122"/>
                          <a:ea typeface="宋体" panose="02010600030101010101" pitchFamily="2" charset="-122"/>
                          <a:cs typeface="Times New Roman" panose="02020603050405020304"/>
                        </a:rPr>
                        <a:t>C</a:t>
                      </a:r>
                      <a:endParaRPr lang="zh-CN" sz="1600" kern="100">
                        <a:latin typeface="Calibri" panose="020F05020202040302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r>
                        <a:rPr lang="en-US" sz="1600" kern="100">
                          <a:latin typeface="宋体" panose="02010600030101010101" pitchFamily="2" charset="-122"/>
                          <a:ea typeface="宋体" panose="02010600030101010101" pitchFamily="2" charset="-122"/>
                          <a:cs typeface="Times New Roman" panose="02020603050405020304"/>
                        </a:rPr>
                        <a:t>3(</a:t>
                      </a:r>
                      <a:r>
                        <a:rPr lang="zh-CN" sz="1600" kern="100">
                          <a:latin typeface="Calibri" panose="020F0502020204030204"/>
                          <a:ea typeface="宋体" panose="02010600030101010101" pitchFamily="2" charset="-122"/>
                          <a:cs typeface="Times New Roman" panose="02020603050405020304"/>
                        </a:rPr>
                        <a:t>大对数</a:t>
                      </a:r>
                      <a:r>
                        <a:rPr lang="en-US" sz="1600" kern="100">
                          <a:latin typeface="Calibri" panose="020F0502020204030204"/>
                          <a:ea typeface="宋体" panose="02010600030101010101" pitchFamily="2" charset="-122"/>
                          <a:cs typeface="Times New Roman" panose="02020603050405020304"/>
                        </a:rPr>
                        <a:t>)</a:t>
                      </a:r>
                      <a:endParaRPr lang="zh-CN" sz="1600" kern="100">
                        <a:latin typeface="Calibri" panose="020F05020202040302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r>
                        <a:rPr lang="en-US" sz="1600" kern="100">
                          <a:latin typeface="宋体" panose="02010600030101010101" pitchFamily="2" charset="-122"/>
                          <a:ea typeface="宋体" panose="02010600030101010101" pitchFamily="2" charset="-122"/>
                          <a:cs typeface="Times New Roman" panose="02020603050405020304"/>
                        </a:rPr>
                        <a:t>C</a:t>
                      </a:r>
                      <a:endParaRPr lang="zh-CN" sz="1600" kern="100">
                        <a:latin typeface="Calibri" panose="020F05020202040302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r>
                        <a:rPr lang="en-US" sz="1600" kern="100" dirty="0">
                          <a:latin typeface="宋体" panose="02010600030101010101" pitchFamily="2" charset="-122"/>
                          <a:ea typeface="宋体" panose="02010600030101010101" pitchFamily="2" charset="-122"/>
                          <a:cs typeface="Times New Roman" panose="02020603050405020304"/>
                        </a:rPr>
                        <a:t>3(</a:t>
                      </a:r>
                      <a:r>
                        <a:rPr lang="zh-CN" sz="1600" kern="100" dirty="0">
                          <a:latin typeface="Calibri" panose="020F0502020204030204"/>
                          <a:ea typeface="宋体" panose="02010600030101010101" pitchFamily="2" charset="-122"/>
                          <a:cs typeface="Times New Roman" panose="02020603050405020304"/>
                        </a:rPr>
                        <a:t>室外大对数</a:t>
                      </a:r>
                      <a:r>
                        <a:rPr lang="en-US" sz="1600" kern="100" dirty="0">
                          <a:latin typeface="Calibri" panose="020F0502020204030204"/>
                          <a:ea typeface="宋体" panose="02010600030101010101" pitchFamily="2" charset="-122"/>
                          <a:cs typeface="Times New Roman" panose="02020603050405020304"/>
                        </a:rPr>
                        <a:t>)</a:t>
                      </a:r>
                      <a:endParaRPr lang="zh-CN" sz="1600" kern="100" dirty="0">
                        <a:latin typeface="Calibri" panose="020F05020202040302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r>
              <a:tr h="532130">
                <a:tc rowSpan="2">
                  <a:txBody>
                    <a:bodyPr/>
                    <a:lstStyle/>
                    <a:p>
                      <a:pPr algn="ctr">
                        <a:spcAft>
                          <a:spcPts val="0"/>
                        </a:spcAft>
                      </a:pPr>
                      <a:r>
                        <a:rPr lang="zh-CN" sz="1600" kern="100">
                          <a:latin typeface="Calibri" panose="020F0502020204030204"/>
                          <a:ea typeface="宋体" panose="02010600030101010101" pitchFamily="2" charset="-122"/>
                          <a:cs typeface="Times New Roman" panose="02020603050405020304"/>
                        </a:rPr>
                        <a:t>数据</a:t>
                      </a:r>
                      <a:endParaRPr lang="zh-CN" sz="1600" kern="100">
                        <a:latin typeface="Calibri" panose="020F05020202040302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r>
                        <a:rPr lang="en-US" sz="1600" kern="100" dirty="0">
                          <a:latin typeface="宋体" panose="02010600030101010101" pitchFamily="2" charset="-122"/>
                          <a:ea typeface="宋体" panose="02010600030101010101" pitchFamily="2" charset="-122"/>
                          <a:cs typeface="Times New Roman" panose="02020603050405020304"/>
                        </a:rPr>
                        <a:t>D</a:t>
                      </a:r>
                      <a:r>
                        <a:rPr lang="zh-CN" sz="1600" kern="100" dirty="0">
                          <a:latin typeface="Calibri" panose="020F0502020204030204"/>
                          <a:ea typeface="宋体" panose="02010600030101010101" pitchFamily="2" charset="-122"/>
                          <a:cs typeface="Times New Roman" panose="02020603050405020304"/>
                        </a:rPr>
                        <a:t>／</a:t>
                      </a:r>
                      <a:r>
                        <a:rPr lang="en-US" sz="1600" kern="100" dirty="0">
                          <a:latin typeface="Calibri" panose="020F0502020204030204"/>
                          <a:ea typeface="宋体" panose="02010600030101010101" pitchFamily="2" charset="-122"/>
                          <a:cs typeface="Times New Roman" panose="02020603050405020304"/>
                        </a:rPr>
                        <a:t>E</a:t>
                      </a:r>
                      <a:r>
                        <a:rPr lang="zh-CN" sz="1600" kern="100" dirty="0">
                          <a:latin typeface="Calibri" panose="020F0502020204030204"/>
                          <a:ea typeface="宋体" panose="02010600030101010101" pitchFamily="2" charset="-122"/>
                          <a:cs typeface="Times New Roman" panose="02020603050405020304"/>
                        </a:rPr>
                        <a:t>／</a:t>
                      </a:r>
                      <a:r>
                        <a:rPr lang="en-US" sz="1600" kern="100" dirty="0">
                          <a:latin typeface="Calibri" panose="020F0502020204030204"/>
                          <a:ea typeface="宋体" panose="02010600030101010101" pitchFamily="2" charset="-122"/>
                          <a:cs typeface="Times New Roman" panose="02020603050405020304"/>
                        </a:rPr>
                        <a:t>F</a:t>
                      </a:r>
                      <a:endParaRPr lang="zh-CN" sz="1600" kern="100" dirty="0">
                        <a:latin typeface="Calibri" panose="020F05020202040302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r>
                        <a:rPr lang="en-US" sz="1600" kern="100">
                          <a:latin typeface="宋体" panose="02010600030101010101" pitchFamily="2" charset="-122"/>
                          <a:ea typeface="宋体" panose="02010600030101010101" pitchFamily="2" charset="-122"/>
                          <a:cs typeface="Times New Roman" panose="02020603050405020304"/>
                        </a:rPr>
                        <a:t>5e</a:t>
                      </a:r>
                      <a:r>
                        <a:rPr lang="zh-CN" sz="1600" kern="100">
                          <a:latin typeface="Calibri" panose="020F0502020204030204"/>
                          <a:ea typeface="宋体" panose="02010600030101010101" pitchFamily="2" charset="-122"/>
                          <a:cs typeface="Times New Roman" panose="02020603050405020304"/>
                        </a:rPr>
                        <a:t>／</a:t>
                      </a:r>
                      <a:r>
                        <a:rPr lang="en-US" sz="1600" kern="100">
                          <a:latin typeface="Calibri" panose="020F0502020204030204"/>
                          <a:ea typeface="宋体" panose="02010600030101010101" pitchFamily="2" charset="-122"/>
                          <a:cs typeface="Times New Roman" panose="02020603050405020304"/>
                        </a:rPr>
                        <a:t>6</a:t>
                      </a:r>
                      <a:r>
                        <a:rPr lang="zh-CN" sz="1600" kern="100">
                          <a:latin typeface="Calibri" panose="020F0502020204030204"/>
                          <a:ea typeface="宋体" panose="02010600030101010101" pitchFamily="2" charset="-122"/>
                          <a:cs typeface="Times New Roman" panose="02020603050405020304"/>
                        </a:rPr>
                        <a:t>／</a:t>
                      </a:r>
                      <a:r>
                        <a:rPr lang="en-US" sz="1600" kern="100">
                          <a:latin typeface="Calibri" panose="020F0502020204030204"/>
                          <a:ea typeface="宋体" panose="02010600030101010101" pitchFamily="2" charset="-122"/>
                          <a:cs typeface="Times New Roman" panose="02020603050405020304"/>
                        </a:rPr>
                        <a:t>7</a:t>
                      </a:r>
                      <a:endParaRPr lang="zh-CN" sz="1600" kern="100">
                        <a:latin typeface="Calibri" panose="020F05020202040302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r>
                        <a:rPr lang="en-US" sz="1600" kern="100">
                          <a:latin typeface="宋体" panose="02010600030101010101" pitchFamily="2" charset="-122"/>
                          <a:ea typeface="宋体" panose="02010600030101010101" pitchFamily="2" charset="-122"/>
                          <a:cs typeface="Times New Roman" panose="02020603050405020304"/>
                        </a:rPr>
                        <a:t>D</a:t>
                      </a:r>
                      <a:r>
                        <a:rPr lang="zh-CN" sz="1600" kern="100">
                          <a:latin typeface="Calibri" panose="020F0502020204030204"/>
                          <a:ea typeface="宋体" panose="02010600030101010101" pitchFamily="2" charset="-122"/>
                          <a:cs typeface="Times New Roman" panose="02020603050405020304"/>
                        </a:rPr>
                        <a:t>／</a:t>
                      </a:r>
                      <a:r>
                        <a:rPr lang="en-US" sz="1600" kern="100">
                          <a:latin typeface="Calibri" panose="020F0502020204030204"/>
                          <a:ea typeface="宋体" panose="02010600030101010101" pitchFamily="2" charset="-122"/>
                          <a:cs typeface="Times New Roman" panose="02020603050405020304"/>
                        </a:rPr>
                        <a:t>E</a:t>
                      </a:r>
                      <a:r>
                        <a:rPr lang="zh-CN" sz="1600" kern="100">
                          <a:latin typeface="Calibri" panose="020F0502020204030204"/>
                          <a:ea typeface="宋体" panose="02010600030101010101" pitchFamily="2" charset="-122"/>
                          <a:cs typeface="Times New Roman" panose="02020603050405020304"/>
                        </a:rPr>
                        <a:t>／</a:t>
                      </a:r>
                      <a:r>
                        <a:rPr lang="en-US" sz="1600" kern="100">
                          <a:latin typeface="Calibri" panose="020F0502020204030204"/>
                          <a:ea typeface="宋体" panose="02010600030101010101" pitchFamily="2" charset="-122"/>
                          <a:cs typeface="Times New Roman" panose="02020603050405020304"/>
                        </a:rPr>
                        <a:t>F</a:t>
                      </a:r>
                      <a:endParaRPr lang="zh-CN" sz="1600" kern="100">
                        <a:latin typeface="Calibri" panose="020F05020202040302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r>
                        <a:rPr lang="en-US" sz="1600" kern="100">
                          <a:latin typeface="宋体" panose="02010600030101010101" pitchFamily="2" charset="-122"/>
                          <a:ea typeface="宋体" panose="02010600030101010101" pitchFamily="2" charset="-122"/>
                          <a:cs typeface="Times New Roman" panose="02020603050405020304"/>
                        </a:rPr>
                        <a:t>5e</a:t>
                      </a:r>
                      <a:r>
                        <a:rPr lang="zh-CN" sz="1600" kern="100">
                          <a:latin typeface="Calibri" panose="020F0502020204030204"/>
                          <a:ea typeface="宋体" panose="02010600030101010101" pitchFamily="2" charset="-122"/>
                          <a:cs typeface="Times New Roman" panose="02020603050405020304"/>
                        </a:rPr>
                        <a:t>／</a:t>
                      </a:r>
                      <a:r>
                        <a:rPr lang="en-US" sz="1600" kern="100">
                          <a:latin typeface="Calibri" panose="020F0502020204030204"/>
                          <a:ea typeface="宋体" panose="02010600030101010101" pitchFamily="2" charset="-122"/>
                          <a:cs typeface="Times New Roman" panose="02020603050405020304"/>
                        </a:rPr>
                        <a:t>6</a:t>
                      </a:r>
                      <a:r>
                        <a:rPr lang="zh-CN" sz="1600" kern="100">
                          <a:latin typeface="Calibri" panose="020F0502020204030204"/>
                          <a:ea typeface="宋体" panose="02010600030101010101" pitchFamily="2" charset="-122"/>
                          <a:cs typeface="Times New Roman" panose="02020603050405020304"/>
                        </a:rPr>
                        <a:t>／</a:t>
                      </a:r>
                      <a:r>
                        <a:rPr lang="en-US" sz="1600" kern="100">
                          <a:latin typeface="Calibri" panose="020F0502020204030204"/>
                          <a:ea typeface="宋体" panose="02010600030101010101" pitchFamily="2" charset="-122"/>
                          <a:cs typeface="Times New Roman" panose="02020603050405020304"/>
                        </a:rPr>
                        <a:t>7(4</a:t>
                      </a:r>
                      <a:r>
                        <a:rPr lang="zh-CN" sz="1600" kern="100">
                          <a:latin typeface="Calibri" panose="020F0502020204030204"/>
                          <a:ea typeface="宋体" panose="02010600030101010101" pitchFamily="2" charset="-122"/>
                          <a:cs typeface="Times New Roman" panose="02020603050405020304"/>
                        </a:rPr>
                        <a:t>对</a:t>
                      </a:r>
                      <a:r>
                        <a:rPr lang="en-US" sz="1600" kern="100">
                          <a:latin typeface="Calibri" panose="020F0502020204030204"/>
                          <a:ea typeface="宋体" panose="02010600030101010101" pitchFamily="2" charset="-122"/>
                          <a:cs typeface="Times New Roman" panose="02020603050405020304"/>
                        </a:rPr>
                        <a:t>)</a:t>
                      </a:r>
                      <a:endParaRPr lang="zh-CN" sz="1600" kern="100">
                        <a:latin typeface="Calibri" panose="020F05020202040302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en-US" sz="1600" kern="100">
                        <a:latin typeface="宋体" panose="02010600030101010101" pitchFamily="2" charset="-122"/>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en-US" sz="1600" kern="100">
                        <a:latin typeface="宋体" panose="02010600030101010101" pitchFamily="2" charset="-122"/>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r>
              <a:tr h="1064260">
                <a:tc vMerge="1">
                  <a:tcPr/>
                </a:tc>
                <a:tc>
                  <a:txBody>
                    <a:bodyPr/>
                    <a:lstStyle/>
                    <a:p>
                      <a:pPr algn="ctr">
                        <a:spcAft>
                          <a:spcPts val="0"/>
                        </a:spcAft>
                      </a:pPr>
                      <a:r>
                        <a:rPr lang="zh-CN" sz="1600" kern="100" dirty="0">
                          <a:latin typeface="Calibri" panose="020F0502020204030204"/>
                          <a:ea typeface="宋体" panose="02010600030101010101" pitchFamily="2" charset="-122"/>
                          <a:cs typeface="Times New Roman" panose="02020603050405020304"/>
                        </a:rPr>
                        <a:t>光纤</a:t>
                      </a:r>
                      <a:r>
                        <a:rPr lang="en-US" sz="1600" kern="100" dirty="0">
                          <a:latin typeface="Calibri" panose="020F0502020204030204"/>
                          <a:ea typeface="宋体" panose="02010600030101010101" pitchFamily="2" charset="-122"/>
                          <a:cs typeface="Times New Roman" panose="02020603050405020304"/>
                        </a:rPr>
                        <a:t>(</a:t>
                      </a:r>
                      <a:r>
                        <a:rPr lang="zh-CN" sz="1600" kern="100" dirty="0">
                          <a:latin typeface="Calibri" panose="020F0502020204030204"/>
                          <a:ea typeface="宋体" panose="02010600030101010101" pitchFamily="2" charset="-122"/>
                          <a:cs typeface="Times New Roman" panose="02020603050405020304"/>
                        </a:rPr>
                        <a:t>多模或单模</a:t>
                      </a:r>
                      <a:r>
                        <a:rPr lang="en-US" sz="1600" kern="100" dirty="0">
                          <a:latin typeface="Calibri" panose="020F0502020204030204"/>
                          <a:ea typeface="宋体" panose="02010600030101010101" pitchFamily="2" charset="-122"/>
                          <a:cs typeface="Times New Roman" panose="02020603050405020304"/>
                        </a:rPr>
                        <a:t>)</a:t>
                      </a:r>
                      <a:endParaRPr lang="zh-CN" sz="1600" kern="100" dirty="0">
                        <a:latin typeface="Calibri" panose="020F05020202040302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r>
                        <a:rPr lang="en-US" sz="1600" kern="100">
                          <a:latin typeface="宋体" panose="02010600030101010101" pitchFamily="2" charset="-122"/>
                          <a:ea typeface="宋体" panose="02010600030101010101" pitchFamily="2" charset="-122"/>
                          <a:cs typeface="Times New Roman" panose="02020603050405020304"/>
                        </a:rPr>
                        <a:t>62.5um</a:t>
                      </a:r>
                      <a:r>
                        <a:rPr lang="zh-CN" sz="1600" kern="100">
                          <a:latin typeface="Calibri" panose="020F0502020204030204"/>
                          <a:ea typeface="宋体" panose="02010600030101010101" pitchFamily="2" charset="-122"/>
                          <a:cs typeface="Times New Roman" panose="02020603050405020304"/>
                        </a:rPr>
                        <a:t>多模／</a:t>
                      </a:r>
                      <a:r>
                        <a:rPr lang="en-US" sz="1600" kern="100">
                          <a:latin typeface="Calibri" panose="020F0502020204030204"/>
                          <a:ea typeface="宋体" panose="02010600030101010101" pitchFamily="2" charset="-122"/>
                          <a:cs typeface="Times New Roman" panose="02020603050405020304"/>
                        </a:rPr>
                        <a:t>50um</a:t>
                      </a:r>
                      <a:r>
                        <a:rPr lang="zh-CN" sz="1600" kern="100">
                          <a:latin typeface="Calibri" panose="020F0502020204030204"/>
                          <a:ea typeface="宋体" panose="02010600030101010101" pitchFamily="2" charset="-122"/>
                          <a:cs typeface="Times New Roman" panose="02020603050405020304"/>
                        </a:rPr>
                        <a:t>多模／</a:t>
                      </a:r>
                      <a:r>
                        <a:rPr lang="en-US" sz="1600" kern="100">
                          <a:latin typeface="Calibri" panose="020F0502020204030204"/>
                          <a:ea typeface="宋体" panose="02010600030101010101" pitchFamily="2" charset="-122"/>
                          <a:cs typeface="Times New Roman" panose="02020603050405020304"/>
                        </a:rPr>
                        <a:t>&lt;10um</a:t>
                      </a:r>
                      <a:r>
                        <a:rPr lang="zh-CN" sz="1600" kern="100">
                          <a:latin typeface="Calibri" panose="020F0502020204030204"/>
                          <a:ea typeface="宋体" panose="02010600030101010101" pitchFamily="2" charset="-122"/>
                          <a:cs typeface="Times New Roman" panose="02020603050405020304"/>
                        </a:rPr>
                        <a:t>单模</a:t>
                      </a:r>
                      <a:endParaRPr lang="zh-CN" sz="1600" kern="100">
                        <a:latin typeface="Calibri" panose="020F05020202040302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r>
                        <a:rPr lang="zh-CN" sz="1600" kern="100">
                          <a:latin typeface="Calibri" panose="020F0502020204030204"/>
                          <a:ea typeface="宋体" panose="02010600030101010101" pitchFamily="2" charset="-122"/>
                          <a:cs typeface="Times New Roman" panose="02020603050405020304"/>
                        </a:rPr>
                        <a:t>光纤</a:t>
                      </a:r>
                      <a:endParaRPr lang="zh-CN" sz="1600" kern="100">
                        <a:latin typeface="Calibri" panose="020F05020202040302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r>
                        <a:rPr lang="en-US" sz="1600" kern="100">
                          <a:latin typeface="宋体" panose="02010600030101010101" pitchFamily="2" charset="-122"/>
                          <a:ea typeface="宋体" panose="02010600030101010101" pitchFamily="2" charset="-122"/>
                          <a:cs typeface="Times New Roman" panose="02020603050405020304"/>
                        </a:rPr>
                        <a:t>62.5um</a:t>
                      </a:r>
                      <a:r>
                        <a:rPr lang="zh-CN" sz="1600" kern="100">
                          <a:latin typeface="Calibri" panose="020F0502020204030204"/>
                          <a:ea typeface="宋体" panose="02010600030101010101" pitchFamily="2" charset="-122"/>
                          <a:cs typeface="Times New Roman" panose="02020603050405020304"/>
                        </a:rPr>
                        <a:t>多模／</a:t>
                      </a:r>
                      <a:r>
                        <a:rPr lang="en-US" sz="1600" kern="100">
                          <a:latin typeface="Calibri" panose="020F0502020204030204"/>
                          <a:ea typeface="宋体" panose="02010600030101010101" pitchFamily="2" charset="-122"/>
                          <a:cs typeface="Times New Roman" panose="02020603050405020304"/>
                        </a:rPr>
                        <a:t>50urn</a:t>
                      </a:r>
                      <a:r>
                        <a:rPr lang="zh-CN" sz="1600" kern="100">
                          <a:latin typeface="Calibri" panose="020F0502020204030204"/>
                          <a:ea typeface="宋体" panose="02010600030101010101" pitchFamily="2" charset="-122"/>
                          <a:cs typeface="Times New Roman" panose="02020603050405020304"/>
                        </a:rPr>
                        <a:t>多模／</a:t>
                      </a:r>
                      <a:r>
                        <a:rPr lang="en-US" sz="1600" kern="100">
                          <a:latin typeface="Calibri" panose="020F0502020204030204"/>
                          <a:ea typeface="宋体" panose="02010600030101010101" pitchFamily="2" charset="-122"/>
                          <a:cs typeface="Times New Roman" panose="02020603050405020304"/>
                        </a:rPr>
                        <a:t>&lt;10urn</a:t>
                      </a:r>
                      <a:r>
                        <a:rPr lang="zh-CN" sz="1600" kern="100">
                          <a:latin typeface="Calibri" panose="020F0502020204030204"/>
                          <a:ea typeface="宋体" panose="02010600030101010101" pitchFamily="2" charset="-122"/>
                          <a:cs typeface="Times New Roman" panose="02020603050405020304"/>
                        </a:rPr>
                        <a:t>单模</a:t>
                      </a:r>
                      <a:endParaRPr lang="zh-CN" sz="1600" kern="100">
                        <a:latin typeface="Calibri" panose="020F05020202040302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r>
                        <a:rPr lang="zh-CN" sz="1600" kern="100">
                          <a:latin typeface="Calibri" panose="020F0502020204030204"/>
                          <a:ea typeface="宋体" panose="02010600030101010101" pitchFamily="2" charset="-122"/>
                          <a:cs typeface="Times New Roman" panose="02020603050405020304"/>
                        </a:rPr>
                        <a:t>光纤</a:t>
                      </a:r>
                      <a:endParaRPr lang="zh-CN" sz="1600" kern="100">
                        <a:latin typeface="Calibri" panose="020F05020202040302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r>
                        <a:rPr lang="en-US" sz="1600" kern="100" dirty="0">
                          <a:latin typeface="宋体" panose="02010600030101010101" pitchFamily="2" charset="-122"/>
                          <a:ea typeface="宋体" panose="02010600030101010101" pitchFamily="2" charset="-122"/>
                          <a:cs typeface="Times New Roman" panose="02020603050405020304"/>
                        </a:rPr>
                        <a:t>62.5um</a:t>
                      </a:r>
                      <a:r>
                        <a:rPr lang="zh-CN" sz="1600" kern="100" dirty="0">
                          <a:latin typeface="Calibri" panose="020F0502020204030204"/>
                          <a:ea typeface="宋体" panose="02010600030101010101" pitchFamily="2" charset="-122"/>
                          <a:cs typeface="Times New Roman" panose="02020603050405020304"/>
                        </a:rPr>
                        <a:t>多模</a:t>
                      </a:r>
                      <a:r>
                        <a:rPr lang="zh-CN" sz="1600" kern="100" dirty="0" smtClean="0">
                          <a:latin typeface="Calibri" panose="020F0502020204030204"/>
                          <a:ea typeface="宋体" panose="02010600030101010101" pitchFamily="2" charset="-122"/>
                          <a:cs typeface="Times New Roman" panose="02020603050405020304"/>
                        </a:rPr>
                        <a:t>／</a:t>
                      </a:r>
                      <a:endParaRPr lang="en-US" altLang="zh-CN" sz="1600" kern="100" dirty="0" smtClean="0">
                        <a:latin typeface="Calibri" panose="020F0502020204030204"/>
                        <a:ea typeface="宋体" panose="02010600030101010101" pitchFamily="2" charset="-122"/>
                        <a:cs typeface="Times New Roman" panose="02020603050405020304"/>
                      </a:endParaRPr>
                    </a:p>
                    <a:p>
                      <a:pPr algn="ctr">
                        <a:spcAft>
                          <a:spcPts val="0"/>
                        </a:spcAft>
                      </a:pPr>
                      <a:r>
                        <a:rPr lang="en-US" sz="1600" kern="100" dirty="0" smtClean="0">
                          <a:latin typeface="Calibri" panose="020F0502020204030204"/>
                          <a:ea typeface="宋体" panose="02010600030101010101" pitchFamily="2" charset="-122"/>
                          <a:cs typeface="Times New Roman" panose="02020603050405020304"/>
                        </a:rPr>
                        <a:t>50um</a:t>
                      </a:r>
                      <a:r>
                        <a:rPr lang="zh-CN" sz="1600" kern="100" dirty="0" smtClean="0">
                          <a:latin typeface="Calibri" panose="020F0502020204030204"/>
                          <a:ea typeface="宋体" panose="02010600030101010101" pitchFamily="2" charset="-122"/>
                          <a:cs typeface="Times New Roman" panose="02020603050405020304"/>
                        </a:rPr>
                        <a:t>多</a:t>
                      </a:r>
                      <a:r>
                        <a:rPr lang="zh-CN" sz="1600" kern="100" dirty="0">
                          <a:latin typeface="Calibri" panose="020F0502020204030204"/>
                          <a:ea typeface="宋体" panose="02010600030101010101" pitchFamily="2" charset="-122"/>
                          <a:cs typeface="Times New Roman" panose="02020603050405020304"/>
                        </a:rPr>
                        <a:t>模</a:t>
                      </a:r>
                      <a:r>
                        <a:rPr lang="zh-CN" sz="1600" kern="100" dirty="0" smtClean="0">
                          <a:latin typeface="Calibri" panose="020F0502020204030204"/>
                          <a:ea typeface="宋体" panose="02010600030101010101" pitchFamily="2" charset="-122"/>
                          <a:cs typeface="Times New Roman" panose="02020603050405020304"/>
                        </a:rPr>
                        <a:t>／</a:t>
                      </a:r>
                      <a:endParaRPr lang="en-US" altLang="zh-CN" sz="1600" kern="100" dirty="0" smtClean="0">
                        <a:latin typeface="Calibri" panose="020F0502020204030204"/>
                        <a:ea typeface="宋体" panose="02010600030101010101" pitchFamily="2" charset="-122"/>
                        <a:cs typeface="Times New Roman" panose="02020603050405020304"/>
                      </a:endParaRPr>
                    </a:p>
                    <a:p>
                      <a:pPr algn="ctr">
                        <a:spcAft>
                          <a:spcPts val="0"/>
                        </a:spcAft>
                      </a:pPr>
                      <a:r>
                        <a:rPr lang="en-US" sz="1600" kern="100" dirty="0" smtClean="0">
                          <a:latin typeface="Calibri" panose="020F0502020204030204"/>
                          <a:ea typeface="宋体" panose="02010600030101010101" pitchFamily="2" charset="-122"/>
                          <a:cs typeface="Times New Roman" panose="02020603050405020304"/>
                        </a:rPr>
                        <a:t>&lt;</a:t>
                      </a:r>
                      <a:r>
                        <a:rPr lang="en-US" sz="1600" kern="100" dirty="0">
                          <a:latin typeface="Calibri" panose="020F0502020204030204"/>
                          <a:ea typeface="宋体" panose="02010600030101010101" pitchFamily="2" charset="-122"/>
                          <a:cs typeface="Times New Roman" panose="02020603050405020304"/>
                        </a:rPr>
                        <a:t>1um</a:t>
                      </a:r>
                      <a:r>
                        <a:rPr lang="zh-CN" sz="1600" kern="100" dirty="0">
                          <a:latin typeface="Calibri" panose="020F0502020204030204"/>
                          <a:ea typeface="宋体" panose="02010600030101010101" pitchFamily="2" charset="-122"/>
                          <a:cs typeface="Times New Roman" panose="02020603050405020304"/>
                        </a:rPr>
                        <a:t>单模</a:t>
                      </a:r>
                      <a:endParaRPr lang="zh-CN" sz="1600" kern="100" dirty="0">
                        <a:latin typeface="Calibri" panose="020F05020202040302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r>
              <a:tr h="532130">
                <a:tc>
                  <a:txBody>
                    <a:bodyPr/>
                    <a:lstStyle/>
                    <a:p>
                      <a:pPr algn="just">
                        <a:spcAft>
                          <a:spcPts val="0"/>
                        </a:spcAft>
                      </a:pPr>
                      <a:r>
                        <a:rPr lang="zh-CN" sz="1600" kern="100">
                          <a:latin typeface="Calibri" panose="020F0502020204030204"/>
                          <a:ea typeface="宋体" panose="02010600030101010101" pitchFamily="2" charset="-122"/>
                          <a:cs typeface="Times New Roman" panose="02020603050405020304"/>
                        </a:rPr>
                        <a:t>其他应用</a:t>
                      </a:r>
                      <a:endParaRPr lang="zh-CN" sz="1600" kern="100">
                        <a:latin typeface="Calibri" panose="020F0502020204030204"/>
                        <a:ea typeface="宋体" panose="02010600030101010101" pitchFamily="2" charset="-122"/>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gridSpan="6">
                  <a:txBody>
                    <a:bodyPr/>
                    <a:lstStyle/>
                    <a:p>
                      <a:pPr algn="just">
                        <a:spcAft>
                          <a:spcPts val="0"/>
                        </a:spcAft>
                      </a:pPr>
                      <a:r>
                        <a:rPr lang="zh-CN" sz="1600" kern="100" dirty="0">
                          <a:latin typeface="Calibri" panose="020F0502020204030204"/>
                          <a:ea typeface="宋体" panose="02010600030101010101" pitchFamily="2" charset="-122"/>
                          <a:cs typeface="Times New Roman" panose="02020603050405020304"/>
                        </a:rPr>
                        <a:t>可采用</a:t>
                      </a:r>
                      <a:r>
                        <a:rPr lang="en-US" sz="1600" kern="100" dirty="0">
                          <a:latin typeface="Calibri" panose="020F0502020204030204"/>
                          <a:ea typeface="宋体" panose="02010600030101010101" pitchFamily="2" charset="-122"/>
                          <a:cs typeface="Times New Roman" panose="02020603050405020304"/>
                        </a:rPr>
                        <a:t>5e</a:t>
                      </a:r>
                      <a:r>
                        <a:rPr lang="zh-CN" sz="1600" kern="100" dirty="0">
                          <a:latin typeface="Calibri" panose="020F0502020204030204"/>
                          <a:ea typeface="宋体" panose="02010600030101010101" pitchFamily="2" charset="-122"/>
                          <a:cs typeface="Times New Roman" panose="02020603050405020304"/>
                        </a:rPr>
                        <a:t>／</a:t>
                      </a:r>
                      <a:r>
                        <a:rPr lang="en-US" sz="1600" kern="100" dirty="0">
                          <a:latin typeface="Calibri" panose="020F0502020204030204"/>
                          <a:ea typeface="宋体" panose="02010600030101010101" pitchFamily="2" charset="-122"/>
                          <a:cs typeface="Times New Roman" panose="02020603050405020304"/>
                        </a:rPr>
                        <a:t>6</a:t>
                      </a:r>
                      <a:r>
                        <a:rPr lang="zh-CN" sz="1600" kern="100" dirty="0">
                          <a:latin typeface="Calibri" panose="020F0502020204030204"/>
                          <a:ea typeface="宋体" panose="02010600030101010101" pitchFamily="2" charset="-122"/>
                          <a:cs typeface="Times New Roman" panose="02020603050405020304"/>
                        </a:rPr>
                        <a:t>类</a:t>
                      </a:r>
                      <a:r>
                        <a:rPr lang="en-US" sz="1600" kern="100" dirty="0">
                          <a:latin typeface="Calibri" panose="020F0502020204030204"/>
                          <a:ea typeface="宋体" panose="02010600030101010101" pitchFamily="2" charset="-122"/>
                          <a:cs typeface="Times New Roman" panose="02020603050405020304"/>
                        </a:rPr>
                        <a:t>4</a:t>
                      </a:r>
                      <a:r>
                        <a:rPr lang="zh-CN" sz="1600" kern="100" dirty="0">
                          <a:latin typeface="Calibri" panose="020F0502020204030204"/>
                          <a:ea typeface="宋体" panose="02010600030101010101" pitchFamily="2" charset="-122"/>
                          <a:cs typeface="Times New Roman" panose="02020603050405020304"/>
                        </a:rPr>
                        <a:t>对对绞电缆和</a:t>
                      </a:r>
                      <a:r>
                        <a:rPr lang="en-US" sz="1600" kern="100" dirty="0">
                          <a:latin typeface="Calibri" panose="020F0502020204030204"/>
                          <a:ea typeface="宋体" panose="02010600030101010101" pitchFamily="2" charset="-122"/>
                          <a:cs typeface="Times New Roman" panose="02020603050405020304"/>
                        </a:rPr>
                        <a:t>62.5p_m</a:t>
                      </a:r>
                      <a:r>
                        <a:rPr lang="zh-CN" sz="1600" kern="100" dirty="0">
                          <a:latin typeface="Calibri" panose="020F0502020204030204"/>
                          <a:ea typeface="宋体" panose="02010600030101010101" pitchFamily="2" charset="-122"/>
                          <a:cs typeface="Times New Roman" panose="02020603050405020304"/>
                        </a:rPr>
                        <a:t>多模／</a:t>
                      </a:r>
                      <a:r>
                        <a:rPr lang="en-US" sz="1600" kern="100" dirty="0">
                          <a:latin typeface="Calibri" panose="020F0502020204030204"/>
                          <a:ea typeface="宋体" panose="02010600030101010101" pitchFamily="2" charset="-122"/>
                          <a:cs typeface="Times New Roman" panose="02020603050405020304"/>
                        </a:rPr>
                        <a:t>50um</a:t>
                      </a:r>
                      <a:r>
                        <a:rPr lang="zh-CN" sz="1600" kern="100" dirty="0">
                          <a:latin typeface="Calibri" panose="020F0502020204030204"/>
                          <a:ea typeface="宋体" panose="02010600030101010101" pitchFamily="2" charset="-122"/>
                          <a:cs typeface="Times New Roman" panose="02020603050405020304"/>
                        </a:rPr>
                        <a:t>多模／</a:t>
                      </a:r>
                      <a:r>
                        <a:rPr lang="en-US" sz="1600" kern="100" dirty="0">
                          <a:latin typeface="Calibri" panose="020F0502020204030204"/>
                          <a:ea typeface="宋体" panose="02010600030101010101" pitchFamily="2" charset="-122"/>
                          <a:cs typeface="Times New Roman" panose="02020603050405020304"/>
                        </a:rPr>
                        <a:t>&lt;10um</a:t>
                      </a:r>
                      <a:r>
                        <a:rPr lang="zh-CN" sz="1600" kern="100" dirty="0">
                          <a:latin typeface="Calibri" panose="020F0502020204030204"/>
                          <a:ea typeface="宋体" panose="02010600030101010101" pitchFamily="2" charset="-122"/>
                          <a:cs typeface="Times New Roman" panose="02020603050405020304"/>
                        </a:rPr>
                        <a:t>多模、单模光缆</a:t>
                      </a:r>
                      <a:endParaRPr lang="zh-CN" sz="1600" kern="100" dirty="0">
                        <a:latin typeface="Calibri" panose="020F0502020204030204"/>
                        <a:ea typeface="宋体" panose="02010600030101010101" pitchFamily="2" charset="-122"/>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cPr/>
                </a:tc>
                <a:tc hMerge="1">
                  <a:tcPr/>
                </a:tc>
                <a:tc hMerge="1">
                  <a:tcPr/>
                </a:tc>
                <a:tc hMerge="1">
                  <a:tcPr/>
                </a:tc>
                <a:tc hMerge="1">
                  <a:tcPr/>
                </a:tc>
              </a:tr>
            </a:tbl>
          </a:graphicData>
        </a:graphic>
      </p:graphicFrame>
      <p:sp>
        <p:nvSpPr>
          <p:cNvPr id="74803" name="Rectangle 1"/>
          <p:cNvSpPr>
            <a:spLocks noChangeArrowheads="1"/>
          </p:cNvSpPr>
          <p:nvPr/>
        </p:nvSpPr>
        <p:spPr bwMode="auto">
          <a:xfrm>
            <a:off x="2120265" y="2708593"/>
            <a:ext cx="8143875" cy="3987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algn="ctr" eaLnBrk="1" hangingPunct="1"/>
            <a:r>
              <a:rPr kumimoji="0" lang="zh-CN" altLang="zh-CN" b="1">
                <a:solidFill>
                  <a:srgbClr val="FF0000"/>
                </a:solidFill>
                <a:latin typeface="Calibri" panose="020F0502020204030204" pitchFamily="34" charset="0"/>
                <a:cs typeface="Times New Roman" panose="02020603050405020304" pitchFamily="18" charset="0"/>
              </a:rPr>
              <a:t>表</a:t>
            </a:r>
            <a:r>
              <a:rPr kumimoji="0" lang="en-US" altLang="zh-CN" b="1">
                <a:solidFill>
                  <a:srgbClr val="FF0000"/>
                </a:solidFill>
                <a:latin typeface="Calibri" panose="020F0502020204030204" pitchFamily="34" charset="0"/>
                <a:cs typeface="Times New Roman" panose="02020603050405020304" pitchFamily="18" charset="0"/>
              </a:rPr>
              <a:t>3-7</a:t>
            </a:r>
            <a:r>
              <a:rPr kumimoji="0" lang="zh-CN" altLang="en-US" b="1">
                <a:solidFill>
                  <a:srgbClr val="FF0000"/>
                </a:solidFill>
                <a:latin typeface="Calibri" panose="020F0502020204030204" pitchFamily="34" charset="0"/>
                <a:cs typeface="Times New Roman" panose="02020603050405020304" pitchFamily="18" charset="0"/>
              </a:rPr>
              <a:t>布线系统等级与类别的选用</a:t>
            </a:r>
            <a:endParaRPr kumimoji="0" lang="zh-CN" altLang="en-US" b="1">
              <a:solidFill>
                <a:srgbClr val="FF0000"/>
              </a:solidFill>
            </a:endParaRPr>
          </a:p>
        </p:txBody>
      </p:sp>
      <p:sp>
        <p:nvSpPr>
          <p:cNvPr id="74804" name="标题 1"/>
          <p:cNvSpPr/>
          <p:nvPr/>
        </p:nvSpPr>
        <p:spPr bwMode="auto">
          <a:xfrm>
            <a:off x="3071813" y="260350"/>
            <a:ext cx="7056437"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r>
              <a:rPr kumimoji="0" lang="en-US" altLang="zh-CN" sz="2800" b="1">
                <a:solidFill>
                  <a:srgbClr val="375B79"/>
                </a:solidFill>
              </a:rPr>
              <a:t>3.2.8</a:t>
            </a:r>
            <a:r>
              <a:rPr kumimoji="0" lang="zh-CN" altLang="en-US" sz="2800" b="1">
                <a:solidFill>
                  <a:srgbClr val="375B79"/>
                </a:solidFill>
              </a:rPr>
              <a:t> 系统应用</a:t>
            </a:r>
            <a:endParaRPr kumimoji="0" lang="zh-CN" altLang="en-US" sz="2800" b="1">
              <a:solidFill>
                <a:srgbClr val="375B79"/>
              </a:solidFill>
            </a:endParaRPr>
          </a:p>
        </p:txBody>
      </p:sp>
    </p:spTree>
  </p:cSld>
  <p:clrMapOvr>
    <a:masterClrMapping/>
  </p:clrMapOvr>
  <p:transition>
    <p:zoom/>
  </p:transition>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ChangeArrowheads="1"/>
          </p:cNvSpPr>
          <p:nvPr/>
        </p:nvSpPr>
        <p:spPr bwMode="auto">
          <a:xfrm>
            <a:off x="551815" y="1340485"/>
            <a:ext cx="10923905" cy="4066540"/>
          </a:xfrm>
          <a:prstGeom prst="rect">
            <a:avLst/>
          </a:prstGeom>
          <a:solidFill>
            <a:srgbClr val="FFFFFF"/>
          </a:solidFill>
          <a:ln w="9525">
            <a:solidFill>
              <a:schemeClr val="accent1">
                <a:lumMod val="50000"/>
              </a:schemeClr>
            </a:solidFill>
            <a:miter lim="800000"/>
          </a:ln>
          <a:effectLst/>
        </p:spPr>
        <p:txBody>
          <a:bodyPr wrap="square" anchor="ctr">
            <a:spAutoFit/>
          </a:bodyPr>
          <a:lstStyle/>
          <a:p>
            <a:pPr indent="628650">
              <a:lnSpc>
                <a:spcPts val="3100"/>
              </a:lnSpc>
              <a:defRPr/>
            </a:pPr>
            <a:r>
              <a:rPr lang="zh-CN" altLang="en-US" sz="2400" b="1" dirty="0"/>
              <a:t>（</a:t>
            </a:r>
            <a:r>
              <a:rPr lang="en-US" sz="2400" b="1" dirty="0"/>
              <a:t>3</a:t>
            </a:r>
            <a:r>
              <a:rPr lang="zh-CN" altLang="en-US" sz="2400" b="1" dirty="0"/>
              <a:t>）综合布线系统光纤信道应采用标称波长为</a:t>
            </a:r>
            <a:r>
              <a:rPr lang="en-US" sz="2400" b="1" dirty="0"/>
              <a:t>850nm</a:t>
            </a:r>
            <a:r>
              <a:rPr lang="zh-CN" altLang="en-US" sz="2400" b="1" dirty="0"/>
              <a:t>和</a:t>
            </a:r>
            <a:r>
              <a:rPr lang="en-US" sz="2400" b="1" dirty="0"/>
              <a:t>1300nm</a:t>
            </a:r>
            <a:r>
              <a:rPr lang="zh-CN" altLang="en-US" sz="2400" b="1" dirty="0"/>
              <a:t>的多模光纤及标称波长为</a:t>
            </a:r>
            <a:r>
              <a:rPr lang="en-US" sz="2400" b="1" dirty="0"/>
              <a:t>1310nm</a:t>
            </a:r>
            <a:r>
              <a:rPr lang="zh-CN" altLang="en-US" sz="2400" b="1" dirty="0"/>
              <a:t>和</a:t>
            </a:r>
            <a:r>
              <a:rPr lang="en-US" sz="2400" b="1" dirty="0"/>
              <a:t>1550nm</a:t>
            </a:r>
            <a:r>
              <a:rPr lang="zh-CN" altLang="en-US" sz="2400" b="1" dirty="0"/>
              <a:t>的单模光纤。</a:t>
            </a:r>
            <a:endParaRPr lang="zh-CN" altLang="en-US" sz="2400" b="1" dirty="0"/>
          </a:p>
          <a:p>
            <a:pPr indent="628650">
              <a:lnSpc>
                <a:spcPts val="3100"/>
              </a:lnSpc>
              <a:defRPr/>
            </a:pPr>
            <a:r>
              <a:rPr lang="zh-CN" altLang="en-US" sz="2400" b="1" dirty="0"/>
              <a:t>（</a:t>
            </a:r>
            <a:r>
              <a:rPr lang="en-US" sz="2400" b="1" dirty="0"/>
              <a:t>4</a:t>
            </a:r>
            <a:r>
              <a:rPr lang="zh-CN" altLang="en-US" sz="2400" b="1" dirty="0"/>
              <a:t>）单模和多模光缆的选用应符合网络的构成方式、业务的互通互连方式及光纤在网络中的应用传输距离。楼内宜采用多模光缆，建筑物之间宜采用多模或单模光缆，需直接与电信业务经营者相连时宜采用单模光缆。</a:t>
            </a:r>
            <a:endParaRPr lang="zh-CN" altLang="en-US" sz="2400" b="1" dirty="0"/>
          </a:p>
          <a:p>
            <a:pPr indent="628650">
              <a:lnSpc>
                <a:spcPts val="3100"/>
              </a:lnSpc>
              <a:defRPr/>
            </a:pPr>
            <a:r>
              <a:rPr lang="zh-CN" altLang="en-US" sz="2400" b="1" dirty="0"/>
              <a:t>（</a:t>
            </a:r>
            <a:r>
              <a:rPr lang="en-US" sz="2400" b="1" dirty="0"/>
              <a:t>5</a:t>
            </a:r>
            <a:r>
              <a:rPr lang="zh-CN" altLang="en-US" sz="2400" b="1" dirty="0"/>
              <a:t>）为保证传输质量，配线设备连接的跳线宜选用产业化制造的电、光各类跳线，在电话应用时宜选用双芯对绞电缆。</a:t>
            </a:r>
            <a:endParaRPr lang="zh-CN" altLang="en-US" sz="2400" b="1" dirty="0"/>
          </a:p>
          <a:p>
            <a:pPr indent="628650">
              <a:lnSpc>
                <a:spcPts val="3100"/>
              </a:lnSpc>
              <a:defRPr/>
            </a:pPr>
            <a:r>
              <a:rPr lang="zh-CN" altLang="en-US" sz="2400" b="1" dirty="0"/>
              <a:t>跳线两端的插头，</a:t>
            </a:r>
            <a:r>
              <a:rPr lang="en-US" sz="2400" b="1" dirty="0"/>
              <a:t>IDC</a:t>
            </a:r>
            <a:r>
              <a:rPr lang="zh-CN" altLang="en-US" sz="2400" b="1" dirty="0"/>
              <a:t>指</a:t>
            </a:r>
            <a:r>
              <a:rPr lang="en-US" sz="2400" b="1" dirty="0"/>
              <a:t>4</a:t>
            </a:r>
            <a:r>
              <a:rPr lang="zh-CN" altLang="en-US" sz="2400" b="1" dirty="0"/>
              <a:t>对或多对的扁平模块，主要连接多端子配线模块；</a:t>
            </a:r>
            <a:r>
              <a:rPr lang="en-US" sz="2400" b="1" dirty="0"/>
              <a:t>RJ-45</a:t>
            </a:r>
            <a:r>
              <a:rPr lang="zh-CN" altLang="en-US" sz="2400" b="1" dirty="0"/>
              <a:t>指</a:t>
            </a:r>
            <a:r>
              <a:rPr lang="en-US" sz="2400" b="1" dirty="0"/>
              <a:t>8</a:t>
            </a:r>
            <a:r>
              <a:rPr lang="zh-CN" altLang="en-US" sz="2400" b="1" dirty="0"/>
              <a:t>位插头，可与</a:t>
            </a:r>
            <a:r>
              <a:rPr lang="en-US" sz="2400" b="1" dirty="0"/>
              <a:t>8</a:t>
            </a:r>
            <a:r>
              <a:rPr lang="zh-CN" altLang="en-US" sz="2400" b="1" dirty="0"/>
              <a:t>位模块通用插座相连；跳线两端如为</a:t>
            </a:r>
            <a:r>
              <a:rPr lang="en-US" sz="2400" b="1" dirty="0"/>
              <a:t>ST</a:t>
            </a:r>
            <a:r>
              <a:rPr lang="zh-CN" altLang="en-US" sz="2400" b="1" dirty="0"/>
              <a:t>、</a:t>
            </a:r>
            <a:r>
              <a:rPr lang="en-US" sz="2400" b="1" dirty="0"/>
              <a:t>SC</a:t>
            </a:r>
            <a:r>
              <a:rPr lang="zh-CN" altLang="en-US" sz="2400" b="1" dirty="0"/>
              <a:t>、</a:t>
            </a:r>
            <a:r>
              <a:rPr lang="en-US" sz="2400" b="1" dirty="0"/>
              <a:t>SFF</a:t>
            </a:r>
            <a:r>
              <a:rPr lang="zh-CN" altLang="en-US" sz="2400" b="1" dirty="0"/>
              <a:t>光纤连接器件，则与相应的光纤适配器配套相连。</a:t>
            </a:r>
            <a:endParaRPr lang="zh-CN" altLang="en-US" sz="2400" b="1" dirty="0"/>
          </a:p>
        </p:txBody>
      </p:sp>
      <p:sp>
        <p:nvSpPr>
          <p:cNvPr id="75779" name="标题 1"/>
          <p:cNvSpPr/>
          <p:nvPr/>
        </p:nvSpPr>
        <p:spPr bwMode="auto">
          <a:xfrm>
            <a:off x="3071813" y="260350"/>
            <a:ext cx="7056437"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r>
              <a:rPr kumimoji="0" lang="en-US" altLang="zh-CN" sz="2800" b="1">
                <a:solidFill>
                  <a:srgbClr val="375B79"/>
                </a:solidFill>
              </a:rPr>
              <a:t>3.2.8</a:t>
            </a:r>
            <a:r>
              <a:rPr kumimoji="0" lang="zh-CN" altLang="en-US" sz="2800" b="1">
                <a:solidFill>
                  <a:srgbClr val="375B79"/>
                </a:solidFill>
              </a:rPr>
              <a:t> 系统应用</a:t>
            </a:r>
            <a:endParaRPr kumimoji="0" lang="zh-CN" altLang="en-US" sz="2800" b="1">
              <a:solidFill>
                <a:srgbClr val="375B79"/>
              </a:solidFill>
            </a:endParaRPr>
          </a:p>
        </p:txBody>
      </p:sp>
    </p:spTree>
  </p:cSld>
  <p:clrMapOvr>
    <a:masterClrMapping/>
  </p:clrMapOvr>
  <p:transition>
    <p:zoom/>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38" descr="3"/>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767080" y="1219200"/>
            <a:ext cx="4123690" cy="5759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19" name="Rectangle 39"/>
          <p:cNvSpPr>
            <a:spLocks noChangeArrowheads="1"/>
          </p:cNvSpPr>
          <p:nvPr/>
        </p:nvSpPr>
        <p:spPr bwMode="auto">
          <a:xfrm>
            <a:off x="1022985" y="1296670"/>
            <a:ext cx="3423285" cy="478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lnSpc>
                <a:spcPct val="105000"/>
              </a:lnSpc>
              <a:spcBef>
                <a:spcPct val="20000"/>
              </a:spcBef>
            </a:pPr>
            <a:r>
              <a:rPr lang="en-US" altLang="zh-CN" sz="2400" b="1">
                <a:solidFill>
                  <a:schemeClr val="bg1"/>
                </a:solidFill>
              </a:rPr>
              <a:t>2.</a:t>
            </a:r>
            <a:r>
              <a:rPr lang="zh-CN" altLang="en-US" sz="2400" b="1">
                <a:solidFill>
                  <a:schemeClr val="bg1"/>
                </a:solidFill>
              </a:rPr>
              <a:t>树型网络拓扑结构</a:t>
            </a:r>
            <a:endParaRPr lang="zh-CN" altLang="en-US" sz="2200" b="1">
              <a:solidFill>
                <a:schemeClr val="bg1"/>
              </a:solidFill>
            </a:endParaRPr>
          </a:p>
        </p:txBody>
      </p:sp>
      <p:sp>
        <p:nvSpPr>
          <p:cNvPr id="3073" name="Rectangle 1"/>
          <p:cNvSpPr>
            <a:spLocks noChangeArrowheads="1"/>
          </p:cNvSpPr>
          <p:nvPr/>
        </p:nvSpPr>
        <p:spPr bwMode="auto">
          <a:xfrm>
            <a:off x="767080" y="1916113"/>
            <a:ext cx="4052570" cy="4605020"/>
          </a:xfrm>
          <a:prstGeom prst="rect">
            <a:avLst/>
          </a:prstGeom>
          <a:solidFill>
            <a:srgbClr val="FFFFFF"/>
          </a:solidFill>
          <a:ln w="9525">
            <a:solidFill>
              <a:schemeClr val="accent1">
                <a:lumMod val="50000"/>
              </a:schemeClr>
            </a:solidFill>
            <a:miter lim="800000"/>
          </a:ln>
          <a:effectLst/>
        </p:spPr>
        <p:txBody>
          <a:bodyPr wrap="square" anchor="ctr">
            <a:spAutoFit/>
          </a:bodyPr>
          <a:lstStyle/>
          <a:p>
            <a:pPr indent="628650">
              <a:lnSpc>
                <a:spcPts val="3200"/>
              </a:lnSpc>
              <a:defRPr/>
            </a:pPr>
            <a:r>
              <a:rPr lang="zh-CN" altLang="en-US" sz="2400" b="1" dirty="0"/>
              <a:t>以</a:t>
            </a:r>
            <a:r>
              <a:rPr lang="zh-CN" altLang="en-US" sz="2400" b="1" dirty="0">
                <a:solidFill>
                  <a:srgbClr val="FF0000"/>
                </a:solidFill>
              </a:rPr>
              <a:t>建筑群</a:t>
            </a:r>
            <a:r>
              <a:rPr lang="en-US" sz="2400" b="1" dirty="0">
                <a:solidFill>
                  <a:srgbClr val="FF0000"/>
                </a:solidFill>
              </a:rPr>
              <a:t>CD</a:t>
            </a:r>
            <a:r>
              <a:rPr lang="zh-CN" altLang="en-US" sz="2400" b="1" dirty="0"/>
              <a:t>为中心，若干</a:t>
            </a:r>
            <a:r>
              <a:rPr lang="zh-CN" altLang="en-US" sz="2400" b="1" dirty="0">
                <a:solidFill>
                  <a:srgbClr val="FF0000"/>
                </a:solidFill>
              </a:rPr>
              <a:t>建筑物配线架</a:t>
            </a:r>
            <a:r>
              <a:rPr lang="en-US" sz="2400" b="1" dirty="0">
                <a:solidFill>
                  <a:srgbClr val="FF0000"/>
                </a:solidFill>
              </a:rPr>
              <a:t>BD</a:t>
            </a:r>
            <a:r>
              <a:rPr lang="zh-CN" altLang="en-US" sz="2400" b="1" dirty="0"/>
              <a:t>为中间层，相应的有再下一层的</a:t>
            </a:r>
            <a:r>
              <a:rPr lang="zh-CN" altLang="en-US" sz="2400" b="1" dirty="0">
                <a:solidFill>
                  <a:srgbClr val="FF0000"/>
                </a:solidFill>
              </a:rPr>
              <a:t>楼层配线架和配线子系统</a:t>
            </a:r>
            <a:r>
              <a:rPr lang="zh-CN" altLang="en-US" sz="2400" b="1" dirty="0"/>
              <a:t>，构成树型网络拓扑结构，也就是常用的三级星型拓扑结构，结构图如</a:t>
            </a:r>
            <a:r>
              <a:rPr lang="zh-CN" altLang="en-US" sz="2400" b="1" dirty="0"/>
              <a:t>图</a:t>
            </a:r>
            <a:r>
              <a:rPr lang="en-US" altLang="zh-CN" sz="2400" b="1" dirty="0"/>
              <a:t>3</a:t>
            </a:r>
            <a:r>
              <a:rPr lang="en-US" sz="2400" b="1" dirty="0"/>
              <a:t>.</a:t>
            </a:r>
            <a:r>
              <a:rPr lang="en-US" altLang="zh-CN" sz="2400" b="1" dirty="0"/>
              <a:t>2</a:t>
            </a:r>
            <a:r>
              <a:rPr lang="zh-CN" altLang="en-US" sz="2400" b="1" dirty="0"/>
              <a:t>所</a:t>
            </a:r>
            <a:r>
              <a:rPr lang="zh-CN" altLang="en-US" sz="2400" b="1" dirty="0"/>
              <a:t>示</a:t>
            </a:r>
            <a:r>
              <a:rPr lang="zh-CN" altLang="en-US" sz="2400" b="1" dirty="0"/>
              <a:t>。</a:t>
            </a:r>
            <a:endParaRPr lang="en-US" altLang="zh-CN" sz="2400" b="1" dirty="0"/>
          </a:p>
          <a:p>
            <a:pPr indent="628650">
              <a:lnSpc>
                <a:spcPts val="3200"/>
              </a:lnSpc>
              <a:defRPr/>
            </a:pPr>
            <a:r>
              <a:rPr lang="zh-CN" altLang="en-US" sz="2400" b="1" dirty="0"/>
              <a:t>这种</a:t>
            </a:r>
            <a:r>
              <a:rPr lang="zh-CN" altLang="en-US" sz="2400" b="1" dirty="0"/>
              <a:t>形式在智能小区中经常使用，其综合布线系统的建设规模较大，网络结构也较复杂。</a:t>
            </a:r>
            <a:endParaRPr lang="en-US" altLang="zh-CN" sz="2400" b="1" dirty="0"/>
          </a:p>
        </p:txBody>
      </p:sp>
      <p:sp>
        <p:nvSpPr>
          <p:cNvPr id="6" name="标题 1"/>
          <p:cNvSpPr/>
          <p:nvPr/>
        </p:nvSpPr>
        <p:spPr bwMode="auto">
          <a:xfrm>
            <a:off x="3071813" y="260350"/>
            <a:ext cx="6337300" cy="576263"/>
          </a:xfrm>
          <a:prstGeom prst="rect">
            <a:avLst/>
          </a:prstGeom>
          <a:noFill/>
          <a:ln w="9525">
            <a:noFill/>
            <a:miter lim="800000"/>
          </a:ln>
        </p:spPr>
        <p:txBody>
          <a:bodyPr/>
          <a:lstStyle/>
          <a:p>
            <a:pPr>
              <a:defRPr/>
            </a:pPr>
            <a:r>
              <a:rPr lang="en-US" altLang="zh-CN" sz="3200" dirty="0"/>
              <a:t>3.2.1 </a:t>
            </a:r>
            <a:r>
              <a:rPr lang="zh-CN" altLang="zh-CN" sz="3200" dirty="0"/>
              <a:t>综合布线系统网络拓扑结构</a:t>
            </a:r>
            <a:endParaRPr lang="zh-CN" altLang="en-US" sz="3200" b="1" dirty="0">
              <a:latin typeface="+mn-ea"/>
              <a:ea typeface="+mn-ea"/>
            </a:endParaRPr>
          </a:p>
        </p:txBody>
      </p:sp>
      <p:grpSp>
        <p:nvGrpSpPr>
          <p:cNvPr id="10242" name="Group 2"/>
          <p:cNvGrpSpPr>
            <a:grpSpLocks noChangeAspect="1"/>
          </p:cNvGrpSpPr>
          <p:nvPr/>
        </p:nvGrpSpPr>
        <p:grpSpPr bwMode="auto">
          <a:xfrm>
            <a:off x="4943475" y="1916430"/>
            <a:ext cx="6585585" cy="3931920"/>
            <a:chOff x="1743" y="4524"/>
            <a:chExt cx="6729" cy="3650"/>
          </a:xfrm>
        </p:grpSpPr>
        <p:sp>
          <p:nvSpPr>
            <p:cNvPr id="10244" name="AutoShape 3"/>
            <p:cNvSpPr>
              <a:spLocks noChangeAspect="1" noChangeArrowheads="1"/>
            </p:cNvSpPr>
            <p:nvPr/>
          </p:nvSpPr>
          <p:spPr bwMode="auto">
            <a:xfrm>
              <a:off x="1743" y="4524"/>
              <a:ext cx="6729" cy="3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endParaRPr lang="zh-CN" altLang="en-US" sz="1800"/>
            </a:p>
          </p:txBody>
        </p:sp>
        <p:sp>
          <p:nvSpPr>
            <p:cNvPr id="10245" name="Oval 4"/>
            <p:cNvSpPr>
              <a:spLocks noChangeArrowheads="1"/>
            </p:cNvSpPr>
            <p:nvPr/>
          </p:nvSpPr>
          <p:spPr bwMode="auto">
            <a:xfrm>
              <a:off x="4310" y="5098"/>
              <a:ext cx="710" cy="390"/>
            </a:xfrm>
            <a:prstGeom prst="ellipse">
              <a:avLst/>
            </a:prstGeom>
            <a:solidFill>
              <a:srgbClr val="FFFFFF"/>
            </a:solidFill>
            <a:ln w="9525">
              <a:solidFill>
                <a:srgbClr val="000000"/>
              </a:solidFill>
              <a:round/>
            </a:ln>
          </p:spPr>
          <p:txBody>
            <a:bodyPr lIns="0" tIns="0" rIns="0" bIns="0"/>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algn="ctr" eaLnBrk="1" hangingPunct="1">
                <a:lnSpc>
                  <a:spcPct val="96000"/>
                </a:lnSpc>
              </a:pPr>
              <a:r>
                <a:rPr kumimoji="0" lang="en-US" altLang="zh-CN" sz="1800">
                  <a:solidFill>
                    <a:schemeClr val="tx1"/>
                  </a:solidFill>
                  <a:latin typeface="Calibri" panose="020F0502020204030204" pitchFamily="34" charset="0"/>
                </a:rPr>
                <a:t>CD</a:t>
              </a:r>
              <a:endParaRPr kumimoji="0" lang="zh-CN" altLang="zh-CN" sz="1800">
                <a:solidFill>
                  <a:schemeClr val="tx1"/>
                </a:solidFill>
              </a:endParaRPr>
            </a:p>
          </p:txBody>
        </p:sp>
        <p:sp>
          <p:nvSpPr>
            <p:cNvPr id="10246" name="Oval 5"/>
            <p:cNvSpPr>
              <a:spLocks noChangeArrowheads="1"/>
            </p:cNvSpPr>
            <p:nvPr/>
          </p:nvSpPr>
          <p:spPr bwMode="auto">
            <a:xfrm>
              <a:off x="2350" y="6388"/>
              <a:ext cx="709" cy="390"/>
            </a:xfrm>
            <a:prstGeom prst="ellipse">
              <a:avLst/>
            </a:prstGeom>
            <a:solidFill>
              <a:srgbClr val="FFFFFF"/>
            </a:solidFill>
            <a:ln w="9525">
              <a:solidFill>
                <a:srgbClr val="000000"/>
              </a:solidFill>
              <a:round/>
            </a:ln>
          </p:spPr>
          <p:txBody>
            <a:bodyPr lIns="0" tIns="0" rIns="0" bIns="0"/>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algn="ctr" eaLnBrk="1" hangingPunct="1">
                <a:lnSpc>
                  <a:spcPct val="96000"/>
                </a:lnSpc>
              </a:pPr>
              <a:r>
                <a:rPr kumimoji="0" lang="en-US" altLang="zh-CN" sz="1800">
                  <a:solidFill>
                    <a:schemeClr val="tx1"/>
                  </a:solidFill>
                  <a:latin typeface="Calibri" panose="020F0502020204030204" pitchFamily="34" charset="0"/>
                </a:rPr>
                <a:t>FD</a:t>
              </a:r>
              <a:r>
                <a:rPr kumimoji="0" lang="en-US" altLang="zh-CN" sz="1800" baseline="-25000">
                  <a:solidFill>
                    <a:schemeClr val="tx1"/>
                  </a:solidFill>
                  <a:latin typeface="Calibri" panose="020F0502020204030204" pitchFamily="34" charset="0"/>
                </a:rPr>
                <a:t>1</a:t>
              </a:r>
              <a:endParaRPr kumimoji="0" lang="zh-CN" altLang="zh-CN" sz="1800">
                <a:solidFill>
                  <a:schemeClr val="tx1"/>
                </a:solidFill>
              </a:endParaRPr>
            </a:p>
          </p:txBody>
        </p:sp>
        <p:sp>
          <p:nvSpPr>
            <p:cNvPr id="10247" name="Oval 6"/>
            <p:cNvSpPr>
              <a:spLocks noChangeArrowheads="1"/>
            </p:cNvSpPr>
            <p:nvPr/>
          </p:nvSpPr>
          <p:spPr bwMode="auto">
            <a:xfrm>
              <a:off x="3381" y="6388"/>
              <a:ext cx="708" cy="390"/>
            </a:xfrm>
            <a:prstGeom prst="ellipse">
              <a:avLst/>
            </a:prstGeom>
            <a:solidFill>
              <a:srgbClr val="FFFFFF"/>
            </a:solidFill>
            <a:ln w="9525">
              <a:solidFill>
                <a:srgbClr val="000000"/>
              </a:solidFill>
              <a:round/>
            </a:ln>
          </p:spPr>
          <p:txBody>
            <a:bodyPr lIns="0" tIns="0" rIns="0" bIns="0"/>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algn="ctr" eaLnBrk="1" hangingPunct="1">
                <a:lnSpc>
                  <a:spcPct val="96000"/>
                </a:lnSpc>
              </a:pPr>
              <a:r>
                <a:rPr kumimoji="0" lang="en-US" altLang="zh-CN" sz="1800">
                  <a:solidFill>
                    <a:schemeClr val="tx1"/>
                  </a:solidFill>
                  <a:latin typeface="Calibri" panose="020F0502020204030204" pitchFamily="34" charset="0"/>
                </a:rPr>
                <a:t>FD</a:t>
              </a:r>
              <a:r>
                <a:rPr kumimoji="0" lang="en-US" altLang="zh-CN" sz="1800" baseline="-25000">
                  <a:solidFill>
                    <a:schemeClr val="tx1"/>
                  </a:solidFill>
                  <a:latin typeface="Calibri" panose="020F0502020204030204" pitchFamily="34" charset="0"/>
                </a:rPr>
                <a:t>2</a:t>
              </a:r>
              <a:endParaRPr kumimoji="0" lang="zh-CN" altLang="zh-CN" sz="1800">
                <a:solidFill>
                  <a:schemeClr val="tx1"/>
                </a:solidFill>
              </a:endParaRPr>
            </a:p>
          </p:txBody>
        </p:sp>
        <p:sp>
          <p:nvSpPr>
            <p:cNvPr id="10248" name="Oval 7"/>
            <p:cNvSpPr>
              <a:spLocks noChangeArrowheads="1"/>
            </p:cNvSpPr>
            <p:nvPr/>
          </p:nvSpPr>
          <p:spPr bwMode="auto">
            <a:xfrm>
              <a:off x="5742" y="6380"/>
              <a:ext cx="709" cy="390"/>
            </a:xfrm>
            <a:prstGeom prst="ellipse">
              <a:avLst/>
            </a:prstGeom>
            <a:solidFill>
              <a:srgbClr val="FFFFFF"/>
            </a:solidFill>
            <a:ln w="9525">
              <a:solidFill>
                <a:srgbClr val="000000"/>
              </a:solidFill>
              <a:round/>
            </a:ln>
          </p:spPr>
          <p:txBody>
            <a:bodyPr lIns="0" tIns="0" rIns="0" bIns="0"/>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algn="ctr" eaLnBrk="1" hangingPunct="1">
                <a:lnSpc>
                  <a:spcPct val="96000"/>
                </a:lnSpc>
              </a:pPr>
              <a:r>
                <a:rPr kumimoji="0" lang="en-US" altLang="zh-CN" sz="1800">
                  <a:solidFill>
                    <a:schemeClr val="tx1"/>
                  </a:solidFill>
                  <a:latin typeface="Calibri" panose="020F0502020204030204" pitchFamily="34" charset="0"/>
                </a:rPr>
                <a:t>FD</a:t>
              </a:r>
              <a:r>
                <a:rPr kumimoji="0" lang="en-US" altLang="zh-CN" sz="1800" baseline="-25000">
                  <a:solidFill>
                    <a:schemeClr val="tx1"/>
                  </a:solidFill>
                  <a:latin typeface="Calibri" panose="020F0502020204030204" pitchFamily="34" charset="0"/>
                </a:rPr>
                <a:t>3</a:t>
              </a:r>
              <a:endParaRPr kumimoji="0" lang="zh-CN" altLang="zh-CN" sz="1800">
                <a:solidFill>
                  <a:schemeClr val="tx1"/>
                </a:solidFill>
              </a:endParaRPr>
            </a:p>
          </p:txBody>
        </p:sp>
        <p:sp>
          <p:nvSpPr>
            <p:cNvPr id="10249" name="Oval 8"/>
            <p:cNvSpPr>
              <a:spLocks noChangeArrowheads="1"/>
            </p:cNvSpPr>
            <p:nvPr/>
          </p:nvSpPr>
          <p:spPr bwMode="auto">
            <a:xfrm>
              <a:off x="6750" y="6388"/>
              <a:ext cx="708" cy="390"/>
            </a:xfrm>
            <a:prstGeom prst="ellipse">
              <a:avLst/>
            </a:prstGeom>
            <a:solidFill>
              <a:srgbClr val="FFFFFF"/>
            </a:solidFill>
            <a:ln w="9525">
              <a:solidFill>
                <a:srgbClr val="000000"/>
              </a:solidFill>
              <a:round/>
            </a:ln>
          </p:spPr>
          <p:txBody>
            <a:bodyPr lIns="0" tIns="0" rIns="0" bIns="0"/>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algn="ctr" eaLnBrk="1" hangingPunct="1">
                <a:lnSpc>
                  <a:spcPct val="96000"/>
                </a:lnSpc>
              </a:pPr>
              <a:r>
                <a:rPr kumimoji="0" lang="en-US" altLang="zh-CN" sz="1800">
                  <a:solidFill>
                    <a:schemeClr val="tx1"/>
                  </a:solidFill>
                  <a:latin typeface="Calibri" panose="020F0502020204030204" pitchFamily="34" charset="0"/>
                </a:rPr>
                <a:t>FD</a:t>
              </a:r>
              <a:r>
                <a:rPr kumimoji="0" lang="en-US" altLang="zh-CN" sz="1800" baseline="-25000">
                  <a:solidFill>
                    <a:schemeClr val="tx1"/>
                  </a:solidFill>
                  <a:latin typeface="Calibri" panose="020F0502020204030204" pitchFamily="34" charset="0"/>
                </a:rPr>
                <a:t>m</a:t>
              </a:r>
              <a:endParaRPr kumimoji="0" lang="zh-CN" altLang="zh-CN" sz="1800">
                <a:solidFill>
                  <a:schemeClr val="tx1"/>
                </a:solidFill>
              </a:endParaRPr>
            </a:p>
          </p:txBody>
        </p:sp>
        <p:cxnSp>
          <p:nvCxnSpPr>
            <p:cNvPr id="10250" name="AutoShape 9"/>
            <p:cNvCxnSpPr>
              <a:cxnSpLocks noChangeShapeType="1"/>
            </p:cNvCxnSpPr>
            <p:nvPr/>
          </p:nvCxnSpPr>
          <p:spPr bwMode="auto">
            <a:xfrm>
              <a:off x="5334" y="5938"/>
              <a:ext cx="710" cy="10"/>
            </a:xfrm>
            <a:prstGeom prst="straightConnector1">
              <a:avLst/>
            </a:prstGeom>
            <a:noFill/>
            <a:ln w="9525">
              <a:solidFill>
                <a:srgbClr val="000000"/>
              </a:solidFill>
              <a:prstDash val="dash"/>
              <a:round/>
            </a:ln>
            <a:extLst>
              <a:ext uri="{909E8E84-426E-40DD-AFC4-6F175D3DCCD1}">
                <a14:hiddenFill xmlns:a14="http://schemas.microsoft.com/office/drawing/2010/main">
                  <a:noFill/>
                </a14:hiddenFill>
              </a:ext>
            </a:extLst>
          </p:spPr>
        </p:cxnSp>
        <p:cxnSp>
          <p:nvCxnSpPr>
            <p:cNvPr id="10251" name="AutoShape 10"/>
            <p:cNvCxnSpPr>
              <a:cxnSpLocks noChangeShapeType="1"/>
              <a:stCxn id="10245" idx="2"/>
              <a:endCxn id="10284" idx="7"/>
            </p:cNvCxnSpPr>
            <p:nvPr/>
          </p:nvCxnSpPr>
          <p:spPr bwMode="auto">
            <a:xfrm flipH="1">
              <a:off x="3561" y="5293"/>
              <a:ext cx="749" cy="514"/>
            </a:xfrm>
            <a:prstGeom prst="straightConnector1">
              <a:avLst/>
            </a:prstGeom>
            <a:noFill/>
            <a:ln w="9525">
              <a:solidFill>
                <a:srgbClr val="000000"/>
              </a:solidFill>
              <a:round/>
            </a:ln>
            <a:extLst>
              <a:ext uri="{909E8E84-426E-40DD-AFC4-6F175D3DCCD1}">
                <a14:hiddenFill xmlns:a14="http://schemas.microsoft.com/office/drawing/2010/main">
                  <a:noFill/>
                </a14:hiddenFill>
              </a:ext>
            </a:extLst>
          </p:spPr>
        </p:cxnSp>
        <p:cxnSp>
          <p:nvCxnSpPr>
            <p:cNvPr id="10252" name="AutoShape 11"/>
            <p:cNvCxnSpPr>
              <a:cxnSpLocks noChangeShapeType="1"/>
              <a:stCxn id="10245" idx="4"/>
              <a:endCxn id="10285" idx="0"/>
            </p:cNvCxnSpPr>
            <p:nvPr/>
          </p:nvCxnSpPr>
          <p:spPr bwMode="auto">
            <a:xfrm flipH="1">
              <a:off x="4664" y="5488"/>
              <a:ext cx="1" cy="262"/>
            </a:xfrm>
            <a:prstGeom prst="straightConnector1">
              <a:avLst/>
            </a:prstGeom>
            <a:noFill/>
            <a:ln w="9525">
              <a:solidFill>
                <a:srgbClr val="000000"/>
              </a:solidFill>
              <a:round/>
            </a:ln>
            <a:extLst>
              <a:ext uri="{909E8E84-426E-40DD-AFC4-6F175D3DCCD1}">
                <a14:hiddenFill xmlns:a14="http://schemas.microsoft.com/office/drawing/2010/main">
                  <a:noFill/>
                </a14:hiddenFill>
              </a:ext>
            </a:extLst>
          </p:spPr>
        </p:cxnSp>
        <p:cxnSp>
          <p:nvCxnSpPr>
            <p:cNvPr id="10253" name="AutoShape 12"/>
            <p:cNvCxnSpPr>
              <a:cxnSpLocks noChangeShapeType="1"/>
              <a:stCxn id="10245" idx="6"/>
              <a:endCxn id="10286" idx="1"/>
            </p:cNvCxnSpPr>
            <p:nvPr/>
          </p:nvCxnSpPr>
          <p:spPr bwMode="auto">
            <a:xfrm>
              <a:off x="5020" y="5293"/>
              <a:ext cx="1289" cy="514"/>
            </a:xfrm>
            <a:prstGeom prst="straightConnector1">
              <a:avLst/>
            </a:prstGeom>
            <a:noFill/>
            <a:ln w="9525">
              <a:solidFill>
                <a:srgbClr val="000000"/>
              </a:solidFill>
              <a:round/>
            </a:ln>
            <a:extLst>
              <a:ext uri="{909E8E84-426E-40DD-AFC4-6F175D3DCCD1}">
                <a14:hiddenFill xmlns:a14="http://schemas.microsoft.com/office/drawing/2010/main">
                  <a:noFill/>
                </a14:hiddenFill>
              </a:ext>
            </a:extLst>
          </p:spPr>
        </p:cxnSp>
        <p:sp>
          <p:nvSpPr>
            <p:cNvPr id="10254" name="Oval 13"/>
            <p:cNvSpPr>
              <a:spLocks noChangeArrowheads="1"/>
            </p:cNvSpPr>
            <p:nvPr/>
          </p:nvSpPr>
          <p:spPr bwMode="auto">
            <a:xfrm>
              <a:off x="1751" y="7340"/>
              <a:ext cx="519" cy="390"/>
            </a:xfrm>
            <a:prstGeom prst="ellipse">
              <a:avLst/>
            </a:prstGeom>
            <a:solidFill>
              <a:srgbClr val="FFFFFF"/>
            </a:solidFill>
            <a:ln w="9525">
              <a:solidFill>
                <a:srgbClr val="000000"/>
              </a:solidFill>
              <a:round/>
            </a:ln>
          </p:spPr>
          <p:txBody>
            <a:bodyPr lIns="0" tIns="0" rIns="0" bIns="0"/>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algn="ctr" eaLnBrk="1" hangingPunct="1">
                <a:lnSpc>
                  <a:spcPct val="96000"/>
                </a:lnSpc>
              </a:pPr>
              <a:r>
                <a:rPr kumimoji="0" lang="en-US" altLang="zh-CN" sz="1800">
                  <a:solidFill>
                    <a:schemeClr val="tx1"/>
                  </a:solidFill>
                  <a:latin typeface="Calibri" panose="020F0502020204030204" pitchFamily="34" charset="0"/>
                </a:rPr>
                <a:t>TO</a:t>
              </a:r>
              <a:endParaRPr kumimoji="0" lang="zh-CN" altLang="zh-CN" sz="1800">
                <a:solidFill>
                  <a:schemeClr val="tx1"/>
                </a:solidFill>
              </a:endParaRPr>
            </a:p>
          </p:txBody>
        </p:sp>
        <p:sp>
          <p:nvSpPr>
            <p:cNvPr id="10255" name="Oval 14"/>
            <p:cNvSpPr>
              <a:spLocks noChangeArrowheads="1"/>
            </p:cNvSpPr>
            <p:nvPr/>
          </p:nvSpPr>
          <p:spPr bwMode="auto">
            <a:xfrm>
              <a:off x="2350" y="7340"/>
              <a:ext cx="518" cy="390"/>
            </a:xfrm>
            <a:prstGeom prst="ellipse">
              <a:avLst/>
            </a:prstGeom>
            <a:solidFill>
              <a:srgbClr val="FFFFFF"/>
            </a:solidFill>
            <a:ln w="9525">
              <a:solidFill>
                <a:srgbClr val="000000"/>
              </a:solidFill>
              <a:round/>
            </a:ln>
          </p:spPr>
          <p:txBody>
            <a:bodyPr lIns="0" tIns="0" rIns="0" bIns="0"/>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algn="ctr" eaLnBrk="1" hangingPunct="1">
                <a:lnSpc>
                  <a:spcPct val="96000"/>
                </a:lnSpc>
              </a:pPr>
              <a:r>
                <a:rPr kumimoji="0" lang="en-US" altLang="zh-CN" sz="1800">
                  <a:solidFill>
                    <a:schemeClr val="tx1"/>
                  </a:solidFill>
                  <a:latin typeface="Calibri" panose="020F0502020204030204" pitchFamily="34" charset="0"/>
                </a:rPr>
                <a:t>TO</a:t>
              </a:r>
              <a:endParaRPr kumimoji="0" lang="zh-CN" altLang="zh-CN" sz="1800">
                <a:solidFill>
                  <a:schemeClr val="tx1"/>
                </a:solidFill>
              </a:endParaRPr>
            </a:p>
          </p:txBody>
        </p:sp>
        <p:sp>
          <p:nvSpPr>
            <p:cNvPr id="10256" name="Oval 15"/>
            <p:cNvSpPr>
              <a:spLocks noChangeArrowheads="1"/>
            </p:cNvSpPr>
            <p:nvPr/>
          </p:nvSpPr>
          <p:spPr bwMode="auto">
            <a:xfrm>
              <a:off x="3057" y="7340"/>
              <a:ext cx="518" cy="390"/>
            </a:xfrm>
            <a:prstGeom prst="ellipse">
              <a:avLst/>
            </a:prstGeom>
            <a:solidFill>
              <a:srgbClr val="FFFFFF"/>
            </a:solidFill>
            <a:ln w="9525">
              <a:solidFill>
                <a:srgbClr val="000000"/>
              </a:solidFill>
              <a:round/>
            </a:ln>
          </p:spPr>
          <p:txBody>
            <a:bodyPr lIns="0" tIns="0" rIns="0" bIns="0"/>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algn="ctr" eaLnBrk="1" hangingPunct="1">
                <a:lnSpc>
                  <a:spcPct val="96000"/>
                </a:lnSpc>
              </a:pPr>
              <a:r>
                <a:rPr kumimoji="0" lang="en-US" altLang="zh-CN" sz="1800">
                  <a:solidFill>
                    <a:schemeClr val="tx1"/>
                  </a:solidFill>
                  <a:latin typeface="Calibri" panose="020F0502020204030204" pitchFamily="34" charset="0"/>
                </a:rPr>
                <a:t>TO</a:t>
              </a:r>
              <a:endParaRPr kumimoji="0" lang="zh-CN" altLang="zh-CN" sz="1800">
                <a:solidFill>
                  <a:schemeClr val="tx1"/>
                </a:solidFill>
              </a:endParaRPr>
            </a:p>
          </p:txBody>
        </p:sp>
        <p:cxnSp>
          <p:nvCxnSpPr>
            <p:cNvPr id="10257" name="AutoShape 16"/>
            <p:cNvCxnSpPr>
              <a:cxnSpLocks noChangeShapeType="1"/>
              <a:stCxn id="10246" idx="3"/>
              <a:endCxn id="10254" idx="0"/>
            </p:cNvCxnSpPr>
            <p:nvPr/>
          </p:nvCxnSpPr>
          <p:spPr bwMode="auto">
            <a:xfrm flipH="1">
              <a:off x="2011" y="6721"/>
              <a:ext cx="443" cy="619"/>
            </a:xfrm>
            <a:prstGeom prst="straightConnector1">
              <a:avLst/>
            </a:prstGeom>
            <a:noFill/>
            <a:ln w="9525">
              <a:solidFill>
                <a:srgbClr val="000000"/>
              </a:solidFill>
              <a:round/>
            </a:ln>
            <a:extLst>
              <a:ext uri="{909E8E84-426E-40DD-AFC4-6F175D3DCCD1}">
                <a14:hiddenFill xmlns:a14="http://schemas.microsoft.com/office/drawing/2010/main">
                  <a:noFill/>
                </a14:hiddenFill>
              </a:ext>
            </a:extLst>
          </p:spPr>
        </p:cxnSp>
        <p:cxnSp>
          <p:nvCxnSpPr>
            <p:cNvPr id="10258" name="AutoShape 17"/>
            <p:cNvCxnSpPr>
              <a:cxnSpLocks noChangeShapeType="1"/>
              <a:stCxn id="10246" idx="4"/>
              <a:endCxn id="10255" idx="0"/>
            </p:cNvCxnSpPr>
            <p:nvPr/>
          </p:nvCxnSpPr>
          <p:spPr bwMode="auto">
            <a:xfrm flipH="1">
              <a:off x="2609" y="6778"/>
              <a:ext cx="96" cy="562"/>
            </a:xfrm>
            <a:prstGeom prst="straightConnector1">
              <a:avLst/>
            </a:prstGeom>
            <a:noFill/>
            <a:ln w="9525">
              <a:solidFill>
                <a:srgbClr val="000000"/>
              </a:solidFill>
              <a:round/>
            </a:ln>
            <a:extLst>
              <a:ext uri="{909E8E84-426E-40DD-AFC4-6F175D3DCCD1}">
                <a14:hiddenFill xmlns:a14="http://schemas.microsoft.com/office/drawing/2010/main">
                  <a:noFill/>
                </a14:hiddenFill>
              </a:ext>
            </a:extLst>
          </p:spPr>
        </p:cxnSp>
        <p:cxnSp>
          <p:nvCxnSpPr>
            <p:cNvPr id="10259" name="AutoShape 18"/>
            <p:cNvCxnSpPr>
              <a:cxnSpLocks noChangeShapeType="1"/>
              <a:stCxn id="10246" idx="5"/>
              <a:endCxn id="10256" idx="0"/>
            </p:cNvCxnSpPr>
            <p:nvPr/>
          </p:nvCxnSpPr>
          <p:spPr bwMode="auto">
            <a:xfrm>
              <a:off x="2955" y="6721"/>
              <a:ext cx="361" cy="619"/>
            </a:xfrm>
            <a:prstGeom prst="straightConnector1">
              <a:avLst/>
            </a:prstGeom>
            <a:noFill/>
            <a:ln w="9525">
              <a:solidFill>
                <a:srgbClr val="000000"/>
              </a:solidFill>
              <a:round/>
            </a:ln>
            <a:extLst>
              <a:ext uri="{909E8E84-426E-40DD-AFC4-6F175D3DCCD1}">
                <a14:hiddenFill xmlns:a14="http://schemas.microsoft.com/office/drawing/2010/main">
                  <a:noFill/>
                </a14:hiddenFill>
              </a:ext>
            </a:extLst>
          </p:spPr>
        </p:cxnSp>
        <p:sp>
          <p:nvSpPr>
            <p:cNvPr id="10260" name="Oval 19"/>
            <p:cNvSpPr>
              <a:spLocks noChangeArrowheads="1"/>
            </p:cNvSpPr>
            <p:nvPr/>
          </p:nvSpPr>
          <p:spPr bwMode="auto">
            <a:xfrm>
              <a:off x="6231" y="7340"/>
              <a:ext cx="519" cy="390"/>
            </a:xfrm>
            <a:prstGeom prst="ellipse">
              <a:avLst/>
            </a:prstGeom>
            <a:solidFill>
              <a:srgbClr val="FFFFFF"/>
            </a:solidFill>
            <a:ln w="9525">
              <a:solidFill>
                <a:srgbClr val="000000"/>
              </a:solidFill>
              <a:round/>
            </a:ln>
          </p:spPr>
          <p:txBody>
            <a:bodyPr lIns="0" tIns="0" rIns="0" bIns="0"/>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algn="ctr" eaLnBrk="1" hangingPunct="1">
                <a:lnSpc>
                  <a:spcPct val="96000"/>
                </a:lnSpc>
              </a:pPr>
              <a:r>
                <a:rPr kumimoji="0" lang="en-US" altLang="zh-CN" sz="1800">
                  <a:solidFill>
                    <a:schemeClr val="tx1"/>
                  </a:solidFill>
                  <a:latin typeface="Calibri" panose="020F0502020204030204" pitchFamily="34" charset="0"/>
                </a:rPr>
                <a:t>TO</a:t>
              </a:r>
              <a:endParaRPr kumimoji="0" lang="zh-CN" altLang="zh-CN" sz="1800">
                <a:solidFill>
                  <a:schemeClr val="tx1"/>
                </a:solidFill>
              </a:endParaRPr>
            </a:p>
          </p:txBody>
        </p:sp>
        <p:sp>
          <p:nvSpPr>
            <p:cNvPr id="10261" name="Oval 20"/>
            <p:cNvSpPr>
              <a:spLocks noChangeArrowheads="1"/>
            </p:cNvSpPr>
            <p:nvPr/>
          </p:nvSpPr>
          <p:spPr bwMode="auto">
            <a:xfrm>
              <a:off x="6838" y="7340"/>
              <a:ext cx="518" cy="390"/>
            </a:xfrm>
            <a:prstGeom prst="ellipse">
              <a:avLst/>
            </a:prstGeom>
            <a:solidFill>
              <a:srgbClr val="FFFFFF"/>
            </a:solidFill>
            <a:ln w="9525">
              <a:solidFill>
                <a:srgbClr val="000000"/>
              </a:solidFill>
              <a:round/>
            </a:ln>
          </p:spPr>
          <p:txBody>
            <a:bodyPr lIns="0" tIns="0" rIns="0" bIns="0"/>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algn="ctr" eaLnBrk="1" hangingPunct="1">
                <a:lnSpc>
                  <a:spcPct val="96000"/>
                </a:lnSpc>
              </a:pPr>
              <a:r>
                <a:rPr kumimoji="0" lang="en-US" altLang="zh-CN" sz="1800">
                  <a:solidFill>
                    <a:schemeClr val="tx1"/>
                  </a:solidFill>
                  <a:latin typeface="Calibri" panose="020F0502020204030204" pitchFamily="34" charset="0"/>
                </a:rPr>
                <a:t>TO</a:t>
              </a:r>
              <a:endParaRPr kumimoji="0" lang="zh-CN" altLang="zh-CN" sz="1800">
                <a:solidFill>
                  <a:schemeClr val="tx1"/>
                </a:solidFill>
              </a:endParaRPr>
            </a:p>
          </p:txBody>
        </p:sp>
        <p:sp>
          <p:nvSpPr>
            <p:cNvPr id="10262" name="Oval 21"/>
            <p:cNvSpPr>
              <a:spLocks noChangeArrowheads="1"/>
            </p:cNvSpPr>
            <p:nvPr/>
          </p:nvSpPr>
          <p:spPr bwMode="auto">
            <a:xfrm>
              <a:off x="7568" y="7340"/>
              <a:ext cx="516" cy="390"/>
            </a:xfrm>
            <a:prstGeom prst="ellipse">
              <a:avLst/>
            </a:prstGeom>
            <a:solidFill>
              <a:srgbClr val="FFFFFF"/>
            </a:solidFill>
            <a:ln w="9525">
              <a:solidFill>
                <a:srgbClr val="000000"/>
              </a:solidFill>
              <a:round/>
            </a:ln>
          </p:spPr>
          <p:txBody>
            <a:bodyPr lIns="0" tIns="0" rIns="0" bIns="0"/>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algn="ctr" eaLnBrk="1" hangingPunct="1">
                <a:lnSpc>
                  <a:spcPct val="96000"/>
                </a:lnSpc>
              </a:pPr>
              <a:r>
                <a:rPr kumimoji="0" lang="en-US" altLang="zh-CN" sz="1800">
                  <a:solidFill>
                    <a:schemeClr val="tx1"/>
                  </a:solidFill>
                  <a:latin typeface="Calibri" panose="020F0502020204030204" pitchFamily="34" charset="0"/>
                </a:rPr>
                <a:t>TO</a:t>
              </a:r>
              <a:endParaRPr kumimoji="0" lang="zh-CN" altLang="zh-CN" sz="1800">
                <a:solidFill>
                  <a:schemeClr val="tx1"/>
                </a:solidFill>
              </a:endParaRPr>
            </a:p>
          </p:txBody>
        </p:sp>
        <p:cxnSp>
          <p:nvCxnSpPr>
            <p:cNvPr id="10263" name="AutoShape 22"/>
            <p:cNvCxnSpPr>
              <a:cxnSpLocks noChangeShapeType="1"/>
              <a:endCxn id="10260" idx="0"/>
            </p:cNvCxnSpPr>
            <p:nvPr/>
          </p:nvCxnSpPr>
          <p:spPr bwMode="auto">
            <a:xfrm flipH="1">
              <a:off x="6491" y="6721"/>
              <a:ext cx="363" cy="619"/>
            </a:xfrm>
            <a:prstGeom prst="straightConnector1">
              <a:avLst/>
            </a:prstGeom>
            <a:noFill/>
            <a:ln w="9525">
              <a:solidFill>
                <a:srgbClr val="000000"/>
              </a:solidFill>
              <a:round/>
            </a:ln>
            <a:extLst>
              <a:ext uri="{909E8E84-426E-40DD-AFC4-6F175D3DCCD1}">
                <a14:hiddenFill xmlns:a14="http://schemas.microsoft.com/office/drawing/2010/main">
                  <a:noFill/>
                </a14:hiddenFill>
              </a:ext>
            </a:extLst>
          </p:spPr>
        </p:cxnSp>
        <p:cxnSp>
          <p:nvCxnSpPr>
            <p:cNvPr id="10264" name="AutoShape 23"/>
            <p:cNvCxnSpPr>
              <a:cxnSpLocks noChangeShapeType="1"/>
              <a:stCxn id="10249" idx="4"/>
              <a:endCxn id="10261" idx="0"/>
            </p:cNvCxnSpPr>
            <p:nvPr/>
          </p:nvCxnSpPr>
          <p:spPr bwMode="auto">
            <a:xfrm flipH="1">
              <a:off x="7097" y="6778"/>
              <a:ext cx="7" cy="562"/>
            </a:xfrm>
            <a:prstGeom prst="straightConnector1">
              <a:avLst/>
            </a:prstGeom>
            <a:noFill/>
            <a:ln w="9525">
              <a:solidFill>
                <a:srgbClr val="000000"/>
              </a:solidFill>
              <a:round/>
            </a:ln>
            <a:extLst>
              <a:ext uri="{909E8E84-426E-40DD-AFC4-6F175D3DCCD1}">
                <a14:hiddenFill xmlns:a14="http://schemas.microsoft.com/office/drawing/2010/main">
                  <a:noFill/>
                </a14:hiddenFill>
              </a:ext>
            </a:extLst>
          </p:spPr>
        </p:cxnSp>
        <p:cxnSp>
          <p:nvCxnSpPr>
            <p:cNvPr id="10265" name="AutoShape 24"/>
            <p:cNvCxnSpPr>
              <a:cxnSpLocks noChangeShapeType="1"/>
              <a:endCxn id="10262" idx="0"/>
            </p:cNvCxnSpPr>
            <p:nvPr/>
          </p:nvCxnSpPr>
          <p:spPr bwMode="auto">
            <a:xfrm>
              <a:off x="7356" y="6721"/>
              <a:ext cx="470" cy="619"/>
            </a:xfrm>
            <a:prstGeom prst="straightConnector1">
              <a:avLst/>
            </a:prstGeom>
            <a:noFill/>
            <a:ln w="9525">
              <a:solidFill>
                <a:srgbClr val="000000"/>
              </a:solidFill>
              <a:round/>
            </a:ln>
            <a:extLst>
              <a:ext uri="{909E8E84-426E-40DD-AFC4-6F175D3DCCD1}">
                <a14:hiddenFill xmlns:a14="http://schemas.microsoft.com/office/drawing/2010/main">
                  <a:noFill/>
                </a14:hiddenFill>
              </a:ext>
            </a:extLst>
          </p:spPr>
        </p:cxnSp>
        <p:cxnSp>
          <p:nvCxnSpPr>
            <p:cNvPr id="10266" name="AutoShape 25"/>
            <p:cNvCxnSpPr>
              <a:cxnSpLocks noChangeShapeType="1"/>
            </p:cNvCxnSpPr>
            <p:nvPr/>
          </p:nvCxnSpPr>
          <p:spPr bwMode="auto">
            <a:xfrm>
              <a:off x="3325" y="6721"/>
              <a:ext cx="1" cy="1"/>
            </a:xfrm>
            <a:prstGeom prst="straightConnector1">
              <a:avLst/>
            </a:prstGeom>
            <a:noFill/>
            <a:ln w="9525">
              <a:solidFill>
                <a:srgbClr val="000000"/>
              </a:solidFill>
              <a:round/>
            </a:ln>
            <a:extLst>
              <a:ext uri="{909E8E84-426E-40DD-AFC4-6F175D3DCCD1}">
                <a14:hiddenFill xmlns:a14="http://schemas.microsoft.com/office/drawing/2010/main">
                  <a:noFill/>
                </a14:hiddenFill>
              </a:ext>
            </a:extLst>
          </p:spPr>
        </p:cxnSp>
        <p:cxnSp>
          <p:nvCxnSpPr>
            <p:cNvPr id="10267" name="AutoShape 26"/>
            <p:cNvCxnSpPr>
              <a:cxnSpLocks noChangeShapeType="1"/>
            </p:cNvCxnSpPr>
            <p:nvPr/>
          </p:nvCxnSpPr>
          <p:spPr bwMode="auto">
            <a:xfrm>
              <a:off x="3734" y="6778"/>
              <a:ext cx="1" cy="273"/>
            </a:xfrm>
            <a:prstGeom prst="straightConnector1">
              <a:avLst/>
            </a:prstGeom>
            <a:noFill/>
            <a:ln w="9525">
              <a:solidFill>
                <a:srgbClr val="000000"/>
              </a:solidFill>
              <a:round/>
            </a:ln>
            <a:extLst>
              <a:ext uri="{909E8E84-426E-40DD-AFC4-6F175D3DCCD1}">
                <a14:hiddenFill xmlns:a14="http://schemas.microsoft.com/office/drawing/2010/main">
                  <a:noFill/>
                </a14:hiddenFill>
              </a:ext>
            </a:extLst>
          </p:spPr>
        </p:cxnSp>
        <p:cxnSp>
          <p:nvCxnSpPr>
            <p:cNvPr id="10268" name="AutoShape 27"/>
            <p:cNvCxnSpPr>
              <a:cxnSpLocks noChangeShapeType="1"/>
              <a:stCxn id="10247" idx="5"/>
            </p:cNvCxnSpPr>
            <p:nvPr/>
          </p:nvCxnSpPr>
          <p:spPr bwMode="auto">
            <a:xfrm>
              <a:off x="3985" y="6721"/>
              <a:ext cx="104" cy="330"/>
            </a:xfrm>
            <a:prstGeom prst="straightConnector1">
              <a:avLst/>
            </a:prstGeom>
            <a:noFill/>
            <a:ln w="9525">
              <a:solidFill>
                <a:srgbClr val="000000"/>
              </a:solidFill>
              <a:round/>
            </a:ln>
            <a:extLst>
              <a:ext uri="{909E8E84-426E-40DD-AFC4-6F175D3DCCD1}">
                <a14:hiddenFill xmlns:a14="http://schemas.microsoft.com/office/drawing/2010/main">
                  <a:noFill/>
                </a14:hiddenFill>
              </a:ext>
            </a:extLst>
          </p:spPr>
        </p:cxnSp>
        <p:cxnSp>
          <p:nvCxnSpPr>
            <p:cNvPr id="10269" name="AutoShape 28"/>
            <p:cNvCxnSpPr>
              <a:cxnSpLocks noChangeShapeType="1"/>
            </p:cNvCxnSpPr>
            <p:nvPr/>
          </p:nvCxnSpPr>
          <p:spPr bwMode="auto">
            <a:xfrm flipH="1">
              <a:off x="3381" y="6721"/>
              <a:ext cx="104" cy="229"/>
            </a:xfrm>
            <a:prstGeom prst="straightConnector1">
              <a:avLst/>
            </a:prstGeom>
            <a:noFill/>
            <a:ln w="9525">
              <a:solidFill>
                <a:srgbClr val="000000"/>
              </a:solidFill>
              <a:round/>
            </a:ln>
            <a:extLst>
              <a:ext uri="{909E8E84-426E-40DD-AFC4-6F175D3DCCD1}">
                <a14:hiddenFill xmlns:a14="http://schemas.microsoft.com/office/drawing/2010/main">
                  <a:noFill/>
                </a14:hiddenFill>
              </a:ext>
            </a:extLst>
          </p:spPr>
        </p:cxnSp>
        <p:cxnSp>
          <p:nvCxnSpPr>
            <p:cNvPr id="10270" name="AutoShape 29"/>
            <p:cNvCxnSpPr>
              <a:cxnSpLocks noChangeShapeType="1"/>
            </p:cNvCxnSpPr>
            <p:nvPr/>
          </p:nvCxnSpPr>
          <p:spPr bwMode="auto">
            <a:xfrm>
              <a:off x="5847" y="6714"/>
              <a:ext cx="2" cy="1"/>
            </a:xfrm>
            <a:prstGeom prst="straightConnector1">
              <a:avLst/>
            </a:prstGeom>
            <a:noFill/>
            <a:ln w="9525">
              <a:solidFill>
                <a:srgbClr val="000000"/>
              </a:solidFill>
              <a:round/>
            </a:ln>
            <a:extLst>
              <a:ext uri="{909E8E84-426E-40DD-AFC4-6F175D3DCCD1}">
                <a14:hiddenFill xmlns:a14="http://schemas.microsoft.com/office/drawing/2010/main">
                  <a:noFill/>
                </a14:hiddenFill>
              </a:ext>
            </a:extLst>
          </p:spPr>
        </p:cxnSp>
        <p:cxnSp>
          <p:nvCxnSpPr>
            <p:cNvPr id="10271" name="AutoShape 30"/>
            <p:cNvCxnSpPr>
              <a:cxnSpLocks noChangeShapeType="1"/>
            </p:cNvCxnSpPr>
            <p:nvPr/>
          </p:nvCxnSpPr>
          <p:spPr bwMode="auto">
            <a:xfrm>
              <a:off x="6097" y="6771"/>
              <a:ext cx="1" cy="273"/>
            </a:xfrm>
            <a:prstGeom prst="straightConnector1">
              <a:avLst/>
            </a:prstGeom>
            <a:noFill/>
            <a:ln w="9525">
              <a:solidFill>
                <a:srgbClr val="000000"/>
              </a:solidFill>
              <a:round/>
            </a:ln>
            <a:extLst>
              <a:ext uri="{909E8E84-426E-40DD-AFC4-6F175D3DCCD1}">
                <a14:hiddenFill xmlns:a14="http://schemas.microsoft.com/office/drawing/2010/main">
                  <a:noFill/>
                </a14:hiddenFill>
              </a:ext>
            </a:extLst>
          </p:spPr>
        </p:cxnSp>
        <p:cxnSp>
          <p:nvCxnSpPr>
            <p:cNvPr id="10272" name="AutoShape 31"/>
            <p:cNvCxnSpPr>
              <a:cxnSpLocks noChangeShapeType="1"/>
            </p:cNvCxnSpPr>
            <p:nvPr/>
          </p:nvCxnSpPr>
          <p:spPr bwMode="auto">
            <a:xfrm>
              <a:off x="6348" y="6714"/>
              <a:ext cx="103" cy="330"/>
            </a:xfrm>
            <a:prstGeom prst="straightConnector1">
              <a:avLst/>
            </a:prstGeom>
            <a:noFill/>
            <a:ln w="9525">
              <a:solidFill>
                <a:srgbClr val="000000"/>
              </a:solidFill>
              <a:round/>
            </a:ln>
            <a:extLst>
              <a:ext uri="{909E8E84-426E-40DD-AFC4-6F175D3DCCD1}">
                <a14:hiddenFill xmlns:a14="http://schemas.microsoft.com/office/drawing/2010/main">
                  <a:noFill/>
                </a14:hiddenFill>
              </a:ext>
            </a:extLst>
          </p:spPr>
        </p:cxnSp>
        <p:cxnSp>
          <p:nvCxnSpPr>
            <p:cNvPr id="10273" name="AutoShape 32"/>
            <p:cNvCxnSpPr>
              <a:cxnSpLocks noChangeShapeType="1"/>
            </p:cNvCxnSpPr>
            <p:nvPr/>
          </p:nvCxnSpPr>
          <p:spPr bwMode="auto">
            <a:xfrm flipH="1">
              <a:off x="5664" y="6714"/>
              <a:ext cx="183" cy="329"/>
            </a:xfrm>
            <a:prstGeom prst="straightConnector1">
              <a:avLst/>
            </a:prstGeom>
            <a:noFill/>
            <a:ln w="9525">
              <a:solidFill>
                <a:srgbClr val="000000"/>
              </a:solidFill>
              <a:round/>
            </a:ln>
            <a:extLst>
              <a:ext uri="{909E8E84-426E-40DD-AFC4-6F175D3DCCD1}">
                <a14:hiddenFill xmlns:a14="http://schemas.microsoft.com/office/drawing/2010/main">
                  <a:noFill/>
                </a14:hiddenFill>
              </a:ext>
            </a:extLst>
          </p:spPr>
        </p:cxnSp>
        <p:cxnSp>
          <p:nvCxnSpPr>
            <p:cNvPr id="10274" name="AutoShape 33"/>
            <p:cNvCxnSpPr>
              <a:cxnSpLocks noChangeShapeType="1"/>
            </p:cNvCxnSpPr>
            <p:nvPr/>
          </p:nvCxnSpPr>
          <p:spPr bwMode="auto">
            <a:xfrm>
              <a:off x="4414" y="7510"/>
              <a:ext cx="624" cy="1"/>
            </a:xfrm>
            <a:prstGeom prst="straightConnector1">
              <a:avLst/>
            </a:prstGeom>
            <a:noFill/>
            <a:ln w="9525">
              <a:solidFill>
                <a:srgbClr val="000000"/>
              </a:solidFill>
              <a:prstDash val="dash"/>
              <a:round/>
            </a:ln>
            <a:extLst>
              <a:ext uri="{909E8E84-426E-40DD-AFC4-6F175D3DCCD1}">
                <a14:hiddenFill xmlns:a14="http://schemas.microsoft.com/office/drawing/2010/main">
                  <a:noFill/>
                </a14:hiddenFill>
              </a:ext>
            </a:extLst>
          </p:spPr>
        </p:cxnSp>
        <p:cxnSp>
          <p:nvCxnSpPr>
            <p:cNvPr id="10275" name="AutoShape 34"/>
            <p:cNvCxnSpPr>
              <a:cxnSpLocks noChangeShapeType="1"/>
              <a:stCxn id="10245" idx="0"/>
            </p:cNvCxnSpPr>
            <p:nvPr/>
          </p:nvCxnSpPr>
          <p:spPr bwMode="auto">
            <a:xfrm flipH="1" flipV="1">
              <a:off x="4664" y="4884"/>
              <a:ext cx="1" cy="214"/>
            </a:xfrm>
            <a:prstGeom prst="straightConnector1">
              <a:avLst/>
            </a:prstGeom>
            <a:noFill/>
            <a:ln w="19050">
              <a:solidFill>
                <a:srgbClr val="000000"/>
              </a:solidFill>
              <a:round/>
            </a:ln>
            <a:extLst>
              <a:ext uri="{909E8E84-426E-40DD-AFC4-6F175D3DCCD1}">
                <a14:hiddenFill xmlns:a14="http://schemas.microsoft.com/office/drawing/2010/main">
                  <a:noFill/>
                </a14:hiddenFill>
              </a:ext>
            </a:extLst>
          </p:spPr>
        </p:cxnSp>
        <p:sp>
          <p:nvSpPr>
            <p:cNvPr id="10276" name="Rectangle 35"/>
            <p:cNvSpPr>
              <a:spLocks noChangeArrowheads="1"/>
            </p:cNvSpPr>
            <p:nvPr/>
          </p:nvSpPr>
          <p:spPr bwMode="auto">
            <a:xfrm>
              <a:off x="6370" y="5098"/>
              <a:ext cx="1983" cy="50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10800" rIns="0" bIns="82800" anchor="ct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algn="ctr" eaLnBrk="1" hangingPunct="1">
                <a:lnSpc>
                  <a:spcPct val="80000"/>
                </a:lnSpc>
              </a:pPr>
              <a:r>
                <a:rPr kumimoji="0" lang="zh-CN" altLang="en-US" sz="1800">
                  <a:solidFill>
                    <a:schemeClr val="tx1"/>
                  </a:solidFill>
                  <a:latin typeface="Calibri" panose="020F0502020204030204" pitchFamily="34" charset="0"/>
                </a:rPr>
                <a:t>建筑群干线电缆（光缆）</a:t>
              </a:r>
              <a:endParaRPr kumimoji="0" lang="zh-CN" altLang="zh-CN" sz="1800">
                <a:solidFill>
                  <a:schemeClr val="tx1"/>
                </a:solidFill>
              </a:endParaRPr>
            </a:p>
          </p:txBody>
        </p:sp>
        <p:sp>
          <p:nvSpPr>
            <p:cNvPr id="10277" name="Rectangle 36"/>
            <p:cNvSpPr>
              <a:spLocks noChangeArrowheads="1"/>
            </p:cNvSpPr>
            <p:nvPr/>
          </p:nvSpPr>
          <p:spPr bwMode="auto">
            <a:xfrm>
              <a:off x="7648" y="6570"/>
              <a:ext cx="824" cy="4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algn="ctr" eaLnBrk="1" hangingPunct="1">
                <a:lnSpc>
                  <a:spcPct val="80000"/>
                </a:lnSpc>
              </a:pPr>
              <a:r>
                <a:rPr kumimoji="0" lang="zh-CN" altLang="en-US" sz="1800">
                  <a:solidFill>
                    <a:schemeClr val="tx1"/>
                  </a:solidFill>
                  <a:latin typeface="Calibri" panose="020F0502020204030204" pitchFamily="34" charset="0"/>
                </a:rPr>
                <a:t>水平电缆</a:t>
              </a:r>
              <a:endParaRPr kumimoji="0" lang="zh-CN" altLang="zh-CN" sz="1800">
                <a:solidFill>
                  <a:schemeClr val="tx1"/>
                </a:solidFill>
              </a:endParaRPr>
            </a:p>
          </p:txBody>
        </p:sp>
        <p:cxnSp>
          <p:nvCxnSpPr>
            <p:cNvPr id="10278" name="AutoShape 37"/>
            <p:cNvCxnSpPr>
              <a:cxnSpLocks noChangeShapeType="1"/>
              <a:stCxn id="10276" idx="1"/>
            </p:cNvCxnSpPr>
            <p:nvPr/>
          </p:nvCxnSpPr>
          <p:spPr bwMode="auto">
            <a:xfrm flipH="1">
              <a:off x="6050" y="5349"/>
              <a:ext cx="320" cy="401"/>
            </a:xfrm>
            <a:prstGeom prst="straightConnector1">
              <a:avLst/>
            </a:prstGeom>
            <a:noFill/>
            <a:ln w="9525">
              <a:solidFill>
                <a:srgbClr val="000000"/>
              </a:solidFill>
              <a:round/>
              <a:tailEnd type="triangle" w="med" len="med"/>
            </a:ln>
            <a:extLst>
              <a:ext uri="{909E8E84-426E-40DD-AFC4-6F175D3DCCD1}">
                <a14:hiddenFill xmlns:a14="http://schemas.microsoft.com/office/drawing/2010/main">
                  <a:noFill/>
                </a14:hiddenFill>
              </a:ext>
            </a:extLst>
          </p:spPr>
        </p:cxnSp>
        <p:cxnSp>
          <p:nvCxnSpPr>
            <p:cNvPr id="10279" name="AutoShape 38"/>
            <p:cNvCxnSpPr>
              <a:cxnSpLocks noChangeShapeType="1"/>
              <a:stCxn id="10276" idx="1"/>
            </p:cNvCxnSpPr>
            <p:nvPr/>
          </p:nvCxnSpPr>
          <p:spPr bwMode="auto">
            <a:xfrm flipH="1">
              <a:off x="4664" y="5349"/>
              <a:ext cx="1706" cy="251"/>
            </a:xfrm>
            <a:prstGeom prst="straightConnector1">
              <a:avLst/>
            </a:prstGeom>
            <a:noFill/>
            <a:ln w="9525">
              <a:solidFill>
                <a:srgbClr val="000000"/>
              </a:solidFill>
              <a:round/>
              <a:tailEnd type="triangle" w="med" len="med"/>
            </a:ln>
            <a:extLst>
              <a:ext uri="{909E8E84-426E-40DD-AFC4-6F175D3DCCD1}">
                <a14:hiddenFill xmlns:a14="http://schemas.microsoft.com/office/drawing/2010/main">
                  <a:noFill/>
                </a14:hiddenFill>
              </a:ext>
            </a:extLst>
          </p:spPr>
        </p:cxnSp>
        <p:cxnSp>
          <p:nvCxnSpPr>
            <p:cNvPr id="10280" name="AutoShape 39"/>
            <p:cNvCxnSpPr>
              <a:cxnSpLocks noChangeShapeType="1"/>
            </p:cNvCxnSpPr>
            <p:nvPr/>
          </p:nvCxnSpPr>
          <p:spPr bwMode="auto">
            <a:xfrm flipH="1">
              <a:off x="7104" y="6770"/>
              <a:ext cx="544" cy="281"/>
            </a:xfrm>
            <a:prstGeom prst="straightConnector1">
              <a:avLst/>
            </a:prstGeom>
            <a:noFill/>
            <a:ln w="9525">
              <a:solidFill>
                <a:srgbClr val="000000"/>
              </a:solidFill>
              <a:round/>
              <a:tailEnd type="triangle" w="med" len="med"/>
            </a:ln>
            <a:extLst>
              <a:ext uri="{909E8E84-426E-40DD-AFC4-6F175D3DCCD1}">
                <a14:hiddenFill xmlns:a14="http://schemas.microsoft.com/office/drawing/2010/main">
                  <a:noFill/>
                </a14:hiddenFill>
              </a:ext>
            </a:extLst>
          </p:spPr>
        </p:cxnSp>
        <p:cxnSp>
          <p:nvCxnSpPr>
            <p:cNvPr id="10281" name="AutoShape 40"/>
            <p:cNvCxnSpPr>
              <a:cxnSpLocks noChangeShapeType="1"/>
            </p:cNvCxnSpPr>
            <p:nvPr/>
          </p:nvCxnSpPr>
          <p:spPr bwMode="auto">
            <a:xfrm flipH="1">
              <a:off x="7568" y="6770"/>
              <a:ext cx="80" cy="200"/>
            </a:xfrm>
            <a:prstGeom prst="straightConnector1">
              <a:avLst/>
            </a:prstGeom>
            <a:noFill/>
            <a:ln w="9525">
              <a:solidFill>
                <a:srgbClr val="000000"/>
              </a:solidFill>
              <a:round/>
              <a:tailEnd type="triangle" w="med" len="med"/>
            </a:ln>
            <a:extLst>
              <a:ext uri="{909E8E84-426E-40DD-AFC4-6F175D3DCCD1}">
                <a14:hiddenFill xmlns:a14="http://schemas.microsoft.com/office/drawing/2010/main">
                  <a:noFill/>
                </a14:hiddenFill>
              </a:ext>
            </a:extLst>
          </p:spPr>
        </p:cxnSp>
        <p:sp>
          <p:nvSpPr>
            <p:cNvPr id="10282" name="Rectangle 41"/>
            <p:cNvSpPr>
              <a:spLocks noChangeArrowheads="1"/>
            </p:cNvSpPr>
            <p:nvPr/>
          </p:nvSpPr>
          <p:spPr bwMode="auto">
            <a:xfrm>
              <a:off x="3985" y="4524"/>
              <a:ext cx="1567" cy="36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algn="ctr" eaLnBrk="1" hangingPunct="1">
                <a:lnSpc>
                  <a:spcPct val="80000"/>
                </a:lnSpc>
              </a:pPr>
              <a:r>
                <a:rPr kumimoji="0" lang="zh-CN" altLang="en-US" sz="1800">
                  <a:solidFill>
                    <a:schemeClr val="tx1"/>
                  </a:solidFill>
                  <a:latin typeface="Calibri" panose="020F0502020204030204" pitchFamily="34" charset="0"/>
                </a:rPr>
                <a:t>公用通信网</a:t>
              </a:r>
              <a:endParaRPr kumimoji="0" lang="zh-CN" altLang="zh-CN" sz="1800">
                <a:solidFill>
                  <a:schemeClr val="tx1"/>
                </a:solidFill>
              </a:endParaRPr>
            </a:p>
          </p:txBody>
        </p:sp>
        <p:sp>
          <p:nvSpPr>
            <p:cNvPr id="10283" name="Rectangle 42"/>
            <p:cNvSpPr>
              <a:spLocks noChangeArrowheads="1"/>
            </p:cNvSpPr>
            <p:nvPr/>
          </p:nvSpPr>
          <p:spPr bwMode="auto">
            <a:xfrm>
              <a:off x="3869" y="7792"/>
              <a:ext cx="2891" cy="38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10800" rIns="0" bIns="0" anchor="ct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algn="ctr" eaLnBrk="1" hangingPunct="1">
                <a:lnSpc>
                  <a:spcPct val="80000"/>
                </a:lnSpc>
              </a:pPr>
              <a:r>
                <a:rPr kumimoji="0" lang="zh-CN" altLang="en-US" b="1">
                  <a:solidFill>
                    <a:schemeClr val="tx1"/>
                  </a:solidFill>
                  <a:latin typeface="Calibri" panose="020F0502020204030204" pitchFamily="34" charset="0"/>
                </a:rPr>
                <a:t>图</a:t>
              </a:r>
              <a:r>
                <a:rPr kumimoji="0" lang="en-US" altLang="zh-CN" b="1">
                  <a:solidFill>
                    <a:schemeClr val="tx1"/>
                  </a:solidFill>
                  <a:latin typeface="Calibri" panose="020F0502020204030204" pitchFamily="34" charset="0"/>
                </a:rPr>
                <a:t>3.2</a:t>
              </a:r>
              <a:r>
                <a:rPr kumimoji="0" lang="zh-CN" altLang="en-US" b="1">
                  <a:solidFill>
                    <a:schemeClr val="tx1"/>
                  </a:solidFill>
                  <a:latin typeface="Calibri" panose="020F0502020204030204" pitchFamily="34" charset="0"/>
                </a:rPr>
                <a:t> 树型网络拓扑结构</a:t>
              </a:r>
              <a:endParaRPr kumimoji="0" lang="zh-CN" altLang="zh-CN" b="1">
                <a:solidFill>
                  <a:schemeClr val="tx1"/>
                </a:solidFill>
              </a:endParaRPr>
            </a:p>
          </p:txBody>
        </p:sp>
        <p:sp>
          <p:nvSpPr>
            <p:cNvPr id="10284" name="Oval 43"/>
            <p:cNvSpPr>
              <a:spLocks noChangeArrowheads="1"/>
            </p:cNvSpPr>
            <p:nvPr/>
          </p:nvSpPr>
          <p:spPr bwMode="auto">
            <a:xfrm>
              <a:off x="2955" y="5750"/>
              <a:ext cx="710" cy="390"/>
            </a:xfrm>
            <a:prstGeom prst="ellipse">
              <a:avLst/>
            </a:prstGeom>
            <a:solidFill>
              <a:srgbClr val="FFFFFF"/>
            </a:solidFill>
            <a:ln w="9525">
              <a:solidFill>
                <a:srgbClr val="000000"/>
              </a:solidFill>
              <a:round/>
            </a:ln>
          </p:spPr>
          <p:txBody>
            <a:bodyPr lIns="0" tIns="0" rIns="0" bIns="0"/>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algn="ctr" eaLnBrk="1" hangingPunct="1">
                <a:lnSpc>
                  <a:spcPct val="96000"/>
                </a:lnSpc>
              </a:pPr>
              <a:r>
                <a:rPr kumimoji="0" lang="en-US" altLang="zh-CN" sz="1800">
                  <a:solidFill>
                    <a:schemeClr val="tx1"/>
                  </a:solidFill>
                  <a:latin typeface="Calibri" panose="020F0502020204030204" pitchFamily="34" charset="0"/>
                </a:rPr>
                <a:t>BD</a:t>
              </a:r>
              <a:r>
                <a:rPr kumimoji="0" lang="en-US" altLang="zh-CN" sz="1800" baseline="-25000">
                  <a:solidFill>
                    <a:schemeClr val="tx1"/>
                  </a:solidFill>
                  <a:latin typeface="Calibri" panose="020F0502020204030204" pitchFamily="34" charset="0"/>
                </a:rPr>
                <a:t>1</a:t>
              </a:r>
              <a:endParaRPr kumimoji="0" lang="zh-CN" altLang="zh-CN" sz="1800">
                <a:solidFill>
                  <a:schemeClr val="tx1"/>
                </a:solidFill>
              </a:endParaRPr>
            </a:p>
          </p:txBody>
        </p:sp>
        <p:sp>
          <p:nvSpPr>
            <p:cNvPr id="10285" name="Oval 44"/>
            <p:cNvSpPr>
              <a:spLocks noChangeArrowheads="1"/>
            </p:cNvSpPr>
            <p:nvPr/>
          </p:nvSpPr>
          <p:spPr bwMode="auto">
            <a:xfrm>
              <a:off x="4309" y="5750"/>
              <a:ext cx="710" cy="390"/>
            </a:xfrm>
            <a:prstGeom prst="ellipse">
              <a:avLst/>
            </a:prstGeom>
            <a:solidFill>
              <a:srgbClr val="FFFFFF"/>
            </a:solidFill>
            <a:ln w="9525">
              <a:solidFill>
                <a:srgbClr val="000000"/>
              </a:solidFill>
              <a:round/>
            </a:ln>
          </p:spPr>
          <p:txBody>
            <a:bodyPr lIns="0" tIns="0" rIns="0" bIns="0"/>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algn="ctr" eaLnBrk="1" hangingPunct="1">
                <a:lnSpc>
                  <a:spcPct val="96000"/>
                </a:lnSpc>
              </a:pPr>
              <a:r>
                <a:rPr kumimoji="0" lang="en-US" altLang="zh-CN" sz="1800">
                  <a:solidFill>
                    <a:schemeClr val="tx1"/>
                  </a:solidFill>
                  <a:latin typeface="Calibri" panose="020F0502020204030204" pitchFamily="34" charset="0"/>
                </a:rPr>
                <a:t>BD</a:t>
              </a:r>
              <a:r>
                <a:rPr kumimoji="0" lang="en-US" altLang="zh-CN" sz="1800" baseline="-25000">
                  <a:solidFill>
                    <a:schemeClr val="tx1"/>
                  </a:solidFill>
                  <a:latin typeface="Calibri" panose="020F0502020204030204" pitchFamily="34" charset="0"/>
                </a:rPr>
                <a:t>2</a:t>
              </a:r>
              <a:endParaRPr kumimoji="0" lang="zh-CN" altLang="zh-CN" sz="1800">
                <a:solidFill>
                  <a:schemeClr val="tx1"/>
                </a:solidFill>
              </a:endParaRPr>
            </a:p>
          </p:txBody>
        </p:sp>
        <p:sp>
          <p:nvSpPr>
            <p:cNvPr id="10286" name="Oval 45"/>
            <p:cNvSpPr>
              <a:spLocks noChangeArrowheads="1"/>
            </p:cNvSpPr>
            <p:nvPr/>
          </p:nvSpPr>
          <p:spPr bwMode="auto">
            <a:xfrm>
              <a:off x="6205" y="5750"/>
              <a:ext cx="710" cy="390"/>
            </a:xfrm>
            <a:prstGeom prst="ellipse">
              <a:avLst/>
            </a:prstGeom>
            <a:solidFill>
              <a:srgbClr val="FFFFFF"/>
            </a:solidFill>
            <a:ln w="9525">
              <a:solidFill>
                <a:srgbClr val="000000"/>
              </a:solidFill>
              <a:round/>
            </a:ln>
          </p:spPr>
          <p:txBody>
            <a:bodyPr lIns="0" tIns="0" rIns="0" bIns="0"/>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algn="ctr" eaLnBrk="1" hangingPunct="1">
                <a:lnSpc>
                  <a:spcPct val="96000"/>
                </a:lnSpc>
              </a:pPr>
              <a:r>
                <a:rPr kumimoji="0" lang="en-US" altLang="zh-CN" sz="1800">
                  <a:solidFill>
                    <a:schemeClr val="tx1"/>
                  </a:solidFill>
                  <a:latin typeface="Calibri" panose="020F0502020204030204" pitchFamily="34" charset="0"/>
                </a:rPr>
                <a:t>BD</a:t>
              </a:r>
              <a:r>
                <a:rPr kumimoji="0" lang="en-US" altLang="zh-CN" sz="1800" baseline="-25000">
                  <a:solidFill>
                    <a:schemeClr val="tx1"/>
                  </a:solidFill>
                  <a:latin typeface="Calibri" panose="020F0502020204030204" pitchFamily="34" charset="0"/>
                </a:rPr>
                <a:t>n</a:t>
              </a:r>
              <a:endParaRPr kumimoji="0" lang="zh-CN" altLang="zh-CN" sz="1800">
                <a:solidFill>
                  <a:schemeClr val="tx1"/>
                </a:solidFill>
              </a:endParaRPr>
            </a:p>
          </p:txBody>
        </p:sp>
        <p:cxnSp>
          <p:nvCxnSpPr>
            <p:cNvPr id="10287" name="AutoShape 46"/>
            <p:cNvCxnSpPr>
              <a:cxnSpLocks noChangeShapeType="1"/>
              <a:stCxn id="10284" idx="3"/>
              <a:endCxn id="10246" idx="0"/>
            </p:cNvCxnSpPr>
            <p:nvPr/>
          </p:nvCxnSpPr>
          <p:spPr bwMode="auto">
            <a:xfrm flipH="1">
              <a:off x="2705" y="6083"/>
              <a:ext cx="354" cy="305"/>
            </a:xfrm>
            <a:prstGeom prst="straightConnector1">
              <a:avLst/>
            </a:prstGeom>
            <a:noFill/>
            <a:ln w="9525">
              <a:solidFill>
                <a:srgbClr val="000000"/>
              </a:solidFill>
              <a:round/>
            </a:ln>
            <a:extLst>
              <a:ext uri="{909E8E84-426E-40DD-AFC4-6F175D3DCCD1}">
                <a14:hiddenFill xmlns:a14="http://schemas.microsoft.com/office/drawing/2010/main">
                  <a:noFill/>
                </a14:hiddenFill>
              </a:ext>
            </a:extLst>
          </p:spPr>
        </p:cxnSp>
        <p:cxnSp>
          <p:nvCxnSpPr>
            <p:cNvPr id="10288" name="AutoShape 47"/>
            <p:cNvCxnSpPr>
              <a:cxnSpLocks noChangeShapeType="1"/>
              <a:stCxn id="10284" idx="5"/>
              <a:endCxn id="10247" idx="0"/>
            </p:cNvCxnSpPr>
            <p:nvPr/>
          </p:nvCxnSpPr>
          <p:spPr bwMode="auto">
            <a:xfrm>
              <a:off x="3561" y="6083"/>
              <a:ext cx="174" cy="305"/>
            </a:xfrm>
            <a:prstGeom prst="straightConnector1">
              <a:avLst/>
            </a:prstGeom>
            <a:noFill/>
            <a:ln w="9525">
              <a:solidFill>
                <a:srgbClr val="000000"/>
              </a:solidFill>
              <a:round/>
            </a:ln>
            <a:extLst>
              <a:ext uri="{909E8E84-426E-40DD-AFC4-6F175D3DCCD1}">
                <a14:hiddenFill xmlns:a14="http://schemas.microsoft.com/office/drawing/2010/main">
                  <a:noFill/>
                </a14:hiddenFill>
              </a:ext>
            </a:extLst>
          </p:spPr>
        </p:cxnSp>
        <p:cxnSp>
          <p:nvCxnSpPr>
            <p:cNvPr id="10289" name="AutoShape 48"/>
            <p:cNvCxnSpPr>
              <a:cxnSpLocks noChangeShapeType="1"/>
            </p:cNvCxnSpPr>
            <p:nvPr/>
          </p:nvCxnSpPr>
          <p:spPr bwMode="auto">
            <a:xfrm>
              <a:off x="4414" y="6083"/>
              <a:ext cx="2" cy="1"/>
            </a:xfrm>
            <a:prstGeom prst="straightConnector1">
              <a:avLst/>
            </a:prstGeom>
            <a:noFill/>
            <a:ln w="9525">
              <a:solidFill>
                <a:srgbClr val="000000"/>
              </a:solidFill>
              <a:round/>
            </a:ln>
            <a:extLst>
              <a:ext uri="{909E8E84-426E-40DD-AFC4-6F175D3DCCD1}">
                <a14:hiddenFill xmlns:a14="http://schemas.microsoft.com/office/drawing/2010/main">
                  <a:noFill/>
                </a14:hiddenFill>
              </a:ext>
            </a:extLst>
          </p:spPr>
        </p:cxnSp>
        <p:cxnSp>
          <p:nvCxnSpPr>
            <p:cNvPr id="10290" name="AutoShape 49"/>
            <p:cNvCxnSpPr>
              <a:cxnSpLocks noChangeShapeType="1"/>
            </p:cNvCxnSpPr>
            <p:nvPr/>
          </p:nvCxnSpPr>
          <p:spPr bwMode="auto">
            <a:xfrm>
              <a:off x="4664" y="6140"/>
              <a:ext cx="1" cy="273"/>
            </a:xfrm>
            <a:prstGeom prst="straightConnector1">
              <a:avLst/>
            </a:prstGeom>
            <a:noFill/>
            <a:ln w="9525">
              <a:solidFill>
                <a:srgbClr val="000000"/>
              </a:solidFill>
              <a:round/>
            </a:ln>
            <a:extLst>
              <a:ext uri="{909E8E84-426E-40DD-AFC4-6F175D3DCCD1}">
                <a14:hiddenFill xmlns:a14="http://schemas.microsoft.com/office/drawing/2010/main">
                  <a:noFill/>
                </a14:hiddenFill>
              </a:ext>
            </a:extLst>
          </p:spPr>
        </p:cxnSp>
        <p:cxnSp>
          <p:nvCxnSpPr>
            <p:cNvPr id="10291" name="AutoShape 50"/>
            <p:cNvCxnSpPr>
              <a:cxnSpLocks noChangeShapeType="1"/>
            </p:cNvCxnSpPr>
            <p:nvPr/>
          </p:nvCxnSpPr>
          <p:spPr bwMode="auto">
            <a:xfrm>
              <a:off x="4915" y="6083"/>
              <a:ext cx="103" cy="330"/>
            </a:xfrm>
            <a:prstGeom prst="straightConnector1">
              <a:avLst/>
            </a:prstGeom>
            <a:noFill/>
            <a:ln w="9525">
              <a:solidFill>
                <a:srgbClr val="000000"/>
              </a:solidFill>
              <a:round/>
            </a:ln>
            <a:extLst>
              <a:ext uri="{909E8E84-426E-40DD-AFC4-6F175D3DCCD1}">
                <a14:hiddenFill xmlns:a14="http://schemas.microsoft.com/office/drawing/2010/main">
                  <a:noFill/>
                </a14:hiddenFill>
              </a:ext>
            </a:extLst>
          </p:spPr>
        </p:cxnSp>
        <p:cxnSp>
          <p:nvCxnSpPr>
            <p:cNvPr id="10292" name="AutoShape 51"/>
            <p:cNvCxnSpPr>
              <a:cxnSpLocks noChangeShapeType="1"/>
            </p:cNvCxnSpPr>
            <p:nvPr/>
          </p:nvCxnSpPr>
          <p:spPr bwMode="auto">
            <a:xfrm flipH="1">
              <a:off x="4231" y="6083"/>
              <a:ext cx="183" cy="329"/>
            </a:xfrm>
            <a:prstGeom prst="straightConnector1">
              <a:avLst/>
            </a:prstGeom>
            <a:noFill/>
            <a:ln w="9525">
              <a:solidFill>
                <a:srgbClr val="000000"/>
              </a:solidFill>
              <a:round/>
            </a:ln>
            <a:extLst>
              <a:ext uri="{909E8E84-426E-40DD-AFC4-6F175D3DCCD1}">
                <a14:hiddenFill xmlns:a14="http://schemas.microsoft.com/office/drawing/2010/main">
                  <a:noFill/>
                </a14:hiddenFill>
              </a:ext>
            </a:extLst>
          </p:spPr>
        </p:cxnSp>
        <p:cxnSp>
          <p:nvCxnSpPr>
            <p:cNvPr id="10293" name="AutoShape 52"/>
            <p:cNvCxnSpPr>
              <a:cxnSpLocks noChangeShapeType="1"/>
              <a:stCxn id="10286" idx="3"/>
              <a:endCxn id="10248" idx="0"/>
            </p:cNvCxnSpPr>
            <p:nvPr/>
          </p:nvCxnSpPr>
          <p:spPr bwMode="auto">
            <a:xfrm flipH="1">
              <a:off x="6097" y="6083"/>
              <a:ext cx="212" cy="297"/>
            </a:xfrm>
            <a:prstGeom prst="straightConnector1">
              <a:avLst/>
            </a:prstGeom>
            <a:noFill/>
            <a:ln w="9525">
              <a:solidFill>
                <a:srgbClr val="000000"/>
              </a:solidFill>
              <a:round/>
            </a:ln>
            <a:extLst>
              <a:ext uri="{909E8E84-426E-40DD-AFC4-6F175D3DCCD1}">
                <a14:hiddenFill xmlns:a14="http://schemas.microsoft.com/office/drawing/2010/main">
                  <a:noFill/>
                </a14:hiddenFill>
              </a:ext>
            </a:extLst>
          </p:spPr>
        </p:cxnSp>
        <p:cxnSp>
          <p:nvCxnSpPr>
            <p:cNvPr id="10294" name="AutoShape 53"/>
            <p:cNvCxnSpPr>
              <a:cxnSpLocks noChangeShapeType="1"/>
              <a:stCxn id="10286" idx="5"/>
              <a:endCxn id="10249" idx="0"/>
            </p:cNvCxnSpPr>
            <p:nvPr/>
          </p:nvCxnSpPr>
          <p:spPr bwMode="auto">
            <a:xfrm>
              <a:off x="6811" y="6083"/>
              <a:ext cx="293" cy="305"/>
            </a:xfrm>
            <a:prstGeom prst="straightConnector1">
              <a:avLst/>
            </a:prstGeom>
            <a:noFill/>
            <a:ln w="9525">
              <a:solidFill>
                <a:srgbClr val="000000"/>
              </a:solidFill>
              <a:round/>
            </a:ln>
            <a:extLst>
              <a:ext uri="{909E8E84-426E-40DD-AFC4-6F175D3DCCD1}">
                <a14:hiddenFill xmlns:a14="http://schemas.microsoft.com/office/drawing/2010/main">
                  <a:noFill/>
                </a14:hiddenFill>
              </a:ext>
            </a:extLst>
          </p:spPr>
        </p:cxnSp>
        <p:sp>
          <p:nvSpPr>
            <p:cNvPr id="10295" name="Rectangle 54"/>
            <p:cNvSpPr>
              <a:spLocks noChangeArrowheads="1"/>
            </p:cNvSpPr>
            <p:nvPr/>
          </p:nvSpPr>
          <p:spPr bwMode="auto">
            <a:xfrm>
              <a:off x="7177" y="5688"/>
              <a:ext cx="1295" cy="50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10800" anchor="ct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lnSpc>
                  <a:spcPct val="80000"/>
                </a:lnSpc>
              </a:pPr>
              <a:r>
                <a:rPr kumimoji="0" lang="zh-CN" altLang="en-US" sz="1800">
                  <a:solidFill>
                    <a:schemeClr val="tx1"/>
                  </a:solidFill>
                  <a:latin typeface="Calibri" panose="020F0502020204030204" pitchFamily="34" charset="0"/>
                </a:rPr>
                <a:t>建筑物干线电缆（光缆）</a:t>
              </a:r>
              <a:endParaRPr kumimoji="0" lang="zh-CN" altLang="zh-CN" sz="1800">
                <a:solidFill>
                  <a:schemeClr val="tx1"/>
                </a:solidFill>
              </a:endParaRPr>
            </a:p>
          </p:txBody>
        </p:sp>
        <p:cxnSp>
          <p:nvCxnSpPr>
            <p:cNvPr id="10296" name="AutoShape 55"/>
            <p:cNvCxnSpPr>
              <a:cxnSpLocks noChangeShapeType="1"/>
              <a:stCxn id="10295" idx="1"/>
            </p:cNvCxnSpPr>
            <p:nvPr/>
          </p:nvCxnSpPr>
          <p:spPr bwMode="auto">
            <a:xfrm flipH="1">
              <a:off x="6997" y="5939"/>
              <a:ext cx="180" cy="219"/>
            </a:xfrm>
            <a:prstGeom prst="straightConnector1">
              <a:avLst/>
            </a:prstGeom>
            <a:noFill/>
            <a:ln w="9525">
              <a:solidFill>
                <a:srgbClr val="000000"/>
              </a:solidFill>
              <a:round/>
              <a:tailEnd type="triangle" w="med" len="med"/>
            </a:ln>
            <a:extLst>
              <a:ext uri="{909E8E84-426E-40DD-AFC4-6F175D3DCCD1}">
                <a14:hiddenFill xmlns:a14="http://schemas.microsoft.com/office/drawing/2010/main">
                  <a:noFill/>
                </a14:hiddenFill>
              </a:ext>
            </a:extLst>
          </p:spPr>
        </p:cxnSp>
        <p:cxnSp>
          <p:nvCxnSpPr>
            <p:cNvPr id="10297" name="AutoShape 56"/>
            <p:cNvCxnSpPr>
              <a:cxnSpLocks noChangeShapeType="1"/>
              <a:stCxn id="10284" idx="6"/>
              <a:endCxn id="10285" idx="2"/>
            </p:cNvCxnSpPr>
            <p:nvPr/>
          </p:nvCxnSpPr>
          <p:spPr bwMode="auto">
            <a:xfrm>
              <a:off x="3665" y="5945"/>
              <a:ext cx="644" cy="1"/>
            </a:xfrm>
            <a:prstGeom prst="straightConnector1">
              <a:avLst/>
            </a:prstGeom>
            <a:noFill/>
            <a:ln w="9525">
              <a:solidFill>
                <a:srgbClr val="000000"/>
              </a:solidFill>
              <a:prstDash val="dash"/>
              <a:round/>
            </a:ln>
            <a:extLst>
              <a:ext uri="{909E8E84-426E-40DD-AFC4-6F175D3DCCD1}">
                <a14:hiddenFill xmlns:a14="http://schemas.microsoft.com/office/drawing/2010/main">
                  <a:noFill/>
                </a14:hiddenFill>
              </a:ext>
            </a:extLst>
          </p:spPr>
        </p:cxnSp>
        <p:cxnSp>
          <p:nvCxnSpPr>
            <p:cNvPr id="10298" name="AutoShape 57"/>
            <p:cNvCxnSpPr>
              <a:cxnSpLocks noChangeShapeType="1"/>
              <a:stCxn id="10285" idx="6"/>
              <a:endCxn id="10286" idx="2"/>
            </p:cNvCxnSpPr>
            <p:nvPr/>
          </p:nvCxnSpPr>
          <p:spPr bwMode="auto">
            <a:xfrm>
              <a:off x="5019" y="5945"/>
              <a:ext cx="1186" cy="1"/>
            </a:xfrm>
            <a:prstGeom prst="straightConnector1">
              <a:avLst/>
            </a:prstGeom>
            <a:noFill/>
            <a:ln w="9525">
              <a:solidFill>
                <a:srgbClr val="000000"/>
              </a:solidFill>
              <a:prstDash val="dash"/>
              <a:round/>
            </a:ln>
            <a:extLst>
              <a:ext uri="{909E8E84-426E-40DD-AFC4-6F175D3DCCD1}">
                <a14:hiddenFill xmlns:a14="http://schemas.microsoft.com/office/drawing/2010/main">
                  <a:noFill/>
                </a14:hiddenFill>
              </a:ext>
            </a:extLst>
          </p:spPr>
        </p:cxnSp>
        <p:cxnSp>
          <p:nvCxnSpPr>
            <p:cNvPr id="10299" name="AutoShape 58"/>
            <p:cNvCxnSpPr>
              <a:cxnSpLocks noChangeShapeType="1"/>
              <a:stCxn id="10246" idx="6"/>
              <a:endCxn id="10247" idx="2"/>
            </p:cNvCxnSpPr>
            <p:nvPr/>
          </p:nvCxnSpPr>
          <p:spPr bwMode="auto">
            <a:xfrm>
              <a:off x="3059" y="6583"/>
              <a:ext cx="322" cy="1"/>
            </a:xfrm>
            <a:prstGeom prst="straightConnector1">
              <a:avLst/>
            </a:prstGeom>
            <a:noFill/>
            <a:ln w="9525">
              <a:solidFill>
                <a:srgbClr val="000000"/>
              </a:solidFill>
              <a:prstDash val="dash"/>
              <a:round/>
            </a:ln>
            <a:extLst>
              <a:ext uri="{909E8E84-426E-40DD-AFC4-6F175D3DCCD1}">
                <a14:hiddenFill xmlns:a14="http://schemas.microsoft.com/office/drawing/2010/main">
                  <a:noFill/>
                </a14:hiddenFill>
              </a:ext>
            </a:extLst>
          </p:spPr>
        </p:cxnSp>
        <p:cxnSp>
          <p:nvCxnSpPr>
            <p:cNvPr id="10300" name="AutoShape 59"/>
            <p:cNvCxnSpPr>
              <a:cxnSpLocks noChangeShapeType="1"/>
              <a:endCxn id="10249" idx="2"/>
            </p:cNvCxnSpPr>
            <p:nvPr/>
          </p:nvCxnSpPr>
          <p:spPr bwMode="auto">
            <a:xfrm flipV="1">
              <a:off x="6451" y="6583"/>
              <a:ext cx="299" cy="1"/>
            </a:xfrm>
            <a:prstGeom prst="straightConnector1">
              <a:avLst/>
            </a:prstGeom>
            <a:noFill/>
            <a:ln w="9525">
              <a:solidFill>
                <a:srgbClr val="000000"/>
              </a:solidFill>
              <a:prstDash val="dash"/>
              <a:round/>
            </a:ln>
            <a:extLst>
              <a:ext uri="{909E8E84-426E-40DD-AFC4-6F175D3DCCD1}">
                <a14:hiddenFill xmlns:a14="http://schemas.microsoft.com/office/drawing/2010/main">
                  <a:noFill/>
                </a14:hiddenFill>
              </a:ext>
            </a:extLst>
          </p:spPr>
        </p:cxnSp>
      </p:grpSp>
    </p:spTree>
  </p:cSld>
  <p:clrMapOvr>
    <a:masterClrMapping/>
  </p:clrMapOvr>
  <p:transition>
    <p:zoom/>
  </p:transition>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ChangeArrowheads="1"/>
          </p:cNvSpPr>
          <p:nvPr/>
        </p:nvSpPr>
        <p:spPr bwMode="auto">
          <a:xfrm>
            <a:off x="671830" y="1318260"/>
            <a:ext cx="10902315" cy="4323080"/>
          </a:xfrm>
          <a:prstGeom prst="rect">
            <a:avLst/>
          </a:prstGeom>
          <a:solidFill>
            <a:srgbClr val="FFFFFF"/>
          </a:solidFill>
          <a:ln w="9525">
            <a:solidFill>
              <a:schemeClr val="accent1">
                <a:lumMod val="50000"/>
              </a:schemeClr>
            </a:solidFill>
            <a:miter lim="800000"/>
          </a:ln>
          <a:effectLst/>
        </p:spPr>
        <p:txBody>
          <a:bodyPr wrap="square" anchor="ctr">
            <a:spAutoFit/>
          </a:bodyPr>
          <a:lstStyle/>
          <a:p>
            <a:pPr indent="628650">
              <a:lnSpc>
                <a:spcPts val="3000"/>
              </a:lnSpc>
              <a:defRPr/>
            </a:pPr>
            <a:r>
              <a:rPr lang="zh-CN" altLang="en-US" sz="2400" b="1" dirty="0"/>
              <a:t>（</a:t>
            </a:r>
            <a:r>
              <a:rPr lang="en-US" sz="2400" b="1" dirty="0"/>
              <a:t>6</a:t>
            </a:r>
            <a:r>
              <a:rPr lang="zh-CN" altLang="en-US" sz="2400" b="1" dirty="0"/>
              <a:t>）工作区信息点为电端口时，应采用</a:t>
            </a:r>
            <a:r>
              <a:rPr lang="en-US" sz="2400" b="1" dirty="0"/>
              <a:t>8</a:t>
            </a:r>
            <a:r>
              <a:rPr lang="zh-CN" altLang="en-US" sz="2400" b="1" dirty="0"/>
              <a:t>位模块通用插座</a:t>
            </a:r>
            <a:r>
              <a:rPr lang="en-US" sz="2400" b="1" dirty="0"/>
              <a:t>(RJ-45)</a:t>
            </a:r>
            <a:r>
              <a:rPr lang="zh-CN" altLang="en-US" sz="2400" b="1" dirty="0"/>
              <a:t>，光端口宜采用</a:t>
            </a:r>
            <a:r>
              <a:rPr lang="en-US" sz="2400" b="1" dirty="0"/>
              <a:t>SFF</a:t>
            </a:r>
            <a:r>
              <a:rPr lang="zh-CN" altLang="en-US" sz="2400" b="1" dirty="0"/>
              <a:t>小型光纤连接器件及适配器。</a:t>
            </a:r>
            <a:endParaRPr lang="zh-CN" altLang="en-US" sz="2400" b="1" dirty="0"/>
          </a:p>
          <a:p>
            <a:pPr indent="628650">
              <a:lnSpc>
                <a:spcPts val="3000"/>
              </a:lnSpc>
              <a:defRPr/>
            </a:pPr>
            <a:r>
              <a:rPr lang="zh-CN" altLang="en-US" sz="2400" b="1" dirty="0"/>
              <a:t>信息点电端口如为</a:t>
            </a:r>
            <a:r>
              <a:rPr lang="en-US" sz="2400" b="1" dirty="0"/>
              <a:t>7</a:t>
            </a:r>
            <a:r>
              <a:rPr lang="zh-CN" altLang="en-US" sz="2400" b="1" dirty="0"/>
              <a:t>类布线系统时，采用</a:t>
            </a:r>
            <a:r>
              <a:rPr lang="en-US" sz="2400" b="1" dirty="0"/>
              <a:t>RJ-45</a:t>
            </a:r>
            <a:r>
              <a:rPr lang="zh-CN" altLang="en-US" sz="2400" b="1" dirty="0"/>
              <a:t>或非对</a:t>
            </a:r>
            <a:r>
              <a:rPr lang="en-US" sz="2400" b="1" dirty="0"/>
              <a:t>45</a:t>
            </a:r>
            <a:r>
              <a:rPr lang="zh-CN" altLang="en-US" sz="2400" b="1" dirty="0"/>
              <a:t>型的屏蔽</a:t>
            </a:r>
            <a:r>
              <a:rPr lang="en-US" sz="2400" b="1" dirty="0"/>
              <a:t>8</a:t>
            </a:r>
            <a:r>
              <a:rPr lang="zh-CN" altLang="en-US" sz="2400" b="1" dirty="0"/>
              <a:t>位模块通用插座。</a:t>
            </a:r>
            <a:endParaRPr lang="zh-CN" altLang="en-US" sz="2400" b="1" dirty="0"/>
          </a:p>
          <a:p>
            <a:pPr indent="628650">
              <a:lnSpc>
                <a:spcPts val="3000"/>
              </a:lnSpc>
              <a:defRPr/>
            </a:pPr>
            <a:r>
              <a:rPr lang="zh-CN" altLang="en-US" sz="2400" b="1" dirty="0"/>
              <a:t>（</a:t>
            </a:r>
            <a:r>
              <a:rPr lang="en-US" sz="2400" b="1" dirty="0"/>
              <a:t>7</a:t>
            </a:r>
            <a:r>
              <a:rPr lang="zh-CN" altLang="en-US" sz="2400" b="1" dirty="0"/>
              <a:t>）</a:t>
            </a:r>
            <a:r>
              <a:rPr lang="en-US" sz="2400" b="1" dirty="0"/>
              <a:t>FD</a:t>
            </a:r>
            <a:r>
              <a:rPr lang="zh-CN" altLang="en-US" sz="2400" b="1" dirty="0"/>
              <a:t>、</a:t>
            </a:r>
            <a:r>
              <a:rPr lang="en-US" sz="2400" b="1" dirty="0"/>
              <a:t>BD</a:t>
            </a:r>
            <a:r>
              <a:rPr lang="zh-CN" altLang="en-US" sz="2400" b="1" dirty="0"/>
              <a:t>、</a:t>
            </a:r>
            <a:r>
              <a:rPr lang="en-US" sz="2400" b="1" dirty="0"/>
              <a:t>CD</a:t>
            </a:r>
            <a:r>
              <a:rPr lang="zh-CN" altLang="en-US" sz="2400" b="1" dirty="0"/>
              <a:t>配线设备应采用</a:t>
            </a:r>
            <a:r>
              <a:rPr lang="en-US" sz="2400" b="1" dirty="0"/>
              <a:t>8</a:t>
            </a:r>
            <a:r>
              <a:rPr lang="zh-CN" altLang="en-US" sz="2400" b="1" dirty="0"/>
              <a:t>位模块通用插座或卡接式配线模块</a:t>
            </a:r>
            <a:r>
              <a:rPr lang="en-US" sz="2400" b="1" dirty="0"/>
              <a:t>(</a:t>
            </a:r>
            <a:r>
              <a:rPr lang="zh-CN" altLang="en-US" sz="2400" b="1" dirty="0"/>
              <a:t>多对、</a:t>
            </a:r>
            <a:r>
              <a:rPr lang="en-US" sz="2400" b="1" dirty="0"/>
              <a:t>25</a:t>
            </a:r>
            <a:r>
              <a:rPr lang="zh-CN" altLang="en-US" sz="2400" b="1" dirty="0"/>
              <a:t>对及回线型卡接模块</a:t>
            </a:r>
            <a:r>
              <a:rPr lang="en-US" sz="2400" b="1" dirty="0"/>
              <a:t>)</a:t>
            </a:r>
            <a:r>
              <a:rPr lang="zh-CN" altLang="en-US" sz="2400" b="1" dirty="0"/>
              <a:t>和光纤连接器件及光纤适配器</a:t>
            </a:r>
            <a:r>
              <a:rPr lang="en-US" sz="2400" b="1" dirty="0"/>
              <a:t>(</a:t>
            </a:r>
            <a:r>
              <a:rPr lang="zh-CN" altLang="en-US" sz="2400" b="1" dirty="0"/>
              <a:t>单工或双工的</a:t>
            </a:r>
            <a:r>
              <a:rPr lang="en-US" sz="2400" b="1" dirty="0"/>
              <a:t>ST</a:t>
            </a:r>
            <a:r>
              <a:rPr lang="zh-CN" altLang="en-US" sz="2400" b="1" dirty="0"/>
              <a:t>、</a:t>
            </a:r>
            <a:r>
              <a:rPr lang="en-US" sz="2400" b="1" dirty="0"/>
              <a:t>SC</a:t>
            </a:r>
            <a:r>
              <a:rPr lang="zh-CN" altLang="en-US" sz="2400" b="1" dirty="0"/>
              <a:t>或</a:t>
            </a:r>
            <a:r>
              <a:rPr lang="en-US" sz="2400" b="1" dirty="0"/>
              <a:t>SFF</a:t>
            </a:r>
            <a:r>
              <a:rPr lang="zh-CN" altLang="en-US" sz="2400" b="1" dirty="0"/>
              <a:t>光纤连接器件及适配器</a:t>
            </a:r>
            <a:r>
              <a:rPr lang="en-US" sz="2400" b="1" dirty="0"/>
              <a:t>)</a:t>
            </a:r>
            <a:r>
              <a:rPr lang="zh-CN" altLang="en-US" sz="2400" b="1" dirty="0"/>
              <a:t>。</a:t>
            </a:r>
            <a:endParaRPr lang="zh-CN" altLang="en-US" sz="2400" b="1" dirty="0"/>
          </a:p>
          <a:p>
            <a:pPr indent="628650">
              <a:lnSpc>
                <a:spcPts val="3000"/>
              </a:lnSpc>
              <a:defRPr/>
            </a:pPr>
            <a:r>
              <a:rPr lang="zh-CN" altLang="en-US" sz="2400" b="1" dirty="0"/>
              <a:t>在</a:t>
            </a:r>
            <a:r>
              <a:rPr lang="en-US" sz="2400" b="1" dirty="0"/>
              <a:t>ISO</a:t>
            </a:r>
            <a:r>
              <a:rPr lang="zh-CN" altLang="en-US" sz="2400" b="1" dirty="0"/>
              <a:t>／</a:t>
            </a:r>
            <a:r>
              <a:rPr lang="en-US" sz="2400" b="1" dirty="0"/>
              <a:t>IEC 11801 2002-09</a:t>
            </a:r>
            <a:r>
              <a:rPr lang="zh-CN" altLang="en-US" sz="2400" b="1" dirty="0"/>
              <a:t>标准中，提出除了维持</a:t>
            </a:r>
            <a:r>
              <a:rPr lang="en-US" sz="2400" b="1" dirty="0"/>
              <a:t>SC</a:t>
            </a:r>
            <a:r>
              <a:rPr lang="zh-CN" altLang="en-US" sz="2400" b="1" dirty="0"/>
              <a:t>光纤连接器件用于工作区信息点以外，同时建议在设备间、电信间、集合点等区域使用</a:t>
            </a:r>
            <a:r>
              <a:rPr lang="en-US" sz="2400" b="1" dirty="0"/>
              <a:t>SFF</a:t>
            </a:r>
            <a:r>
              <a:rPr lang="zh-CN" altLang="en-US" sz="2400" b="1" dirty="0"/>
              <a:t>小型光纤连接器件及适配器。目前</a:t>
            </a:r>
            <a:r>
              <a:rPr lang="en-US" sz="2400" b="1" dirty="0"/>
              <a:t>SFF</a:t>
            </a:r>
            <a:r>
              <a:rPr lang="zh-CN" altLang="en-US" sz="2400" b="1" dirty="0"/>
              <a:t>小型光纤连接器件被布线市场认可的主要有</a:t>
            </a:r>
            <a:r>
              <a:rPr lang="en-US" sz="2400" b="1" dirty="0"/>
              <a:t>LC</a:t>
            </a:r>
            <a:r>
              <a:rPr lang="zh-CN" altLang="en-US" sz="2400" b="1" dirty="0"/>
              <a:t>、</a:t>
            </a:r>
            <a:r>
              <a:rPr lang="en-US" sz="2400" b="1" dirty="0"/>
              <a:t>MT-RJ</a:t>
            </a:r>
            <a:r>
              <a:rPr lang="zh-CN" altLang="en-US" sz="2400" b="1" dirty="0"/>
              <a:t>、</a:t>
            </a:r>
            <a:r>
              <a:rPr lang="en-US" sz="2400" b="1" dirty="0"/>
              <a:t>VF-45</a:t>
            </a:r>
            <a:r>
              <a:rPr lang="zh-CN" altLang="en-US" sz="2400" b="1" dirty="0"/>
              <a:t>、</a:t>
            </a:r>
            <a:r>
              <a:rPr lang="en-US" sz="2400" b="1" dirty="0"/>
              <a:t>MU</a:t>
            </a:r>
            <a:r>
              <a:rPr lang="zh-CN" altLang="en-US" sz="2400" b="1" dirty="0"/>
              <a:t>和</a:t>
            </a:r>
            <a:r>
              <a:rPr lang="en-US" sz="2400" b="1" dirty="0"/>
              <a:t>FJ</a:t>
            </a:r>
            <a:r>
              <a:rPr lang="zh-CN" altLang="en-US" sz="2400" b="1" dirty="0"/>
              <a:t>。</a:t>
            </a:r>
            <a:endParaRPr lang="zh-CN" altLang="en-US" sz="2400" b="1" dirty="0"/>
          </a:p>
        </p:txBody>
      </p:sp>
      <p:sp>
        <p:nvSpPr>
          <p:cNvPr id="76803" name="标题 1"/>
          <p:cNvSpPr/>
          <p:nvPr/>
        </p:nvSpPr>
        <p:spPr bwMode="auto">
          <a:xfrm>
            <a:off x="3071813" y="260350"/>
            <a:ext cx="7056437"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r>
              <a:rPr kumimoji="0" lang="en-US" altLang="zh-CN" sz="3600" b="1">
                <a:solidFill>
                  <a:srgbClr val="375B79"/>
                </a:solidFill>
              </a:rPr>
              <a:t>3.2.8</a:t>
            </a:r>
            <a:r>
              <a:rPr kumimoji="0" lang="zh-CN" altLang="en-US" sz="3600" b="1">
                <a:solidFill>
                  <a:srgbClr val="375B79"/>
                </a:solidFill>
              </a:rPr>
              <a:t> 系统应用</a:t>
            </a:r>
            <a:endParaRPr kumimoji="0" lang="zh-CN" altLang="en-US" sz="3600" b="1">
              <a:solidFill>
                <a:srgbClr val="375B79"/>
              </a:solidFill>
            </a:endParaRPr>
          </a:p>
        </p:txBody>
      </p:sp>
    </p:spTree>
  </p:cSld>
  <p:clrMapOvr>
    <a:masterClrMapping/>
  </p:clrMapOvr>
  <p:transition>
    <p:zoom/>
  </p:transition>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格 3"/>
          <p:cNvGraphicFramePr>
            <a:graphicFrameLocks noGrp="1"/>
          </p:cNvGraphicFramePr>
          <p:nvPr>
            <p:custDataLst>
              <p:tags r:id="rId1"/>
            </p:custDataLst>
          </p:nvPr>
        </p:nvGraphicFramePr>
        <p:xfrm>
          <a:off x="847725" y="1560830"/>
          <a:ext cx="10777855" cy="4939030"/>
        </p:xfrm>
        <a:graphic>
          <a:graphicData uri="http://schemas.openxmlformats.org/drawingml/2006/table">
            <a:tbl>
              <a:tblPr/>
              <a:tblGrid>
                <a:gridCol w="1078230"/>
                <a:gridCol w="1273175"/>
                <a:gridCol w="1567815"/>
                <a:gridCol w="2351405"/>
                <a:gridCol w="2155825"/>
                <a:gridCol w="2351405"/>
              </a:tblGrid>
              <a:tr h="593725">
                <a:tc>
                  <a:txBody>
                    <a:bodyPr/>
                    <a:lstStyle/>
                    <a:p>
                      <a:pPr algn="ctr">
                        <a:spcAft>
                          <a:spcPts val="0"/>
                        </a:spcAft>
                      </a:pPr>
                      <a:r>
                        <a:rPr lang="zh-CN" sz="2000" kern="100" dirty="0">
                          <a:solidFill>
                            <a:schemeClr val="accent1">
                              <a:lumMod val="50000"/>
                            </a:schemeClr>
                          </a:solidFill>
                          <a:latin typeface="Calibri" panose="020F0502020204030204"/>
                          <a:ea typeface="宋体" panose="02010600030101010101" pitchFamily="2" charset="-122"/>
                          <a:cs typeface="Times New Roman" panose="02020603050405020304"/>
                        </a:rPr>
                        <a:t>类别</a:t>
                      </a:r>
                      <a:endParaRPr lang="zh-CN" sz="2000" kern="100" dirty="0">
                        <a:solidFill>
                          <a:schemeClr val="accent1">
                            <a:lumMod val="50000"/>
                          </a:schemeClr>
                        </a:solidFill>
                        <a:latin typeface="Calibri" panose="020F05020202040302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r>
                        <a:rPr lang="zh-CN" sz="2000" kern="100" dirty="0">
                          <a:solidFill>
                            <a:schemeClr val="accent1">
                              <a:lumMod val="50000"/>
                            </a:schemeClr>
                          </a:solidFill>
                          <a:latin typeface="Calibri" panose="020F0502020204030204"/>
                          <a:ea typeface="宋体" panose="02010600030101010101" pitchFamily="2" charset="-122"/>
                          <a:cs typeface="Times New Roman" panose="02020603050405020304"/>
                        </a:rPr>
                        <a:t>产品类型</a:t>
                      </a:r>
                      <a:endParaRPr lang="zh-CN" sz="2000" kern="100" dirty="0">
                        <a:solidFill>
                          <a:schemeClr val="accent1">
                            <a:lumMod val="50000"/>
                          </a:schemeClr>
                        </a:solidFill>
                        <a:latin typeface="Calibri" panose="020F05020202040302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gridSpan="4">
                  <a:txBody>
                    <a:bodyPr/>
                    <a:lstStyle/>
                    <a:p>
                      <a:pPr algn="ctr">
                        <a:spcAft>
                          <a:spcPts val="0"/>
                        </a:spcAft>
                      </a:pPr>
                      <a:r>
                        <a:rPr lang="zh-CN" sz="2000" kern="100" dirty="0">
                          <a:solidFill>
                            <a:schemeClr val="accent1">
                              <a:lumMod val="50000"/>
                            </a:schemeClr>
                          </a:solidFill>
                          <a:latin typeface="Calibri" panose="020F0502020204030204"/>
                          <a:ea typeface="宋体" panose="02010600030101010101" pitchFamily="2" charset="-122"/>
                          <a:cs typeface="Times New Roman" panose="02020603050405020304"/>
                        </a:rPr>
                        <a:t>配线模块安装场地和连接缆线类型</a:t>
                      </a:r>
                      <a:endParaRPr lang="zh-CN" sz="2000" kern="100" dirty="0">
                        <a:solidFill>
                          <a:schemeClr val="accent1">
                            <a:lumMod val="50000"/>
                          </a:schemeClr>
                        </a:solidFill>
                        <a:latin typeface="Calibri" panose="020F05020202040302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cPr/>
                </a:tc>
                <a:tc hMerge="1">
                  <a:tcPr/>
                </a:tc>
                <a:tc hMerge="1">
                  <a:tcPr/>
                </a:tc>
              </a:tr>
              <a:tr h="548640">
                <a:tc rowSpan="3">
                  <a:txBody>
                    <a:bodyPr/>
                    <a:lstStyle/>
                    <a:p>
                      <a:pPr algn="ctr">
                        <a:spcAft>
                          <a:spcPts val="0"/>
                        </a:spcAft>
                      </a:pPr>
                      <a:r>
                        <a:rPr lang="zh-CN" sz="1800" kern="100">
                          <a:solidFill>
                            <a:schemeClr val="accent1">
                              <a:lumMod val="50000"/>
                            </a:schemeClr>
                          </a:solidFill>
                          <a:latin typeface="Calibri" panose="020F0502020204030204"/>
                          <a:ea typeface="宋体" panose="02010600030101010101" pitchFamily="2" charset="-122"/>
                          <a:cs typeface="Times New Roman" panose="02020603050405020304"/>
                        </a:rPr>
                        <a:t>电缆配线设备</a:t>
                      </a:r>
                      <a:endParaRPr lang="zh-CN" sz="1800" kern="100">
                        <a:solidFill>
                          <a:schemeClr val="accent1">
                            <a:lumMod val="50000"/>
                          </a:schemeClr>
                        </a:solidFill>
                        <a:latin typeface="Calibri" panose="020F05020202040302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spcAft>
                          <a:spcPts val="0"/>
                        </a:spcAft>
                      </a:pPr>
                      <a:r>
                        <a:rPr lang="zh-CN" sz="1800" kern="100">
                          <a:solidFill>
                            <a:schemeClr val="accent1">
                              <a:lumMod val="50000"/>
                            </a:schemeClr>
                          </a:solidFill>
                          <a:latin typeface="Calibri" panose="020F0502020204030204"/>
                          <a:ea typeface="宋体" panose="02010600030101010101" pitchFamily="2" charset="-122"/>
                          <a:cs typeface="Times New Roman" panose="02020603050405020304"/>
                        </a:rPr>
                        <a:t>配线设备类型</a:t>
                      </a:r>
                      <a:endParaRPr lang="zh-CN" sz="1800" kern="100">
                        <a:solidFill>
                          <a:schemeClr val="accent1">
                            <a:lumMod val="50000"/>
                          </a:schemeClr>
                        </a:solidFill>
                        <a:latin typeface="Calibri" panose="020F05020202040302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spcAft>
                          <a:spcPts val="0"/>
                        </a:spcAft>
                      </a:pPr>
                      <a:r>
                        <a:rPr lang="zh-CN" sz="1800" kern="100" dirty="0">
                          <a:solidFill>
                            <a:schemeClr val="accent1">
                              <a:lumMod val="50000"/>
                            </a:schemeClr>
                          </a:solidFill>
                          <a:latin typeface="Calibri" panose="020F0502020204030204"/>
                          <a:ea typeface="宋体" panose="02010600030101010101" pitchFamily="2" charset="-122"/>
                          <a:cs typeface="Times New Roman" panose="02020603050405020304"/>
                        </a:rPr>
                        <a:t>容量与规格</a:t>
                      </a:r>
                      <a:endParaRPr lang="zh-CN" sz="1800" kern="100" dirty="0">
                        <a:solidFill>
                          <a:schemeClr val="accent1">
                            <a:lumMod val="50000"/>
                          </a:schemeClr>
                        </a:solidFill>
                        <a:latin typeface="Calibri" panose="020F05020202040302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spcAft>
                          <a:spcPts val="0"/>
                        </a:spcAft>
                      </a:pPr>
                      <a:r>
                        <a:rPr lang="en-US" sz="1800" kern="100" dirty="0">
                          <a:solidFill>
                            <a:schemeClr val="accent1">
                              <a:lumMod val="50000"/>
                            </a:schemeClr>
                          </a:solidFill>
                          <a:latin typeface="Calibri" panose="020F0502020204030204"/>
                          <a:ea typeface="宋体" panose="02010600030101010101" pitchFamily="2" charset="-122"/>
                          <a:cs typeface="Times New Roman" panose="02020603050405020304"/>
                        </a:rPr>
                        <a:t>FD(</a:t>
                      </a:r>
                      <a:r>
                        <a:rPr lang="zh-CN" sz="1800" kern="100" dirty="0">
                          <a:solidFill>
                            <a:schemeClr val="accent1">
                              <a:lumMod val="50000"/>
                            </a:schemeClr>
                          </a:solidFill>
                          <a:latin typeface="Calibri" panose="020F0502020204030204"/>
                          <a:ea typeface="宋体" panose="02010600030101010101" pitchFamily="2" charset="-122"/>
                          <a:cs typeface="Times New Roman" panose="02020603050405020304"/>
                        </a:rPr>
                        <a:t>电信间</a:t>
                      </a:r>
                      <a:r>
                        <a:rPr lang="en-US" sz="1800" kern="100" dirty="0">
                          <a:solidFill>
                            <a:schemeClr val="accent1">
                              <a:lumMod val="50000"/>
                            </a:schemeClr>
                          </a:solidFill>
                          <a:latin typeface="Calibri" panose="020F0502020204030204"/>
                          <a:ea typeface="宋体" panose="02010600030101010101" pitchFamily="2" charset="-122"/>
                          <a:cs typeface="Times New Roman" panose="02020603050405020304"/>
                        </a:rPr>
                        <a:t>)</a:t>
                      </a:r>
                      <a:endParaRPr lang="en-US" sz="1800" kern="100" dirty="0">
                        <a:solidFill>
                          <a:schemeClr val="accent1">
                            <a:lumMod val="50000"/>
                          </a:schemeClr>
                        </a:solidFill>
                        <a:latin typeface="Calibri" panose="020F05020202040302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spcAft>
                          <a:spcPts val="0"/>
                        </a:spcAft>
                      </a:pPr>
                      <a:r>
                        <a:rPr lang="en-US" sz="1800" kern="100" dirty="0">
                          <a:solidFill>
                            <a:schemeClr val="accent1">
                              <a:lumMod val="50000"/>
                            </a:schemeClr>
                          </a:solidFill>
                          <a:latin typeface="Calibri" panose="020F0502020204030204"/>
                          <a:ea typeface="宋体" panose="02010600030101010101" pitchFamily="2" charset="-122"/>
                          <a:cs typeface="Times New Roman" panose="02020603050405020304"/>
                        </a:rPr>
                        <a:t>BD(</a:t>
                      </a:r>
                      <a:r>
                        <a:rPr lang="zh-CN" sz="1800" kern="100" dirty="0">
                          <a:solidFill>
                            <a:schemeClr val="accent1">
                              <a:lumMod val="50000"/>
                            </a:schemeClr>
                          </a:solidFill>
                          <a:latin typeface="Calibri" panose="020F0502020204030204"/>
                          <a:ea typeface="宋体" panose="02010600030101010101" pitchFamily="2" charset="-122"/>
                          <a:cs typeface="Times New Roman" panose="02020603050405020304"/>
                        </a:rPr>
                        <a:t>设备间</a:t>
                      </a:r>
                      <a:r>
                        <a:rPr lang="en-US" sz="1800" kern="100" dirty="0">
                          <a:solidFill>
                            <a:schemeClr val="accent1">
                              <a:lumMod val="50000"/>
                            </a:schemeClr>
                          </a:solidFill>
                          <a:latin typeface="Calibri" panose="020F0502020204030204"/>
                          <a:ea typeface="宋体" panose="02010600030101010101" pitchFamily="2" charset="-122"/>
                          <a:cs typeface="Times New Roman" panose="02020603050405020304"/>
                        </a:rPr>
                        <a:t>)</a:t>
                      </a:r>
                      <a:endParaRPr lang="en-US" sz="1800" kern="100" dirty="0">
                        <a:solidFill>
                          <a:schemeClr val="accent1">
                            <a:lumMod val="50000"/>
                          </a:schemeClr>
                        </a:solidFill>
                        <a:latin typeface="Calibri" panose="020F05020202040302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spcAft>
                          <a:spcPts val="0"/>
                        </a:spcAft>
                      </a:pPr>
                      <a:r>
                        <a:rPr lang="en-US" sz="1800" kern="100" dirty="0">
                          <a:solidFill>
                            <a:schemeClr val="accent1">
                              <a:lumMod val="50000"/>
                            </a:schemeClr>
                          </a:solidFill>
                          <a:latin typeface="Calibri" panose="020F0502020204030204"/>
                          <a:ea typeface="宋体" panose="02010600030101010101" pitchFamily="2" charset="-122"/>
                          <a:cs typeface="Times New Roman" panose="02020603050405020304"/>
                        </a:rPr>
                        <a:t>CD(</a:t>
                      </a:r>
                      <a:r>
                        <a:rPr lang="zh-CN" sz="1800" kern="100" dirty="0">
                          <a:solidFill>
                            <a:schemeClr val="accent1">
                              <a:lumMod val="50000"/>
                            </a:schemeClr>
                          </a:solidFill>
                          <a:latin typeface="Calibri" panose="020F0502020204030204"/>
                          <a:ea typeface="宋体" panose="02010600030101010101" pitchFamily="2" charset="-122"/>
                          <a:cs typeface="Times New Roman" panose="02020603050405020304"/>
                        </a:rPr>
                        <a:t>设备间／进线间</a:t>
                      </a:r>
                      <a:r>
                        <a:rPr lang="en-US" sz="1800" kern="100" dirty="0">
                          <a:solidFill>
                            <a:schemeClr val="accent1">
                              <a:lumMod val="50000"/>
                            </a:schemeClr>
                          </a:solidFill>
                          <a:latin typeface="Calibri" panose="020F0502020204030204"/>
                          <a:ea typeface="宋体" panose="02010600030101010101" pitchFamily="2" charset="-122"/>
                          <a:cs typeface="Times New Roman" panose="02020603050405020304"/>
                        </a:rPr>
                        <a:t>)</a:t>
                      </a:r>
                      <a:endParaRPr lang="en-US" sz="1800" kern="100" dirty="0">
                        <a:solidFill>
                          <a:schemeClr val="accent1">
                            <a:lumMod val="50000"/>
                          </a:schemeClr>
                        </a:solidFill>
                        <a:latin typeface="Calibri" panose="020F05020202040302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r>
              <a:tr h="548640">
                <a:tc vMerge="1">
                  <a:tcPr/>
                </a:tc>
                <a:tc rowSpan="2">
                  <a:txBody>
                    <a:bodyPr/>
                    <a:lstStyle/>
                    <a:p>
                      <a:pPr algn="l">
                        <a:spcAft>
                          <a:spcPts val="0"/>
                        </a:spcAft>
                      </a:pPr>
                      <a:r>
                        <a:rPr lang="zh-CN" sz="1800" kern="100">
                          <a:solidFill>
                            <a:schemeClr val="accent1">
                              <a:lumMod val="50000"/>
                            </a:schemeClr>
                          </a:solidFill>
                          <a:latin typeface="Calibri" panose="020F0502020204030204"/>
                          <a:ea typeface="宋体" panose="02010600030101010101" pitchFamily="2" charset="-122"/>
                          <a:cs typeface="Times New Roman" panose="02020603050405020304"/>
                        </a:rPr>
                        <a:t>大对数卡接模块</a:t>
                      </a:r>
                      <a:endParaRPr lang="zh-CN" sz="1800" kern="100">
                        <a:solidFill>
                          <a:schemeClr val="accent1">
                            <a:lumMod val="50000"/>
                          </a:schemeClr>
                        </a:solidFill>
                        <a:latin typeface="Calibri" panose="020F05020202040302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spcAft>
                          <a:spcPts val="0"/>
                        </a:spcAft>
                      </a:pPr>
                      <a:r>
                        <a:rPr lang="zh-CN" sz="1800" kern="100">
                          <a:solidFill>
                            <a:schemeClr val="accent1">
                              <a:lumMod val="50000"/>
                            </a:schemeClr>
                          </a:solidFill>
                          <a:latin typeface="Calibri" panose="020F0502020204030204"/>
                          <a:ea typeface="宋体" panose="02010600030101010101" pitchFamily="2" charset="-122"/>
                          <a:cs typeface="Times New Roman" panose="02020603050405020304"/>
                        </a:rPr>
                        <a:t>采用</a:t>
                      </a:r>
                      <a:r>
                        <a:rPr lang="en-US" sz="1800" kern="100">
                          <a:solidFill>
                            <a:schemeClr val="accent1">
                              <a:lumMod val="50000"/>
                            </a:schemeClr>
                          </a:solidFill>
                          <a:latin typeface="Calibri" panose="020F0502020204030204"/>
                          <a:ea typeface="宋体" panose="02010600030101010101" pitchFamily="2" charset="-122"/>
                          <a:cs typeface="Times New Roman" panose="02020603050405020304"/>
                        </a:rPr>
                        <a:t>4</a:t>
                      </a:r>
                      <a:r>
                        <a:rPr lang="zh-CN" sz="1800" kern="100">
                          <a:solidFill>
                            <a:schemeClr val="accent1">
                              <a:lumMod val="50000"/>
                            </a:schemeClr>
                          </a:solidFill>
                          <a:latin typeface="Calibri" panose="020F0502020204030204"/>
                          <a:ea typeface="宋体" panose="02010600030101010101" pitchFamily="2" charset="-122"/>
                          <a:cs typeface="Times New Roman" panose="02020603050405020304"/>
                        </a:rPr>
                        <a:t>对卡接模块</a:t>
                      </a:r>
                      <a:endParaRPr lang="zh-CN" sz="1800" kern="100">
                        <a:solidFill>
                          <a:schemeClr val="accent1">
                            <a:lumMod val="50000"/>
                          </a:schemeClr>
                        </a:solidFill>
                        <a:latin typeface="Calibri" panose="020F05020202040302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spcAft>
                          <a:spcPts val="0"/>
                        </a:spcAft>
                      </a:pPr>
                      <a:r>
                        <a:rPr lang="en-US" sz="1800" kern="100" dirty="0">
                          <a:solidFill>
                            <a:schemeClr val="accent1">
                              <a:lumMod val="50000"/>
                            </a:schemeClr>
                          </a:solidFill>
                          <a:latin typeface="Calibri" panose="020F0502020204030204"/>
                          <a:ea typeface="宋体" panose="02010600030101010101" pitchFamily="2" charset="-122"/>
                          <a:cs typeface="Times New Roman" panose="02020603050405020304"/>
                        </a:rPr>
                        <a:t>4</a:t>
                      </a:r>
                      <a:r>
                        <a:rPr lang="zh-CN" sz="1800" kern="100" dirty="0">
                          <a:solidFill>
                            <a:schemeClr val="accent1">
                              <a:lumMod val="50000"/>
                            </a:schemeClr>
                          </a:solidFill>
                          <a:latin typeface="Calibri" panose="020F0502020204030204"/>
                          <a:ea typeface="宋体" panose="02010600030101010101" pitchFamily="2" charset="-122"/>
                          <a:cs typeface="Times New Roman" panose="02020603050405020304"/>
                        </a:rPr>
                        <a:t>对水平电缆／</a:t>
                      </a:r>
                      <a:r>
                        <a:rPr lang="en-US" sz="1800" kern="100" dirty="0">
                          <a:solidFill>
                            <a:schemeClr val="accent1">
                              <a:lumMod val="50000"/>
                            </a:schemeClr>
                          </a:solidFill>
                          <a:latin typeface="Calibri" panose="020F0502020204030204"/>
                          <a:ea typeface="宋体" panose="02010600030101010101" pitchFamily="2" charset="-122"/>
                          <a:cs typeface="Times New Roman" panose="02020603050405020304"/>
                        </a:rPr>
                        <a:t>4</a:t>
                      </a:r>
                      <a:r>
                        <a:rPr lang="zh-CN" sz="1800" kern="100" dirty="0">
                          <a:solidFill>
                            <a:schemeClr val="accent1">
                              <a:lumMod val="50000"/>
                            </a:schemeClr>
                          </a:solidFill>
                          <a:latin typeface="Calibri" panose="020F0502020204030204"/>
                          <a:ea typeface="宋体" panose="02010600030101010101" pitchFamily="2" charset="-122"/>
                          <a:cs typeface="Times New Roman" panose="02020603050405020304"/>
                        </a:rPr>
                        <a:t>对主干电缆</a:t>
                      </a:r>
                      <a:endParaRPr lang="zh-CN" sz="1800" kern="100" dirty="0">
                        <a:solidFill>
                          <a:schemeClr val="accent1">
                            <a:lumMod val="50000"/>
                          </a:schemeClr>
                        </a:solidFill>
                        <a:latin typeface="Calibri" panose="020F05020202040302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spcAft>
                          <a:spcPts val="0"/>
                        </a:spcAft>
                      </a:pPr>
                      <a:r>
                        <a:rPr lang="en-US" sz="1800" kern="100">
                          <a:solidFill>
                            <a:schemeClr val="accent1">
                              <a:lumMod val="50000"/>
                            </a:schemeClr>
                          </a:solidFill>
                          <a:latin typeface="Calibri" panose="020F0502020204030204"/>
                          <a:ea typeface="宋体" panose="02010600030101010101" pitchFamily="2" charset="-122"/>
                          <a:cs typeface="Times New Roman" panose="02020603050405020304"/>
                        </a:rPr>
                        <a:t>4</a:t>
                      </a:r>
                      <a:r>
                        <a:rPr lang="zh-CN" sz="1800" kern="100">
                          <a:solidFill>
                            <a:schemeClr val="accent1">
                              <a:lumMod val="50000"/>
                            </a:schemeClr>
                          </a:solidFill>
                          <a:latin typeface="Calibri" panose="020F0502020204030204"/>
                          <a:ea typeface="宋体" panose="02010600030101010101" pitchFamily="2" charset="-122"/>
                          <a:cs typeface="Times New Roman" panose="02020603050405020304"/>
                        </a:rPr>
                        <a:t>对主干电缆</a:t>
                      </a:r>
                      <a:endParaRPr lang="zh-CN" sz="1800" kern="100">
                        <a:solidFill>
                          <a:schemeClr val="accent1">
                            <a:lumMod val="50000"/>
                          </a:schemeClr>
                        </a:solidFill>
                        <a:latin typeface="Calibri" panose="020F05020202040302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spcAft>
                          <a:spcPts val="0"/>
                        </a:spcAft>
                      </a:pPr>
                      <a:r>
                        <a:rPr lang="en-US" sz="1800" kern="100" dirty="0">
                          <a:solidFill>
                            <a:schemeClr val="accent1">
                              <a:lumMod val="50000"/>
                            </a:schemeClr>
                          </a:solidFill>
                          <a:latin typeface="Calibri" panose="020F0502020204030204"/>
                          <a:ea typeface="宋体" panose="02010600030101010101" pitchFamily="2" charset="-122"/>
                          <a:cs typeface="Times New Roman" panose="02020603050405020304"/>
                        </a:rPr>
                        <a:t>4</a:t>
                      </a:r>
                      <a:r>
                        <a:rPr lang="zh-CN" sz="1800" kern="100" dirty="0">
                          <a:solidFill>
                            <a:schemeClr val="accent1">
                              <a:lumMod val="50000"/>
                            </a:schemeClr>
                          </a:solidFill>
                          <a:latin typeface="Calibri" panose="020F0502020204030204"/>
                          <a:ea typeface="宋体" panose="02010600030101010101" pitchFamily="2" charset="-122"/>
                          <a:cs typeface="Times New Roman" panose="02020603050405020304"/>
                        </a:rPr>
                        <a:t>对主干电缆</a:t>
                      </a:r>
                      <a:endParaRPr lang="zh-CN" sz="1800" kern="100" dirty="0">
                        <a:solidFill>
                          <a:schemeClr val="accent1">
                            <a:lumMod val="50000"/>
                          </a:schemeClr>
                        </a:solidFill>
                        <a:latin typeface="Calibri" panose="020F05020202040302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r>
              <a:tr h="548640">
                <a:tc vMerge="1">
                  <a:tcPr/>
                </a:tc>
                <a:tc vMerge="1">
                  <a:tcPr/>
                </a:tc>
                <a:tc>
                  <a:txBody>
                    <a:bodyPr/>
                    <a:lstStyle/>
                    <a:p>
                      <a:pPr algn="l">
                        <a:spcAft>
                          <a:spcPts val="0"/>
                        </a:spcAft>
                      </a:pPr>
                      <a:r>
                        <a:rPr lang="zh-CN" sz="1800" kern="100" dirty="0">
                          <a:solidFill>
                            <a:schemeClr val="accent1">
                              <a:lumMod val="50000"/>
                            </a:schemeClr>
                          </a:solidFill>
                          <a:latin typeface="Calibri" panose="020F0502020204030204"/>
                          <a:ea typeface="宋体" panose="02010600030101010101" pitchFamily="2" charset="-122"/>
                          <a:cs typeface="Times New Roman" panose="02020603050405020304"/>
                        </a:rPr>
                        <a:t>采用</a:t>
                      </a:r>
                      <a:r>
                        <a:rPr lang="en-US" sz="1800" kern="100" dirty="0">
                          <a:solidFill>
                            <a:schemeClr val="accent1">
                              <a:lumMod val="50000"/>
                            </a:schemeClr>
                          </a:solidFill>
                          <a:latin typeface="Calibri" panose="020F0502020204030204"/>
                          <a:ea typeface="宋体" panose="02010600030101010101" pitchFamily="2" charset="-122"/>
                          <a:cs typeface="Times New Roman" panose="02020603050405020304"/>
                        </a:rPr>
                        <a:t>5</a:t>
                      </a:r>
                      <a:r>
                        <a:rPr lang="zh-CN" sz="1800" kern="100" dirty="0">
                          <a:solidFill>
                            <a:schemeClr val="accent1">
                              <a:lumMod val="50000"/>
                            </a:schemeClr>
                          </a:solidFill>
                          <a:latin typeface="Calibri" panose="020F0502020204030204"/>
                          <a:ea typeface="宋体" panose="02010600030101010101" pitchFamily="2" charset="-122"/>
                          <a:cs typeface="Times New Roman" panose="02020603050405020304"/>
                        </a:rPr>
                        <a:t>对卡接模块</a:t>
                      </a:r>
                      <a:endParaRPr lang="zh-CN" sz="1800" kern="100" dirty="0">
                        <a:solidFill>
                          <a:schemeClr val="accent1">
                            <a:lumMod val="50000"/>
                          </a:schemeClr>
                        </a:solidFill>
                        <a:latin typeface="Calibri" panose="020F05020202040302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spcAft>
                          <a:spcPts val="0"/>
                        </a:spcAft>
                      </a:pPr>
                      <a:r>
                        <a:rPr lang="zh-CN" sz="1800" kern="100" dirty="0">
                          <a:solidFill>
                            <a:schemeClr val="accent1">
                              <a:lumMod val="50000"/>
                            </a:schemeClr>
                          </a:solidFill>
                          <a:latin typeface="Calibri" panose="020F0502020204030204"/>
                          <a:ea typeface="宋体" panose="02010600030101010101" pitchFamily="2" charset="-122"/>
                          <a:cs typeface="Times New Roman" panose="02020603050405020304"/>
                        </a:rPr>
                        <a:t>大对数主干电缆</a:t>
                      </a:r>
                      <a:endParaRPr lang="zh-CN" sz="1800" kern="100" dirty="0">
                        <a:solidFill>
                          <a:schemeClr val="accent1">
                            <a:lumMod val="50000"/>
                          </a:schemeClr>
                        </a:solidFill>
                        <a:latin typeface="Calibri" panose="020F05020202040302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spcAft>
                          <a:spcPts val="0"/>
                        </a:spcAft>
                      </a:pPr>
                      <a:r>
                        <a:rPr lang="zh-CN" sz="1800" kern="100">
                          <a:solidFill>
                            <a:schemeClr val="accent1">
                              <a:lumMod val="50000"/>
                            </a:schemeClr>
                          </a:solidFill>
                          <a:latin typeface="Calibri" panose="020F0502020204030204"/>
                          <a:ea typeface="宋体" panose="02010600030101010101" pitchFamily="2" charset="-122"/>
                          <a:cs typeface="Times New Roman" panose="02020603050405020304"/>
                        </a:rPr>
                        <a:t>大对数主干电缆</a:t>
                      </a:r>
                      <a:endParaRPr lang="zh-CN" sz="1800" kern="100">
                        <a:solidFill>
                          <a:schemeClr val="accent1">
                            <a:lumMod val="50000"/>
                          </a:schemeClr>
                        </a:solidFill>
                        <a:latin typeface="Calibri" panose="020F05020202040302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spcAft>
                          <a:spcPts val="0"/>
                        </a:spcAft>
                      </a:pPr>
                      <a:r>
                        <a:rPr lang="zh-CN" sz="1800" kern="100" dirty="0">
                          <a:solidFill>
                            <a:schemeClr val="accent1">
                              <a:lumMod val="50000"/>
                            </a:schemeClr>
                          </a:solidFill>
                          <a:latin typeface="Calibri" panose="020F0502020204030204"/>
                          <a:ea typeface="宋体" panose="02010600030101010101" pitchFamily="2" charset="-122"/>
                          <a:cs typeface="Times New Roman" panose="02020603050405020304"/>
                        </a:rPr>
                        <a:t>大对数主干电缆</a:t>
                      </a:r>
                      <a:endParaRPr lang="zh-CN" sz="1800" kern="100" dirty="0">
                        <a:solidFill>
                          <a:schemeClr val="accent1">
                            <a:lumMod val="50000"/>
                          </a:schemeClr>
                        </a:solidFill>
                        <a:latin typeface="Calibri" panose="020F05020202040302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r>
              <a:tr h="1068705">
                <a:tc rowSpan="4">
                  <a:txBody>
                    <a:bodyPr/>
                    <a:lstStyle/>
                    <a:p>
                      <a:pPr algn="ctr">
                        <a:spcAft>
                          <a:spcPts val="0"/>
                        </a:spcAft>
                      </a:pPr>
                      <a:r>
                        <a:rPr lang="zh-CN" sz="1800" kern="100">
                          <a:solidFill>
                            <a:schemeClr val="accent1">
                              <a:lumMod val="50000"/>
                            </a:schemeClr>
                          </a:solidFill>
                          <a:latin typeface="Calibri" panose="020F0502020204030204"/>
                          <a:ea typeface="宋体" panose="02010600030101010101" pitchFamily="2" charset="-122"/>
                          <a:cs typeface="Times New Roman" panose="02020603050405020304"/>
                        </a:rPr>
                        <a:t>电缆配线设备</a:t>
                      </a:r>
                      <a:endParaRPr lang="zh-CN" sz="1800" kern="100">
                        <a:solidFill>
                          <a:schemeClr val="accent1">
                            <a:lumMod val="50000"/>
                          </a:schemeClr>
                        </a:solidFill>
                        <a:latin typeface="Calibri" panose="020F05020202040302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spcAft>
                          <a:spcPts val="0"/>
                        </a:spcAft>
                      </a:pPr>
                      <a:r>
                        <a:rPr lang="en-US" sz="1800" kern="100">
                          <a:solidFill>
                            <a:schemeClr val="accent1">
                              <a:lumMod val="50000"/>
                            </a:schemeClr>
                          </a:solidFill>
                          <a:latin typeface="Calibri" panose="020F0502020204030204"/>
                          <a:ea typeface="宋体" panose="02010600030101010101" pitchFamily="2" charset="-122"/>
                          <a:cs typeface="Times New Roman" panose="02020603050405020304"/>
                        </a:rPr>
                        <a:t>25</a:t>
                      </a:r>
                      <a:r>
                        <a:rPr lang="zh-CN" sz="1800" kern="100">
                          <a:solidFill>
                            <a:schemeClr val="accent1">
                              <a:lumMod val="50000"/>
                            </a:schemeClr>
                          </a:solidFill>
                          <a:latin typeface="Calibri" panose="020F0502020204030204"/>
                          <a:ea typeface="宋体" panose="02010600030101010101" pitchFamily="2" charset="-122"/>
                          <a:cs typeface="Times New Roman" panose="02020603050405020304"/>
                        </a:rPr>
                        <a:t>对卡接模块</a:t>
                      </a:r>
                      <a:endParaRPr lang="zh-CN" sz="1800" kern="100">
                        <a:solidFill>
                          <a:schemeClr val="accent1">
                            <a:lumMod val="50000"/>
                          </a:schemeClr>
                        </a:solidFill>
                        <a:latin typeface="Calibri" panose="020F05020202040302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spcAft>
                          <a:spcPts val="0"/>
                        </a:spcAft>
                      </a:pPr>
                      <a:r>
                        <a:rPr lang="en-US" sz="1800" kern="100" dirty="0">
                          <a:solidFill>
                            <a:schemeClr val="accent1">
                              <a:lumMod val="50000"/>
                            </a:schemeClr>
                          </a:solidFill>
                          <a:latin typeface="Calibri" panose="020F0502020204030204"/>
                          <a:ea typeface="宋体" panose="02010600030101010101" pitchFamily="2" charset="-122"/>
                          <a:cs typeface="Times New Roman" panose="02020603050405020304"/>
                        </a:rPr>
                        <a:t>25</a:t>
                      </a:r>
                      <a:r>
                        <a:rPr lang="zh-CN" sz="1800" kern="100" dirty="0">
                          <a:solidFill>
                            <a:schemeClr val="accent1">
                              <a:lumMod val="50000"/>
                            </a:schemeClr>
                          </a:solidFill>
                          <a:latin typeface="Calibri" panose="020F0502020204030204"/>
                          <a:ea typeface="宋体" panose="02010600030101010101" pitchFamily="2" charset="-122"/>
                          <a:cs typeface="Times New Roman" panose="02020603050405020304"/>
                        </a:rPr>
                        <a:t>对</a:t>
                      </a:r>
                      <a:endParaRPr lang="zh-CN" sz="1800" kern="100" dirty="0">
                        <a:solidFill>
                          <a:schemeClr val="accent1">
                            <a:lumMod val="50000"/>
                          </a:schemeClr>
                        </a:solidFill>
                        <a:latin typeface="Calibri" panose="020F05020202040302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spcAft>
                          <a:spcPts val="0"/>
                        </a:spcAft>
                      </a:pPr>
                      <a:r>
                        <a:rPr lang="en-US" sz="1800" kern="100" dirty="0">
                          <a:solidFill>
                            <a:schemeClr val="accent1">
                              <a:lumMod val="50000"/>
                            </a:schemeClr>
                          </a:solidFill>
                          <a:latin typeface="Calibri" panose="020F0502020204030204"/>
                          <a:ea typeface="宋体" panose="02010600030101010101" pitchFamily="2" charset="-122"/>
                          <a:cs typeface="Times New Roman" panose="02020603050405020304"/>
                        </a:rPr>
                        <a:t>4</a:t>
                      </a:r>
                      <a:r>
                        <a:rPr lang="zh-CN" sz="1800" kern="100" dirty="0">
                          <a:solidFill>
                            <a:schemeClr val="accent1">
                              <a:lumMod val="50000"/>
                            </a:schemeClr>
                          </a:solidFill>
                          <a:latin typeface="Calibri" panose="020F0502020204030204"/>
                          <a:ea typeface="宋体" panose="02010600030101010101" pitchFamily="2" charset="-122"/>
                          <a:cs typeface="Times New Roman" panose="02020603050405020304"/>
                        </a:rPr>
                        <a:t>对水平电缆／</a:t>
                      </a:r>
                      <a:r>
                        <a:rPr lang="en-US" sz="1800" kern="100" dirty="0">
                          <a:solidFill>
                            <a:schemeClr val="accent1">
                              <a:lumMod val="50000"/>
                            </a:schemeClr>
                          </a:solidFill>
                          <a:latin typeface="Calibri" panose="020F0502020204030204"/>
                          <a:ea typeface="宋体" panose="02010600030101010101" pitchFamily="2" charset="-122"/>
                          <a:cs typeface="Times New Roman" panose="02020603050405020304"/>
                        </a:rPr>
                        <a:t>4</a:t>
                      </a:r>
                      <a:r>
                        <a:rPr lang="zh-CN" sz="1800" kern="100" dirty="0">
                          <a:solidFill>
                            <a:schemeClr val="accent1">
                              <a:lumMod val="50000"/>
                            </a:schemeClr>
                          </a:solidFill>
                          <a:latin typeface="Calibri" panose="020F0502020204030204"/>
                          <a:ea typeface="宋体" panose="02010600030101010101" pitchFamily="2" charset="-122"/>
                          <a:cs typeface="Times New Roman" panose="02020603050405020304"/>
                        </a:rPr>
                        <a:t>对主干电缆／大对数主干电缆</a:t>
                      </a:r>
                      <a:endParaRPr lang="zh-CN" sz="1800" kern="100" dirty="0">
                        <a:solidFill>
                          <a:schemeClr val="accent1">
                            <a:lumMod val="50000"/>
                          </a:schemeClr>
                        </a:solidFill>
                        <a:latin typeface="Calibri" panose="020F05020202040302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spcAft>
                          <a:spcPts val="0"/>
                        </a:spcAft>
                      </a:pPr>
                      <a:r>
                        <a:rPr lang="en-US" sz="1800" kern="100">
                          <a:solidFill>
                            <a:schemeClr val="accent1">
                              <a:lumMod val="50000"/>
                            </a:schemeClr>
                          </a:solidFill>
                          <a:latin typeface="Calibri" panose="020F0502020204030204"/>
                          <a:ea typeface="宋体" panose="02010600030101010101" pitchFamily="2" charset="-122"/>
                          <a:cs typeface="Times New Roman" panose="02020603050405020304"/>
                        </a:rPr>
                        <a:t>4</a:t>
                      </a:r>
                      <a:r>
                        <a:rPr lang="zh-CN" sz="1800" kern="100">
                          <a:solidFill>
                            <a:schemeClr val="accent1">
                              <a:lumMod val="50000"/>
                            </a:schemeClr>
                          </a:solidFill>
                          <a:latin typeface="Calibri" panose="020F0502020204030204"/>
                          <a:ea typeface="宋体" panose="02010600030101010101" pitchFamily="2" charset="-122"/>
                          <a:cs typeface="Times New Roman" panose="02020603050405020304"/>
                        </a:rPr>
                        <a:t>对主干电缆／大对数主干电缆</a:t>
                      </a:r>
                      <a:endParaRPr lang="zh-CN" sz="1800" kern="100">
                        <a:solidFill>
                          <a:schemeClr val="accent1">
                            <a:lumMod val="50000"/>
                          </a:schemeClr>
                        </a:solidFill>
                        <a:latin typeface="Calibri" panose="020F05020202040302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spcAft>
                          <a:spcPts val="0"/>
                        </a:spcAft>
                      </a:pPr>
                      <a:r>
                        <a:rPr lang="en-US" sz="1800" kern="100" dirty="0">
                          <a:solidFill>
                            <a:schemeClr val="accent1">
                              <a:lumMod val="50000"/>
                            </a:schemeClr>
                          </a:solidFill>
                          <a:latin typeface="Calibri" panose="020F0502020204030204"/>
                          <a:ea typeface="宋体" panose="02010600030101010101" pitchFamily="2" charset="-122"/>
                          <a:cs typeface="Times New Roman" panose="02020603050405020304"/>
                        </a:rPr>
                        <a:t>4</a:t>
                      </a:r>
                      <a:r>
                        <a:rPr lang="zh-CN" sz="1800" kern="100" dirty="0">
                          <a:solidFill>
                            <a:schemeClr val="accent1">
                              <a:lumMod val="50000"/>
                            </a:schemeClr>
                          </a:solidFill>
                          <a:latin typeface="Calibri" panose="020F0502020204030204"/>
                          <a:ea typeface="宋体" panose="02010600030101010101" pitchFamily="2" charset="-122"/>
                          <a:cs typeface="Times New Roman" panose="02020603050405020304"/>
                        </a:rPr>
                        <a:t>对主干电缆</a:t>
                      </a:r>
                      <a:endParaRPr lang="zh-CN" sz="1800" kern="100" dirty="0">
                        <a:solidFill>
                          <a:schemeClr val="accent1">
                            <a:lumMod val="50000"/>
                          </a:schemeClr>
                        </a:solidFill>
                        <a:latin typeface="Calibri" panose="020F0502020204030204"/>
                        <a:ea typeface="宋体" panose="02010600030101010101" pitchFamily="2" charset="-122"/>
                        <a:cs typeface="Times New Roman" panose="02020603050405020304"/>
                      </a:endParaRPr>
                    </a:p>
                    <a:p>
                      <a:pPr algn="l">
                        <a:spcAft>
                          <a:spcPts val="0"/>
                        </a:spcAft>
                      </a:pPr>
                      <a:r>
                        <a:rPr lang="zh-CN" sz="1800" kern="100" dirty="0">
                          <a:solidFill>
                            <a:schemeClr val="accent1">
                              <a:lumMod val="50000"/>
                            </a:schemeClr>
                          </a:solidFill>
                          <a:latin typeface="Calibri" panose="020F0502020204030204"/>
                          <a:ea typeface="宋体" panose="02010600030101010101" pitchFamily="2" charset="-122"/>
                          <a:cs typeface="Times New Roman" panose="02020603050405020304"/>
                        </a:rPr>
                        <a:t>大对数主干电缆</a:t>
                      </a:r>
                      <a:endParaRPr lang="zh-CN" sz="1800" kern="100" dirty="0">
                        <a:solidFill>
                          <a:schemeClr val="accent1">
                            <a:lumMod val="50000"/>
                          </a:schemeClr>
                        </a:solidFill>
                        <a:latin typeface="Calibri" panose="020F05020202040302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r>
              <a:tr h="548640">
                <a:tc vMerge="1">
                  <a:tcPr/>
                </a:tc>
                <a:tc rowSpan="2">
                  <a:txBody>
                    <a:bodyPr/>
                    <a:lstStyle/>
                    <a:p>
                      <a:pPr algn="l">
                        <a:spcAft>
                          <a:spcPts val="0"/>
                        </a:spcAft>
                      </a:pPr>
                      <a:r>
                        <a:rPr lang="zh-CN" sz="1800" kern="100" dirty="0">
                          <a:solidFill>
                            <a:schemeClr val="accent1">
                              <a:lumMod val="50000"/>
                            </a:schemeClr>
                          </a:solidFill>
                          <a:latin typeface="Calibri" panose="020F0502020204030204"/>
                          <a:ea typeface="宋体" panose="02010600030101010101" pitchFamily="2" charset="-122"/>
                          <a:cs typeface="Times New Roman" panose="02020603050405020304"/>
                        </a:rPr>
                        <a:t>回线型卡接模块</a:t>
                      </a:r>
                      <a:endParaRPr lang="zh-CN" sz="1800" kern="100" dirty="0">
                        <a:solidFill>
                          <a:schemeClr val="accent1">
                            <a:lumMod val="50000"/>
                          </a:schemeClr>
                        </a:solidFill>
                        <a:latin typeface="Calibri" panose="020F05020202040302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spcAft>
                          <a:spcPts val="0"/>
                        </a:spcAft>
                      </a:pPr>
                      <a:r>
                        <a:rPr lang="en-US" sz="1800" kern="100">
                          <a:solidFill>
                            <a:schemeClr val="accent1">
                              <a:lumMod val="50000"/>
                            </a:schemeClr>
                          </a:solidFill>
                          <a:latin typeface="Calibri" panose="020F0502020204030204"/>
                          <a:ea typeface="宋体" panose="02010600030101010101" pitchFamily="2" charset="-122"/>
                          <a:cs typeface="Times New Roman" panose="02020603050405020304"/>
                        </a:rPr>
                        <a:t>8</a:t>
                      </a:r>
                      <a:r>
                        <a:rPr lang="zh-CN" sz="1800" kern="100">
                          <a:solidFill>
                            <a:schemeClr val="accent1">
                              <a:lumMod val="50000"/>
                            </a:schemeClr>
                          </a:solidFill>
                          <a:latin typeface="Calibri" panose="020F0502020204030204"/>
                          <a:ea typeface="宋体" panose="02010600030101010101" pitchFamily="2" charset="-122"/>
                          <a:cs typeface="Times New Roman" panose="02020603050405020304"/>
                        </a:rPr>
                        <a:t>回线</a:t>
                      </a:r>
                      <a:endParaRPr lang="zh-CN" sz="1800" kern="100">
                        <a:solidFill>
                          <a:schemeClr val="accent1">
                            <a:lumMod val="50000"/>
                          </a:schemeClr>
                        </a:solidFill>
                        <a:latin typeface="Calibri" panose="020F05020202040302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spcAft>
                          <a:spcPts val="0"/>
                        </a:spcAft>
                      </a:pPr>
                      <a:r>
                        <a:rPr lang="en-US" sz="1800" kern="100">
                          <a:solidFill>
                            <a:schemeClr val="accent1">
                              <a:lumMod val="50000"/>
                            </a:schemeClr>
                          </a:solidFill>
                          <a:latin typeface="Calibri" panose="020F0502020204030204"/>
                          <a:ea typeface="宋体" panose="02010600030101010101" pitchFamily="2" charset="-122"/>
                          <a:cs typeface="Times New Roman" panose="02020603050405020304"/>
                        </a:rPr>
                        <a:t>4</a:t>
                      </a:r>
                      <a:r>
                        <a:rPr lang="zh-CN" sz="1800" kern="100">
                          <a:solidFill>
                            <a:schemeClr val="accent1">
                              <a:lumMod val="50000"/>
                            </a:schemeClr>
                          </a:solidFill>
                          <a:latin typeface="Calibri" panose="020F0502020204030204"/>
                          <a:ea typeface="宋体" panose="02010600030101010101" pitchFamily="2" charset="-122"/>
                          <a:cs typeface="Times New Roman" panose="02020603050405020304"/>
                        </a:rPr>
                        <a:t>对水平电缆／</a:t>
                      </a:r>
                      <a:r>
                        <a:rPr lang="en-US" sz="1800" kern="100">
                          <a:solidFill>
                            <a:schemeClr val="accent1">
                              <a:lumMod val="50000"/>
                            </a:schemeClr>
                          </a:solidFill>
                          <a:latin typeface="Calibri" panose="020F0502020204030204"/>
                          <a:ea typeface="宋体" panose="02010600030101010101" pitchFamily="2" charset="-122"/>
                          <a:cs typeface="Times New Roman" panose="02020603050405020304"/>
                        </a:rPr>
                        <a:t>4</a:t>
                      </a:r>
                      <a:r>
                        <a:rPr lang="zh-CN" sz="1800" kern="100">
                          <a:solidFill>
                            <a:schemeClr val="accent1">
                              <a:lumMod val="50000"/>
                            </a:schemeClr>
                          </a:solidFill>
                          <a:latin typeface="Calibri" panose="020F0502020204030204"/>
                          <a:ea typeface="宋体" panose="02010600030101010101" pitchFamily="2" charset="-122"/>
                          <a:cs typeface="Times New Roman" panose="02020603050405020304"/>
                        </a:rPr>
                        <a:t>对主干电缆</a:t>
                      </a:r>
                      <a:endParaRPr lang="zh-CN" sz="1800" kern="100">
                        <a:solidFill>
                          <a:schemeClr val="accent1">
                            <a:lumMod val="50000"/>
                          </a:schemeClr>
                        </a:solidFill>
                        <a:latin typeface="Calibri" panose="020F05020202040302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spcAft>
                          <a:spcPts val="0"/>
                        </a:spcAft>
                      </a:pPr>
                      <a:r>
                        <a:rPr lang="zh-CN" sz="1800" kern="100">
                          <a:solidFill>
                            <a:schemeClr val="accent1">
                              <a:lumMod val="50000"/>
                            </a:schemeClr>
                          </a:solidFill>
                          <a:latin typeface="Calibri" panose="020F0502020204030204"/>
                          <a:ea typeface="宋体" panose="02010600030101010101" pitchFamily="2" charset="-122"/>
                          <a:cs typeface="Times New Roman" panose="02020603050405020304"/>
                        </a:rPr>
                        <a:t>大对数主干电缆</a:t>
                      </a:r>
                      <a:endParaRPr lang="zh-CN" sz="1800" kern="100">
                        <a:solidFill>
                          <a:schemeClr val="accent1">
                            <a:lumMod val="50000"/>
                          </a:schemeClr>
                        </a:solidFill>
                        <a:latin typeface="Calibri" panose="020F05020202040302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spcAft>
                          <a:spcPts val="0"/>
                        </a:spcAft>
                      </a:pPr>
                      <a:r>
                        <a:rPr lang="zh-CN" sz="1800" kern="100" dirty="0">
                          <a:solidFill>
                            <a:schemeClr val="accent1">
                              <a:lumMod val="50000"/>
                            </a:schemeClr>
                          </a:solidFill>
                          <a:latin typeface="Calibri" panose="020F0502020204030204"/>
                          <a:ea typeface="宋体" panose="02010600030101010101" pitchFamily="2" charset="-122"/>
                          <a:cs typeface="Times New Roman" panose="02020603050405020304"/>
                        </a:rPr>
                        <a:t>大对数主干电缆</a:t>
                      </a:r>
                      <a:endParaRPr lang="zh-CN" sz="1800" kern="100" dirty="0">
                        <a:solidFill>
                          <a:schemeClr val="accent1">
                            <a:lumMod val="50000"/>
                          </a:schemeClr>
                        </a:solidFill>
                        <a:latin typeface="Calibri" panose="020F05020202040302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r>
              <a:tr h="533400">
                <a:tc vMerge="1">
                  <a:tcPr/>
                </a:tc>
                <a:tc vMerge="1">
                  <a:tcPr/>
                </a:tc>
                <a:tc>
                  <a:txBody>
                    <a:bodyPr/>
                    <a:lstStyle/>
                    <a:p>
                      <a:pPr algn="l">
                        <a:spcAft>
                          <a:spcPts val="0"/>
                        </a:spcAft>
                      </a:pPr>
                      <a:r>
                        <a:rPr lang="en-US" sz="1800" kern="100">
                          <a:solidFill>
                            <a:schemeClr val="accent1">
                              <a:lumMod val="50000"/>
                            </a:schemeClr>
                          </a:solidFill>
                          <a:latin typeface="Calibri" panose="020F0502020204030204"/>
                          <a:ea typeface="宋体" panose="02010600030101010101" pitchFamily="2" charset="-122"/>
                          <a:cs typeface="Times New Roman" panose="02020603050405020304"/>
                        </a:rPr>
                        <a:t>10</a:t>
                      </a:r>
                      <a:r>
                        <a:rPr lang="zh-CN" sz="1800" kern="100">
                          <a:solidFill>
                            <a:schemeClr val="accent1">
                              <a:lumMod val="50000"/>
                            </a:schemeClr>
                          </a:solidFill>
                          <a:latin typeface="Calibri" panose="020F0502020204030204"/>
                          <a:ea typeface="宋体" panose="02010600030101010101" pitchFamily="2" charset="-122"/>
                          <a:cs typeface="Times New Roman" panose="02020603050405020304"/>
                        </a:rPr>
                        <a:t>回线</a:t>
                      </a:r>
                      <a:endParaRPr lang="zh-CN" sz="1800" kern="100">
                        <a:solidFill>
                          <a:schemeClr val="accent1">
                            <a:lumMod val="50000"/>
                          </a:schemeClr>
                        </a:solidFill>
                        <a:latin typeface="Calibri" panose="020F05020202040302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spcAft>
                          <a:spcPts val="0"/>
                        </a:spcAft>
                      </a:pPr>
                      <a:r>
                        <a:rPr lang="zh-CN" sz="1800" kern="100">
                          <a:solidFill>
                            <a:schemeClr val="accent1">
                              <a:lumMod val="50000"/>
                            </a:schemeClr>
                          </a:solidFill>
                          <a:latin typeface="Calibri" panose="020F0502020204030204"/>
                          <a:ea typeface="宋体" panose="02010600030101010101" pitchFamily="2" charset="-122"/>
                          <a:cs typeface="Times New Roman" panose="02020603050405020304"/>
                        </a:rPr>
                        <a:t>大对数主干电缆</a:t>
                      </a:r>
                      <a:endParaRPr lang="zh-CN" sz="1800" kern="100">
                        <a:solidFill>
                          <a:schemeClr val="accent1">
                            <a:lumMod val="50000"/>
                          </a:schemeClr>
                        </a:solidFill>
                        <a:latin typeface="Calibri" panose="020F05020202040302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spcAft>
                          <a:spcPts val="0"/>
                        </a:spcAft>
                      </a:pPr>
                      <a:r>
                        <a:rPr lang="zh-CN" sz="1800" kern="100">
                          <a:solidFill>
                            <a:schemeClr val="accent1">
                              <a:lumMod val="50000"/>
                            </a:schemeClr>
                          </a:solidFill>
                          <a:latin typeface="Calibri" panose="020F0502020204030204"/>
                          <a:ea typeface="宋体" panose="02010600030101010101" pitchFamily="2" charset="-122"/>
                          <a:cs typeface="Times New Roman" panose="02020603050405020304"/>
                        </a:rPr>
                        <a:t>大对数主干电缆</a:t>
                      </a:r>
                      <a:endParaRPr lang="zh-CN" sz="1800" kern="100">
                        <a:solidFill>
                          <a:schemeClr val="accent1">
                            <a:lumMod val="50000"/>
                          </a:schemeClr>
                        </a:solidFill>
                        <a:latin typeface="Calibri" panose="020F05020202040302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spcAft>
                          <a:spcPts val="0"/>
                        </a:spcAft>
                      </a:pPr>
                      <a:r>
                        <a:rPr lang="zh-CN" sz="1800" kern="100" dirty="0">
                          <a:solidFill>
                            <a:schemeClr val="accent1">
                              <a:lumMod val="50000"/>
                            </a:schemeClr>
                          </a:solidFill>
                          <a:latin typeface="Calibri" panose="020F0502020204030204"/>
                          <a:ea typeface="宋体" panose="02010600030101010101" pitchFamily="2" charset="-122"/>
                          <a:cs typeface="Times New Roman" panose="02020603050405020304"/>
                        </a:rPr>
                        <a:t>大对数主干电缆</a:t>
                      </a:r>
                      <a:endParaRPr lang="zh-CN" sz="1800" kern="100" dirty="0">
                        <a:solidFill>
                          <a:schemeClr val="accent1">
                            <a:lumMod val="50000"/>
                          </a:schemeClr>
                        </a:solidFill>
                        <a:latin typeface="Calibri" panose="020F05020202040302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r>
              <a:tr h="548640">
                <a:tc vMerge="1">
                  <a:tcPr/>
                </a:tc>
                <a:tc>
                  <a:txBody>
                    <a:bodyPr/>
                    <a:lstStyle/>
                    <a:p>
                      <a:pPr algn="l">
                        <a:spcAft>
                          <a:spcPts val="0"/>
                        </a:spcAft>
                      </a:pPr>
                      <a:r>
                        <a:rPr lang="en-US" sz="1800" kern="100">
                          <a:solidFill>
                            <a:schemeClr val="accent1">
                              <a:lumMod val="50000"/>
                            </a:schemeClr>
                          </a:solidFill>
                          <a:latin typeface="Calibri" panose="020F0502020204030204"/>
                          <a:ea typeface="宋体" panose="02010600030101010101" pitchFamily="2" charset="-122"/>
                          <a:cs typeface="Times New Roman" panose="02020603050405020304"/>
                        </a:rPr>
                        <a:t>RJ-45</a:t>
                      </a:r>
                      <a:r>
                        <a:rPr lang="zh-CN" sz="1800" kern="100">
                          <a:solidFill>
                            <a:schemeClr val="accent1">
                              <a:lumMod val="50000"/>
                            </a:schemeClr>
                          </a:solidFill>
                          <a:latin typeface="Calibri" panose="020F0502020204030204"/>
                          <a:ea typeface="宋体" panose="02010600030101010101" pitchFamily="2" charset="-122"/>
                          <a:cs typeface="Times New Roman" panose="02020603050405020304"/>
                        </a:rPr>
                        <a:t>配线模块</a:t>
                      </a:r>
                      <a:endParaRPr lang="zh-CN" sz="1800" kern="100">
                        <a:solidFill>
                          <a:schemeClr val="accent1">
                            <a:lumMod val="50000"/>
                          </a:schemeClr>
                        </a:solidFill>
                        <a:latin typeface="Calibri" panose="020F05020202040302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spcAft>
                          <a:spcPts val="0"/>
                        </a:spcAft>
                      </a:pPr>
                      <a:r>
                        <a:rPr lang="zh-CN" sz="1800" kern="100">
                          <a:solidFill>
                            <a:schemeClr val="accent1">
                              <a:lumMod val="50000"/>
                            </a:schemeClr>
                          </a:solidFill>
                          <a:latin typeface="Calibri" panose="020F0502020204030204"/>
                          <a:ea typeface="宋体" panose="02010600030101010101" pitchFamily="2" charset="-122"/>
                          <a:cs typeface="Times New Roman" panose="02020603050405020304"/>
                        </a:rPr>
                        <a:t>一般为</a:t>
                      </a:r>
                      <a:r>
                        <a:rPr lang="en-US" sz="1800" kern="100">
                          <a:solidFill>
                            <a:schemeClr val="accent1">
                              <a:lumMod val="50000"/>
                            </a:schemeClr>
                          </a:solidFill>
                          <a:latin typeface="Calibri" panose="020F0502020204030204"/>
                          <a:ea typeface="宋体" panose="02010600030101010101" pitchFamily="2" charset="-122"/>
                          <a:cs typeface="Times New Roman" panose="02020603050405020304"/>
                        </a:rPr>
                        <a:t>24</a:t>
                      </a:r>
                      <a:r>
                        <a:rPr lang="zh-CN" sz="1800" kern="100">
                          <a:solidFill>
                            <a:schemeClr val="accent1">
                              <a:lumMod val="50000"/>
                            </a:schemeClr>
                          </a:solidFill>
                          <a:latin typeface="Calibri" panose="020F0502020204030204"/>
                          <a:ea typeface="宋体" panose="02010600030101010101" pitchFamily="2" charset="-122"/>
                          <a:cs typeface="Times New Roman" panose="02020603050405020304"/>
                        </a:rPr>
                        <a:t>口或</a:t>
                      </a:r>
                      <a:r>
                        <a:rPr lang="en-US" sz="1800" kern="100">
                          <a:solidFill>
                            <a:schemeClr val="accent1">
                              <a:lumMod val="50000"/>
                            </a:schemeClr>
                          </a:solidFill>
                          <a:latin typeface="Calibri" panose="020F0502020204030204"/>
                          <a:ea typeface="宋体" panose="02010600030101010101" pitchFamily="2" charset="-122"/>
                          <a:cs typeface="Times New Roman" panose="02020603050405020304"/>
                        </a:rPr>
                        <a:t>48</a:t>
                      </a:r>
                      <a:r>
                        <a:rPr lang="zh-CN" sz="1800" kern="100">
                          <a:solidFill>
                            <a:schemeClr val="accent1">
                              <a:lumMod val="50000"/>
                            </a:schemeClr>
                          </a:solidFill>
                          <a:latin typeface="Calibri" panose="020F0502020204030204"/>
                          <a:ea typeface="宋体" panose="02010600030101010101" pitchFamily="2" charset="-122"/>
                          <a:cs typeface="Times New Roman" panose="02020603050405020304"/>
                        </a:rPr>
                        <a:t>口</a:t>
                      </a:r>
                      <a:endParaRPr lang="zh-CN" sz="1800" kern="100">
                        <a:solidFill>
                          <a:schemeClr val="accent1">
                            <a:lumMod val="50000"/>
                          </a:schemeClr>
                        </a:solidFill>
                        <a:latin typeface="Calibri" panose="020F05020202040302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spcAft>
                          <a:spcPts val="0"/>
                        </a:spcAft>
                      </a:pPr>
                      <a:r>
                        <a:rPr lang="en-US" sz="1800" kern="100">
                          <a:solidFill>
                            <a:schemeClr val="accent1">
                              <a:lumMod val="50000"/>
                            </a:schemeClr>
                          </a:solidFill>
                          <a:latin typeface="Calibri" panose="020F0502020204030204"/>
                          <a:ea typeface="宋体" panose="02010600030101010101" pitchFamily="2" charset="-122"/>
                          <a:cs typeface="Times New Roman" panose="02020603050405020304"/>
                        </a:rPr>
                        <a:t>4</a:t>
                      </a:r>
                      <a:r>
                        <a:rPr lang="zh-CN" sz="1800" kern="100">
                          <a:solidFill>
                            <a:schemeClr val="accent1">
                              <a:lumMod val="50000"/>
                            </a:schemeClr>
                          </a:solidFill>
                          <a:latin typeface="Calibri" panose="020F0502020204030204"/>
                          <a:ea typeface="宋体" panose="02010600030101010101" pitchFamily="2" charset="-122"/>
                          <a:cs typeface="Times New Roman" panose="02020603050405020304"/>
                        </a:rPr>
                        <a:t>对水平电缆／</a:t>
                      </a:r>
                      <a:endParaRPr lang="zh-CN" sz="1800" kern="100">
                        <a:solidFill>
                          <a:schemeClr val="accent1">
                            <a:lumMod val="50000"/>
                          </a:schemeClr>
                        </a:solidFill>
                        <a:latin typeface="Calibri" panose="020F0502020204030204"/>
                        <a:ea typeface="宋体" panose="02010600030101010101" pitchFamily="2" charset="-122"/>
                        <a:cs typeface="Times New Roman" panose="02020603050405020304"/>
                      </a:endParaRPr>
                    </a:p>
                    <a:p>
                      <a:pPr algn="l">
                        <a:spcAft>
                          <a:spcPts val="0"/>
                        </a:spcAft>
                      </a:pPr>
                      <a:r>
                        <a:rPr lang="en-US" sz="1800" kern="100">
                          <a:solidFill>
                            <a:schemeClr val="accent1">
                              <a:lumMod val="50000"/>
                            </a:schemeClr>
                          </a:solidFill>
                          <a:latin typeface="Calibri" panose="020F0502020204030204"/>
                          <a:ea typeface="宋体" panose="02010600030101010101" pitchFamily="2" charset="-122"/>
                          <a:cs typeface="Times New Roman" panose="02020603050405020304"/>
                        </a:rPr>
                        <a:t>4</a:t>
                      </a:r>
                      <a:r>
                        <a:rPr lang="zh-CN" sz="1800" kern="100">
                          <a:solidFill>
                            <a:schemeClr val="accent1">
                              <a:lumMod val="50000"/>
                            </a:schemeClr>
                          </a:solidFill>
                          <a:latin typeface="Calibri" panose="020F0502020204030204"/>
                          <a:ea typeface="宋体" panose="02010600030101010101" pitchFamily="2" charset="-122"/>
                          <a:cs typeface="Times New Roman" panose="02020603050405020304"/>
                        </a:rPr>
                        <a:t>对主干电缆</a:t>
                      </a:r>
                      <a:endParaRPr lang="zh-CN" sz="1800" kern="100">
                        <a:solidFill>
                          <a:schemeClr val="accent1">
                            <a:lumMod val="50000"/>
                          </a:schemeClr>
                        </a:solidFill>
                        <a:latin typeface="Calibri" panose="020F05020202040302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spcAft>
                          <a:spcPts val="0"/>
                        </a:spcAft>
                      </a:pPr>
                      <a:r>
                        <a:rPr lang="en-US" sz="1800" kern="100">
                          <a:solidFill>
                            <a:schemeClr val="accent1">
                              <a:lumMod val="50000"/>
                            </a:schemeClr>
                          </a:solidFill>
                          <a:latin typeface="Calibri" panose="020F0502020204030204"/>
                          <a:ea typeface="宋体" panose="02010600030101010101" pitchFamily="2" charset="-122"/>
                          <a:cs typeface="Times New Roman" panose="02020603050405020304"/>
                        </a:rPr>
                        <a:t>4</a:t>
                      </a:r>
                      <a:r>
                        <a:rPr lang="zh-CN" sz="1800" kern="100">
                          <a:solidFill>
                            <a:schemeClr val="accent1">
                              <a:lumMod val="50000"/>
                            </a:schemeClr>
                          </a:solidFill>
                          <a:latin typeface="Calibri" panose="020F0502020204030204"/>
                          <a:ea typeface="宋体" panose="02010600030101010101" pitchFamily="2" charset="-122"/>
                          <a:cs typeface="Times New Roman" panose="02020603050405020304"/>
                        </a:rPr>
                        <a:t>对主干电缆</a:t>
                      </a:r>
                      <a:endParaRPr lang="zh-CN" sz="1800" kern="100">
                        <a:solidFill>
                          <a:schemeClr val="accent1">
                            <a:lumMod val="50000"/>
                          </a:schemeClr>
                        </a:solidFill>
                        <a:latin typeface="Calibri" panose="020F05020202040302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spcAft>
                          <a:spcPts val="0"/>
                        </a:spcAft>
                      </a:pPr>
                      <a:r>
                        <a:rPr lang="en-US" sz="1800" kern="100" dirty="0">
                          <a:solidFill>
                            <a:schemeClr val="accent1">
                              <a:lumMod val="50000"/>
                            </a:schemeClr>
                          </a:solidFill>
                          <a:latin typeface="Calibri" panose="020F0502020204030204"/>
                          <a:ea typeface="宋体" panose="02010600030101010101" pitchFamily="2" charset="-122"/>
                          <a:cs typeface="Times New Roman" panose="02020603050405020304"/>
                        </a:rPr>
                        <a:t>4</a:t>
                      </a:r>
                      <a:r>
                        <a:rPr lang="zh-CN" sz="1800" kern="100" dirty="0">
                          <a:solidFill>
                            <a:schemeClr val="accent1">
                              <a:lumMod val="50000"/>
                            </a:schemeClr>
                          </a:solidFill>
                          <a:latin typeface="Calibri" panose="020F0502020204030204"/>
                          <a:ea typeface="宋体" panose="02010600030101010101" pitchFamily="2" charset="-122"/>
                          <a:cs typeface="Times New Roman" panose="02020603050405020304"/>
                        </a:rPr>
                        <a:t>对主干电缆</a:t>
                      </a:r>
                      <a:endParaRPr lang="zh-CN" sz="1800" kern="100" dirty="0">
                        <a:solidFill>
                          <a:schemeClr val="accent1">
                            <a:lumMod val="50000"/>
                          </a:schemeClr>
                        </a:solidFill>
                        <a:latin typeface="Calibri" panose="020F05020202040302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r>
            </a:tbl>
          </a:graphicData>
        </a:graphic>
      </p:graphicFrame>
      <p:sp>
        <p:nvSpPr>
          <p:cNvPr id="77881" name="Rectangle 1"/>
          <p:cNvSpPr>
            <a:spLocks noChangeArrowheads="1"/>
          </p:cNvSpPr>
          <p:nvPr/>
        </p:nvSpPr>
        <p:spPr bwMode="auto">
          <a:xfrm>
            <a:off x="2595563" y="1072198"/>
            <a:ext cx="7358062" cy="3987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algn="ctr" eaLnBrk="1" hangingPunct="1"/>
            <a:r>
              <a:rPr kumimoji="0" lang="zh-CN" altLang="zh-CN" b="1">
                <a:solidFill>
                  <a:srgbClr val="FF0000"/>
                </a:solidFill>
                <a:latin typeface="Calibri" panose="020F0502020204030204" pitchFamily="34" charset="0"/>
                <a:cs typeface="Times New Roman" panose="02020603050405020304" pitchFamily="18" charset="0"/>
              </a:rPr>
              <a:t>表</a:t>
            </a:r>
            <a:r>
              <a:rPr kumimoji="0" lang="en-US" altLang="zh-CN" b="1">
                <a:solidFill>
                  <a:srgbClr val="FF0000"/>
                </a:solidFill>
                <a:latin typeface="Calibri" panose="020F0502020204030204" pitchFamily="34" charset="0"/>
                <a:cs typeface="Times New Roman" panose="02020603050405020304" pitchFamily="18" charset="0"/>
              </a:rPr>
              <a:t>3-8</a:t>
            </a:r>
            <a:r>
              <a:rPr kumimoji="0" lang="zh-CN" altLang="en-US" b="1">
                <a:solidFill>
                  <a:srgbClr val="FF0000"/>
                </a:solidFill>
                <a:latin typeface="Calibri" panose="020F0502020204030204" pitchFamily="34" charset="0"/>
                <a:cs typeface="Times New Roman" panose="02020603050405020304" pitchFamily="18" charset="0"/>
              </a:rPr>
              <a:t>配线模块产品选用</a:t>
            </a:r>
            <a:endParaRPr kumimoji="0" lang="zh-CN" altLang="en-US" b="1">
              <a:solidFill>
                <a:srgbClr val="FF0000"/>
              </a:solidFill>
            </a:endParaRPr>
          </a:p>
        </p:txBody>
      </p:sp>
      <p:sp>
        <p:nvSpPr>
          <p:cNvPr id="77882" name="标题 1"/>
          <p:cNvSpPr/>
          <p:nvPr/>
        </p:nvSpPr>
        <p:spPr bwMode="auto">
          <a:xfrm>
            <a:off x="3071813" y="260350"/>
            <a:ext cx="7056437"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r>
              <a:rPr kumimoji="0" lang="en-US" altLang="zh-CN" sz="2800" b="1">
                <a:solidFill>
                  <a:srgbClr val="375B79"/>
                </a:solidFill>
              </a:rPr>
              <a:t>3.2.8</a:t>
            </a:r>
            <a:r>
              <a:rPr kumimoji="0" lang="zh-CN" altLang="en-US" sz="2800" b="1">
                <a:solidFill>
                  <a:srgbClr val="375B79"/>
                </a:solidFill>
              </a:rPr>
              <a:t> 系统应用</a:t>
            </a:r>
            <a:endParaRPr kumimoji="0" lang="zh-CN" altLang="en-US" sz="2800" b="1">
              <a:solidFill>
                <a:srgbClr val="375B79"/>
              </a:solidFill>
            </a:endParaRPr>
          </a:p>
        </p:txBody>
      </p:sp>
    </p:spTree>
  </p:cSld>
  <p:clrMapOvr>
    <a:masterClrMapping/>
  </p:clrMapOvr>
  <p:transition>
    <p:zoom/>
  </p:transition>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格 3"/>
          <p:cNvGraphicFramePr>
            <a:graphicFrameLocks noGrp="1"/>
          </p:cNvGraphicFramePr>
          <p:nvPr>
            <p:custDataLst>
              <p:tags r:id="rId1"/>
            </p:custDataLst>
          </p:nvPr>
        </p:nvGraphicFramePr>
        <p:xfrm>
          <a:off x="909955" y="1515110"/>
          <a:ext cx="10714990" cy="2334895"/>
        </p:xfrm>
        <a:graphic>
          <a:graphicData uri="http://schemas.openxmlformats.org/drawingml/2006/table">
            <a:tbl>
              <a:tblPr/>
              <a:tblGrid>
                <a:gridCol w="1071880"/>
                <a:gridCol w="1656080"/>
                <a:gridCol w="2532380"/>
                <a:gridCol w="2142490"/>
                <a:gridCol w="1656715"/>
                <a:gridCol w="1655445"/>
              </a:tblGrid>
              <a:tr h="423545">
                <a:tc>
                  <a:txBody>
                    <a:bodyPr/>
                    <a:lstStyle/>
                    <a:p>
                      <a:pPr algn="ctr">
                        <a:spcAft>
                          <a:spcPts val="0"/>
                        </a:spcAft>
                      </a:pPr>
                      <a:r>
                        <a:rPr lang="zh-CN" sz="1800" b="1" kern="100" dirty="0">
                          <a:solidFill>
                            <a:schemeClr val="accent1">
                              <a:lumMod val="50000"/>
                            </a:schemeClr>
                          </a:solidFill>
                          <a:latin typeface="Calibri" panose="020F0502020204030204"/>
                          <a:ea typeface="宋体" panose="02010600030101010101" pitchFamily="2" charset="-122"/>
                          <a:cs typeface="Times New Roman" panose="02020603050405020304"/>
                        </a:rPr>
                        <a:t>类别</a:t>
                      </a:r>
                      <a:endParaRPr lang="zh-CN" sz="1800" b="1" kern="100" dirty="0">
                        <a:solidFill>
                          <a:schemeClr val="accent1">
                            <a:lumMod val="50000"/>
                          </a:schemeClr>
                        </a:solidFill>
                        <a:latin typeface="Calibri" panose="020F05020202040302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r>
                        <a:rPr lang="zh-CN" sz="1800" b="1" kern="100" dirty="0">
                          <a:solidFill>
                            <a:schemeClr val="accent1">
                              <a:lumMod val="50000"/>
                            </a:schemeClr>
                          </a:solidFill>
                          <a:latin typeface="Calibri" panose="020F0502020204030204"/>
                          <a:ea typeface="宋体" panose="02010600030101010101" pitchFamily="2" charset="-122"/>
                          <a:cs typeface="Times New Roman" panose="02020603050405020304"/>
                        </a:rPr>
                        <a:t>产品类型</a:t>
                      </a:r>
                      <a:endParaRPr lang="zh-CN" sz="1800" b="1" kern="100" dirty="0">
                        <a:solidFill>
                          <a:schemeClr val="accent1">
                            <a:lumMod val="50000"/>
                          </a:schemeClr>
                        </a:solidFill>
                        <a:latin typeface="Calibri" panose="020F05020202040302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gridSpan="4">
                  <a:txBody>
                    <a:bodyPr/>
                    <a:lstStyle/>
                    <a:p>
                      <a:pPr algn="ctr">
                        <a:spcAft>
                          <a:spcPts val="0"/>
                        </a:spcAft>
                      </a:pPr>
                      <a:r>
                        <a:rPr lang="zh-CN" sz="1800" b="1" kern="100" dirty="0">
                          <a:solidFill>
                            <a:schemeClr val="accent1">
                              <a:lumMod val="50000"/>
                            </a:schemeClr>
                          </a:solidFill>
                          <a:latin typeface="Calibri" panose="020F0502020204030204"/>
                          <a:ea typeface="宋体" panose="02010600030101010101" pitchFamily="2" charset="-122"/>
                          <a:cs typeface="Times New Roman" panose="02020603050405020304"/>
                        </a:rPr>
                        <a:t>配线模块安装场地和连接缆线类型</a:t>
                      </a:r>
                      <a:endParaRPr lang="zh-CN" sz="1800" b="1" kern="100" dirty="0">
                        <a:solidFill>
                          <a:schemeClr val="accent1">
                            <a:lumMod val="50000"/>
                          </a:schemeClr>
                        </a:solidFill>
                        <a:latin typeface="Calibri" panose="020F05020202040302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cPr/>
                </a:tc>
                <a:tc hMerge="1">
                  <a:tcPr/>
                </a:tc>
                <a:tc hMerge="1">
                  <a:tcPr/>
                </a:tc>
              </a:tr>
              <a:tr h="548640">
                <a:tc rowSpan="3">
                  <a:txBody>
                    <a:bodyPr/>
                    <a:lstStyle/>
                    <a:p>
                      <a:pPr algn="ctr">
                        <a:spcAft>
                          <a:spcPts val="0"/>
                        </a:spcAft>
                      </a:pPr>
                      <a:r>
                        <a:rPr lang="zh-CN" sz="1800" kern="100" dirty="0">
                          <a:solidFill>
                            <a:schemeClr val="accent1">
                              <a:lumMod val="50000"/>
                            </a:schemeClr>
                          </a:solidFill>
                          <a:latin typeface="Calibri" panose="020F0502020204030204"/>
                          <a:ea typeface="宋体" panose="02010600030101010101" pitchFamily="2" charset="-122"/>
                          <a:cs typeface="Times New Roman" panose="02020603050405020304"/>
                        </a:rPr>
                        <a:t>光缆配线设备</a:t>
                      </a:r>
                      <a:endParaRPr lang="zh-CN" sz="1800" kern="100" dirty="0">
                        <a:solidFill>
                          <a:schemeClr val="accent1">
                            <a:lumMod val="50000"/>
                          </a:schemeClr>
                        </a:solidFill>
                        <a:latin typeface="Calibri" panose="020F05020202040302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spcAft>
                          <a:spcPts val="0"/>
                        </a:spcAft>
                      </a:pPr>
                      <a:r>
                        <a:rPr lang="en-US" sz="1800" kern="100" dirty="0">
                          <a:solidFill>
                            <a:schemeClr val="accent1">
                              <a:lumMod val="50000"/>
                            </a:schemeClr>
                          </a:solidFill>
                          <a:latin typeface="Calibri" panose="020F0502020204030204"/>
                          <a:ea typeface="宋体" panose="02010600030101010101" pitchFamily="2" charset="-122"/>
                          <a:cs typeface="Times New Roman" panose="02020603050405020304"/>
                        </a:rPr>
                        <a:t>ST</a:t>
                      </a:r>
                      <a:r>
                        <a:rPr lang="zh-CN" sz="1800" kern="100" dirty="0">
                          <a:solidFill>
                            <a:schemeClr val="accent1">
                              <a:lumMod val="50000"/>
                            </a:schemeClr>
                          </a:solidFill>
                          <a:latin typeface="Calibri" panose="020F0502020204030204"/>
                          <a:ea typeface="宋体" panose="02010600030101010101" pitchFamily="2" charset="-122"/>
                          <a:cs typeface="Times New Roman" panose="02020603050405020304"/>
                        </a:rPr>
                        <a:t>光纤连接盘</a:t>
                      </a:r>
                      <a:endParaRPr lang="zh-CN" sz="1800" kern="100" dirty="0">
                        <a:solidFill>
                          <a:schemeClr val="accent1">
                            <a:lumMod val="50000"/>
                          </a:schemeClr>
                        </a:solidFill>
                        <a:latin typeface="Calibri" panose="020F05020202040302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spcAft>
                          <a:spcPts val="0"/>
                        </a:spcAft>
                      </a:pPr>
                      <a:r>
                        <a:rPr lang="zh-CN" sz="1800" kern="100">
                          <a:solidFill>
                            <a:schemeClr val="accent1">
                              <a:lumMod val="50000"/>
                            </a:schemeClr>
                          </a:solidFill>
                          <a:latin typeface="Calibri" panose="020F0502020204030204"/>
                          <a:ea typeface="宋体" panose="02010600030101010101" pitchFamily="2" charset="-122"/>
                          <a:cs typeface="Times New Roman" panose="02020603050405020304"/>
                        </a:rPr>
                        <a:t>单工／双工，一般为</a:t>
                      </a:r>
                      <a:r>
                        <a:rPr lang="en-US" sz="1800" kern="100">
                          <a:solidFill>
                            <a:schemeClr val="accent1">
                              <a:lumMod val="50000"/>
                            </a:schemeClr>
                          </a:solidFill>
                          <a:latin typeface="Calibri" panose="020F0502020204030204"/>
                          <a:ea typeface="宋体" panose="02010600030101010101" pitchFamily="2" charset="-122"/>
                          <a:cs typeface="Times New Roman" panose="02020603050405020304"/>
                        </a:rPr>
                        <a:t>24</a:t>
                      </a:r>
                      <a:r>
                        <a:rPr lang="zh-CN" sz="1800" kern="100">
                          <a:solidFill>
                            <a:schemeClr val="accent1">
                              <a:lumMod val="50000"/>
                            </a:schemeClr>
                          </a:solidFill>
                          <a:latin typeface="Calibri" panose="020F0502020204030204"/>
                          <a:ea typeface="宋体" panose="02010600030101010101" pitchFamily="2" charset="-122"/>
                          <a:cs typeface="Times New Roman" panose="02020603050405020304"/>
                        </a:rPr>
                        <a:t>口</a:t>
                      </a:r>
                      <a:endParaRPr lang="zh-CN" sz="1800" kern="100">
                        <a:solidFill>
                          <a:schemeClr val="accent1">
                            <a:lumMod val="50000"/>
                          </a:schemeClr>
                        </a:solidFill>
                        <a:latin typeface="Calibri" panose="020F05020202040302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spcAft>
                          <a:spcPts val="0"/>
                        </a:spcAft>
                      </a:pPr>
                      <a:r>
                        <a:rPr lang="zh-CN" sz="1800" kern="100" dirty="0">
                          <a:solidFill>
                            <a:schemeClr val="accent1">
                              <a:lumMod val="50000"/>
                            </a:schemeClr>
                          </a:solidFill>
                          <a:latin typeface="Calibri" panose="020F0502020204030204"/>
                          <a:ea typeface="宋体" panose="02010600030101010101" pitchFamily="2" charset="-122"/>
                          <a:cs typeface="Times New Roman" panose="02020603050405020304"/>
                        </a:rPr>
                        <a:t>水平／主干光缆</a:t>
                      </a:r>
                      <a:endParaRPr lang="zh-CN" sz="1800" kern="100" dirty="0">
                        <a:solidFill>
                          <a:schemeClr val="accent1">
                            <a:lumMod val="50000"/>
                          </a:schemeClr>
                        </a:solidFill>
                        <a:latin typeface="Calibri" panose="020F05020202040302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spcAft>
                          <a:spcPts val="0"/>
                        </a:spcAft>
                      </a:pPr>
                      <a:r>
                        <a:rPr lang="zh-CN" sz="1800" kern="100" dirty="0">
                          <a:solidFill>
                            <a:schemeClr val="accent1">
                              <a:lumMod val="50000"/>
                            </a:schemeClr>
                          </a:solidFill>
                          <a:latin typeface="Calibri" panose="020F0502020204030204"/>
                          <a:ea typeface="宋体" panose="02010600030101010101" pitchFamily="2" charset="-122"/>
                          <a:cs typeface="Times New Roman" panose="02020603050405020304"/>
                        </a:rPr>
                        <a:t>主干光缆</a:t>
                      </a:r>
                      <a:endParaRPr lang="zh-CN" sz="1800" kern="100" dirty="0">
                        <a:solidFill>
                          <a:schemeClr val="accent1">
                            <a:lumMod val="50000"/>
                          </a:schemeClr>
                        </a:solidFill>
                        <a:latin typeface="Calibri" panose="020F05020202040302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spcAft>
                          <a:spcPts val="0"/>
                        </a:spcAft>
                      </a:pPr>
                      <a:r>
                        <a:rPr lang="zh-CN" sz="1800" kern="100" dirty="0">
                          <a:solidFill>
                            <a:schemeClr val="accent1">
                              <a:lumMod val="50000"/>
                            </a:schemeClr>
                          </a:solidFill>
                          <a:latin typeface="Calibri" panose="020F0502020204030204"/>
                          <a:ea typeface="宋体" panose="02010600030101010101" pitchFamily="2" charset="-122"/>
                          <a:cs typeface="Times New Roman" panose="02020603050405020304"/>
                        </a:rPr>
                        <a:t>主干光缆</a:t>
                      </a:r>
                      <a:endParaRPr lang="zh-CN" sz="1800" kern="100" dirty="0">
                        <a:solidFill>
                          <a:schemeClr val="accent1">
                            <a:lumMod val="50000"/>
                          </a:schemeClr>
                        </a:solidFill>
                        <a:latin typeface="Calibri" panose="020F05020202040302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r>
              <a:tr h="548640">
                <a:tc vMerge="1">
                  <a:tcPr/>
                </a:tc>
                <a:tc>
                  <a:txBody>
                    <a:bodyPr/>
                    <a:lstStyle/>
                    <a:p>
                      <a:pPr algn="l">
                        <a:spcAft>
                          <a:spcPts val="0"/>
                        </a:spcAft>
                      </a:pPr>
                      <a:r>
                        <a:rPr lang="en-US" sz="1800" kern="100">
                          <a:solidFill>
                            <a:schemeClr val="accent1">
                              <a:lumMod val="50000"/>
                            </a:schemeClr>
                          </a:solidFill>
                          <a:latin typeface="Calibri" panose="020F0502020204030204"/>
                          <a:ea typeface="宋体" panose="02010600030101010101" pitchFamily="2" charset="-122"/>
                          <a:cs typeface="Times New Roman" panose="02020603050405020304"/>
                        </a:rPr>
                        <a:t>SC</a:t>
                      </a:r>
                      <a:r>
                        <a:rPr lang="zh-CN" sz="1800" kern="100">
                          <a:solidFill>
                            <a:schemeClr val="accent1">
                              <a:lumMod val="50000"/>
                            </a:schemeClr>
                          </a:solidFill>
                          <a:latin typeface="Calibri" panose="020F0502020204030204"/>
                          <a:ea typeface="宋体" panose="02010600030101010101" pitchFamily="2" charset="-122"/>
                          <a:cs typeface="Times New Roman" panose="02020603050405020304"/>
                        </a:rPr>
                        <a:t>光纤连接盘</a:t>
                      </a:r>
                      <a:endParaRPr lang="zh-CN" sz="1800" kern="100">
                        <a:solidFill>
                          <a:schemeClr val="accent1">
                            <a:lumMod val="50000"/>
                          </a:schemeClr>
                        </a:solidFill>
                        <a:latin typeface="Calibri" panose="020F05020202040302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spcAft>
                          <a:spcPts val="0"/>
                        </a:spcAft>
                      </a:pPr>
                      <a:r>
                        <a:rPr lang="zh-CN" sz="1800" kern="100" dirty="0">
                          <a:solidFill>
                            <a:schemeClr val="accent1">
                              <a:lumMod val="50000"/>
                            </a:schemeClr>
                          </a:solidFill>
                          <a:latin typeface="Calibri" panose="020F0502020204030204"/>
                          <a:ea typeface="宋体" panose="02010600030101010101" pitchFamily="2" charset="-122"/>
                          <a:cs typeface="Times New Roman" panose="02020603050405020304"/>
                        </a:rPr>
                        <a:t>单工／双工，一般为</a:t>
                      </a:r>
                      <a:r>
                        <a:rPr lang="en-US" sz="1800" kern="100" dirty="0">
                          <a:solidFill>
                            <a:schemeClr val="accent1">
                              <a:lumMod val="50000"/>
                            </a:schemeClr>
                          </a:solidFill>
                          <a:latin typeface="Calibri" panose="020F0502020204030204"/>
                          <a:ea typeface="宋体" panose="02010600030101010101" pitchFamily="2" charset="-122"/>
                          <a:cs typeface="Times New Roman" panose="02020603050405020304"/>
                        </a:rPr>
                        <a:t>24</a:t>
                      </a:r>
                      <a:r>
                        <a:rPr lang="zh-CN" sz="1800" kern="100" dirty="0">
                          <a:solidFill>
                            <a:schemeClr val="accent1">
                              <a:lumMod val="50000"/>
                            </a:schemeClr>
                          </a:solidFill>
                          <a:latin typeface="Calibri" panose="020F0502020204030204"/>
                          <a:ea typeface="宋体" panose="02010600030101010101" pitchFamily="2" charset="-122"/>
                          <a:cs typeface="Times New Roman" panose="02020603050405020304"/>
                        </a:rPr>
                        <a:t>口</a:t>
                      </a:r>
                      <a:endParaRPr lang="zh-CN" sz="1800" kern="100" dirty="0">
                        <a:solidFill>
                          <a:schemeClr val="accent1">
                            <a:lumMod val="50000"/>
                          </a:schemeClr>
                        </a:solidFill>
                        <a:latin typeface="Calibri" panose="020F05020202040302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spcAft>
                          <a:spcPts val="0"/>
                        </a:spcAft>
                      </a:pPr>
                      <a:r>
                        <a:rPr lang="zh-CN" sz="1800" kern="100">
                          <a:solidFill>
                            <a:schemeClr val="accent1">
                              <a:lumMod val="50000"/>
                            </a:schemeClr>
                          </a:solidFill>
                          <a:latin typeface="Calibri" panose="020F0502020204030204"/>
                          <a:ea typeface="宋体" panose="02010600030101010101" pitchFamily="2" charset="-122"/>
                          <a:cs typeface="Times New Roman" panose="02020603050405020304"/>
                        </a:rPr>
                        <a:t>水平／主干光缆</a:t>
                      </a:r>
                      <a:endParaRPr lang="zh-CN" sz="1800" kern="100">
                        <a:solidFill>
                          <a:schemeClr val="accent1">
                            <a:lumMod val="50000"/>
                          </a:schemeClr>
                        </a:solidFill>
                        <a:latin typeface="Calibri" panose="020F05020202040302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spcAft>
                          <a:spcPts val="0"/>
                        </a:spcAft>
                      </a:pPr>
                      <a:r>
                        <a:rPr lang="zh-CN" sz="1800" kern="100" dirty="0">
                          <a:solidFill>
                            <a:schemeClr val="accent1">
                              <a:lumMod val="50000"/>
                            </a:schemeClr>
                          </a:solidFill>
                          <a:latin typeface="Calibri" panose="020F0502020204030204"/>
                          <a:ea typeface="宋体" panose="02010600030101010101" pitchFamily="2" charset="-122"/>
                          <a:cs typeface="Times New Roman" panose="02020603050405020304"/>
                        </a:rPr>
                        <a:t>主干光缆</a:t>
                      </a:r>
                      <a:endParaRPr lang="zh-CN" sz="1800" kern="100" dirty="0">
                        <a:solidFill>
                          <a:schemeClr val="accent1">
                            <a:lumMod val="50000"/>
                          </a:schemeClr>
                        </a:solidFill>
                        <a:latin typeface="Calibri" panose="020F05020202040302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spcAft>
                          <a:spcPts val="0"/>
                        </a:spcAft>
                      </a:pPr>
                      <a:r>
                        <a:rPr lang="zh-CN" sz="1800" kern="100" dirty="0">
                          <a:solidFill>
                            <a:schemeClr val="accent1">
                              <a:lumMod val="50000"/>
                            </a:schemeClr>
                          </a:solidFill>
                          <a:latin typeface="Calibri" panose="020F0502020204030204"/>
                          <a:ea typeface="宋体" panose="02010600030101010101" pitchFamily="2" charset="-122"/>
                          <a:cs typeface="Times New Roman" panose="02020603050405020304"/>
                        </a:rPr>
                        <a:t>主干光缆</a:t>
                      </a:r>
                      <a:endParaRPr lang="zh-CN" sz="1800" kern="100" dirty="0">
                        <a:solidFill>
                          <a:schemeClr val="accent1">
                            <a:lumMod val="50000"/>
                          </a:schemeClr>
                        </a:solidFill>
                        <a:latin typeface="Calibri" panose="020F05020202040302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r>
              <a:tr h="814070">
                <a:tc vMerge="1">
                  <a:tcPr/>
                </a:tc>
                <a:tc>
                  <a:txBody>
                    <a:bodyPr/>
                    <a:lstStyle/>
                    <a:p>
                      <a:pPr algn="l">
                        <a:spcAft>
                          <a:spcPts val="0"/>
                        </a:spcAft>
                      </a:pPr>
                      <a:r>
                        <a:rPr lang="en-US" sz="1800" kern="100">
                          <a:solidFill>
                            <a:schemeClr val="accent1">
                              <a:lumMod val="50000"/>
                            </a:schemeClr>
                          </a:solidFill>
                          <a:latin typeface="Calibri" panose="020F0502020204030204"/>
                          <a:ea typeface="宋体" panose="02010600030101010101" pitchFamily="2" charset="-122"/>
                          <a:cs typeface="Times New Roman" panose="02020603050405020304"/>
                        </a:rPr>
                        <a:t>SFF</a:t>
                      </a:r>
                      <a:r>
                        <a:rPr lang="zh-CN" sz="1800" kern="100">
                          <a:solidFill>
                            <a:schemeClr val="accent1">
                              <a:lumMod val="50000"/>
                            </a:schemeClr>
                          </a:solidFill>
                          <a:latin typeface="Calibri" panose="020F0502020204030204"/>
                          <a:ea typeface="宋体" panose="02010600030101010101" pitchFamily="2" charset="-122"/>
                          <a:cs typeface="Times New Roman" panose="02020603050405020304"/>
                        </a:rPr>
                        <a:t>小型</a:t>
                      </a:r>
                      <a:endParaRPr lang="zh-CN" sz="1800" kern="100">
                        <a:solidFill>
                          <a:schemeClr val="accent1">
                            <a:lumMod val="50000"/>
                          </a:schemeClr>
                        </a:solidFill>
                        <a:latin typeface="Calibri" panose="020F0502020204030204"/>
                        <a:ea typeface="宋体" panose="02010600030101010101" pitchFamily="2" charset="-122"/>
                        <a:cs typeface="Times New Roman" panose="02020603050405020304"/>
                      </a:endParaRPr>
                    </a:p>
                    <a:p>
                      <a:pPr algn="l">
                        <a:spcAft>
                          <a:spcPts val="0"/>
                        </a:spcAft>
                      </a:pPr>
                      <a:r>
                        <a:rPr lang="zh-CN" sz="1800" kern="100">
                          <a:solidFill>
                            <a:schemeClr val="accent1">
                              <a:lumMod val="50000"/>
                            </a:schemeClr>
                          </a:solidFill>
                          <a:latin typeface="Calibri" panose="020F0502020204030204"/>
                          <a:ea typeface="宋体" panose="02010600030101010101" pitchFamily="2" charset="-122"/>
                          <a:cs typeface="Times New Roman" panose="02020603050405020304"/>
                        </a:rPr>
                        <a:t>光纤连接盘</a:t>
                      </a:r>
                      <a:endParaRPr lang="zh-CN" sz="1800" kern="100">
                        <a:solidFill>
                          <a:schemeClr val="accent1">
                            <a:lumMod val="50000"/>
                          </a:schemeClr>
                        </a:solidFill>
                        <a:latin typeface="Calibri" panose="020F05020202040302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spcAft>
                          <a:spcPts val="0"/>
                        </a:spcAft>
                      </a:pPr>
                      <a:r>
                        <a:rPr lang="zh-CN" sz="1800" kern="100">
                          <a:solidFill>
                            <a:schemeClr val="accent1">
                              <a:lumMod val="50000"/>
                            </a:schemeClr>
                          </a:solidFill>
                          <a:latin typeface="Calibri" panose="020F0502020204030204"/>
                          <a:ea typeface="宋体" panose="02010600030101010101" pitchFamily="2" charset="-122"/>
                          <a:cs typeface="Times New Roman" panose="02020603050405020304"/>
                        </a:rPr>
                        <a:t>单工／双工一般为</a:t>
                      </a:r>
                      <a:r>
                        <a:rPr lang="en-US" sz="1800" kern="100">
                          <a:solidFill>
                            <a:schemeClr val="accent1">
                              <a:lumMod val="50000"/>
                            </a:schemeClr>
                          </a:solidFill>
                          <a:latin typeface="Calibri" panose="020F0502020204030204"/>
                          <a:ea typeface="宋体" panose="02010600030101010101" pitchFamily="2" charset="-122"/>
                          <a:cs typeface="Times New Roman" panose="02020603050405020304"/>
                        </a:rPr>
                        <a:t>24</a:t>
                      </a:r>
                      <a:r>
                        <a:rPr lang="zh-CN" sz="1800" kern="100">
                          <a:solidFill>
                            <a:schemeClr val="accent1">
                              <a:lumMod val="50000"/>
                            </a:schemeClr>
                          </a:solidFill>
                          <a:latin typeface="Calibri" panose="020F0502020204030204"/>
                          <a:ea typeface="宋体" panose="02010600030101010101" pitchFamily="2" charset="-122"/>
                          <a:cs typeface="Times New Roman" panose="02020603050405020304"/>
                        </a:rPr>
                        <a:t>口、</a:t>
                      </a:r>
                      <a:r>
                        <a:rPr lang="en-US" sz="1800" kern="100">
                          <a:solidFill>
                            <a:schemeClr val="accent1">
                              <a:lumMod val="50000"/>
                            </a:schemeClr>
                          </a:solidFill>
                          <a:latin typeface="Calibri" panose="020F0502020204030204"/>
                          <a:ea typeface="宋体" panose="02010600030101010101" pitchFamily="2" charset="-122"/>
                          <a:cs typeface="Times New Roman" panose="02020603050405020304"/>
                        </a:rPr>
                        <a:t>48</a:t>
                      </a:r>
                      <a:r>
                        <a:rPr lang="zh-CN" sz="1800" kern="100">
                          <a:solidFill>
                            <a:schemeClr val="accent1">
                              <a:lumMod val="50000"/>
                            </a:schemeClr>
                          </a:solidFill>
                          <a:latin typeface="Calibri" panose="020F0502020204030204"/>
                          <a:ea typeface="宋体" panose="02010600030101010101" pitchFamily="2" charset="-122"/>
                          <a:cs typeface="Times New Roman" panose="02020603050405020304"/>
                        </a:rPr>
                        <a:t>口</a:t>
                      </a:r>
                      <a:endParaRPr lang="zh-CN" sz="1800" kern="100">
                        <a:solidFill>
                          <a:schemeClr val="accent1">
                            <a:lumMod val="50000"/>
                          </a:schemeClr>
                        </a:solidFill>
                        <a:latin typeface="Calibri" panose="020F05020202040302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spcAft>
                          <a:spcPts val="0"/>
                        </a:spcAft>
                      </a:pPr>
                      <a:r>
                        <a:rPr lang="zh-CN" sz="1800" kern="100">
                          <a:solidFill>
                            <a:schemeClr val="accent1">
                              <a:lumMod val="50000"/>
                            </a:schemeClr>
                          </a:solidFill>
                          <a:latin typeface="Calibri" panose="020F0502020204030204"/>
                          <a:ea typeface="宋体" panose="02010600030101010101" pitchFamily="2" charset="-122"/>
                          <a:cs typeface="Times New Roman" panose="02020603050405020304"/>
                        </a:rPr>
                        <a:t>水平／主干光缆</a:t>
                      </a:r>
                      <a:endParaRPr lang="zh-CN" sz="1800" kern="100">
                        <a:solidFill>
                          <a:schemeClr val="accent1">
                            <a:lumMod val="50000"/>
                          </a:schemeClr>
                        </a:solidFill>
                        <a:latin typeface="Calibri" panose="020F05020202040302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spcAft>
                          <a:spcPts val="0"/>
                        </a:spcAft>
                      </a:pPr>
                      <a:r>
                        <a:rPr lang="zh-CN" sz="1800" kern="100" dirty="0">
                          <a:solidFill>
                            <a:schemeClr val="accent1">
                              <a:lumMod val="50000"/>
                            </a:schemeClr>
                          </a:solidFill>
                          <a:latin typeface="Calibri" panose="020F0502020204030204"/>
                          <a:ea typeface="宋体" panose="02010600030101010101" pitchFamily="2" charset="-122"/>
                          <a:cs typeface="Times New Roman" panose="02020603050405020304"/>
                        </a:rPr>
                        <a:t>主干光缆</a:t>
                      </a:r>
                      <a:endParaRPr lang="zh-CN" sz="1800" kern="100" dirty="0">
                        <a:solidFill>
                          <a:schemeClr val="accent1">
                            <a:lumMod val="50000"/>
                          </a:schemeClr>
                        </a:solidFill>
                        <a:latin typeface="Calibri" panose="020F05020202040302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spcAft>
                          <a:spcPts val="0"/>
                        </a:spcAft>
                      </a:pPr>
                      <a:r>
                        <a:rPr lang="zh-CN" sz="1800" kern="100" dirty="0">
                          <a:solidFill>
                            <a:schemeClr val="accent1">
                              <a:lumMod val="50000"/>
                            </a:schemeClr>
                          </a:solidFill>
                          <a:latin typeface="Calibri" panose="020F0502020204030204"/>
                          <a:ea typeface="宋体" panose="02010600030101010101" pitchFamily="2" charset="-122"/>
                          <a:cs typeface="Times New Roman" panose="02020603050405020304"/>
                        </a:rPr>
                        <a:t>主干光缆</a:t>
                      </a:r>
                      <a:endParaRPr lang="zh-CN" sz="1800" kern="100" dirty="0">
                        <a:solidFill>
                          <a:schemeClr val="accent1">
                            <a:lumMod val="50000"/>
                          </a:schemeClr>
                        </a:solidFill>
                        <a:latin typeface="Calibri" panose="020F05020202040302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r>
            </a:tbl>
          </a:graphicData>
        </a:graphic>
      </p:graphicFrame>
      <p:sp>
        <p:nvSpPr>
          <p:cNvPr id="78882" name="Rectangle 1"/>
          <p:cNvSpPr>
            <a:spLocks noChangeArrowheads="1"/>
          </p:cNvSpPr>
          <p:nvPr/>
        </p:nvSpPr>
        <p:spPr bwMode="auto">
          <a:xfrm>
            <a:off x="2595563" y="1072198"/>
            <a:ext cx="7358062" cy="3987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algn="ctr" eaLnBrk="1" hangingPunct="1"/>
            <a:r>
              <a:rPr kumimoji="0" lang="zh-CN" altLang="zh-CN" b="1">
                <a:solidFill>
                  <a:srgbClr val="FF0000"/>
                </a:solidFill>
                <a:latin typeface="Calibri" panose="020F0502020204030204" pitchFamily="34" charset="0"/>
                <a:cs typeface="Times New Roman" panose="02020603050405020304" pitchFamily="18" charset="0"/>
              </a:rPr>
              <a:t>表</a:t>
            </a:r>
            <a:r>
              <a:rPr kumimoji="0" lang="en-US" altLang="zh-CN" b="1">
                <a:solidFill>
                  <a:srgbClr val="FF0000"/>
                </a:solidFill>
                <a:latin typeface="Calibri" panose="020F0502020204030204" pitchFamily="34" charset="0"/>
                <a:cs typeface="Times New Roman" panose="02020603050405020304" pitchFamily="18" charset="0"/>
              </a:rPr>
              <a:t>3-8</a:t>
            </a:r>
            <a:r>
              <a:rPr kumimoji="0" lang="zh-CN" altLang="en-US" b="1">
                <a:solidFill>
                  <a:srgbClr val="FF0000"/>
                </a:solidFill>
                <a:latin typeface="Calibri" panose="020F0502020204030204" pitchFamily="34" charset="0"/>
                <a:cs typeface="Times New Roman" panose="02020603050405020304" pitchFamily="18" charset="0"/>
              </a:rPr>
              <a:t>配线模块产品选用</a:t>
            </a:r>
            <a:endParaRPr kumimoji="0" lang="zh-CN" altLang="en-US" b="1">
              <a:solidFill>
                <a:srgbClr val="FF0000"/>
              </a:solidFill>
            </a:endParaRPr>
          </a:p>
        </p:txBody>
      </p:sp>
      <p:sp>
        <p:nvSpPr>
          <p:cNvPr id="6" name="矩形 5"/>
          <p:cNvSpPr/>
          <p:nvPr/>
        </p:nvSpPr>
        <p:spPr>
          <a:xfrm>
            <a:off x="930275" y="3929380"/>
            <a:ext cx="10685145" cy="1681480"/>
          </a:xfrm>
          <a:prstGeom prst="rect">
            <a:avLst/>
          </a:prstGeom>
          <a:ln>
            <a:solidFill>
              <a:schemeClr val="accent1">
                <a:lumMod val="75000"/>
              </a:schemeClr>
            </a:solidFill>
          </a:ln>
        </p:spPr>
        <p:txBody>
          <a:bodyPr wrap="square">
            <a:spAutoFit/>
          </a:bodyPr>
          <a:lstStyle/>
          <a:p>
            <a:pPr indent="535305">
              <a:lnSpc>
                <a:spcPts val="3100"/>
              </a:lnSpc>
              <a:defRPr/>
            </a:pPr>
            <a:r>
              <a:rPr lang="zh-CN" altLang="en-US" sz="2400" b="1" dirty="0"/>
              <a:t>（</a:t>
            </a:r>
            <a:r>
              <a:rPr lang="en-US" sz="2400" b="1" dirty="0"/>
              <a:t>8</a:t>
            </a:r>
            <a:r>
              <a:rPr lang="zh-CN" altLang="en-US" sz="2400" b="1" dirty="0"/>
              <a:t>）</a:t>
            </a:r>
            <a:r>
              <a:rPr lang="en-US" sz="2400" b="1" dirty="0"/>
              <a:t>CP</a:t>
            </a:r>
            <a:r>
              <a:rPr lang="zh-CN" altLang="en-US" sz="2400" b="1" dirty="0"/>
              <a:t>集合点安装的连接器件应选用卡接式配线模块或</a:t>
            </a:r>
            <a:r>
              <a:rPr lang="en-US" sz="2400" b="1" dirty="0"/>
              <a:t>8</a:t>
            </a:r>
            <a:r>
              <a:rPr lang="zh-CN" altLang="en-US" sz="2400" b="1" dirty="0"/>
              <a:t>位模块通用插座或各类光纤连接器件和适配器。</a:t>
            </a:r>
            <a:endParaRPr lang="zh-CN" altLang="en-US" sz="2400" b="1" dirty="0"/>
          </a:p>
          <a:p>
            <a:pPr indent="535305">
              <a:lnSpc>
                <a:spcPts val="3100"/>
              </a:lnSpc>
              <a:defRPr/>
            </a:pPr>
            <a:r>
              <a:rPr lang="zh-CN" altLang="en-US" sz="2400" b="1" dirty="0"/>
              <a:t>当集合点</a:t>
            </a:r>
            <a:r>
              <a:rPr lang="en-US" sz="2400" b="1" dirty="0"/>
              <a:t>(CP)</a:t>
            </a:r>
            <a:r>
              <a:rPr lang="zh-CN" altLang="en-US" sz="2400" b="1" dirty="0"/>
              <a:t>配线设备为</a:t>
            </a:r>
            <a:r>
              <a:rPr lang="en-US" sz="2400" b="1" dirty="0"/>
              <a:t>8</a:t>
            </a:r>
            <a:r>
              <a:rPr lang="zh-CN" altLang="en-US" sz="2400" b="1" dirty="0"/>
              <a:t>位模块通用插座时，</a:t>
            </a:r>
            <a:r>
              <a:rPr lang="en-US" sz="2400" b="1" dirty="0"/>
              <a:t>CP</a:t>
            </a:r>
            <a:r>
              <a:rPr lang="zh-CN" altLang="en-US" sz="2400" b="1" dirty="0"/>
              <a:t>电缆宜采用带有单端</a:t>
            </a:r>
            <a:r>
              <a:rPr lang="en-US" sz="2400" b="1" dirty="0"/>
              <a:t>RJ-45</a:t>
            </a:r>
            <a:r>
              <a:rPr lang="zh-CN" altLang="en-US" sz="2400" b="1" dirty="0"/>
              <a:t>插头的产业化产品，以保证布线链路的传输性能。</a:t>
            </a:r>
            <a:endParaRPr lang="zh-CN" altLang="en-US" sz="2400" b="1" dirty="0"/>
          </a:p>
        </p:txBody>
      </p:sp>
      <p:sp>
        <p:nvSpPr>
          <p:cNvPr id="78884" name="标题 1"/>
          <p:cNvSpPr/>
          <p:nvPr/>
        </p:nvSpPr>
        <p:spPr bwMode="auto">
          <a:xfrm>
            <a:off x="3071813" y="260350"/>
            <a:ext cx="7056437"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r>
              <a:rPr kumimoji="0" lang="en-US" altLang="zh-CN" sz="2800" b="1">
                <a:solidFill>
                  <a:srgbClr val="375B79"/>
                </a:solidFill>
              </a:rPr>
              <a:t>3.2.8</a:t>
            </a:r>
            <a:r>
              <a:rPr kumimoji="0" lang="zh-CN" altLang="en-US" sz="2800" b="1">
                <a:solidFill>
                  <a:srgbClr val="375B79"/>
                </a:solidFill>
              </a:rPr>
              <a:t> 系统应用</a:t>
            </a:r>
            <a:endParaRPr kumimoji="0" lang="zh-CN" altLang="en-US" sz="2800" b="1">
              <a:solidFill>
                <a:srgbClr val="375B79"/>
              </a:solidFill>
            </a:endParaRPr>
          </a:p>
        </p:txBody>
      </p:sp>
    </p:spTree>
  </p:cSld>
  <p:clrMapOvr>
    <a:masterClrMapping/>
  </p:clrMapOvr>
  <p:transition>
    <p:zoom/>
  </p:transition>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标题 1"/>
          <p:cNvSpPr>
            <a:spLocks noGrp="1"/>
          </p:cNvSpPr>
          <p:nvPr>
            <p:ph type="title"/>
          </p:nvPr>
        </p:nvSpPr>
        <p:spPr bwMode="auto">
          <a:xfrm>
            <a:off x="3000375" y="274638"/>
            <a:ext cx="7210425" cy="7064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pPr algn="l"/>
            <a:r>
              <a:rPr lang="en-US" altLang="zh-CN" b="1" smtClean="0">
                <a:solidFill>
                  <a:srgbClr val="375B79"/>
                </a:solidFill>
              </a:rPr>
              <a:t>3.2.8</a:t>
            </a:r>
            <a:r>
              <a:rPr lang="zh-CN" altLang="en-US" b="1" smtClean="0">
                <a:solidFill>
                  <a:srgbClr val="375B79"/>
                </a:solidFill>
              </a:rPr>
              <a:t> 系统应用</a:t>
            </a:r>
            <a:endParaRPr lang="zh-CN" altLang="en-US" smtClean="0"/>
          </a:p>
        </p:txBody>
      </p:sp>
      <p:graphicFrame>
        <p:nvGraphicFramePr>
          <p:cNvPr id="4" name="表格 3"/>
          <p:cNvGraphicFramePr>
            <a:graphicFrameLocks noGrp="1"/>
          </p:cNvGraphicFramePr>
          <p:nvPr>
            <p:custDataLst>
              <p:tags r:id="rId1"/>
            </p:custDataLst>
          </p:nvPr>
        </p:nvGraphicFramePr>
        <p:xfrm>
          <a:off x="445135" y="1564005"/>
          <a:ext cx="11255375" cy="3740150"/>
        </p:xfrm>
        <a:graphic>
          <a:graphicData uri="http://schemas.openxmlformats.org/drawingml/2006/table">
            <a:tbl>
              <a:tblPr firstRow="1" firstCol="1" bandRow="1"/>
              <a:tblGrid>
                <a:gridCol w="887095"/>
                <a:gridCol w="2875915"/>
                <a:gridCol w="7492365"/>
              </a:tblGrid>
              <a:tr h="609600">
                <a:tc>
                  <a:txBody>
                    <a:bodyPr/>
                    <a:lstStyle/>
                    <a:p>
                      <a:pPr algn="just">
                        <a:spcAft>
                          <a:spcPts val="0"/>
                        </a:spcAft>
                      </a:pPr>
                      <a:r>
                        <a:rPr lang="zh-CN" sz="2000" kern="100" dirty="0">
                          <a:effectLst/>
                          <a:latin typeface="Calibri" panose="020F0502020204030204"/>
                          <a:ea typeface="宋体" panose="02010600030101010101" pitchFamily="2" charset="-122"/>
                          <a:cs typeface="Times New Roman" panose="02020603050405020304"/>
                        </a:rPr>
                        <a:t>配线设备</a:t>
                      </a:r>
                      <a:endParaRPr lang="zh-CN" sz="2000" kern="100" dirty="0">
                        <a:effectLst/>
                        <a:latin typeface="Calibri" panose="020F0502020204030204"/>
                        <a:ea typeface="宋体" panose="02010600030101010101" pitchFamily="2" charset="-122"/>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spcAft>
                          <a:spcPts val="0"/>
                        </a:spcAft>
                      </a:pPr>
                      <a:r>
                        <a:rPr lang="zh-CN" sz="2000" kern="100" dirty="0">
                          <a:effectLst/>
                          <a:latin typeface="Calibri" panose="020F0502020204030204"/>
                          <a:ea typeface="宋体" panose="02010600030101010101" pitchFamily="2" charset="-122"/>
                          <a:cs typeface="Times New Roman" panose="02020603050405020304"/>
                        </a:rPr>
                        <a:t>连接与配置</a:t>
                      </a:r>
                      <a:endParaRPr lang="zh-CN" sz="2000" kern="100" dirty="0">
                        <a:effectLst/>
                        <a:latin typeface="Calibri" panose="020F0502020204030204"/>
                        <a:ea typeface="宋体" panose="02010600030101010101" pitchFamily="2" charset="-122"/>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cPr/>
                </a:tc>
              </a:tr>
              <a:tr h="3130550">
                <a:tc>
                  <a:txBody>
                    <a:bodyPr/>
                    <a:lstStyle/>
                    <a:p>
                      <a:pPr algn="ctr">
                        <a:spcAft>
                          <a:spcPts val="0"/>
                        </a:spcAft>
                      </a:pPr>
                      <a:r>
                        <a:rPr lang="en-US" sz="2000" kern="100" dirty="0">
                          <a:effectLst/>
                          <a:latin typeface="Calibri" panose="020F0502020204030204"/>
                          <a:ea typeface="宋体" panose="02010600030101010101" pitchFamily="2" charset="-122"/>
                          <a:cs typeface="Times New Roman" panose="02020603050405020304"/>
                        </a:rPr>
                        <a:t>FD</a:t>
                      </a:r>
                      <a:r>
                        <a:rPr lang="zh-CN" sz="2000" kern="100" dirty="0">
                          <a:effectLst/>
                          <a:latin typeface="Calibri" panose="020F0502020204030204"/>
                          <a:ea typeface="宋体" panose="02010600030101010101" pitchFamily="2" charset="-122"/>
                          <a:cs typeface="Times New Roman" panose="02020603050405020304"/>
                        </a:rPr>
                        <a:t>、</a:t>
                      </a:r>
                      <a:r>
                        <a:rPr lang="en-US" sz="2000" kern="100" dirty="0">
                          <a:effectLst/>
                          <a:latin typeface="Calibri" panose="020F0502020204030204"/>
                          <a:ea typeface="宋体" panose="02010600030101010101" pitchFamily="2" charset="-122"/>
                          <a:cs typeface="Times New Roman" panose="02020603050405020304"/>
                        </a:rPr>
                        <a:t>BD</a:t>
                      </a:r>
                      <a:r>
                        <a:rPr lang="zh-CN" sz="2000" kern="100" dirty="0">
                          <a:effectLst/>
                          <a:latin typeface="Calibri" panose="020F0502020204030204"/>
                          <a:ea typeface="宋体" panose="02010600030101010101" pitchFamily="2" charset="-122"/>
                          <a:cs typeface="Times New Roman" panose="02020603050405020304"/>
                        </a:rPr>
                        <a:t>、</a:t>
                      </a:r>
                      <a:r>
                        <a:rPr lang="en-US" sz="2000" kern="100" dirty="0">
                          <a:effectLst/>
                          <a:latin typeface="Calibri" panose="020F0502020204030204"/>
                          <a:ea typeface="宋体" panose="02010600030101010101" pitchFamily="2" charset="-122"/>
                          <a:cs typeface="Times New Roman" panose="02020603050405020304"/>
                        </a:rPr>
                        <a:t>CD</a:t>
                      </a:r>
                      <a:endParaRPr lang="zh-CN" sz="2000" kern="100" dirty="0">
                        <a:effectLst/>
                        <a:latin typeface="Calibri" panose="020F05020202040302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2000" kern="100" dirty="0">
                          <a:effectLst/>
                          <a:latin typeface="Calibri" panose="020F0502020204030204"/>
                          <a:ea typeface="宋体" panose="02010600030101010101" pitchFamily="2" charset="-122"/>
                          <a:cs typeface="Times New Roman" panose="02020603050405020304"/>
                        </a:rPr>
                        <a:t>连接至电信间的每</a:t>
                      </a:r>
                      <a:r>
                        <a:rPr lang="en-US" sz="2000" kern="100" dirty="0">
                          <a:effectLst/>
                          <a:latin typeface="Calibri" panose="020F0502020204030204"/>
                          <a:ea typeface="宋体" panose="02010600030101010101" pitchFamily="2" charset="-122"/>
                          <a:cs typeface="Times New Roman" panose="02020603050405020304"/>
                        </a:rPr>
                        <a:t>1</a:t>
                      </a:r>
                      <a:r>
                        <a:rPr lang="zh-CN" sz="2000" kern="100" dirty="0">
                          <a:effectLst/>
                          <a:latin typeface="Calibri" panose="020F0502020204030204"/>
                          <a:ea typeface="宋体" panose="02010600030101010101" pitchFamily="2" charset="-122"/>
                          <a:cs typeface="Times New Roman" panose="02020603050405020304"/>
                        </a:rPr>
                        <a:t>根水平电缆／光缆应终接相应的配线模块，配线模块的配置与缆线容量相适应</a:t>
                      </a:r>
                      <a:endParaRPr lang="zh-CN" sz="2000" kern="100" dirty="0">
                        <a:effectLst/>
                        <a:latin typeface="Calibri" panose="020F05020202040302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zh-CN" sz="2000" kern="100" dirty="0">
                          <a:effectLst/>
                          <a:latin typeface="Calibri" panose="020F0502020204030204"/>
                          <a:ea typeface="宋体" panose="02010600030101010101" pitchFamily="2" charset="-122"/>
                          <a:cs typeface="Times New Roman" panose="02020603050405020304"/>
                        </a:rPr>
                        <a:t>（</a:t>
                      </a:r>
                      <a:r>
                        <a:rPr lang="en-US" sz="2000" kern="100" dirty="0">
                          <a:effectLst/>
                          <a:latin typeface="Calibri" panose="020F0502020204030204"/>
                          <a:ea typeface="宋体" panose="02010600030101010101" pitchFamily="2" charset="-122"/>
                          <a:cs typeface="Times New Roman" panose="02020603050405020304"/>
                        </a:rPr>
                        <a:t>1</a:t>
                      </a:r>
                      <a:r>
                        <a:rPr lang="zh-CN" sz="2000" kern="100" dirty="0">
                          <a:effectLst/>
                          <a:latin typeface="Calibri" panose="020F0502020204030204"/>
                          <a:ea typeface="宋体" panose="02010600030101010101" pitchFamily="2" charset="-122"/>
                          <a:cs typeface="Times New Roman" panose="02020603050405020304"/>
                        </a:rPr>
                        <a:t>）多线对端子配线模块可以选用</a:t>
                      </a:r>
                      <a:r>
                        <a:rPr lang="en-US" sz="2000" kern="100" dirty="0">
                          <a:effectLst/>
                          <a:latin typeface="Calibri" panose="020F0502020204030204"/>
                          <a:ea typeface="宋体" panose="02010600030101010101" pitchFamily="2" charset="-122"/>
                          <a:cs typeface="Times New Roman" panose="02020603050405020304"/>
                        </a:rPr>
                        <a:t>4</a:t>
                      </a:r>
                      <a:r>
                        <a:rPr lang="zh-CN" sz="2000" kern="100" dirty="0">
                          <a:effectLst/>
                          <a:latin typeface="Calibri" panose="020F0502020204030204"/>
                          <a:ea typeface="宋体" panose="02010600030101010101" pitchFamily="2" charset="-122"/>
                          <a:cs typeface="Times New Roman" panose="02020603050405020304"/>
                        </a:rPr>
                        <a:t>对或</a:t>
                      </a:r>
                      <a:r>
                        <a:rPr lang="en-US" sz="2000" kern="100" dirty="0">
                          <a:effectLst/>
                          <a:latin typeface="Calibri" panose="020F0502020204030204"/>
                          <a:ea typeface="宋体" panose="02010600030101010101" pitchFamily="2" charset="-122"/>
                          <a:cs typeface="Times New Roman" panose="02020603050405020304"/>
                        </a:rPr>
                        <a:t>5</a:t>
                      </a:r>
                      <a:r>
                        <a:rPr lang="zh-CN" sz="2000" kern="100" dirty="0">
                          <a:effectLst/>
                          <a:latin typeface="Calibri" panose="020F0502020204030204"/>
                          <a:ea typeface="宋体" panose="02010600030101010101" pitchFamily="2" charset="-122"/>
                          <a:cs typeface="Times New Roman" panose="02020603050405020304"/>
                        </a:rPr>
                        <a:t>对卡接模块，每个卡接模块应卡接</a:t>
                      </a:r>
                      <a:r>
                        <a:rPr lang="en-US" sz="2000" kern="100" dirty="0">
                          <a:effectLst/>
                          <a:latin typeface="Calibri" panose="020F0502020204030204"/>
                          <a:ea typeface="宋体" panose="02010600030101010101" pitchFamily="2" charset="-122"/>
                          <a:cs typeface="Times New Roman" panose="02020603050405020304"/>
                        </a:rPr>
                        <a:t>1</a:t>
                      </a:r>
                      <a:r>
                        <a:rPr lang="zh-CN" sz="2000" kern="100" dirty="0">
                          <a:effectLst/>
                          <a:latin typeface="Calibri" panose="020F0502020204030204"/>
                          <a:ea typeface="宋体" panose="02010600030101010101" pitchFamily="2" charset="-122"/>
                          <a:cs typeface="Times New Roman" panose="02020603050405020304"/>
                        </a:rPr>
                        <a:t>根</a:t>
                      </a:r>
                      <a:r>
                        <a:rPr lang="en-US" sz="2000" kern="100" dirty="0">
                          <a:effectLst/>
                          <a:latin typeface="Calibri" panose="020F0502020204030204"/>
                          <a:ea typeface="宋体" panose="02010600030101010101" pitchFamily="2" charset="-122"/>
                          <a:cs typeface="Times New Roman" panose="02020603050405020304"/>
                        </a:rPr>
                        <a:t>4</a:t>
                      </a:r>
                      <a:r>
                        <a:rPr lang="zh-CN" sz="2000" kern="100" dirty="0">
                          <a:effectLst/>
                          <a:latin typeface="Calibri" panose="020F0502020204030204"/>
                          <a:ea typeface="宋体" panose="02010600030101010101" pitchFamily="2" charset="-122"/>
                          <a:cs typeface="Times New Roman" panose="02020603050405020304"/>
                        </a:rPr>
                        <a:t>对对绞电缆。一般</a:t>
                      </a:r>
                      <a:r>
                        <a:rPr lang="en-US" sz="2000" kern="100" dirty="0">
                          <a:effectLst/>
                          <a:latin typeface="Calibri" panose="020F0502020204030204"/>
                          <a:ea typeface="宋体" panose="02010600030101010101" pitchFamily="2" charset="-122"/>
                          <a:cs typeface="Times New Roman" panose="02020603050405020304"/>
                        </a:rPr>
                        <a:t>100</a:t>
                      </a:r>
                      <a:r>
                        <a:rPr lang="zh-CN" sz="2000" kern="100" dirty="0">
                          <a:effectLst/>
                          <a:latin typeface="Calibri" panose="020F0502020204030204"/>
                          <a:ea typeface="宋体" panose="02010600030101010101" pitchFamily="2" charset="-122"/>
                          <a:cs typeface="Times New Roman" panose="02020603050405020304"/>
                        </a:rPr>
                        <a:t>对卡接端子容量的模块可卡接</a:t>
                      </a:r>
                      <a:r>
                        <a:rPr lang="en-US" sz="2000" kern="100" dirty="0">
                          <a:effectLst/>
                          <a:latin typeface="Calibri" panose="020F0502020204030204"/>
                          <a:ea typeface="宋体" panose="02010600030101010101" pitchFamily="2" charset="-122"/>
                          <a:cs typeface="Times New Roman" panose="02020603050405020304"/>
                        </a:rPr>
                        <a:t>24</a:t>
                      </a:r>
                      <a:r>
                        <a:rPr lang="zh-CN" sz="2000" kern="100" dirty="0">
                          <a:effectLst/>
                          <a:latin typeface="Calibri" panose="020F0502020204030204"/>
                          <a:ea typeface="宋体" panose="02010600030101010101" pitchFamily="2" charset="-122"/>
                          <a:cs typeface="Times New Roman" panose="02020603050405020304"/>
                        </a:rPr>
                        <a:t>根（采用</a:t>
                      </a:r>
                      <a:r>
                        <a:rPr lang="en-US" sz="2000" kern="100" dirty="0">
                          <a:effectLst/>
                          <a:latin typeface="Calibri" panose="020F0502020204030204"/>
                          <a:ea typeface="宋体" panose="02010600030101010101" pitchFamily="2" charset="-122"/>
                          <a:cs typeface="Times New Roman" panose="02020603050405020304"/>
                        </a:rPr>
                        <a:t>4</a:t>
                      </a:r>
                      <a:r>
                        <a:rPr lang="zh-CN" sz="2000" kern="100" dirty="0">
                          <a:effectLst/>
                          <a:latin typeface="Calibri" panose="020F0502020204030204"/>
                          <a:ea typeface="宋体" panose="02010600030101010101" pitchFamily="2" charset="-122"/>
                          <a:cs typeface="Times New Roman" panose="02020603050405020304"/>
                        </a:rPr>
                        <a:t>对卡接模块）或卡接</a:t>
                      </a:r>
                      <a:r>
                        <a:rPr lang="en-US" sz="2000" kern="100" dirty="0">
                          <a:effectLst/>
                          <a:latin typeface="Calibri" panose="020F0502020204030204"/>
                          <a:ea typeface="宋体" panose="02010600030101010101" pitchFamily="2" charset="-122"/>
                          <a:cs typeface="Times New Roman" panose="02020603050405020304"/>
                        </a:rPr>
                        <a:t>20</a:t>
                      </a:r>
                      <a:r>
                        <a:rPr lang="zh-CN" sz="2000" kern="100" dirty="0">
                          <a:effectLst/>
                          <a:latin typeface="Calibri" panose="020F0502020204030204"/>
                          <a:ea typeface="宋体" panose="02010600030101010101" pitchFamily="2" charset="-122"/>
                          <a:cs typeface="Times New Roman" panose="02020603050405020304"/>
                        </a:rPr>
                        <a:t>根（采用</a:t>
                      </a:r>
                      <a:r>
                        <a:rPr lang="en-US" sz="2000" kern="100" dirty="0">
                          <a:effectLst/>
                          <a:latin typeface="Calibri" panose="020F0502020204030204"/>
                          <a:ea typeface="宋体" panose="02010600030101010101" pitchFamily="2" charset="-122"/>
                          <a:cs typeface="Times New Roman" panose="02020603050405020304"/>
                        </a:rPr>
                        <a:t>5</a:t>
                      </a:r>
                      <a:r>
                        <a:rPr lang="zh-CN" sz="2000" kern="100" dirty="0">
                          <a:effectLst/>
                          <a:latin typeface="Calibri" panose="020F0502020204030204"/>
                          <a:ea typeface="宋体" panose="02010600030101010101" pitchFamily="2" charset="-122"/>
                          <a:cs typeface="Times New Roman" panose="02020603050405020304"/>
                        </a:rPr>
                        <a:t>对卡接模块）</a:t>
                      </a:r>
                      <a:r>
                        <a:rPr lang="en-US" sz="2000" kern="100" dirty="0">
                          <a:effectLst/>
                          <a:latin typeface="Calibri" panose="020F0502020204030204"/>
                          <a:ea typeface="宋体" panose="02010600030101010101" pitchFamily="2" charset="-122"/>
                          <a:cs typeface="Times New Roman" panose="02020603050405020304"/>
                        </a:rPr>
                        <a:t>4</a:t>
                      </a:r>
                      <a:r>
                        <a:rPr lang="zh-CN" sz="2000" kern="100" dirty="0">
                          <a:effectLst/>
                          <a:latin typeface="Calibri" panose="020F0502020204030204"/>
                          <a:ea typeface="宋体" panose="02010600030101010101" pitchFamily="2" charset="-122"/>
                          <a:cs typeface="Times New Roman" panose="02020603050405020304"/>
                        </a:rPr>
                        <a:t>对对绞电缆。</a:t>
                      </a:r>
                      <a:endParaRPr lang="zh-CN" sz="2000" kern="100" dirty="0">
                        <a:effectLst/>
                        <a:latin typeface="Calibri" panose="020F0502020204030204"/>
                        <a:ea typeface="宋体" panose="02010600030101010101" pitchFamily="2" charset="-122"/>
                        <a:cs typeface="Times New Roman" panose="02020603050405020304"/>
                      </a:endParaRPr>
                    </a:p>
                    <a:p>
                      <a:pPr algn="just">
                        <a:spcAft>
                          <a:spcPts val="0"/>
                        </a:spcAft>
                      </a:pPr>
                      <a:r>
                        <a:rPr lang="zh-CN" sz="2000" kern="100" dirty="0">
                          <a:effectLst/>
                          <a:latin typeface="Calibri" panose="020F0502020204030204"/>
                          <a:ea typeface="宋体" panose="02010600030101010101" pitchFamily="2" charset="-122"/>
                          <a:cs typeface="Times New Roman" panose="02020603050405020304"/>
                        </a:rPr>
                        <a:t>（</a:t>
                      </a:r>
                      <a:r>
                        <a:rPr lang="en-US" sz="2000" kern="100" dirty="0">
                          <a:effectLst/>
                          <a:latin typeface="Calibri" panose="020F0502020204030204"/>
                          <a:ea typeface="宋体" panose="02010600030101010101" pitchFamily="2" charset="-122"/>
                          <a:cs typeface="Times New Roman" panose="02020603050405020304"/>
                        </a:rPr>
                        <a:t>2</a:t>
                      </a:r>
                      <a:r>
                        <a:rPr lang="zh-CN" sz="2000" kern="100" dirty="0">
                          <a:effectLst/>
                          <a:latin typeface="Calibri" panose="020F0502020204030204"/>
                          <a:ea typeface="宋体" panose="02010600030101010101" pitchFamily="2" charset="-122"/>
                          <a:cs typeface="Times New Roman" panose="02020603050405020304"/>
                        </a:rPr>
                        <a:t>）</a:t>
                      </a:r>
                      <a:r>
                        <a:rPr lang="en-US" sz="2000" kern="100" dirty="0">
                          <a:effectLst/>
                          <a:latin typeface="Calibri" panose="020F0502020204030204"/>
                          <a:ea typeface="宋体" panose="02010600030101010101" pitchFamily="2" charset="-122"/>
                          <a:cs typeface="Times New Roman" panose="02020603050405020304"/>
                        </a:rPr>
                        <a:t>25</a:t>
                      </a:r>
                      <a:r>
                        <a:rPr lang="zh-CN" sz="2000" kern="100" dirty="0">
                          <a:effectLst/>
                          <a:latin typeface="Calibri" panose="020F0502020204030204"/>
                          <a:ea typeface="宋体" panose="02010600030101010101" pitchFamily="2" charset="-122"/>
                          <a:cs typeface="Times New Roman" panose="02020603050405020304"/>
                        </a:rPr>
                        <a:t>对端子配线模块可卡接</a:t>
                      </a:r>
                      <a:r>
                        <a:rPr lang="en-US" sz="2000" kern="100" dirty="0">
                          <a:effectLst/>
                          <a:latin typeface="Calibri" panose="020F0502020204030204"/>
                          <a:ea typeface="宋体" panose="02010600030101010101" pitchFamily="2" charset="-122"/>
                          <a:cs typeface="Times New Roman" panose="02020603050405020304"/>
                        </a:rPr>
                        <a:t>1</a:t>
                      </a:r>
                      <a:r>
                        <a:rPr lang="zh-CN" sz="2000" kern="100" dirty="0">
                          <a:effectLst/>
                          <a:latin typeface="Calibri" panose="020F0502020204030204"/>
                          <a:ea typeface="宋体" panose="02010600030101010101" pitchFamily="2" charset="-122"/>
                          <a:cs typeface="Times New Roman" panose="02020603050405020304"/>
                        </a:rPr>
                        <a:t>根</a:t>
                      </a:r>
                      <a:r>
                        <a:rPr lang="en-US" sz="2000" kern="100" dirty="0">
                          <a:effectLst/>
                          <a:latin typeface="Calibri" panose="020F0502020204030204"/>
                          <a:ea typeface="宋体" panose="02010600030101010101" pitchFamily="2" charset="-122"/>
                          <a:cs typeface="Times New Roman" panose="02020603050405020304"/>
                        </a:rPr>
                        <a:t>25</a:t>
                      </a:r>
                      <a:r>
                        <a:rPr lang="zh-CN" sz="2000" kern="100" dirty="0">
                          <a:effectLst/>
                          <a:latin typeface="Calibri" panose="020F0502020204030204"/>
                          <a:ea typeface="宋体" panose="02010600030101010101" pitchFamily="2" charset="-122"/>
                          <a:cs typeface="Times New Roman" panose="02020603050405020304"/>
                        </a:rPr>
                        <a:t>对大对数电缆或</a:t>
                      </a:r>
                      <a:r>
                        <a:rPr lang="en-US" sz="2000" kern="100" dirty="0">
                          <a:effectLst/>
                          <a:latin typeface="Calibri" panose="020F0502020204030204"/>
                          <a:ea typeface="宋体" panose="02010600030101010101" pitchFamily="2" charset="-122"/>
                          <a:cs typeface="Times New Roman" panose="02020603050405020304"/>
                        </a:rPr>
                        <a:t>6</a:t>
                      </a:r>
                      <a:r>
                        <a:rPr lang="zh-CN" sz="2000" kern="100" dirty="0">
                          <a:effectLst/>
                          <a:latin typeface="Calibri" panose="020F0502020204030204"/>
                          <a:ea typeface="宋体" panose="02010600030101010101" pitchFamily="2" charset="-122"/>
                          <a:cs typeface="Times New Roman" panose="02020603050405020304"/>
                        </a:rPr>
                        <a:t>根</a:t>
                      </a:r>
                      <a:r>
                        <a:rPr lang="en-US" sz="2000" kern="100" dirty="0">
                          <a:effectLst/>
                          <a:latin typeface="Calibri" panose="020F0502020204030204"/>
                          <a:ea typeface="宋体" panose="02010600030101010101" pitchFamily="2" charset="-122"/>
                          <a:cs typeface="Times New Roman" panose="02020603050405020304"/>
                        </a:rPr>
                        <a:t>4</a:t>
                      </a:r>
                      <a:r>
                        <a:rPr lang="zh-CN" sz="2000" kern="100" dirty="0">
                          <a:effectLst/>
                          <a:latin typeface="Calibri" panose="020F0502020204030204"/>
                          <a:ea typeface="宋体" panose="02010600030101010101" pitchFamily="2" charset="-122"/>
                          <a:cs typeface="Times New Roman" panose="02020603050405020304"/>
                        </a:rPr>
                        <a:t>对对绞电缆。</a:t>
                      </a:r>
                      <a:endParaRPr lang="zh-CN" sz="2000" kern="100" dirty="0">
                        <a:effectLst/>
                        <a:latin typeface="Calibri" panose="020F0502020204030204"/>
                        <a:ea typeface="宋体" panose="02010600030101010101" pitchFamily="2" charset="-122"/>
                        <a:cs typeface="Times New Roman" panose="02020603050405020304"/>
                      </a:endParaRPr>
                    </a:p>
                    <a:p>
                      <a:pPr algn="just">
                        <a:spcAft>
                          <a:spcPts val="0"/>
                        </a:spcAft>
                      </a:pPr>
                      <a:r>
                        <a:rPr lang="zh-CN" sz="2000" kern="100" dirty="0">
                          <a:effectLst/>
                          <a:latin typeface="Calibri" panose="020F0502020204030204"/>
                          <a:ea typeface="宋体" panose="02010600030101010101" pitchFamily="2" charset="-122"/>
                          <a:cs typeface="Times New Roman" panose="02020603050405020304"/>
                        </a:rPr>
                        <a:t>（</a:t>
                      </a:r>
                      <a:r>
                        <a:rPr lang="en-US" sz="2000" kern="100" dirty="0">
                          <a:effectLst/>
                          <a:latin typeface="Calibri" panose="020F0502020204030204"/>
                          <a:ea typeface="宋体" panose="02010600030101010101" pitchFamily="2" charset="-122"/>
                          <a:cs typeface="Times New Roman" panose="02020603050405020304"/>
                        </a:rPr>
                        <a:t>3</a:t>
                      </a:r>
                      <a:r>
                        <a:rPr lang="zh-CN" sz="2000" kern="100" dirty="0">
                          <a:effectLst/>
                          <a:latin typeface="Calibri" panose="020F0502020204030204"/>
                          <a:ea typeface="宋体" panose="02010600030101010101" pitchFamily="2" charset="-122"/>
                          <a:cs typeface="Times New Roman" panose="02020603050405020304"/>
                        </a:rPr>
                        <a:t>）</a:t>
                      </a:r>
                      <a:r>
                        <a:rPr lang="en-US" sz="2000" kern="100" dirty="0">
                          <a:effectLst/>
                          <a:latin typeface="Calibri" panose="020F0502020204030204"/>
                          <a:ea typeface="宋体" panose="02010600030101010101" pitchFamily="2" charset="-122"/>
                          <a:cs typeface="Times New Roman" panose="02020603050405020304"/>
                        </a:rPr>
                        <a:t>RJ45</a:t>
                      </a:r>
                      <a:r>
                        <a:rPr lang="zh-CN" sz="2000" kern="100" dirty="0">
                          <a:effectLst/>
                          <a:latin typeface="Calibri" panose="020F0502020204030204"/>
                          <a:ea typeface="宋体" panose="02010600030101010101" pitchFamily="2" charset="-122"/>
                          <a:cs typeface="Times New Roman" panose="02020603050405020304"/>
                        </a:rPr>
                        <a:t>配线模块（由</a:t>
                      </a:r>
                      <a:r>
                        <a:rPr lang="en-US" sz="2000" kern="100" dirty="0">
                          <a:effectLst/>
                          <a:latin typeface="Calibri" panose="020F0502020204030204"/>
                          <a:ea typeface="宋体" panose="02010600030101010101" pitchFamily="2" charset="-122"/>
                          <a:cs typeface="Times New Roman" panose="02020603050405020304"/>
                        </a:rPr>
                        <a:t>24</a:t>
                      </a:r>
                      <a:r>
                        <a:rPr lang="zh-CN" sz="2000" kern="100" dirty="0">
                          <a:effectLst/>
                          <a:latin typeface="Calibri" panose="020F0502020204030204"/>
                          <a:ea typeface="宋体" panose="02010600030101010101" pitchFamily="2" charset="-122"/>
                          <a:cs typeface="Times New Roman" panose="02020603050405020304"/>
                        </a:rPr>
                        <a:t>或</a:t>
                      </a:r>
                      <a:r>
                        <a:rPr lang="en-US" sz="2000" kern="100" dirty="0">
                          <a:effectLst/>
                          <a:latin typeface="Calibri" panose="020F0502020204030204"/>
                          <a:ea typeface="宋体" panose="02010600030101010101" pitchFamily="2" charset="-122"/>
                          <a:cs typeface="Times New Roman" panose="02020603050405020304"/>
                        </a:rPr>
                        <a:t>48</a:t>
                      </a:r>
                      <a:r>
                        <a:rPr lang="zh-CN" sz="2000" kern="100" dirty="0">
                          <a:effectLst/>
                          <a:latin typeface="Calibri" panose="020F0502020204030204"/>
                          <a:ea typeface="宋体" panose="02010600030101010101" pitchFamily="2" charset="-122"/>
                          <a:cs typeface="Times New Roman" panose="02020603050405020304"/>
                        </a:rPr>
                        <a:t>个</a:t>
                      </a:r>
                      <a:r>
                        <a:rPr lang="en-US" sz="2000" kern="100" dirty="0">
                          <a:effectLst/>
                          <a:latin typeface="Calibri" panose="020F0502020204030204"/>
                          <a:ea typeface="宋体" panose="02010600030101010101" pitchFamily="2" charset="-122"/>
                          <a:cs typeface="Times New Roman" panose="02020603050405020304"/>
                        </a:rPr>
                        <a:t>8</a:t>
                      </a:r>
                      <a:r>
                        <a:rPr lang="zh-CN" sz="2000" kern="100" dirty="0">
                          <a:effectLst/>
                          <a:latin typeface="Calibri" panose="020F0502020204030204"/>
                          <a:ea typeface="宋体" panose="02010600030101010101" pitchFamily="2" charset="-122"/>
                          <a:cs typeface="Times New Roman" panose="02020603050405020304"/>
                        </a:rPr>
                        <a:t>位模块通用插座组成）每</a:t>
                      </a:r>
                      <a:r>
                        <a:rPr lang="en-US" sz="2000" kern="100" dirty="0">
                          <a:effectLst/>
                          <a:latin typeface="Calibri" panose="020F0502020204030204"/>
                          <a:ea typeface="宋体" panose="02010600030101010101" pitchFamily="2" charset="-122"/>
                          <a:cs typeface="Times New Roman" panose="02020603050405020304"/>
                        </a:rPr>
                        <a:t>1</a:t>
                      </a:r>
                      <a:r>
                        <a:rPr lang="zh-CN" sz="2000" kern="100" dirty="0">
                          <a:effectLst/>
                          <a:latin typeface="Calibri" panose="020F0502020204030204"/>
                          <a:ea typeface="宋体" panose="02010600030101010101" pitchFamily="2" charset="-122"/>
                          <a:cs typeface="Times New Roman" panose="02020603050405020304"/>
                        </a:rPr>
                        <a:t>个</a:t>
                      </a:r>
                      <a:r>
                        <a:rPr lang="en-US" sz="2000" kern="100" dirty="0">
                          <a:effectLst/>
                          <a:latin typeface="Calibri" panose="020F0502020204030204"/>
                          <a:ea typeface="宋体" panose="02010600030101010101" pitchFamily="2" charset="-122"/>
                          <a:cs typeface="Times New Roman" panose="02020603050405020304"/>
                        </a:rPr>
                        <a:t>RJ45</a:t>
                      </a:r>
                      <a:r>
                        <a:rPr lang="zh-CN" sz="2000" kern="100" dirty="0">
                          <a:effectLst/>
                          <a:latin typeface="Calibri" panose="020F0502020204030204"/>
                          <a:ea typeface="宋体" panose="02010600030101010101" pitchFamily="2" charset="-122"/>
                          <a:cs typeface="Times New Roman" panose="02020603050405020304"/>
                        </a:rPr>
                        <a:t>插座应卡接</a:t>
                      </a:r>
                      <a:r>
                        <a:rPr lang="en-US" sz="2000" kern="100" dirty="0">
                          <a:effectLst/>
                          <a:latin typeface="Calibri" panose="020F0502020204030204"/>
                          <a:ea typeface="宋体" panose="02010600030101010101" pitchFamily="2" charset="-122"/>
                          <a:cs typeface="Times New Roman" panose="02020603050405020304"/>
                        </a:rPr>
                        <a:t>1</a:t>
                      </a:r>
                      <a:r>
                        <a:rPr lang="zh-CN" sz="2000" kern="100" dirty="0">
                          <a:effectLst/>
                          <a:latin typeface="Calibri" panose="020F0502020204030204"/>
                          <a:ea typeface="宋体" panose="02010600030101010101" pitchFamily="2" charset="-122"/>
                          <a:cs typeface="Times New Roman" panose="02020603050405020304"/>
                        </a:rPr>
                        <a:t>根</a:t>
                      </a:r>
                      <a:r>
                        <a:rPr lang="en-US" sz="2000" kern="100" dirty="0">
                          <a:effectLst/>
                          <a:latin typeface="Calibri" panose="020F0502020204030204"/>
                          <a:ea typeface="宋体" panose="02010600030101010101" pitchFamily="2" charset="-122"/>
                          <a:cs typeface="Times New Roman" panose="02020603050405020304"/>
                        </a:rPr>
                        <a:t>4</a:t>
                      </a:r>
                      <a:r>
                        <a:rPr lang="zh-CN" sz="2000" kern="100" dirty="0">
                          <a:effectLst/>
                          <a:latin typeface="Calibri" panose="020F0502020204030204"/>
                          <a:ea typeface="宋体" panose="02010600030101010101" pitchFamily="2" charset="-122"/>
                          <a:cs typeface="Times New Roman" panose="02020603050405020304"/>
                        </a:rPr>
                        <a:t>对对绞电缆。</a:t>
                      </a:r>
                      <a:endParaRPr lang="zh-CN" sz="2000" kern="100" dirty="0">
                        <a:effectLst/>
                        <a:latin typeface="Calibri" panose="020F0502020204030204"/>
                        <a:ea typeface="宋体" panose="02010600030101010101" pitchFamily="2" charset="-122"/>
                        <a:cs typeface="Times New Roman" panose="02020603050405020304"/>
                      </a:endParaRPr>
                    </a:p>
                    <a:p>
                      <a:pPr algn="just">
                        <a:spcAft>
                          <a:spcPts val="0"/>
                        </a:spcAft>
                      </a:pPr>
                      <a:r>
                        <a:rPr lang="zh-CN" sz="2000" kern="100" dirty="0">
                          <a:effectLst/>
                          <a:latin typeface="Calibri" panose="020F0502020204030204"/>
                          <a:ea typeface="宋体" panose="02010600030101010101" pitchFamily="2" charset="-122"/>
                          <a:cs typeface="Times New Roman" panose="02020603050405020304"/>
                        </a:rPr>
                        <a:t>（</a:t>
                      </a:r>
                      <a:r>
                        <a:rPr lang="en-US" sz="2000" kern="100" dirty="0">
                          <a:effectLst/>
                          <a:latin typeface="Calibri" panose="020F0502020204030204"/>
                          <a:ea typeface="宋体" panose="02010600030101010101" pitchFamily="2" charset="-122"/>
                          <a:cs typeface="Times New Roman" panose="02020603050405020304"/>
                        </a:rPr>
                        <a:t>4</a:t>
                      </a:r>
                      <a:r>
                        <a:rPr lang="zh-CN" sz="2000" kern="100" dirty="0">
                          <a:effectLst/>
                          <a:latin typeface="Calibri" panose="020F0502020204030204"/>
                          <a:ea typeface="宋体" panose="02010600030101010101" pitchFamily="2" charset="-122"/>
                          <a:cs typeface="Times New Roman" panose="02020603050405020304"/>
                        </a:rPr>
                        <a:t>）光纤连接器件每个单工端口应支持</a:t>
                      </a:r>
                      <a:r>
                        <a:rPr lang="en-US" sz="2000" kern="100" dirty="0">
                          <a:effectLst/>
                          <a:latin typeface="Calibri" panose="020F0502020204030204"/>
                          <a:ea typeface="宋体" panose="02010600030101010101" pitchFamily="2" charset="-122"/>
                          <a:cs typeface="Times New Roman" panose="02020603050405020304"/>
                        </a:rPr>
                        <a:t>1</a:t>
                      </a:r>
                      <a:r>
                        <a:rPr lang="zh-CN" sz="2000" kern="100" dirty="0">
                          <a:effectLst/>
                          <a:latin typeface="Calibri" panose="020F0502020204030204"/>
                          <a:ea typeface="宋体" panose="02010600030101010101" pitchFamily="2" charset="-122"/>
                          <a:cs typeface="Times New Roman" panose="02020603050405020304"/>
                        </a:rPr>
                        <a:t>芯光纤的连接，双工端口则支持</a:t>
                      </a:r>
                      <a:r>
                        <a:rPr lang="en-US" sz="2000" kern="100" dirty="0">
                          <a:effectLst/>
                          <a:latin typeface="Calibri" panose="020F0502020204030204"/>
                          <a:ea typeface="宋体" panose="02010600030101010101" pitchFamily="2" charset="-122"/>
                          <a:cs typeface="Times New Roman" panose="02020603050405020304"/>
                        </a:rPr>
                        <a:t>2</a:t>
                      </a:r>
                      <a:r>
                        <a:rPr lang="zh-CN" sz="2000" kern="100" dirty="0">
                          <a:effectLst/>
                          <a:latin typeface="Calibri" panose="020F0502020204030204"/>
                          <a:ea typeface="宋体" panose="02010600030101010101" pitchFamily="2" charset="-122"/>
                          <a:cs typeface="Times New Roman" panose="02020603050405020304"/>
                        </a:rPr>
                        <a:t>芯光纤的连接。</a:t>
                      </a:r>
                      <a:endParaRPr lang="zh-CN" sz="2000" kern="100" dirty="0">
                        <a:effectLst/>
                        <a:latin typeface="Calibri" panose="020F0502020204030204"/>
                        <a:ea typeface="宋体" panose="02010600030101010101" pitchFamily="2" charset="-122"/>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ransition>
    <p:zoom/>
  </p:transition>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标题 1"/>
          <p:cNvSpPr>
            <a:spLocks noGrp="1"/>
          </p:cNvSpPr>
          <p:nvPr>
            <p:ph type="title"/>
          </p:nvPr>
        </p:nvSpPr>
        <p:spPr bwMode="auto">
          <a:xfrm>
            <a:off x="3000375" y="274638"/>
            <a:ext cx="7210425" cy="7064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pPr algn="l"/>
            <a:r>
              <a:rPr lang="en-US" altLang="zh-CN" b="1" smtClean="0">
                <a:solidFill>
                  <a:srgbClr val="375B79"/>
                </a:solidFill>
              </a:rPr>
              <a:t>3.2.8</a:t>
            </a:r>
            <a:r>
              <a:rPr lang="zh-CN" altLang="en-US" b="1" smtClean="0">
                <a:solidFill>
                  <a:srgbClr val="375B79"/>
                </a:solidFill>
              </a:rPr>
              <a:t> 系统应用</a:t>
            </a:r>
            <a:endParaRPr lang="zh-CN" altLang="en-US" smtClean="0"/>
          </a:p>
        </p:txBody>
      </p:sp>
      <p:graphicFrame>
        <p:nvGraphicFramePr>
          <p:cNvPr id="3" name="表格 2"/>
          <p:cNvGraphicFramePr>
            <a:graphicFrameLocks noGrp="1"/>
          </p:cNvGraphicFramePr>
          <p:nvPr>
            <p:custDataLst>
              <p:tags r:id="rId1"/>
            </p:custDataLst>
          </p:nvPr>
        </p:nvGraphicFramePr>
        <p:xfrm>
          <a:off x="515620" y="1461135"/>
          <a:ext cx="11041380" cy="4759960"/>
        </p:xfrm>
        <a:graphic>
          <a:graphicData uri="http://schemas.openxmlformats.org/drawingml/2006/table">
            <a:tbl>
              <a:tblPr firstRow="1" firstCol="1" bandRow="1"/>
              <a:tblGrid>
                <a:gridCol w="1849120"/>
                <a:gridCol w="1850390"/>
                <a:gridCol w="7341870"/>
              </a:tblGrid>
              <a:tr h="304800">
                <a:tc>
                  <a:txBody>
                    <a:bodyPr/>
                    <a:lstStyle/>
                    <a:p>
                      <a:pPr algn="just">
                        <a:spcAft>
                          <a:spcPts val="0"/>
                        </a:spcAft>
                      </a:pPr>
                      <a:r>
                        <a:rPr lang="zh-CN" sz="2000" kern="100" dirty="0">
                          <a:effectLst/>
                          <a:latin typeface="Calibri" panose="020F0502020204030204"/>
                          <a:ea typeface="宋体" panose="02010600030101010101" pitchFamily="2" charset="-122"/>
                          <a:cs typeface="Times New Roman" panose="02020603050405020304"/>
                        </a:rPr>
                        <a:t>配线设备</a:t>
                      </a:r>
                      <a:endParaRPr lang="zh-CN" sz="2000" kern="100" dirty="0">
                        <a:effectLst/>
                        <a:latin typeface="Calibri" panose="020F0502020204030204"/>
                        <a:ea typeface="宋体" panose="02010600030101010101" pitchFamily="2" charset="-122"/>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spcAft>
                          <a:spcPts val="0"/>
                        </a:spcAft>
                      </a:pPr>
                      <a:r>
                        <a:rPr lang="zh-CN" sz="2000" kern="100" dirty="0">
                          <a:effectLst/>
                          <a:latin typeface="Calibri" panose="020F0502020204030204"/>
                          <a:ea typeface="宋体" panose="02010600030101010101" pitchFamily="2" charset="-122"/>
                          <a:cs typeface="Times New Roman" panose="02020603050405020304"/>
                        </a:rPr>
                        <a:t>连接与配置</a:t>
                      </a:r>
                      <a:endParaRPr lang="zh-CN" sz="2000" kern="100" dirty="0">
                        <a:effectLst/>
                        <a:latin typeface="Calibri" panose="020F0502020204030204"/>
                        <a:ea typeface="宋体" panose="02010600030101010101" pitchFamily="2" charset="-122"/>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0380">
                <a:tc rowSpan="3">
                  <a:txBody>
                    <a:bodyPr/>
                    <a:lstStyle/>
                    <a:p>
                      <a:pPr marL="0" marR="0" indent="0" algn="ctr" defTabSz="914400" rtl="0" eaLnBrk="1" fontAlgn="auto" latinLnBrk="0" hangingPunct="1">
                        <a:lnSpc>
                          <a:spcPct val="100000"/>
                        </a:lnSpc>
                        <a:spcBef>
                          <a:spcPts val="0"/>
                        </a:spcBef>
                        <a:spcAft>
                          <a:spcPts val="0"/>
                        </a:spcAft>
                        <a:buClrTx/>
                        <a:buSzTx/>
                        <a:buFontTx/>
                        <a:buNone/>
                        <a:defRPr/>
                      </a:pPr>
                      <a:r>
                        <a:rPr lang="en-US" altLang="zh-CN" sz="2000" kern="100" dirty="0" smtClean="0">
                          <a:effectLst/>
                          <a:latin typeface="Calibri" panose="020F0502020204030204"/>
                          <a:ea typeface="+mn-ea"/>
                          <a:cs typeface="Times New Roman" panose="02020603050405020304"/>
                        </a:rPr>
                        <a:t>FD</a:t>
                      </a:r>
                      <a:r>
                        <a:rPr lang="zh-CN" altLang="zh-CN" sz="2000" kern="100" dirty="0" smtClean="0">
                          <a:effectLst/>
                          <a:latin typeface="Calibri" panose="020F0502020204030204"/>
                          <a:ea typeface="+mn-ea"/>
                          <a:cs typeface="Times New Roman" panose="02020603050405020304"/>
                        </a:rPr>
                        <a:t>、</a:t>
                      </a:r>
                      <a:r>
                        <a:rPr lang="en-US" altLang="zh-CN" sz="2000" kern="100" dirty="0" smtClean="0">
                          <a:effectLst/>
                          <a:latin typeface="Calibri" panose="020F0502020204030204"/>
                          <a:ea typeface="+mn-ea"/>
                          <a:cs typeface="Times New Roman" panose="02020603050405020304"/>
                        </a:rPr>
                        <a:t>BD</a:t>
                      </a:r>
                      <a:r>
                        <a:rPr lang="zh-CN" altLang="zh-CN" sz="2000" kern="100" dirty="0" smtClean="0">
                          <a:effectLst/>
                          <a:latin typeface="Calibri" panose="020F0502020204030204"/>
                          <a:ea typeface="+mn-ea"/>
                          <a:cs typeface="Times New Roman" panose="02020603050405020304"/>
                        </a:rPr>
                        <a:t>、</a:t>
                      </a:r>
                      <a:r>
                        <a:rPr lang="en-US" altLang="zh-CN" sz="2000" kern="100" dirty="0" smtClean="0">
                          <a:effectLst/>
                          <a:latin typeface="Calibri" panose="020F0502020204030204"/>
                          <a:ea typeface="+mn-ea"/>
                          <a:cs typeface="Times New Roman" panose="02020603050405020304"/>
                        </a:rPr>
                        <a:t>CD</a:t>
                      </a:r>
                      <a:endParaRPr lang="zh-CN" altLang="zh-CN" sz="2000" kern="100" dirty="0" smtClean="0">
                        <a:effectLst/>
                        <a:latin typeface="Calibri" panose="020F0502020204030204"/>
                        <a:ea typeface="+mn-ea"/>
                        <a:cs typeface="Times New Roman" panose="02020603050405020304"/>
                      </a:endParaRPr>
                    </a:p>
                    <a:p>
                      <a:pPr algn="ctr">
                        <a:spcAft>
                          <a:spcPts val="0"/>
                        </a:spcAft>
                      </a:pPr>
                      <a:endParaRPr lang="zh-CN" sz="2000" kern="100" dirty="0">
                        <a:effectLst/>
                        <a:latin typeface="Calibri" panose="020F05020202040302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algn="ctr">
                        <a:spcAft>
                          <a:spcPts val="0"/>
                        </a:spcAft>
                      </a:pPr>
                      <a:r>
                        <a:rPr lang="zh-CN" sz="2000" kern="100" dirty="0">
                          <a:effectLst/>
                          <a:latin typeface="Calibri" panose="020F0502020204030204"/>
                          <a:ea typeface="宋体" panose="02010600030101010101" pitchFamily="2" charset="-122"/>
                          <a:cs typeface="Times New Roman" panose="02020603050405020304"/>
                        </a:rPr>
                        <a:t>电信间</a:t>
                      </a:r>
                      <a:r>
                        <a:rPr lang="en-US" sz="2000" kern="100" dirty="0">
                          <a:effectLst/>
                          <a:latin typeface="Calibri" panose="020F0502020204030204"/>
                          <a:ea typeface="宋体" panose="02010600030101010101" pitchFamily="2" charset="-122"/>
                          <a:cs typeface="Times New Roman" panose="02020603050405020304"/>
                        </a:rPr>
                        <a:t>FD</a:t>
                      </a:r>
                      <a:r>
                        <a:rPr lang="zh-CN" sz="2000" kern="100" dirty="0">
                          <a:effectLst/>
                          <a:latin typeface="Calibri" panose="020F0502020204030204"/>
                          <a:ea typeface="宋体" panose="02010600030101010101" pitchFamily="2" charset="-122"/>
                          <a:cs typeface="Times New Roman" panose="02020603050405020304"/>
                        </a:rPr>
                        <a:t>主干侧各类配线模块和主干缆线应按照电话、计算机等网络的构成及配线模块与主干电缆／光缆的所需容量要求及规格进行配置</a:t>
                      </a:r>
                      <a:endParaRPr lang="zh-CN" sz="2000" kern="100" dirty="0">
                        <a:effectLst/>
                        <a:latin typeface="Calibri" panose="020F05020202040302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zh-CN" sz="2000" kern="100" dirty="0">
                          <a:effectLst/>
                          <a:latin typeface="Calibri" panose="020F0502020204030204"/>
                          <a:ea typeface="宋体" panose="02010600030101010101" pitchFamily="2" charset="-122"/>
                          <a:cs typeface="Times New Roman" panose="02020603050405020304"/>
                        </a:rPr>
                        <a:t>对语音业务，大对数主干电缆的对数应按每一个电话</a:t>
                      </a:r>
                      <a:r>
                        <a:rPr lang="en-US" sz="2000" kern="100" dirty="0">
                          <a:effectLst/>
                          <a:latin typeface="Calibri" panose="020F0502020204030204"/>
                          <a:ea typeface="宋体" panose="02010600030101010101" pitchFamily="2" charset="-122"/>
                          <a:cs typeface="Times New Roman" panose="02020603050405020304"/>
                        </a:rPr>
                        <a:t>8</a:t>
                      </a:r>
                      <a:r>
                        <a:rPr lang="zh-CN" sz="2000" kern="100" dirty="0">
                          <a:effectLst/>
                          <a:latin typeface="Calibri" panose="020F0502020204030204"/>
                          <a:ea typeface="宋体" panose="02010600030101010101" pitchFamily="2" charset="-122"/>
                          <a:cs typeface="Times New Roman" panose="02020603050405020304"/>
                        </a:rPr>
                        <a:t>位模块通用插座配置</a:t>
                      </a:r>
                      <a:r>
                        <a:rPr lang="en-US" sz="2000" kern="100" dirty="0">
                          <a:effectLst/>
                          <a:latin typeface="Calibri" panose="020F0502020204030204"/>
                          <a:ea typeface="宋体" panose="02010600030101010101" pitchFamily="2" charset="-122"/>
                          <a:cs typeface="Times New Roman" panose="02020603050405020304"/>
                        </a:rPr>
                        <a:t>1</a:t>
                      </a:r>
                      <a:r>
                        <a:rPr lang="zh-CN" sz="2000" kern="100" dirty="0">
                          <a:effectLst/>
                          <a:latin typeface="Calibri" panose="020F0502020204030204"/>
                          <a:ea typeface="宋体" panose="02010600030101010101" pitchFamily="2" charset="-122"/>
                          <a:cs typeface="Times New Roman" panose="02020603050405020304"/>
                        </a:rPr>
                        <a:t>对线，并在总需求线对的基础上至少预留约</a:t>
                      </a:r>
                      <a:r>
                        <a:rPr lang="en-US" sz="2000" kern="100" dirty="0">
                          <a:effectLst/>
                          <a:latin typeface="Calibri" panose="020F0502020204030204"/>
                          <a:ea typeface="宋体" panose="02010600030101010101" pitchFamily="2" charset="-122"/>
                          <a:cs typeface="Times New Roman" panose="02020603050405020304"/>
                        </a:rPr>
                        <a:t>10</a:t>
                      </a:r>
                      <a:r>
                        <a:rPr lang="zh-CN" sz="2000" kern="100" dirty="0">
                          <a:effectLst/>
                          <a:latin typeface="Calibri" panose="020F0502020204030204"/>
                          <a:ea typeface="宋体" panose="02010600030101010101" pitchFamily="2" charset="-122"/>
                          <a:cs typeface="Times New Roman" panose="02020603050405020304"/>
                        </a:rPr>
                        <a:t>％的备用线对，如语音信息点（</a:t>
                      </a:r>
                      <a:r>
                        <a:rPr lang="en-US" sz="2000" kern="100" dirty="0">
                          <a:effectLst/>
                          <a:latin typeface="Calibri" panose="020F0502020204030204"/>
                          <a:ea typeface="宋体" panose="02010600030101010101" pitchFamily="2" charset="-122"/>
                          <a:cs typeface="Times New Roman" panose="02020603050405020304"/>
                        </a:rPr>
                        <a:t>8</a:t>
                      </a:r>
                      <a:r>
                        <a:rPr lang="zh-CN" sz="2000" kern="100" dirty="0">
                          <a:effectLst/>
                          <a:latin typeface="Calibri" panose="020F0502020204030204"/>
                          <a:ea typeface="宋体" panose="02010600030101010101" pitchFamily="2" charset="-122"/>
                          <a:cs typeface="Times New Roman" panose="02020603050405020304"/>
                        </a:rPr>
                        <a:t>位模块）连接</a:t>
                      </a:r>
                      <a:r>
                        <a:rPr lang="en-US" sz="2000" kern="100" dirty="0">
                          <a:effectLst/>
                          <a:latin typeface="Calibri" panose="020F0502020204030204"/>
                          <a:ea typeface="宋体" panose="02010600030101010101" pitchFamily="2" charset="-122"/>
                          <a:cs typeface="Times New Roman" panose="02020603050405020304"/>
                        </a:rPr>
                        <a:t>ISDN</a:t>
                      </a:r>
                      <a:r>
                        <a:rPr lang="zh-CN" sz="2000" kern="100" dirty="0">
                          <a:effectLst/>
                          <a:latin typeface="Calibri" panose="020F0502020204030204"/>
                          <a:ea typeface="宋体" panose="02010600030101010101" pitchFamily="2" charset="-122"/>
                          <a:cs typeface="Times New Roman" panose="02020603050405020304"/>
                        </a:rPr>
                        <a:t>用户终端设备，并采用</a:t>
                      </a:r>
                      <a:r>
                        <a:rPr lang="en-US" sz="2000" kern="100" dirty="0">
                          <a:effectLst/>
                          <a:latin typeface="Calibri" panose="020F0502020204030204"/>
                          <a:ea typeface="宋体" panose="02010600030101010101" pitchFamily="2" charset="-122"/>
                          <a:cs typeface="Times New Roman" panose="02020603050405020304"/>
                        </a:rPr>
                        <a:t>S</a:t>
                      </a:r>
                      <a:r>
                        <a:rPr lang="zh-CN" sz="2000" kern="100" dirty="0">
                          <a:effectLst/>
                          <a:latin typeface="Calibri" panose="020F0502020204030204"/>
                          <a:ea typeface="宋体" panose="02010600030101010101" pitchFamily="2" charset="-122"/>
                          <a:cs typeface="Times New Roman" panose="02020603050405020304"/>
                        </a:rPr>
                        <a:t>接口（</a:t>
                      </a:r>
                      <a:r>
                        <a:rPr lang="en-US" sz="2000" kern="100" dirty="0">
                          <a:effectLst/>
                          <a:latin typeface="Calibri" panose="020F0502020204030204"/>
                          <a:ea typeface="宋体" panose="02010600030101010101" pitchFamily="2" charset="-122"/>
                          <a:cs typeface="Times New Roman" panose="02020603050405020304"/>
                        </a:rPr>
                        <a:t>4</a:t>
                      </a:r>
                      <a:r>
                        <a:rPr lang="zh-CN" sz="2000" kern="100" dirty="0">
                          <a:effectLst/>
                          <a:latin typeface="Calibri" panose="020F0502020204030204"/>
                          <a:ea typeface="宋体" panose="02010600030101010101" pitchFamily="2" charset="-122"/>
                          <a:cs typeface="Times New Roman" panose="02020603050405020304"/>
                        </a:rPr>
                        <a:t>线接口）时，相应的主干主干电缆应按</a:t>
                      </a:r>
                      <a:r>
                        <a:rPr lang="en-US" sz="2000" kern="100" dirty="0">
                          <a:effectLst/>
                          <a:latin typeface="Calibri" panose="020F0502020204030204"/>
                          <a:ea typeface="宋体" panose="02010600030101010101" pitchFamily="2" charset="-122"/>
                          <a:cs typeface="Times New Roman" panose="02020603050405020304"/>
                        </a:rPr>
                        <a:t>2</a:t>
                      </a:r>
                      <a:r>
                        <a:rPr lang="zh-CN" sz="2000" kern="100" dirty="0">
                          <a:effectLst/>
                          <a:latin typeface="Calibri" panose="020F0502020204030204"/>
                          <a:ea typeface="宋体" panose="02010600030101010101" pitchFamily="2" charset="-122"/>
                          <a:cs typeface="Times New Roman" panose="02020603050405020304"/>
                        </a:rPr>
                        <a:t>对线配置。</a:t>
                      </a:r>
                      <a:endParaRPr lang="zh-CN" sz="2000" kern="100" dirty="0">
                        <a:effectLst/>
                        <a:latin typeface="Calibri" panose="020F0502020204030204"/>
                        <a:ea typeface="宋体" panose="02010600030101010101" pitchFamily="2" charset="-122"/>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0380">
                <a:tc vMerge="1">
                  <a:tcPr/>
                </a:tc>
                <a:tc vMerge="1">
                  <a:tcPr/>
                </a:tc>
                <a:tc>
                  <a:txBody>
                    <a:bodyPr/>
                    <a:lstStyle/>
                    <a:p>
                      <a:pPr algn="just">
                        <a:spcAft>
                          <a:spcPts val="0"/>
                        </a:spcAft>
                      </a:pPr>
                      <a:r>
                        <a:rPr lang="zh-CN" sz="2000" kern="100" dirty="0">
                          <a:effectLst/>
                          <a:latin typeface="Calibri" panose="020F0502020204030204"/>
                          <a:ea typeface="宋体" panose="02010600030101010101" pitchFamily="2" charset="-122"/>
                          <a:cs typeface="Times New Roman" panose="02020603050405020304"/>
                        </a:rPr>
                        <a:t>对于数据业务应以集线器（</a:t>
                      </a:r>
                      <a:r>
                        <a:rPr lang="en-US" sz="2000" kern="100" dirty="0" err="1">
                          <a:effectLst/>
                          <a:latin typeface="Calibri" panose="020F0502020204030204"/>
                          <a:ea typeface="宋体" panose="02010600030101010101" pitchFamily="2" charset="-122"/>
                          <a:cs typeface="Times New Roman" panose="02020603050405020304"/>
                        </a:rPr>
                        <a:t>HuB</a:t>
                      </a:r>
                      <a:r>
                        <a:rPr lang="zh-CN" sz="2000" kern="100" dirty="0">
                          <a:effectLst/>
                          <a:latin typeface="Calibri" panose="020F0502020204030204"/>
                          <a:ea typeface="宋体" panose="02010600030101010101" pitchFamily="2" charset="-122"/>
                          <a:cs typeface="Times New Roman" panose="02020603050405020304"/>
                        </a:rPr>
                        <a:t>）或交换机（</a:t>
                      </a:r>
                      <a:r>
                        <a:rPr lang="en-US" sz="2000" kern="100" dirty="0">
                          <a:effectLst/>
                          <a:latin typeface="Calibri" panose="020F0502020204030204"/>
                          <a:ea typeface="宋体" panose="02010600030101010101" pitchFamily="2" charset="-122"/>
                          <a:cs typeface="Times New Roman" panose="02020603050405020304"/>
                        </a:rPr>
                        <a:t>SW</a:t>
                      </a:r>
                      <a:r>
                        <a:rPr lang="zh-CN" sz="2000" kern="100" dirty="0">
                          <a:effectLst/>
                          <a:latin typeface="Calibri" panose="020F0502020204030204"/>
                          <a:ea typeface="宋体" panose="02010600030101010101" pitchFamily="2" charset="-122"/>
                          <a:cs typeface="Times New Roman" panose="02020603050405020304"/>
                        </a:rPr>
                        <a:t>）群（按</a:t>
                      </a:r>
                      <a:r>
                        <a:rPr lang="en-US" sz="2000" kern="100" dirty="0">
                          <a:effectLst/>
                          <a:latin typeface="Calibri" panose="020F0502020204030204"/>
                          <a:ea typeface="宋体" panose="02010600030101010101" pitchFamily="2" charset="-122"/>
                          <a:cs typeface="Times New Roman" panose="02020603050405020304"/>
                        </a:rPr>
                        <a:t>4</a:t>
                      </a:r>
                      <a:r>
                        <a:rPr lang="zh-CN" sz="2000" kern="100" dirty="0">
                          <a:effectLst/>
                          <a:latin typeface="Calibri" panose="020F0502020204030204"/>
                          <a:ea typeface="宋体" panose="02010600030101010101" pitchFamily="2" charset="-122"/>
                          <a:cs typeface="Times New Roman" panose="02020603050405020304"/>
                        </a:rPr>
                        <a:t>个</a:t>
                      </a:r>
                      <a:r>
                        <a:rPr lang="en-US" sz="2000" kern="100" dirty="0" err="1">
                          <a:effectLst/>
                          <a:latin typeface="Calibri" panose="020F0502020204030204"/>
                          <a:ea typeface="宋体" panose="02010600030101010101" pitchFamily="2" charset="-122"/>
                          <a:cs typeface="Times New Roman" panose="02020603050405020304"/>
                        </a:rPr>
                        <a:t>HuB</a:t>
                      </a:r>
                      <a:r>
                        <a:rPr lang="zh-CN" sz="2000" kern="100" dirty="0">
                          <a:effectLst/>
                          <a:latin typeface="Calibri" panose="020F0502020204030204"/>
                          <a:ea typeface="宋体" panose="02010600030101010101" pitchFamily="2" charset="-122"/>
                          <a:cs typeface="Times New Roman" panose="02020603050405020304"/>
                        </a:rPr>
                        <a:t>／</a:t>
                      </a:r>
                      <a:r>
                        <a:rPr lang="en-US" sz="2000" kern="100" dirty="0">
                          <a:effectLst/>
                          <a:latin typeface="Calibri" panose="020F0502020204030204"/>
                          <a:ea typeface="宋体" panose="02010600030101010101" pitchFamily="2" charset="-122"/>
                          <a:cs typeface="Times New Roman" panose="02020603050405020304"/>
                        </a:rPr>
                        <a:t>SW</a:t>
                      </a:r>
                      <a:r>
                        <a:rPr lang="zh-CN" sz="2000" kern="100" dirty="0">
                          <a:effectLst/>
                          <a:latin typeface="Calibri" panose="020F0502020204030204"/>
                          <a:ea typeface="宋体" panose="02010600030101010101" pitchFamily="2" charset="-122"/>
                          <a:cs typeface="Times New Roman" panose="02020603050405020304"/>
                        </a:rPr>
                        <a:t>组成一群）；或以每个</a:t>
                      </a:r>
                      <a:r>
                        <a:rPr lang="en-US" sz="2000" kern="100" dirty="0">
                          <a:effectLst/>
                          <a:latin typeface="Calibri" panose="020F0502020204030204"/>
                          <a:ea typeface="宋体" panose="02010600030101010101" pitchFamily="2" charset="-122"/>
                          <a:cs typeface="Times New Roman" panose="02020603050405020304"/>
                        </a:rPr>
                        <a:t>HUB</a:t>
                      </a:r>
                      <a:r>
                        <a:rPr lang="zh-CN" sz="2000" kern="100" dirty="0">
                          <a:effectLst/>
                          <a:latin typeface="Calibri" panose="020F0502020204030204"/>
                          <a:ea typeface="宋体" panose="02010600030101010101" pitchFamily="2" charset="-122"/>
                          <a:cs typeface="Times New Roman" panose="02020603050405020304"/>
                        </a:rPr>
                        <a:t>或</a:t>
                      </a:r>
                      <a:r>
                        <a:rPr lang="en-US" sz="2000" kern="100" dirty="0">
                          <a:effectLst/>
                          <a:latin typeface="Calibri" panose="020F0502020204030204"/>
                          <a:ea typeface="宋体" panose="02010600030101010101" pitchFamily="2" charset="-122"/>
                          <a:cs typeface="Times New Roman" panose="02020603050405020304"/>
                        </a:rPr>
                        <a:t>SW</a:t>
                      </a:r>
                      <a:r>
                        <a:rPr lang="zh-CN" sz="2000" kern="100" dirty="0">
                          <a:effectLst/>
                          <a:latin typeface="Calibri" panose="020F0502020204030204"/>
                          <a:ea typeface="宋体" panose="02010600030101010101" pitchFamily="2" charset="-122"/>
                          <a:cs typeface="Times New Roman" panose="02020603050405020304"/>
                        </a:rPr>
                        <a:t>设备设置一个</a:t>
                      </a:r>
                      <a:r>
                        <a:rPr lang="en-US" sz="2000" kern="100" dirty="0">
                          <a:effectLst/>
                          <a:latin typeface="Calibri" panose="020F0502020204030204"/>
                          <a:ea typeface="宋体" panose="02010600030101010101" pitchFamily="2" charset="-122"/>
                          <a:cs typeface="Times New Roman" panose="02020603050405020304"/>
                        </a:rPr>
                        <a:t>1</a:t>
                      </a:r>
                      <a:r>
                        <a:rPr lang="zh-CN" sz="2000" kern="100" dirty="0">
                          <a:effectLst/>
                          <a:latin typeface="Calibri" panose="020F0502020204030204"/>
                          <a:ea typeface="宋体" panose="02010600030101010101" pitchFamily="2" charset="-122"/>
                          <a:cs typeface="Times New Roman" panose="02020603050405020304"/>
                        </a:rPr>
                        <a:t>个主干端口配置。每</a:t>
                      </a:r>
                      <a:r>
                        <a:rPr lang="en-US" sz="2000" kern="100" dirty="0">
                          <a:effectLst/>
                          <a:latin typeface="Calibri" panose="020F0502020204030204"/>
                          <a:ea typeface="宋体" panose="02010600030101010101" pitchFamily="2" charset="-122"/>
                          <a:cs typeface="Times New Roman" panose="02020603050405020304"/>
                        </a:rPr>
                        <a:t>1</a:t>
                      </a:r>
                      <a:r>
                        <a:rPr lang="zh-CN" sz="2000" kern="100" dirty="0">
                          <a:effectLst/>
                          <a:latin typeface="Calibri" panose="020F0502020204030204"/>
                          <a:ea typeface="宋体" panose="02010600030101010101" pitchFamily="2" charset="-122"/>
                          <a:cs typeface="Times New Roman" panose="02020603050405020304"/>
                        </a:rPr>
                        <a:t>群网络设备或每</a:t>
                      </a:r>
                      <a:r>
                        <a:rPr lang="en-US" sz="2000" kern="100" dirty="0">
                          <a:effectLst/>
                          <a:latin typeface="Calibri" panose="020F0502020204030204"/>
                          <a:ea typeface="宋体" panose="02010600030101010101" pitchFamily="2" charset="-122"/>
                          <a:cs typeface="Times New Roman" panose="02020603050405020304"/>
                        </a:rPr>
                        <a:t>4</a:t>
                      </a:r>
                      <a:r>
                        <a:rPr lang="zh-CN" sz="2000" kern="100" dirty="0">
                          <a:effectLst/>
                          <a:latin typeface="Calibri" panose="020F0502020204030204"/>
                          <a:ea typeface="宋体" panose="02010600030101010101" pitchFamily="2" charset="-122"/>
                          <a:cs typeface="Times New Roman" panose="02020603050405020304"/>
                        </a:rPr>
                        <a:t>个网络设备宜考虑</a:t>
                      </a:r>
                      <a:r>
                        <a:rPr lang="en-US" sz="2000" kern="100" dirty="0">
                          <a:effectLst/>
                          <a:latin typeface="Calibri" panose="020F0502020204030204"/>
                          <a:ea typeface="宋体" panose="02010600030101010101" pitchFamily="2" charset="-122"/>
                          <a:cs typeface="Times New Roman" panose="02020603050405020304"/>
                        </a:rPr>
                        <a:t>1</a:t>
                      </a:r>
                      <a:r>
                        <a:rPr lang="zh-CN" sz="2000" kern="100" dirty="0">
                          <a:effectLst/>
                          <a:latin typeface="Calibri" panose="020F0502020204030204"/>
                          <a:ea typeface="宋体" panose="02010600030101010101" pitchFamily="2" charset="-122"/>
                          <a:cs typeface="Times New Roman" panose="02020603050405020304"/>
                        </a:rPr>
                        <a:t>个备用端口。主干端口为电接口时，应按</a:t>
                      </a:r>
                      <a:r>
                        <a:rPr lang="en-US" sz="2000" kern="100" dirty="0">
                          <a:effectLst/>
                          <a:latin typeface="Calibri" panose="020F0502020204030204"/>
                          <a:ea typeface="宋体" panose="02010600030101010101" pitchFamily="2" charset="-122"/>
                          <a:cs typeface="Times New Roman" panose="02020603050405020304"/>
                        </a:rPr>
                        <a:t>4</a:t>
                      </a:r>
                      <a:r>
                        <a:rPr lang="zh-CN" sz="2000" kern="100" dirty="0">
                          <a:effectLst/>
                          <a:latin typeface="Calibri" panose="020F0502020204030204"/>
                          <a:ea typeface="宋体" panose="02010600030101010101" pitchFamily="2" charset="-122"/>
                          <a:cs typeface="Times New Roman" panose="02020603050405020304"/>
                        </a:rPr>
                        <a:t>对线容量，为光端口时则按</a:t>
                      </a:r>
                      <a:r>
                        <a:rPr lang="en-US" sz="2000" kern="100" dirty="0">
                          <a:effectLst/>
                          <a:latin typeface="Calibri" panose="020F0502020204030204"/>
                          <a:ea typeface="宋体" panose="02010600030101010101" pitchFamily="2" charset="-122"/>
                          <a:cs typeface="Times New Roman" panose="02020603050405020304"/>
                        </a:rPr>
                        <a:t>2</a:t>
                      </a:r>
                      <a:r>
                        <a:rPr lang="zh-CN" sz="2000" kern="100" dirty="0">
                          <a:effectLst/>
                          <a:latin typeface="Calibri" panose="020F0502020204030204"/>
                          <a:ea typeface="宋体" panose="02010600030101010101" pitchFamily="2" charset="-122"/>
                          <a:cs typeface="Times New Roman" panose="02020603050405020304"/>
                        </a:rPr>
                        <a:t>芯光纤容量配置。</a:t>
                      </a:r>
                      <a:endParaRPr lang="zh-CN" sz="2000" kern="100" dirty="0">
                        <a:effectLst/>
                        <a:latin typeface="Calibri" panose="020F0502020204030204"/>
                        <a:ea typeface="宋体" panose="02010600030101010101" pitchFamily="2" charset="-122"/>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14400">
                <a:tc vMerge="1">
                  <a:tcPr/>
                </a:tc>
                <a:tc vMerge="1">
                  <a:tcPr/>
                </a:tc>
                <a:tc>
                  <a:txBody>
                    <a:bodyPr/>
                    <a:lstStyle/>
                    <a:p>
                      <a:pPr algn="just">
                        <a:spcAft>
                          <a:spcPts val="0"/>
                        </a:spcAft>
                      </a:pPr>
                      <a:r>
                        <a:rPr lang="zh-CN" sz="2000" kern="100" dirty="0">
                          <a:effectLst/>
                          <a:latin typeface="Calibri" panose="020F0502020204030204"/>
                          <a:ea typeface="宋体" panose="02010600030101010101" pitchFamily="2" charset="-122"/>
                          <a:cs typeface="Times New Roman" panose="02020603050405020304"/>
                        </a:rPr>
                        <a:t>当工作区至电信间的水平光缆延伸至设备间的光配线设备（</a:t>
                      </a:r>
                      <a:r>
                        <a:rPr lang="en-US" sz="2000" kern="100" dirty="0">
                          <a:effectLst/>
                          <a:latin typeface="Calibri" panose="020F0502020204030204"/>
                          <a:ea typeface="宋体" panose="02010600030101010101" pitchFamily="2" charset="-122"/>
                          <a:cs typeface="Times New Roman" panose="02020603050405020304"/>
                        </a:rPr>
                        <a:t>BD/CD</a:t>
                      </a:r>
                      <a:r>
                        <a:rPr lang="zh-CN" sz="2000" kern="100" dirty="0">
                          <a:effectLst/>
                          <a:latin typeface="Calibri" panose="020F0502020204030204"/>
                          <a:ea typeface="宋体" panose="02010600030101010101" pitchFamily="2" charset="-122"/>
                          <a:cs typeface="Times New Roman" panose="02020603050405020304"/>
                        </a:rPr>
                        <a:t>）时，主干光缆的容量应包括所延伸的水平光缆光纤的容量在内。</a:t>
                      </a:r>
                      <a:endParaRPr lang="zh-CN" sz="2000" kern="100" dirty="0">
                        <a:effectLst/>
                        <a:latin typeface="Calibri" panose="020F0502020204030204"/>
                        <a:ea typeface="宋体" panose="02010600030101010101" pitchFamily="2" charset="-122"/>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ransition>
    <p:zoom/>
  </p:transition>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标题 1"/>
          <p:cNvSpPr>
            <a:spLocks noGrp="1"/>
          </p:cNvSpPr>
          <p:nvPr>
            <p:ph type="title"/>
          </p:nvPr>
        </p:nvSpPr>
        <p:spPr bwMode="auto">
          <a:xfrm>
            <a:off x="3000375" y="274638"/>
            <a:ext cx="7210425" cy="7064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pPr algn="l"/>
            <a:r>
              <a:rPr lang="en-US" altLang="zh-CN" b="1" smtClean="0">
                <a:solidFill>
                  <a:srgbClr val="375B79"/>
                </a:solidFill>
              </a:rPr>
              <a:t>3.2.8</a:t>
            </a:r>
            <a:r>
              <a:rPr lang="zh-CN" altLang="en-US" b="1" smtClean="0">
                <a:solidFill>
                  <a:srgbClr val="375B79"/>
                </a:solidFill>
              </a:rPr>
              <a:t> 系统应用</a:t>
            </a:r>
            <a:endParaRPr lang="zh-CN" altLang="en-US" smtClean="0"/>
          </a:p>
        </p:txBody>
      </p:sp>
      <p:graphicFrame>
        <p:nvGraphicFramePr>
          <p:cNvPr id="3" name="表格 2"/>
          <p:cNvGraphicFramePr>
            <a:graphicFrameLocks noGrp="1"/>
          </p:cNvGraphicFramePr>
          <p:nvPr>
            <p:custDataLst>
              <p:tags r:id="rId1"/>
            </p:custDataLst>
          </p:nvPr>
        </p:nvGraphicFramePr>
        <p:xfrm>
          <a:off x="207010" y="1335405"/>
          <a:ext cx="11708765" cy="3663950"/>
        </p:xfrm>
        <a:graphic>
          <a:graphicData uri="http://schemas.openxmlformats.org/drawingml/2006/table">
            <a:tbl>
              <a:tblPr firstRow="1" firstCol="1" bandRow="1"/>
              <a:tblGrid>
                <a:gridCol w="1536700"/>
                <a:gridCol w="2386330"/>
                <a:gridCol w="7785735"/>
              </a:tblGrid>
              <a:tr h="610870">
                <a:tc>
                  <a:txBody>
                    <a:bodyPr/>
                    <a:lstStyle/>
                    <a:p>
                      <a:pPr algn="just">
                        <a:spcAft>
                          <a:spcPts val="0"/>
                        </a:spcAft>
                      </a:pPr>
                      <a:r>
                        <a:rPr lang="zh-CN" sz="2000" kern="100" dirty="0">
                          <a:effectLst/>
                          <a:latin typeface="Calibri" panose="020F0502020204030204"/>
                          <a:ea typeface="宋体" panose="02010600030101010101" pitchFamily="2" charset="-122"/>
                          <a:cs typeface="Times New Roman" panose="02020603050405020304"/>
                        </a:rPr>
                        <a:t>配线设备</a:t>
                      </a:r>
                      <a:endParaRPr lang="zh-CN" sz="2000" kern="100" dirty="0">
                        <a:effectLst/>
                        <a:latin typeface="Calibri" panose="020F0502020204030204"/>
                        <a:ea typeface="宋体" panose="02010600030101010101" pitchFamily="2" charset="-122"/>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spcAft>
                          <a:spcPts val="0"/>
                        </a:spcAft>
                      </a:pPr>
                      <a:r>
                        <a:rPr lang="zh-CN" sz="2000" kern="100" dirty="0">
                          <a:effectLst/>
                          <a:latin typeface="Calibri" panose="020F0502020204030204"/>
                          <a:ea typeface="宋体" panose="02010600030101010101" pitchFamily="2" charset="-122"/>
                          <a:cs typeface="Times New Roman" panose="02020603050405020304"/>
                        </a:rPr>
                        <a:t>连接与配置</a:t>
                      </a:r>
                      <a:endParaRPr lang="zh-CN" sz="2000" kern="100" dirty="0">
                        <a:effectLst/>
                        <a:latin typeface="Calibri" panose="020F0502020204030204"/>
                        <a:ea typeface="宋体" panose="02010600030101010101" pitchFamily="2" charset="-122"/>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10870">
                <a:tc rowSpan="4">
                  <a:txBody>
                    <a:bodyPr/>
                    <a:lstStyle/>
                    <a:p>
                      <a:pPr marL="0" marR="0" indent="0" algn="ctr" defTabSz="914400" rtl="0" eaLnBrk="1" fontAlgn="auto" latinLnBrk="0" hangingPunct="1">
                        <a:lnSpc>
                          <a:spcPct val="100000"/>
                        </a:lnSpc>
                        <a:spcBef>
                          <a:spcPts val="0"/>
                        </a:spcBef>
                        <a:spcAft>
                          <a:spcPts val="0"/>
                        </a:spcAft>
                        <a:buClrTx/>
                        <a:buSzTx/>
                        <a:buFontTx/>
                        <a:buNone/>
                        <a:defRPr/>
                      </a:pPr>
                      <a:r>
                        <a:rPr lang="en-US" altLang="zh-CN" sz="2000" kern="100" dirty="0" smtClean="0">
                          <a:effectLst/>
                          <a:latin typeface="Calibri" panose="020F0502020204030204"/>
                          <a:ea typeface="+mn-ea"/>
                          <a:cs typeface="Times New Roman" panose="02020603050405020304"/>
                        </a:rPr>
                        <a:t>FD</a:t>
                      </a:r>
                      <a:r>
                        <a:rPr lang="zh-CN" altLang="zh-CN" sz="2000" kern="100" dirty="0" smtClean="0">
                          <a:effectLst/>
                          <a:latin typeface="Calibri" panose="020F0502020204030204"/>
                          <a:ea typeface="+mn-ea"/>
                          <a:cs typeface="Times New Roman" panose="02020603050405020304"/>
                        </a:rPr>
                        <a:t>、</a:t>
                      </a:r>
                      <a:r>
                        <a:rPr lang="en-US" altLang="zh-CN" sz="2000" kern="100" dirty="0" smtClean="0">
                          <a:effectLst/>
                          <a:latin typeface="Calibri" panose="020F0502020204030204"/>
                          <a:ea typeface="+mn-ea"/>
                          <a:cs typeface="Times New Roman" panose="02020603050405020304"/>
                        </a:rPr>
                        <a:t>BD</a:t>
                      </a:r>
                      <a:r>
                        <a:rPr lang="zh-CN" altLang="zh-CN" sz="2000" kern="100" dirty="0" smtClean="0">
                          <a:effectLst/>
                          <a:latin typeface="Calibri" panose="020F0502020204030204"/>
                          <a:ea typeface="+mn-ea"/>
                          <a:cs typeface="Times New Roman" panose="02020603050405020304"/>
                        </a:rPr>
                        <a:t>、</a:t>
                      </a:r>
                      <a:r>
                        <a:rPr lang="en-US" altLang="zh-CN" sz="2000" kern="100" dirty="0" smtClean="0">
                          <a:effectLst/>
                          <a:latin typeface="Calibri" panose="020F0502020204030204"/>
                          <a:ea typeface="+mn-ea"/>
                          <a:cs typeface="Times New Roman" panose="02020603050405020304"/>
                        </a:rPr>
                        <a:t>CD</a:t>
                      </a:r>
                      <a:endParaRPr lang="zh-CN" altLang="zh-CN" sz="2000" kern="100" dirty="0" smtClean="0">
                        <a:effectLst/>
                        <a:latin typeface="Calibri" panose="020F0502020204030204"/>
                        <a:ea typeface="+mn-ea"/>
                        <a:cs typeface="Times New Roman" panose="02020603050405020304"/>
                      </a:endParaRPr>
                    </a:p>
                    <a:p>
                      <a:pPr algn="ctr">
                        <a:spcAft>
                          <a:spcPts val="0"/>
                        </a:spcAft>
                      </a:pPr>
                      <a:endParaRPr lang="zh-CN" sz="2000" kern="100" dirty="0">
                        <a:effectLst/>
                        <a:latin typeface="Calibri" panose="020F05020202040302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4">
                  <a:txBody>
                    <a:bodyPr/>
                    <a:lstStyle/>
                    <a:p>
                      <a:pPr algn="ctr">
                        <a:spcAft>
                          <a:spcPts val="0"/>
                        </a:spcAft>
                      </a:pPr>
                      <a:r>
                        <a:rPr lang="zh-CN" sz="2000" kern="100" dirty="0">
                          <a:effectLst/>
                          <a:latin typeface="Calibri" panose="020F0502020204030204"/>
                          <a:ea typeface="宋体" panose="02010600030101010101" pitchFamily="2" charset="-122"/>
                          <a:cs typeface="Times New Roman" panose="02020603050405020304"/>
                        </a:rPr>
                        <a:t>设备间</a:t>
                      </a:r>
                      <a:r>
                        <a:rPr lang="en-US" sz="2000" kern="100" dirty="0">
                          <a:effectLst/>
                          <a:latin typeface="Calibri" panose="020F0502020204030204"/>
                          <a:ea typeface="宋体" panose="02010600030101010101" pitchFamily="2" charset="-122"/>
                          <a:cs typeface="Times New Roman" panose="02020603050405020304"/>
                        </a:rPr>
                        <a:t>BD</a:t>
                      </a:r>
                      <a:r>
                        <a:rPr lang="zh-CN" sz="2000" kern="100" dirty="0">
                          <a:effectLst/>
                          <a:latin typeface="Calibri" panose="020F0502020204030204"/>
                          <a:ea typeface="宋体" panose="02010600030101010101" pitchFamily="2" charset="-122"/>
                          <a:cs typeface="Times New Roman" panose="02020603050405020304"/>
                        </a:rPr>
                        <a:t>（</a:t>
                      </a:r>
                      <a:r>
                        <a:rPr lang="en-US" sz="2000" kern="100" dirty="0">
                          <a:effectLst/>
                          <a:latin typeface="Calibri" panose="020F0502020204030204"/>
                          <a:ea typeface="宋体" panose="02010600030101010101" pitchFamily="2" charset="-122"/>
                          <a:cs typeface="Times New Roman" panose="02020603050405020304"/>
                        </a:rPr>
                        <a:t>CD</a:t>
                      </a:r>
                      <a:r>
                        <a:rPr lang="zh-CN" sz="2000" kern="100" dirty="0">
                          <a:effectLst/>
                          <a:latin typeface="Calibri" panose="020F0502020204030204"/>
                          <a:ea typeface="宋体" panose="02010600030101010101" pitchFamily="2" charset="-122"/>
                          <a:cs typeface="Times New Roman" panose="02020603050405020304"/>
                        </a:rPr>
                        <a:t>）、电信间</a:t>
                      </a:r>
                      <a:r>
                        <a:rPr lang="en-US" sz="2000" kern="100" dirty="0">
                          <a:effectLst/>
                          <a:latin typeface="Calibri" panose="020F0502020204030204"/>
                          <a:ea typeface="宋体" panose="02010600030101010101" pitchFamily="2" charset="-122"/>
                          <a:cs typeface="Times New Roman" panose="02020603050405020304"/>
                        </a:rPr>
                        <a:t>FD</a:t>
                      </a:r>
                      <a:r>
                        <a:rPr lang="zh-CN" sz="2000" kern="100" dirty="0">
                          <a:effectLst/>
                          <a:latin typeface="Calibri" panose="020F0502020204030204"/>
                          <a:ea typeface="宋体" panose="02010600030101010101" pitchFamily="2" charset="-122"/>
                          <a:cs typeface="Times New Roman" panose="02020603050405020304"/>
                        </a:rPr>
                        <a:t>采用的设备缆线和各类跳线应以通信设施和计算机网络设备的端口容量或按信息点的比例进行配置</a:t>
                      </a:r>
                      <a:endParaRPr lang="zh-CN" sz="2000" kern="100" dirty="0">
                        <a:effectLst/>
                        <a:latin typeface="Calibri" panose="020F05020202040302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zh-CN" sz="2000" kern="100" dirty="0">
                          <a:effectLst/>
                          <a:latin typeface="Calibri" panose="020F0502020204030204"/>
                          <a:ea typeface="宋体" panose="02010600030101010101" pitchFamily="2" charset="-122"/>
                          <a:cs typeface="Times New Roman" panose="02020603050405020304"/>
                        </a:rPr>
                        <a:t>电话跳线宜按每根</a:t>
                      </a:r>
                      <a:r>
                        <a:rPr lang="en-US" sz="2000" kern="100" dirty="0">
                          <a:effectLst/>
                          <a:latin typeface="Calibri" panose="020F0502020204030204"/>
                          <a:ea typeface="宋体" panose="02010600030101010101" pitchFamily="2" charset="-122"/>
                          <a:cs typeface="Times New Roman" panose="02020603050405020304"/>
                        </a:rPr>
                        <a:t>1</a:t>
                      </a:r>
                      <a:r>
                        <a:rPr lang="zh-CN" sz="2000" kern="100" dirty="0">
                          <a:effectLst/>
                          <a:latin typeface="Calibri" panose="020F0502020204030204"/>
                          <a:ea typeface="宋体" panose="02010600030101010101" pitchFamily="2" charset="-122"/>
                          <a:cs typeface="Times New Roman" panose="02020603050405020304"/>
                        </a:rPr>
                        <a:t>对或</a:t>
                      </a:r>
                      <a:r>
                        <a:rPr lang="en-US" sz="2000" kern="100" dirty="0">
                          <a:effectLst/>
                          <a:latin typeface="Calibri" panose="020F0502020204030204"/>
                          <a:ea typeface="宋体" panose="02010600030101010101" pitchFamily="2" charset="-122"/>
                          <a:cs typeface="Times New Roman" panose="02020603050405020304"/>
                        </a:rPr>
                        <a:t>2</a:t>
                      </a:r>
                      <a:r>
                        <a:rPr lang="zh-CN" sz="2000" kern="100" dirty="0">
                          <a:effectLst/>
                          <a:latin typeface="Calibri" panose="020F0502020204030204"/>
                          <a:ea typeface="宋体" panose="02010600030101010101" pitchFamily="2" charset="-122"/>
                          <a:cs typeface="Times New Roman" panose="02020603050405020304"/>
                        </a:rPr>
                        <a:t>对 对绞电缆容量配置，跳线两端连接插头采用</a:t>
                      </a:r>
                      <a:r>
                        <a:rPr lang="en-US" sz="2000" kern="100" dirty="0">
                          <a:effectLst/>
                          <a:latin typeface="Calibri" panose="020F0502020204030204"/>
                          <a:ea typeface="宋体" panose="02010600030101010101" pitchFamily="2" charset="-122"/>
                          <a:cs typeface="Times New Roman" panose="02020603050405020304"/>
                        </a:rPr>
                        <a:t>IDC</a:t>
                      </a:r>
                      <a:r>
                        <a:rPr lang="zh-CN" sz="2000" kern="100" dirty="0">
                          <a:effectLst/>
                          <a:latin typeface="Calibri" panose="020F0502020204030204"/>
                          <a:ea typeface="宋体" panose="02010600030101010101" pitchFamily="2" charset="-122"/>
                          <a:cs typeface="Times New Roman" panose="02020603050405020304"/>
                        </a:rPr>
                        <a:t>、</a:t>
                      </a:r>
                      <a:r>
                        <a:rPr lang="en-US" sz="2000" kern="100" dirty="0">
                          <a:effectLst/>
                          <a:latin typeface="Calibri" panose="020F0502020204030204"/>
                          <a:ea typeface="宋体" panose="02010600030101010101" pitchFamily="2" charset="-122"/>
                          <a:cs typeface="Times New Roman" panose="02020603050405020304"/>
                        </a:rPr>
                        <a:t>RJ45</a:t>
                      </a:r>
                      <a:r>
                        <a:rPr lang="zh-CN" sz="2000" kern="100" dirty="0">
                          <a:effectLst/>
                          <a:latin typeface="Calibri" panose="020F0502020204030204"/>
                          <a:ea typeface="宋体" panose="02010600030101010101" pitchFamily="2" charset="-122"/>
                          <a:cs typeface="Times New Roman" panose="02020603050405020304"/>
                        </a:rPr>
                        <a:t>型。</a:t>
                      </a:r>
                      <a:endParaRPr lang="zh-CN" sz="2000" kern="100" dirty="0">
                        <a:effectLst/>
                        <a:latin typeface="Calibri" panose="020F0502020204030204"/>
                        <a:ea typeface="宋体" panose="02010600030101010101" pitchFamily="2" charset="-122"/>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10870">
                <a:tc vMerge="1">
                  <a:tcPr/>
                </a:tc>
                <a:tc vMerge="1">
                  <a:tcPr/>
                </a:tc>
                <a:tc>
                  <a:txBody>
                    <a:bodyPr/>
                    <a:lstStyle/>
                    <a:p>
                      <a:pPr algn="just">
                        <a:spcAft>
                          <a:spcPts val="0"/>
                        </a:spcAft>
                      </a:pPr>
                      <a:r>
                        <a:rPr lang="zh-CN" sz="2000" kern="100">
                          <a:effectLst/>
                          <a:latin typeface="Calibri" panose="020F0502020204030204"/>
                          <a:ea typeface="宋体" panose="02010600030101010101" pitchFamily="2" charset="-122"/>
                          <a:cs typeface="Times New Roman" panose="02020603050405020304"/>
                        </a:rPr>
                        <a:t>数据跳线应按每根</a:t>
                      </a:r>
                      <a:r>
                        <a:rPr lang="en-US" sz="2000" kern="100">
                          <a:effectLst/>
                          <a:latin typeface="Calibri" panose="020F0502020204030204"/>
                          <a:ea typeface="宋体" panose="02010600030101010101" pitchFamily="2" charset="-122"/>
                          <a:cs typeface="Times New Roman" panose="02020603050405020304"/>
                        </a:rPr>
                        <a:t>4</a:t>
                      </a:r>
                      <a:r>
                        <a:rPr lang="zh-CN" sz="2000" kern="100">
                          <a:effectLst/>
                          <a:latin typeface="Calibri" panose="020F0502020204030204"/>
                          <a:ea typeface="宋体" panose="02010600030101010101" pitchFamily="2" charset="-122"/>
                          <a:cs typeface="Times New Roman" panose="02020603050405020304"/>
                        </a:rPr>
                        <a:t>对对绞电缆容量配置，跳线两端连接插头采用</a:t>
                      </a:r>
                      <a:r>
                        <a:rPr lang="en-US" sz="2000" kern="100">
                          <a:effectLst/>
                          <a:latin typeface="Calibri" panose="020F0502020204030204"/>
                          <a:ea typeface="宋体" panose="02010600030101010101" pitchFamily="2" charset="-122"/>
                          <a:cs typeface="Times New Roman" panose="02020603050405020304"/>
                        </a:rPr>
                        <a:t>IDC</a:t>
                      </a:r>
                      <a:r>
                        <a:rPr lang="zh-CN" sz="2000" kern="100">
                          <a:effectLst/>
                          <a:latin typeface="Calibri" panose="020F0502020204030204"/>
                          <a:ea typeface="宋体" panose="02010600030101010101" pitchFamily="2" charset="-122"/>
                          <a:cs typeface="Times New Roman" panose="02020603050405020304"/>
                        </a:rPr>
                        <a:t>或</a:t>
                      </a:r>
                      <a:r>
                        <a:rPr lang="en-US" sz="2000" kern="100">
                          <a:effectLst/>
                          <a:latin typeface="Calibri" panose="020F0502020204030204"/>
                          <a:ea typeface="宋体" panose="02010600030101010101" pitchFamily="2" charset="-122"/>
                          <a:cs typeface="Times New Roman" panose="02020603050405020304"/>
                        </a:rPr>
                        <a:t>RJ45</a:t>
                      </a:r>
                      <a:r>
                        <a:rPr lang="zh-CN" sz="2000" kern="100">
                          <a:effectLst/>
                          <a:latin typeface="Calibri" panose="020F0502020204030204"/>
                          <a:ea typeface="宋体" panose="02010600030101010101" pitchFamily="2" charset="-122"/>
                          <a:cs typeface="Times New Roman" panose="02020603050405020304"/>
                        </a:rPr>
                        <a:t>型。</a:t>
                      </a:r>
                      <a:endParaRPr lang="zh-CN" sz="2000" kern="100">
                        <a:effectLst/>
                        <a:latin typeface="Calibri" panose="020F0502020204030204"/>
                        <a:ea typeface="宋体" panose="02010600030101010101" pitchFamily="2" charset="-122"/>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09600">
                <a:tc vMerge="1">
                  <a:tcPr/>
                </a:tc>
                <a:tc vMerge="1">
                  <a:tcPr/>
                </a:tc>
                <a:tc>
                  <a:txBody>
                    <a:bodyPr/>
                    <a:lstStyle/>
                    <a:p>
                      <a:pPr algn="just">
                        <a:spcAft>
                          <a:spcPts val="0"/>
                        </a:spcAft>
                      </a:pPr>
                      <a:r>
                        <a:rPr lang="zh-CN" sz="2000" kern="100">
                          <a:effectLst/>
                          <a:latin typeface="Calibri" panose="020F0502020204030204"/>
                          <a:ea typeface="宋体" panose="02010600030101010101" pitchFamily="2" charset="-122"/>
                          <a:cs typeface="Times New Roman" panose="02020603050405020304"/>
                        </a:rPr>
                        <a:t>光纤跳线应按每根</a:t>
                      </a:r>
                      <a:r>
                        <a:rPr lang="en-US" sz="2000" kern="100">
                          <a:effectLst/>
                          <a:latin typeface="Calibri" panose="020F0502020204030204"/>
                          <a:ea typeface="宋体" panose="02010600030101010101" pitchFamily="2" charset="-122"/>
                          <a:cs typeface="Times New Roman" panose="02020603050405020304"/>
                        </a:rPr>
                        <a:t>1</a:t>
                      </a:r>
                      <a:r>
                        <a:rPr lang="zh-CN" sz="2000" kern="100">
                          <a:effectLst/>
                          <a:latin typeface="Calibri" panose="020F0502020204030204"/>
                          <a:ea typeface="宋体" panose="02010600030101010101" pitchFamily="2" charset="-122"/>
                          <a:cs typeface="Times New Roman" panose="02020603050405020304"/>
                        </a:rPr>
                        <a:t>芯或</a:t>
                      </a:r>
                      <a:r>
                        <a:rPr lang="en-US" sz="2000" kern="100">
                          <a:effectLst/>
                          <a:latin typeface="Calibri" panose="020F0502020204030204"/>
                          <a:ea typeface="宋体" panose="02010600030101010101" pitchFamily="2" charset="-122"/>
                          <a:cs typeface="Times New Roman" panose="02020603050405020304"/>
                        </a:rPr>
                        <a:t>2</a:t>
                      </a:r>
                      <a:r>
                        <a:rPr lang="zh-CN" sz="2000" kern="100">
                          <a:effectLst/>
                          <a:latin typeface="Calibri" panose="020F0502020204030204"/>
                          <a:ea typeface="宋体" panose="02010600030101010101" pitchFamily="2" charset="-122"/>
                          <a:cs typeface="Times New Roman" panose="02020603050405020304"/>
                        </a:rPr>
                        <a:t>芯光纤配置，光纤跳线连接器件插头采用</a:t>
                      </a:r>
                      <a:r>
                        <a:rPr lang="en-US" sz="2000" kern="100">
                          <a:effectLst/>
                          <a:latin typeface="Calibri" panose="020F0502020204030204"/>
                          <a:ea typeface="宋体" panose="02010600030101010101" pitchFamily="2" charset="-122"/>
                          <a:cs typeface="Times New Roman" panose="02020603050405020304"/>
                        </a:rPr>
                        <a:t>ST</a:t>
                      </a:r>
                      <a:r>
                        <a:rPr lang="zh-CN" sz="2000" kern="100">
                          <a:effectLst/>
                          <a:latin typeface="Calibri" panose="020F0502020204030204"/>
                          <a:ea typeface="宋体" panose="02010600030101010101" pitchFamily="2" charset="-122"/>
                          <a:cs typeface="Times New Roman" panose="02020603050405020304"/>
                        </a:rPr>
                        <a:t>、</a:t>
                      </a:r>
                      <a:r>
                        <a:rPr lang="en-US" sz="2000" kern="100">
                          <a:effectLst/>
                          <a:latin typeface="Calibri" panose="020F0502020204030204"/>
                          <a:ea typeface="宋体" panose="02010600030101010101" pitchFamily="2" charset="-122"/>
                          <a:cs typeface="Times New Roman" panose="02020603050405020304"/>
                        </a:rPr>
                        <a:t>SC</a:t>
                      </a:r>
                      <a:r>
                        <a:rPr lang="zh-CN" sz="2000" kern="100">
                          <a:effectLst/>
                          <a:latin typeface="Calibri" panose="020F0502020204030204"/>
                          <a:ea typeface="宋体" panose="02010600030101010101" pitchFamily="2" charset="-122"/>
                          <a:cs typeface="Times New Roman" panose="02020603050405020304"/>
                        </a:rPr>
                        <a:t>或</a:t>
                      </a:r>
                      <a:r>
                        <a:rPr lang="en-US" sz="2000" kern="100">
                          <a:effectLst/>
                          <a:latin typeface="Calibri" panose="020F0502020204030204"/>
                          <a:ea typeface="宋体" panose="02010600030101010101" pitchFamily="2" charset="-122"/>
                          <a:cs typeface="Times New Roman" panose="02020603050405020304"/>
                        </a:rPr>
                        <a:t>SFF</a:t>
                      </a:r>
                      <a:r>
                        <a:rPr lang="zh-CN" sz="2000" kern="100">
                          <a:effectLst/>
                          <a:latin typeface="Calibri" panose="020F0502020204030204"/>
                          <a:ea typeface="宋体" panose="02010600030101010101" pitchFamily="2" charset="-122"/>
                          <a:cs typeface="Times New Roman" panose="02020603050405020304"/>
                        </a:rPr>
                        <a:t>型。</a:t>
                      </a:r>
                      <a:endParaRPr lang="zh-CN" sz="2000" kern="100">
                        <a:effectLst/>
                        <a:latin typeface="Calibri" panose="020F0502020204030204"/>
                        <a:ea typeface="宋体" panose="02010600030101010101" pitchFamily="2" charset="-122"/>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21740">
                <a:tc vMerge="1">
                  <a:tcPr/>
                </a:tc>
                <a:tc vMerge="1">
                  <a:tcPr/>
                </a:tc>
                <a:tc>
                  <a:txBody>
                    <a:bodyPr/>
                    <a:lstStyle/>
                    <a:p>
                      <a:pPr algn="just">
                        <a:spcAft>
                          <a:spcPts val="0"/>
                        </a:spcAft>
                      </a:pPr>
                      <a:r>
                        <a:rPr lang="zh-CN" sz="2000" kern="100" dirty="0">
                          <a:effectLst/>
                          <a:latin typeface="Calibri" panose="020F0502020204030204"/>
                          <a:ea typeface="宋体" panose="02010600030101010101" pitchFamily="2" charset="-122"/>
                          <a:cs typeface="Times New Roman" panose="02020603050405020304"/>
                        </a:rPr>
                        <a:t>采用的设备缆线和各类跳线宜按计算机网络设备的使用端口容量和电话交换机的实装容量、业务的实际需求或信息点总数的比例进行配置，比例范围为</a:t>
                      </a:r>
                      <a:r>
                        <a:rPr lang="en-US" sz="2000" kern="100" dirty="0">
                          <a:effectLst/>
                          <a:latin typeface="Calibri" panose="020F0502020204030204"/>
                          <a:ea typeface="宋体" panose="02010600030101010101" pitchFamily="2" charset="-122"/>
                          <a:cs typeface="Times New Roman" panose="02020603050405020304"/>
                        </a:rPr>
                        <a:t>25</a:t>
                      </a:r>
                      <a:r>
                        <a:rPr lang="zh-CN" sz="2000" kern="100" dirty="0">
                          <a:effectLst/>
                          <a:latin typeface="Calibri" panose="020F0502020204030204"/>
                          <a:ea typeface="宋体" panose="02010600030101010101" pitchFamily="2" charset="-122"/>
                          <a:cs typeface="Times New Roman" panose="02020603050405020304"/>
                        </a:rPr>
                        <a:t>％～</a:t>
                      </a:r>
                      <a:r>
                        <a:rPr lang="en-US" sz="2000" kern="100" dirty="0">
                          <a:effectLst/>
                          <a:latin typeface="Calibri" panose="020F0502020204030204"/>
                          <a:ea typeface="宋体" panose="02010600030101010101" pitchFamily="2" charset="-122"/>
                          <a:cs typeface="Times New Roman" panose="02020603050405020304"/>
                        </a:rPr>
                        <a:t>50</a:t>
                      </a:r>
                      <a:r>
                        <a:rPr lang="zh-CN" sz="2000" kern="100" dirty="0">
                          <a:effectLst/>
                          <a:latin typeface="Calibri" panose="020F0502020204030204"/>
                          <a:ea typeface="宋体" panose="02010600030101010101" pitchFamily="2" charset="-122"/>
                          <a:cs typeface="Times New Roman" panose="02020603050405020304"/>
                        </a:rPr>
                        <a:t>％。</a:t>
                      </a:r>
                      <a:endParaRPr lang="zh-CN" sz="2000" kern="100" dirty="0">
                        <a:effectLst/>
                        <a:latin typeface="Calibri" panose="020F0502020204030204"/>
                        <a:ea typeface="宋体" panose="02010600030101010101" pitchFamily="2" charset="-122"/>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ransition>
    <p:zoom/>
  </p:transition>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ChangeArrowheads="1"/>
          </p:cNvSpPr>
          <p:nvPr/>
        </p:nvSpPr>
        <p:spPr bwMode="auto">
          <a:xfrm>
            <a:off x="767715" y="2358390"/>
            <a:ext cx="10748010" cy="3415030"/>
          </a:xfrm>
          <a:prstGeom prst="rect">
            <a:avLst/>
          </a:prstGeom>
          <a:solidFill>
            <a:srgbClr val="FFFFFF"/>
          </a:solidFill>
          <a:ln w="9525">
            <a:solidFill>
              <a:schemeClr val="accent1">
                <a:lumMod val="50000"/>
              </a:schemeClr>
            </a:solidFill>
            <a:miter lim="800000"/>
          </a:ln>
          <a:effectLst/>
        </p:spPr>
        <p:txBody>
          <a:bodyPr wrap="square" anchor="ctr">
            <a:spAutoFit/>
          </a:bodyPr>
          <a:lstStyle/>
          <a:p>
            <a:pPr indent="457200">
              <a:defRPr/>
            </a:pPr>
            <a:r>
              <a:rPr lang="zh-CN" altLang="zh-CN" sz="2400" dirty="0"/>
              <a:t>以太网供电</a:t>
            </a:r>
            <a:r>
              <a:rPr lang="en-US" altLang="zh-CN" sz="2400" dirty="0"/>
              <a:t>(Power over Ethernet</a:t>
            </a:r>
            <a:r>
              <a:rPr lang="zh-CN" altLang="zh-CN" sz="2400" dirty="0"/>
              <a:t>，</a:t>
            </a:r>
            <a:r>
              <a:rPr lang="en-US" altLang="zh-CN" sz="2400" dirty="0" err="1"/>
              <a:t>PoE</a:t>
            </a:r>
            <a:r>
              <a:rPr lang="en-US" altLang="zh-CN" sz="2400" dirty="0"/>
              <a:t>)</a:t>
            </a:r>
            <a:r>
              <a:rPr lang="zh-CN" altLang="zh-CN" sz="2400" dirty="0"/>
              <a:t>是一种将供电集成到标准局域网设备中的技术。它可通过使用同一根用于网络连接的电缆，将电源供应到网络设备上，例如</a:t>
            </a:r>
            <a:r>
              <a:rPr lang="en-US" altLang="zh-CN" sz="2400" dirty="0"/>
              <a:t>IP</a:t>
            </a:r>
            <a:r>
              <a:rPr lang="zh-CN" altLang="zh-CN" sz="2400" dirty="0"/>
              <a:t>电话机、网络摄像机或无线</a:t>
            </a:r>
            <a:r>
              <a:rPr lang="en-US" altLang="zh-CN" sz="2400" dirty="0"/>
              <a:t>AP</a:t>
            </a:r>
            <a:r>
              <a:rPr lang="zh-CN" altLang="zh-CN" sz="2400" dirty="0"/>
              <a:t>等。</a:t>
            </a:r>
            <a:r>
              <a:rPr lang="en-US" altLang="zh-CN" sz="2400" dirty="0" err="1"/>
              <a:t>PoE</a:t>
            </a:r>
            <a:r>
              <a:rPr lang="zh-CN" altLang="zh-CN" sz="2400" dirty="0"/>
              <a:t>技术遵循于</a:t>
            </a:r>
            <a:r>
              <a:rPr lang="en-US" altLang="zh-CN" sz="2400" dirty="0"/>
              <a:t>IEEE 802.3af</a:t>
            </a:r>
            <a:r>
              <a:rPr lang="zh-CN" altLang="zh-CN" sz="2400" dirty="0"/>
              <a:t>标准，并且在不降低网络数据通讯性能、缩小网络范围的基础上对网络设备进行供电。</a:t>
            </a:r>
            <a:endParaRPr lang="zh-CN" altLang="zh-CN" sz="2400" dirty="0"/>
          </a:p>
          <a:p>
            <a:pPr indent="457200">
              <a:defRPr/>
            </a:pPr>
            <a:r>
              <a:rPr lang="zh-CN" altLang="zh-CN" sz="2400" dirty="0"/>
              <a:t>在各种温度条件下，布线系统</a:t>
            </a:r>
            <a:r>
              <a:rPr lang="en-US" altLang="zh-CN" sz="2400" dirty="0"/>
              <a:t>D</a:t>
            </a:r>
            <a:r>
              <a:rPr lang="zh-CN" altLang="zh-CN" sz="2400" dirty="0"/>
              <a:t>、</a:t>
            </a:r>
            <a:r>
              <a:rPr lang="en-US" altLang="zh-CN" sz="2400" dirty="0"/>
              <a:t>E</a:t>
            </a:r>
            <a:r>
              <a:rPr lang="zh-CN" altLang="zh-CN" sz="2400" dirty="0"/>
              <a:t>、</a:t>
            </a:r>
            <a:r>
              <a:rPr lang="en-US" altLang="zh-CN" sz="2400" dirty="0"/>
              <a:t>F</a:t>
            </a:r>
            <a:r>
              <a:rPr lang="zh-CN" altLang="zh-CN" sz="2400" dirty="0"/>
              <a:t>级信道线对每一导体最小的传送直流电流应为</a:t>
            </a:r>
            <a:r>
              <a:rPr lang="en-US" altLang="zh-CN" sz="2400" dirty="0"/>
              <a:t>0.175A</a:t>
            </a:r>
            <a:r>
              <a:rPr lang="zh-CN" altLang="zh-CN" sz="2400" dirty="0"/>
              <a:t>。</a:t>
            </a:r>
            <a:endParaRPr lang="zh-CN" altLang="zh-CN" sz="2400" dirty="0"/>
          </a:p>
          <a:p>
            <a:pPr indent="457200">
              <a:defRPr/>
            </a:pPr>
            <a:r>
              <a:rPr lang="zh-CN" altLang="zh-CN" sz="2400" dirty="0"/>
              <a:t>在各种温度条件下，布线系统</a:t>
            </a:r>
            <a:r>
              <a:rPr lang="en-US" altLang="zh-CN" sz="2400" dirty="0"/>
              <a:t>D</a:t>
            </a:r>
            <a:r>
              <a:rPr lang="zh-CN" altLang="zh-CN" sz="2400" dirty="0"/>
              <a:t>、</a:t>
            </a:r>
            <a:r>
              <a:rPr lang="en-US" altLang="zh-CN" sz="2400" dirty="0"/>
              <a:t>E</a:t>
            </a:r>
            <a:r>
              <a:rPr lang="zh-CN" altLang="zh-CN" sz="2400" dirty="0"/>
              <a:t>、</a:t>
            </a:r>
            <a:r>
              <a:rPr lang="en-US" altLang="zh-CN" sz="2400" dirty="0"/>
              <a:t>F</a:t>
            </a:r>
            <a:r>
              <a:rPr lang="zh-CN" altLang="zh-CN" sz="2400" dirty="0"/>
              <a:t>级信道的任何导体之间应支持</a:t>
            </a:r>
            <a:r>
              <a:rPr lang="en-US" altLang="zh-CN" sz="2400" dirty="0"/>
              <a:t>48V</a:t>
            </a:r>
            <a:r>
              <a:rPr lang="zh-CN" altLang="zh-CN" sz="2400" dirty="0"/>
              <a:t>直流工作电压，每一线对的输出功率应为</a:t>
            </a:r>
            <a:r>
              <a:rPr lang="en-US" altLang="zh-CN" sz="2400" dirty="0"/>
              <a:t>15.4W</a:t>
            </a:r>
            <a:r>
              <a:rPr lang="zh-CN" altLang="zh-CN" sz="2400" dirty="0"/>
              <a:t>，末端为</a:t>
            </a:r>
            <a:r>
              <a:rPr lang="en-US" altLang="zh-CN" sz="2400" dirty="0"/>
              <a:t>13W</a:t>
            </a:r>
            <a:r>
              <a:rPr lang="zh-CN" altLang="zh-CN" sz="2400" dirty="0"/>
              <a:t>受电设备。</a:t>
            </a:r>
            <a:endParaRPr lang="zh-CN" altLang="zh-CN" sz="2400" dirty="0"/>
          </a:p>
        </p:txBody>
      </p:sp>
      <p:sp>
        <p:nvSpPr>
          <p:cNvPr id="82947" name="标题 1"/>
          <p:cNvSpPr/>
          <p:nvPr/>
        </p:nvSpPr>
        <p:spPr bwMode="auto">
          <a:xfrm>
            <a:off x="3071813" y="260350"/>
            <a:ext cx="7056437"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r>
              <a:rPr kumimoji="0" lang="en-US" altLang="zh-CN" sz="3600" b="1">
                <a:solidFill>
                  <a:srgbClr val="375B79"/>
                </a:solidFill>
              </a:rPr>
              <a:t>3.2.9</a:t>
            </a:r>
            <a:r>
              <a:rPr kumimoji="0" lang="zh-CN" altLang="en-US" sz="3600" b="1">
                <a:solidFill>
                  <a:srgbClr val="375B79"/>
                </a:solidFill>
              </a:rPr>
              <a:t> 以太网在线供电</a:t>
            </a:r>
            <a:endParaRPr kumimoji="0" lang="zh-CN" altLang="en-US" sz="3600" b="1">
              <a:solidFill>
                <a:srgbClr val="375B79"/>
              </a:solidFill>
            </a:endParaRPr>
          </a:p>
        </p:txBody>
      </p:sp>
      <p:pic>
        <p:nvPicPr>
          <p:cNvPr id="82948" name="Picture 38" descr="3"/>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767715" y="1213803"/>
            <a:ext cx="4071938"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2949" name="Rectangle 39"/>
          <p:cNvSpPr>
            <a:spLocks noChangeArrowheads="1"/>
          </p:cNvSpPr>
          <p:nvPr/>
        </p:nvSpPr>
        <p:spPr bwMode="auto">
          <a:xfrm>
            <a:off x="1023303" y="1291590"/>
            <a:ext cx="3673475"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r>
              <a:rPr lang="en-US" altLang="zh-CN" sz="2400" b="1">
                <a:solidFill>
                  <a:schemeClr val="bg1"/>
                </a:solidFill>
              </a:rPr>
              <a:t>1.</a:t>
            </a:r>
            <a:r>
              <a:rPr lang="zh-CN" altLang="zh-CN" sz="2400" b="1">
                <a:solidFill>
                  <a:schemeClr val="bg1"/>
                </a:solidFill>
              </a:rPr>
              <a:t>以太网在线供电</a:t>
            </a:r>
            <a:r>
              <a:rPr lang="en-US" altLang="zh-CN" sz="2400" b="1">
                <a:solidFill>
                  <a:schemeClr val="bg1"/>
                </a:solidFill>
              </a:rPr>
              <a:t> (PoE)</a:t>
            </a:r>
            <a:endParaRPr lang="zh-CN" altLang="en-US" sz="2400" b="1">
              <a:solidFill>
                <a:schemeClr val="bg1"/>
              </a:solidFill>
            </a:endParaRPr>
          </a:p>
        </p:txBody>
      </p:sp>
    </p:spTree>
  </p:cSld>
  <p:clrMapOvr>
    <a:masterClrMapping/>
  </p:clrMapOvr>
  <p:transition>
    <p:zoom/>
  </p:transition>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ChangeArrowheads="1"/>
          </p:cNvSpPr>
          <p:nvPr/>
        </p:nvSpPr>
        <p:spPr bwMode="auto">
          <a:xfrm>
            <a:off x="695960" y="2398713"/>
            <a:ext cx="11012805" cy="3415030"/>
          </a:xfrm>
          <a:prstGeom prst="rect">
            <a:avLst/>
          </a:prstGeom>
          <a:solidFill>
            <a:srgbClr val="FFFFFF"/>
          </a:solidFill>
          <a:ln w="9525">
            <a:solidFill>
              <a:schemeClr val="accent1">
                <a:lumMod val="50000"/>
              </a:schemeClr>
            </a:solidFill>
            <a:miter lim="800000"/>
          </a:ln>
          <a:effectLst/>
        </p:spPr>
        <p:txBody>
          <a:bodyPr wrap="square" anchor="ctr">
            <a:spAutoFit/>
          </a:bodyPr>
          <a:lstStyle/>
          <a:p>
            <a:pPr indent="457200">
              <a:defRPr/>
            </a:pPr>
            <a:r>
              <a:rPr lang="zh-CN" altLang="zh-CN" sz="2400" dirty="0"/>
              <a:t>通常有两种方法，即通过使用供电交换机或中间跨度设备实现。以太网在线供电（</a:t>
            </a:r>
            <a:r>
              <a:rPr lang="en-US" altLang="zh-CN" sz="2400" dirty="0" err="1"/>
              <a:t>PoE</a:t>
            </a:r>
            <a:r>
              <a:rPr lang="zh-CN" altLang="zh-CN" sz="2400" dirty="0"/>
              <a:t>）采用由具有供电功能的以太网网络交换机</a:t>
            </a:r>
            <a:r>
              <a:rPr lang="en-US" altLang="zh-CN" sz="2400" dirty="0"/>
              <a:t>SW</a:t>
            </a:r>
            <a:r>
              <a:rPr lang="zh-CN" altLang="zh-CN" sz="2400" dirty="0"/>
              <a:t>，通过叠加在数据传输线对</a:t>
            </a:r>
            <a:r>
              <a:rPr lang="en-US" altLang="zh-CN" sz="2400" dirty="0"/>
              <a:t>1</a:t>
            </a:r>
            <a:r>
              <a:rPr lang="zh-CN" altLang="zh-CN" sz="2400" dirty="0"/>
              <a:t>和</a:t>
            </a:r>
            <a:r>
              <a:rPr lang="en-US" altLang="zh-CN" sz="2400" dirty="0"/>
              <a:t>2</a:t>
            </a:r>
            <a:r>
              <a:rPr lang="zh-CN" altLang="zh-CN" sz="2400" dirty="0"/>
              <a:t>、</a:t>
            </a:r>
            <a:r>
              <a:rPr lang="en-US" altLang="zh-CN" sz="2400" dirty="0"/>
              <a:t>3</a:t>
            </a:r>
            <a:r>
              <a:rPr lang="zh-CN" altLang="zh-CN" sz="2400" dirty="0"/>
              <a:t>和</a:t>
            </a:r>
            <a:r>
              <a:rPr lang="en-US" altLang="zh-CN" sz="2400" dirty="0"/>
              <a:t>6</a:t>
            </a:r>
            <a:r>
              <a:rPr lang="zh-CN" altLang="zh-CN" sz="2400" dirty="0"/>
              <a:t>向受电设备供电。或</a:t>
            </a:r>
            <a:r>
              <a:rPr lang="en-US" altLang="zh-CN" sz="2400" dirty="0"/>
              <a:t>1</a:t>
            </a:r>
            <a:r>
              <a:rPr lang="zh-CN" altLang="zh-CN" sz="2400" dirty="0"/>
              <a:t>、</a:t>
            </a:r>
            <a:r>
              <a:rPr lang="en-US" altLang="zh-CN" sz="2400" dirty="0"/>
              <a:t>2/3</a:t>
            </a:r>
            <a:r>
              <a:rPr lang="zh-CN" altLang="zh-CN" sz="2400" dirty="0"/>
              <a:t>、</a:t>
            </a:r>
            <a:r>
              <a:rPr lang="en-US" altLang="zh-CN" sz="2400" dirty="0"/>
              <a:t>6</a:t>
            </a:r>
            <a:r>
              <a:rPr lang="zh-CN" altLang="zh-CN" sz="2400" dirty="0"/>
              <a:t>信号，</a:t>
            </a:r>
            <a:r>
              <a:rPr lang="en-US" altLang="zh-CN" sz="2400" dirty="0"/>
              <a:t>4</a:t>
            </a:r>
            <a:r>
              <a:rPr lang="zh-CN" altLang="zh-CN" sz="2400" dirty="0"/>
              <a:t>、</a:t>
            </a:r>
            <a:r>
              <a:rPr lang="en-US" altLang="zh-CN" sz="2400" dirty="0"/>
              <a:t>5</a:t>
            </a:r>
            <a:r>
              <a:rPr lang="zh-CN" altLang="zh-CN" sz="2400" dirty="0"/>
              <a:t>／</a:t>
            </a:r>
            <a:r>
              <a:rPr lang="en-US" altLang="zh-CN" sz="2400" dirty="0"/>
              <a:t>7</a:t>
            </a:r>
            <a:r>
              <a:rPr lang="zh-CN" altLang="zh-CN" sz="2400" dirty="0"/>
              <a:t>、</a:t>
            </a:r>
            <a:r>
              <a:rPr lang="en-US" altLang="zh-CN" sz="2400" dirty="0"/>
              <a:t>8</a:t>
            </a:r>
            <a:r>
              <a:rPr lang="zh-CN" altLang="zh-CN" sz="2400" dirty="0"/>
              <a:t>供电。如图</a:t>
            </a:r>
            <a:r>
              <a:rPr lang="en-US" altLang="zh-CN" sz="2400" dirty="0"/>
              <a:t>3.21</a:t>
            </a:r>
            <a:r>
              <a:rPr lang="zh-CN" altLang="zh-CN" sz="2400" dirty="0"/>
              <a:t>所示。</a:t>
            </a:r>
            <a:endParaRPr lang="zh-CN" altLang="zh-CN" sz="2400" dirty="0"/>
          </a:p>
          <a:p>
            <a:pPr indent="457200">
              <a:defRPr/>
            </a:pPr>
            <a:r>
              <a:rPr lang="zh-CN" altLang="zh-CN" sz="2400" dirty="0"/>
              <a:t>另一种方法是在交换机和配线架之间连接一台中间跨度设备</a:t>
            </a:r>
            <a:r>
              <a:rPr lang="en-US" altLang="zh-CN" sz="2400" dirty="0"/>
              <a:t>(</a:t>
            </a:r>
            <a:r>
              <a:rPr lang="zh-CN" altLang="zh-CN" sz="2400" dirty="0"/>
              <a:t>通常称为模块配线架式的供电设备</a:t>
            </a:r>
            <a:r>
              <a:rPr lang="en-US" altLang="zh-CN" sz="2400" dirty="0"/>
              <a:t>SB)</a:t>
            </a:r>
            <a:r>
              <a:rPr lang="zh-CN" altLang="zh-CN" sz="2400" dirty="0"/>
              <a:t>，通过非数据线对</a:t>
            </a:r>
            <a:r>
              <a:rPr lang="en-US" altLang="zh-CN" sz="2400" dirty="0"/>
              <a:t>4</a:t>
            </a:r>
            <a:r>
              <a:rPr lang="zh-CN" altLang="zh-CN" sz="2400" dirty="0"/>
              <a:t>和</a:t>
            </a:r>
            <a:r>
              <a:rPr lang="en-US" altLang="zh-CN" sz="2400" dirty="0"/>
              <a:t> 5</a:t>
            </a:r>
            <a:r>
              <a:rPr lang="zh-CN" altLang="zh-CN" sz="2400" dirty="0"/>
              <a:t>、</a:t>
            </a:r>
            <a:r>
              <a:rPr lang="en-US" altLang="zh-CN" sz="2400" dirty="0"/>
              <a:t>7</a:t>
            </a:r>
            <a:r>
              <a:rPr lang="zh-CN" altLang="zh-CN" sz="2400" dirty="0"/>
              <a:t>和</a:t>
            </a:r>
            <a:r>
              <a:rPr lang="en-US" altLang="zh-CN" sz="2400" dirty="0"/>
              <a:t>8</a:t>
            </a:r>
            <a:r>
              <a:rPr lang="zh-CN" altLang="zh-CN" sz="2400" dirty="0"/>
              <a:t>向受电设备提供电源。模块配线架式的供电设备</a:t>
            </a:r>
            <a:r>
              <a:rPr lang="en-US" altLang="zh-CN" sz="2400" dirty="0"/>
              <a:t>SB</a:t>
            </a:r>
            <a:r>
              <a:rPr lang="zh-CN" altLang="zh-CN" sz="2400" dirty="0"/>
              <a:t>应兼容</a:t>
            </a:r>
            <a:r>
              <a:rPr lang="en-US" altLang="zh-CN" sz="2400" dirty="0"/>
              <a:t>IEEE 802.3af</a:t>
            </a:r>
            <a:r>
              <a:rPr lang="zh-CN" altLang="zh-CN" sz="2400" dirty="0"/>
              <a:t>标准，满足网络交换机协议，应能识别受电设备的正确供电电压，向受电设备不间断地提供要求的电源，受电设备有情况立即断电，当受电设备断开后停止供电。如图</a:t>
            </a:r>
            <a:r>
              <a:rPr lang="en-US" altLang="zh-CN" sz="2400" dirty="0"/>
              <a:t>3.22</a:t>
            </a:r>
            <a:r>
              <a:rPr lang="zh-CN" altLang="zh-CN" sz="2400" dirty="0"/>
              <a:t>所示。</a:t>
            </a:r>
            <a:endParaRPr lang="zh-CN" altLang="zh-CN" sz="2400" dirty="0"/>
          </a:p>
        </p:txBody>
      </p:sp>
      <p:sp>
        <p:nvSpPr>
          <p:cNvPr id="83971" name="标题 1"/>
          <p:cNvSpPr/>
          <p:nvPr/>
        </p:nvSpPr>
        <p:spPr bwMode="auto">
          <a:xfrm>
            <a:off x="3071813" y="260350"/>
            <a:ext cx="7056437"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r>
              <a:rPr kumimoji="0" lang="en-US" altLang="zh-CN" sz="3600" b="1">
                <a:solidFill>
                  <a:srgbClr val="375B79"/>
                </a:solidFill>
              </a:rPr>
              <a:t>3.2.9</a:t>
            </a:r>
            <a:r>
              <a:rPr kumimoji="0" lang="zh-CN" altLang="en-US" sz="3600" b="1">
                <a:solidFill>
                  <a:srgbClr val="375B79"/>
                </a:solidFill>
              </a:rPr>
              <a:t> 以太网在线供电</a:t>
            </a:r>
            <a:endParaRPr kumimoji="0" lang="zh-CN" altLang="en-US" sz="3600" b="1">
              <a:solidFill>
                <a:srgbClr val="375B79"/>
              </a:solidFill>
            </a:endParaRPr>
          </a:p>
        </p:txBody>
      </p:sp>
      <p:pic>
        <p:nvPicPr>
          <p:cNvPr id="83972" name="Picture 38" descr="3"/>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695960" y="1255078"/>
            <a:ext cx="5800725"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3973" name="Rectangle 39"/>
          <p:cNvSpPr>
            <a:spLocks noChangeArrowheads="1"/>
          </p:cNvSpPr>
          <p:nvPr/>
        </p:nvSpPr>
        <p:spPr bwMode="auto">
          <a:xfrm>
            <a:off x="951548" y="1332865"/>
            <a:ext cx="5400675"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r>
              <a:rPr lang="en-US" altLang="zh-CN" sz="2400" b="1">
                <a:solidFill>
                  <a:schemeClr val="bg1"/>
                </a:solidFill>
              </a:rPr>
              <a:t>2</a:t>
            </a:r>
            <a:r>
              <a:rPr lang="zh-CN" altLang="zh-CN" sz="2400" b="1">
                <a:solidFill>
                  <a:schemeClr val="bg1"/>
                </a:solidFill>
              </a:rPr>
              <a:t>．以太网在线供电</a:t>
            </a:r>
            <a:r>
              <a:rPr lang="en-US" altLang="zh-CN" sz="2400" b="1">
                <a:solidFill>
                  <a:schemeClr val="bg1"/>
                </a:solidFill>
              </a:rPr>
              <a:t> (PoE)</a:t>
            </a:r>
            <a:r>
              <a:rPr lang="zh-CN" altLang="zh-CN" sz="2400" b="1">
                <a:solidFill>
                  <a:schemeClr val="bg1"/>
                </a:solidFill>
              </a:rPr>
              <a:t>的工作方式 </a:t>
            </a:r>
            <a:endParaRPr lang="zh-CN" altLang="en-US" sz="2400" b="1">
              <a:solidFill>
                <a:schemeClr val="bg1"/>
              </a:solidFill>
            </a:endParaRPr>
          </a:p>
        </p:txBody>
      </p:sp>
    </p:spTree>
  </p:cSld>
  <p:clrMapOvr>
    <a:masterClrMapping/>
  </p:clrMapOvr>
  <p:transition>
    <p:zoom/>
  </p:transition>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标题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smtClean="0"/>
          </a:p>
        </p:txBody>
      </p:sp>
      <p:pic>
        <p:nvPicPr>
          <p:cNvPr id="3" name="图片 2"/>
          <p:cNvPicPr>
            <a:picLocks noChangeAspect="1"/>
          </p:cNvPicPr>
          <p:nvPr/>
        </p:nvPicPr>
        <p:blipFill>
          <a:blip r:embed="rId1"/>
          <a:stretch>
            <a:fillRect/>
          </a:stretch>
        </p:blipFill>
        <p:spPr>
          <a:xfrm>
            <a:off x="767715" y="1557020"/>
            <a:ext cx="9650095" cy="3563620"/>
          </a:xfrm>
          <a:prstGeom prst="rect">
            <a:avLst/>
          </a:prstGeom>
        </p:spPr>
      </p:pic>
    </p:spTree>
  </p:cSld>
  <p:clrMapOvr>
    <a:masterClrMapping/>
  </p:clrMapOvr>
  <p:transition>
    <p:zoom/>
  </p:transition>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标题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smtClean="0"/>
          </a:p>
        </p:txBody>
      </p:sp>
      <p:pic>
        <p:nvPicPr>
          <p:cNvPr id="4" name="图片 3"/>
          <p:cNvPicPr>
            <a:picLocks noChangeAspect="1"/>
          </p:cNvPicPr>
          <p:nvPr/>
        </p:nvPicPr>
        <p:blipFill>
          <a:blip r:embed="rId1"/>
          <a:stretch>
            <a:fillRect/>
          </a:stretch>
        </p:blipFill>
        <p:spPr>
          <a:xfrm>
            <a:off x="767715" y="1412875"/>
            <a:ext cx="10304780" cy="3877945"/>
          </a:xfrm>
          <a:prstGeom prst="rect">
            <a:avLst/>
          </a:prstGeom>
        </p:spPr>
      </p:pic>
    </p:spTree>
  </p:cSld>
  <p:clrMapOvr>
    <a:masterClrMapping/>
  </p:clrMapOvr>
  <p:transition>
    <p:zoom/>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ChangeArrowheads="1"/>
          </p:cNvSpPr>
          <p:nvPr/>
        </p:nvSpPr>
        <p:spPr bwMode="auto">
          <a:xfrm>
            <a:off x="551180" y="1556385"/>
            <a:ext cx="10965180" cy="3669030"/>
          </a:xfrm>
          <a:prstGeom prst="rect">
            <a:avLst/>
          </a:prstGeom>
          <a:solidFill>
            <a:srgbClr val="FFFFFF"/>
          </a:solidFill>
          <a:ln w="9525">
            <a:solidFill>
              <a:schemeClr val="accent1">
                <a:lumMod val="50000"/>
              </a:schemeClr>
            </a:solidFill>
            <a:miter lim="800000"/>
          </a:ln>
          <a:effectLst/>
        </p:spPr>
        <p:txBody>
          <a:bodyPr wrap="square" anchor="ctr">
            <a:spAutoFit/>
          </a:bodyPr>
          <a:lstStyle/>
          <a:p>
            <a:pPr indent="535305">
              <a:lnSpc>
                <a:spcPts val="3100"/>
              </a:lnSpc>
              <a:defRPr/>
            </a:pPr>
            <a:r>
              <a:rPr lang="zh-CN" altLang="en-US" sz="2400" b="1" dirty="0"/>
              <a:t>（</a:t>
            </a:r>
            <a:r>
              <a:rPr lang="en-US" sz="2400" b="1" dirty="0"/>
              <a:t>1</a:t>
            </a:r>
            <a:r>
              <a:rPr lang="zh-CN" altLang="en-US" sz="2400" b="1" dirty="0"/>
              <a:t>）</a:t>
            </a:r>
            <a:r>
              <a:rPr lang="en-US" sz="2400" b="1" dirty="0"/>
              <a:t>CD</a:t>
            </a:r>
            <a:r>
              <a:rPr lang="zh-CN" altLang="en-US" sz="2400" b="1" dirty="0"/>
              <a:t>：设置于建筑群中处于中心位置的某一建筑物的设备间（内置了</a:t>
            </a:r>
            <a:r>
              <a:rPr lang="en-US" sz="2400" b="1" dirty="0"/>
              <a:t>BD</a:t>
            </a:r>
            <a:r>
              <a:rPr lang="zh-CN" altLang="en-US" sz="2400" b="1" dirty="0"/>
              <a:t>和</a:t>
            </a:r>
            <a:r>
              <a:rPr lang="en-US" sz="2400" b="1" dirty="0"/>
              <a:t>CD</a:t>
            </a:r>
            <a:r>
              <a:rPr lang="zh-CN" altLang="en-US" sz="2400" b="1" dirty="0"/>
              <a:t>的配线设备，只是在模块上加以区别）。</a:t>
            </a:r>
            <a:r>
              <a:rPr lang="en-US" sz="2400" b="1" dirty="0"/>
              <a:t>CD</a:t>
            </a:r>
            <a:r>
              <a:rPr lang="zh-CN" altLang="en-US" sz="2400" b="1" dirty="0"/>
              <a:t>的安装地点主要考虑到建筑群主干缆线的传输路由距离和管理的方便，可以设置于设备间活进线间。</a:t>
            </a:r>
            <a:endParaRPr lang="zh-CN" altLang="en-US" sz="2400" b="1" dirty="0"/>
          </a:p>
          <a:p>
            <a:pPr indent="535305">
              <a:lnSpc>
                <a:spcPts val="3100"/>
              </a:lnSpc>
              <a:defRPr/>
            </a:pPr>
            <a:r>
              <a:rPr lang="zh-CN" altLang="en-US" sz="2400" b="1" dirty="0"/>
              <a:t>（</a:t>
            </a:r>
            <a:r>
              <a:rPr lang="en-US" sz="2400" b="1" dirty="0"/>
              <a:t>2</a:t>
            </a:r>
            <a:r>
              <a:rPr lang="zh-CN" altLang="en-US" sz="2400" b="1" dirty="0"/>
              <a:t>）</a:t>
            </a:r>
            <a:r>
              <a:rPr lang="en-US" sz="2400" b="1" dirty="0"/>
              <a:t>BD</a:t>
            </a:r>
            <a:r>
              <a:rPr lang="zh-CN" altLang="en-US" sz="2400" b="1" dirty="0"/>
              <a:t>：设置于建筑物内的设备间。一般语音和数据的设备间是公用的，但也有分开设置的。语音的</a:t>
            </a:r>
            <a:r>
              <a:rPr lang="en-US" sz="2400" b="1" dirty="0"/>
              <a:t>BD</a:t>
            </a:r>
            <a:r>
              <a:rPr lang="zh-CN" altLang="en-US" sz="2400" b="1" dirty="0"/>
              <a:t>设备间通常考虑设于大楼的底层，而数据的设备间则处于大楼的中间位置。</a:t>
            </a:r>
            <a:endParaRPr lang="zh-CN" altLang="en-US" sz="2400" b="1" dirty="0"/>
          </a:p>
          <a:p>
            <a:pPr indent="535305">
              <a:lnSpc>
                <a:spcPts val="3100"/>
              </a:lnSpc>
              <a:defRPr/>
            </a:pPr>
            <a:r>
              <a:rPr lang="zh-CN" altLang="en-US" sz="2400" b="1" dirty="0"/>
              <a:t>（</a:t>
            </a:r>
            <a:r>
              <a:rPr lang="en-US" sz="2400" b="1" dirty="0"/>
              <a:t>3</a:t>
            </a:r>
            <a:r>
              <a:rPr lang="zh-CN" altLang="en-US" sz="2400" b="1" dirty="0"/>
              <a:t>）</a:t>
            </a:r>
            <a:r>
              <a:rPr lang="en-US" sz="2400" b="1" dirty="0"/>
              <a:t>FD</a:t>
            </a:r>
            <a:r>
              <a:rPr lang="zh-CN" altLang="en-US" sz="2400" b="1" dirty="0"/>
              <a:t>：设置于楼层的电信间内。在土建行业中习惯将配线设备在楼层的安放场地称为楼层的弱电间或配线间，国外的标准称为电信间。</a:t>
            </a:r>
            <a:endParaRPr lang="zh-CN" altLang="en-US" sz="2400" b="1" dirty="0"/>
          </a:p>
          <a:p>
            <a:pPr indent="535305">
              <a:lnSpc>
                <a:spcPts val="3100"/>
              </a:lnSpc>
              <a:defRPr/>
            </a:pPr>
            <a:r>
              <a:rPr lang="zh-CN" altLang="en-US" sz="2400" b="1" dirty="0"/>
              <a:t>（</a:t>
            </a:r>
            <a:r>
              <a:rPr lang="en-US" sz="2400" b="1" dirty="0"/>
              <a:t>4</a:t>
            </a:r>
            <a:r>
              <a:rPr lang="zh-CN" altLang="en-US" sz="2400" b="1" dirty="0"/>
              <a:t>）</a:t>
            </a:r>
            <a:r>
              <a:rPr lang="en-US" sz="2400" b="1" dirty="0"/>
              <a:t>TO</a:t>
            </a:r>
            <a:r>
              <a:rPr lang="zh-CN" altLang="en-US" sz="2400" b="1" dirty="0"/>
              <a:t>：为光／电信息模块设置于各个工作区内。</a:t>
            </a:r>
            <a:endParaRPr lang="zh-CN" altLang="en-US" sz="2400" b="1" dirty="0"/>
          </a:p>
        </p:txBody>
      </p:sp>
      <p:sp>
        <p:nvSpPr>
          <p:cNvPr id="6" name="标题 1"/>
          <p:cNvSpPr/>
          <p:nvPr/>
        </p:nvSpPr>
        <p:spPr bwMode="auto">
          <a:xfrm>
            <a:off x="3071813" y="260350"/>
            <a:ext cx="6264275" cy="576263"/>
          </a:xfrm>
          <a:prstGeom prst="rect">
            <a:avLst/>
          </a:prstGeom>
          <a:noFill/>
          <a:ln w="9525">
            <a:noFill/>
            <a:miter lim="800000"/>
          </a:ln>
        </p:spPr>
        <p:txBody>
          <a:bodyPr/>
          <a:lstStyle/>
          <a:p>
            <a:pPr>
              <a:defRPr/>
            </a:pPr>
            <a:r>
              <a:rPr lang="en-US" altLang="zh-CN" sz="3200" dirty="0"/>
              <a:t>3.2.1 </a:t>
            </a:r>
            <a:r>
              <a:rPr lang="zh-CN" altLang="zh-CN" sz="3200" dirty="0"/>
              <a:t>综合布线系统网络拓扑结构</a:t>
            </a:r>
            <a:endParaRPr lang="zh-CN" altLang="en-US" sz="3200" b="1" dirty="0">
              <a:latin typeface="+mn-ea"/>
              <a:ea typeface="+mn-ea"/>
            </a:endParaRPr>
          </a:p>
        </p:txBody>
      </p:sp>
    </p:spTree>
  </p:cSld>
  <p:clrMapOvr>
    <a:masterClrMapping/>
  </p:clrMapOvr>
  <p:transition>
    <p:zoom/>
  </p:transition>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7042" name="Picture 38" descr="3"/>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623570" y="1255078"/>
            <a:ext cx="4864100"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7043" name="Rectangle 39"/>
          <p:cNvSpPr>
            <a:spLocks noChangeArrowheads="1"/>
          </p:cNvSpPr>
          <p:nvPr/>
        </p:nvSpPr>
        <p:spPr bwMode="auto">
          <a:xfrm>
            <a:off x="879158" y="1332865"/>
            <a:ext cx="4608512" cy="478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lnSpc>
                <a:spcPct val="105000"/>
              </a:lnSpc>
              <a:spcBef>
                <a:spcPct val="20000"/>
              </a:spcBef>
            </a:pPr>
            <a:r>
              <a:rPr lang="en-US" altLang="zh-CN" sz="2400" b="1">
                <a:solidFill>
                  <a:schemeClr val="bg1"/>
                </a:solidFill>
              </a:rPr>
              <a:t>3.3.1</a:t>
            </a:r>
            <a:r>
              <a:rPr lang="zh-CN" altLang="zh-CN" sz="2400" b="1">
                <a:solidFill>
                  <a:schemeClr val="bg1"/>
                </a:solidFill>
              </a:rPr>
              <a:t>综合布线系统链路线缆选择</a:t>
            </a:r>
            <a:endParaRPr lang="zh-CN" altLang="en-US" sz="2200" b="1">
              <a:solidFill>
                <a:schemeClr val="bg1"/>
              </a:solidFill>
            </a:endParaRPr>
          </a:p>
        </p:txBody>
      </p:sp>
      <p:sp>
        <p:nvSpPr>
          <p:cNvPr id="87044" name="标题 1"/>
          <p:cNvSpPr/>
          <p:nvPr/>
        </p:nvSpPr>
        <p:spPr bwMode="auto">
          <a:xfrm>
            <a:off x="3071813" y="260350"/>
            <a:ext cx="6453187"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r>
              <a:rPr lang="en-US" altLang="zh-CN" sz="3200" b="1"/>
              <a:t>3.3 </a:t>
            </a:r>
            <a:r>
              <a:rPr lang="zh-CN" altLang="en-US" sz="3200" b="1"/>
              <a:t>综合布线系统链路线缆选择</a:t>
            </a:r>
            <a:endParaRPr kumimoji="0" lang="zh-CN" altLang="en-US" sz="3200" b="1">
              <a:solidFill>
                <a:srgbClr val="375B79"/>
              </a:solidFill>
            </a:endParaRPr>
          </a:p>
        </p:txBody>
      </p:sp>
      <p:sp>
        <p:nvSpPr>
          <p:cNvPr id="87045" name="Rectangle 75"/>
          <p:cNvSpPr>
            <a:spLocks noChangeArrowheads="1"/>
          </p:cNvSpPr>
          <p:nvPr/>
        </p:nvSpPr>
        <p:spPr bwMode="auto">
          <a:xfrm>
            <a:off x="623570" y="2060575"/>
            <a:ext cx="10847705" cy="3024505"/>
          </a:xfrm>
          <a:prstGeom prst="rect">
            <a:avLst/>
          </a:prstGeom>
          <a:noFill/>
          <a:ln w="9525">
            <a:solidFill>
              <a:srgbClr val="C3D7E1"/>
            </a:solidFill>
            <a:miter lim="800000"/>
          </a:ln>
          <a:effectLst/>
        </p:spPr>
        <p:txBody>
          <a:bodyPr anchor="ctr"/>
          <a:lstStyle>
            <a:lvl1pPr indent="630555"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r>
              <a:rPr lang="zh-CN" altLang="zh-CN" sz="2400"/>
              <a:t>在项目</a:t>
            </a:r>
            <a:r>
              <a:rPr lang="en-US" altLang="zh-CN" sz="2400"/>
              <a:t>1</a:t>
            </a:r>
            <a:r>
              <a:rPr lang="zh-CN" altLang="zh-CN" sz="2400"/>
              <a:t>已经介绍过，在《综合布线系统工程设计规范》（</a:t>
            </a:r>
            <a:r>
              <a:rPr lang="en-US" altLang="zh-CN" sz="2400"/>
              <a:t>GB 50311</a:t>
            </a:r>
            <a:r>
              <a:rPr lang="zh-CN" altLang="zh-CN" sz="2400"/>
              <a:t>—</a:t>
            </a:r>
            <a:r>
              <a:rPr lang="en-US" altLang="zh-CN" sz="2400"/>
              <a:t>2016</a:t>
            </a:r>
            <a:r>
              <a:rPr lang="zh-CN" altLang="zh-CN" sz="2400"/>
              <a:t>）和《大楼通信综合布线系统第一部分总规范》（</a:t>
            </a:r>
            <a:r>
              <a:rPr lang="en-US" altLang="zh-CN" sz="2400"/>
              <a:t>YD/T 926.1</a:t>
            </a:r>
            <a:r>
              <a:rPr lang="zh-CN" altLang="zh-CN" sz="2400"/>
              <a:t>—</a:t>
            </a:r>
            <a:r>
              <a:rPr lang="en-US" altLang="zh-CN" sz="2400"/>
              <a:t>2009</a:t>
            </a:r>
            <a:r>
              <a:rPr lang="zh-CN" altLang="zh-CN" sz="2400"/>
              <a:t>）都将综合布线系统定义为由</a:t>
            </a:r>
            <a:r>
              <a:rPr lang="en-US" altLang="zh-CN" sz="2400"/>
              <a:t>3</a:t>
            </a:r>
            <a:r>
              <a:rPr lang="zh-CN" altLang="zh-CN" sz="2400"/>
              <a:t>个子系统为基本组成，但在《综合布线系统工程设计规范》（</a:t>
            </a:r>
            <a:r>
              <a:rPr lang="en-US" altLang="zh-CN" sz="2400"/>
              <a:t>GB 50311</a:t>
            </a:r>
            <a:r>
              <a:rPr lang="zh-CN" altLang="zh-CN" sz="2400"/>
              <a:t>—</a:t>
            </a:r>
            <a:r>
              <a:rPr lang="en-US" altLang="zh-CN" sz="2400"/>
              <a:t>2016</a:t>
            </a:r>
            <a:r>
              <a:rPr lang="zh-CN" altLang="zh-CN" sz="2400"/>
              <a:t>）中是</a:t>
            </a:r>
            <a:r>
              <a:rPr lang="en-US" altLang="zh-CN" sz="2400"/>
              <a:t>3</a:t>
            </a:r>
            <a:r>
              <a:rPr lang="zh-CN" altLang="zh-CN" sz="2400"/>
              <a:t>个子系统和</a:t>
            </a:r>
            <a:r>
              <a:rPr lang="en-US" altLang="zh-CN" sz="2400"/>
              <a:t>7</a:t>
            </a:r>
            <a:r>
              <a:rPr lang="zh-CN" altLang="zh-CN" sz="2400"/>
              <a:t>个部分同时存在。</a:t>
            </a:r>
            <a:endParaRPr lang="zh-CN" altLang="zh-CN" sz="2400"/>
          </a:p>
          <a:p>
            <a:pPr eaLnBrk="1" hangingPunct="1"/>
            <a:r>
              <a:rPr lang="zh-CN" altLang="zh-CN" sz="2400"/>
              <a:t>这</a:t>
            </a:r>
            <a:r>
              <a:rPr lang="en-US" altLang="zh-CN" sz="2400"/>
              <a:t>3</a:t>
            </a:r>
            <a:r>
              <a:rPr lang="zh-CN" altLang="zh-CN" sz="2400"/>
              <a:t>个子系统为建筑群子系统、干线子系统和配线子系统，即建筑群子系统把分布层的各交换设备连接到核心层的交换设备上，干线子系统把各接入层的交换设备连接到本楼宇分布层的交换设备上，配线子系统把工作区的信息插座和接入层的交换设备的端口上。</a:t>
            </a:r>
            <a:endParaRPr lang="zh-CN" altLang="zh-CN" sz="2400"/>
          </a:p>
        </p:txBody>
      </p:sp>
    </p:spTree>
  </p:cSld>
  <p:clrMapOvr>
    <a:masterClrMapping/>
  </p:clrMapOvr>
  <p:transition/>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8066" name="Picture 38" descr="3"/>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479425" y="1255078"/>
            <a:ext cx="4864100"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8067" name="Rectangle 39"/>
          <p:cNvSpPr>
            <a:spLocks noChangeArrowheads="1"/>
          </p:cNvSpPr>
          <p:nvPr/>
        </p:nvSpPr>
        <p:spPr bwMode="auto">
          <a:xfrm>
            <a:off x="735013" y="1332865"/>
            <a:ext cx="4608512" cy="478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lnSpc>
                <a:spcPct val="105000"/>
              </a:lnSpc>
              <a:spcBef>
                <a:spcPct val="20000"/>
              </a:spcBef>
            </a:pPr>
            <a:r>
              <a:rPr lang="en-US" altLang="zh-CN" sz="2400" b="1">
                <a:solidFill>
                  <a:schemeClr val="bg1"/>
                </a:solidFill>
              </a:rPr>
              <a:t>3.3.1</a:t>
            </a:r>
            <a:r>
              <a:rPr lang="zh-CN" altLang="zh-CN" sz="2400" b="1">
                <a:solidFill>
                  <a:schemeClr val="bg1"/>
                </a:solidFill>
              </a:rPr>
              <a:t>综合布线系统链路线缆选择</a:t>
            </a:r>
            <a:endParaRPr lang="zh-CN" altLang="en-US" sz="2200" b="1">
              <a:solidFill>
                <a:schemeClr val="bg1"/>
              </a:solidFill>
            </a:endParaRPr>
          </a:p>
        </p:txBody>
      </p:sp>
      <p:sp>
        <p:nvSpPr>
          <p:cNvPr id="88068" name="标题 1"/>
          <p:cNvSpPr/>
          <p:nvPr/>
        </p:nvSpPr>
        <p:spPr bwMode="auto">
          <a:xfrm>
            <a:off x="3071813" y="260350"/>
            <a:ext cx="6453187"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r>
              <a:rPr lang="en-US" altLang="zh-CN" sz="3200" b="1"/>
              <a:t>3.3 </a:t>
            </a:r>
            <a:r>
              <a:rPr lang="zh-CN" altLang="en-US" sz="3200" b="1"/>
              <a:t>综合布线系统链路线缆选择</a:t>
            </a:r>
            <a:endParaRPr kumimoji="0" lang="zh-CN" altLang="en-US" sz="3200" b="1">
              <a:solidFill>
                <a:srgbClr val="375B79"/>
              </a:solidFill>
            </a:endParaRPr>
          </a:p>
        </p:txBody>
      </p:sp>
      <p:sp>
        <p:nvSpPr>
          <p:cNvPr id="88069" name="Rectangle 75"/>
          <p:cNvSpPr>
            <a:spLocks noChangeArrowheads="1"/>
          </p:cNvSpPr>
          <p:nvPr/>
        </p:nvSpPr>
        <p:spPr bwMode="auto">
          <a:xfrm>
            <a:off x="479425" y="1988820"/>
            <a:ext cx="11339830" cy="4360545"/>
          </a:xfrm>
          <a:prstGeom prst="rect">
            <a:avLst/>
          </a:prstGeom>
          <a:noFill/>
          <a:ln w="9525">
            <a:solidFill>
              <a:srgbClr val="C3D7E1"/>
            </a:solidFill>
            <a:miter lim="800000"/>
          </a:ln>
          <a:effectLst/>
        </p:spPr>
        <p:txBody>
          <a:bodyPr/>
          <a:lstStyle>
            <a:lvl1pPr indent="627380"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r>
              <a:rPr lang="zh-CN" altLang="zh-CN" sz="2400"/>
              <a:t>在进行综合布线系统线缆的选择时，首先需要考虑的用户需求，然后考虑传输距离，最后再考虑成本。</a:t>
            </a:r>
            <a:endParaRPr lang="zh-CN" altLang="zh-CN" sz="2400"/>
          </a:p>
          <a:p>
            <a:pPr eaLnBrk="1" hangingPunct="1"/>
            <a:r>
              <a:rPr lang="zh-CN" altLang="zh-CN" sz="2400"/>
              <a:t>在项目</a:t>
            </a:r>
            <a:r>
              <a:rPr lang="en-US" altLang="zh-CN" sz="2400"/>
              <a:t>1</a:t>
            </a:r>
            <a:r>
              <a:rPr lang="zh-CN" altLang="zh-CN" sz="2400"/>
              <a:t>中已经介绍过，综合布线系统的对象分为两大类：一类是单幢建筑物，大都采用二层网络结构。另一类是由若干建筑物组成的建筑群，大都采用三层网络结构，在信息点较少的情况下也可采用二层结构。建筑群综合布线系统就是单幢建筑物综合布线系统和建筑群子系统的合集。</a:t>
            </a:r>
            <a:endParaRPr lang="zh-CN" altLang="zh-CN" sz="2400"/>
          </a:p>
          <a:p>
            <a:pPr eaLnBrk="1" hangingPunct="1"/>
            <a:r>
              <a:rPr lang="zh-CN" altLang="zh-CN" sz="2400"/>
              <a:t>表</a:t>
            </a:r>
            <a:r>
              <a:rPr lang="en-US" altLang="zh-CN" sz="2400"/>
              <a:t>3-7</a:t>
            </a:r>
            <a:r>
              <a:rPr lang="zh-CN" altLang="zh-CN" sz="2400"/>
              <a:t>列出了单幢建筑物各子系统线缆的选择。表</a:t>
            </a:r>
            <a:r>
              <a:rPr lang="en-US" altLang="zh-CN" sz="2400"/>
              <a:t>3-8</a:t>
            </a:r>
            <a:r>
              <a:rPr lang="zh-CN" altLang="zh-CN" sz="2400"/>
              <a:t>列出了建筑群各子系统线缆的选择。</a:t>
            </a:r>
            <a:endParaRPr lang="zh-CN" altLang="zh-CN" sz="2400"/>
          </a:p>
        </p:txBody>
      </p:sp>
    </p:spTree>
  </p:cSld>
  <p:clrMapOvr>
    <a:masterClrMapping/>
  </p:clrMapOvr>
  <p:transition/>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标题 1"/>
          <p:cNvSpPr/>
          <p:nvPr/>
        </p:nvSpPr>
        <p:spPr bwMode="auto">
          <a:xfrm>
            <a:off x="3071813" y="260350"/>
            <a:ext cx="6453187"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r>
              <a:rPr lang="en-US" altLang="zh-CN" sz="3200" b="1"/>
              <a:t>3.3 </a:t>
            </a:r>
            <a:r>
              <a:rPr lang="zh-CN" altLang="en-US" sz="3200" b="1"/>
              <a:t>综合布线系统链路线缆选择</a:t>
            </a:r>
            <a:endParaRPr kumimoji="0" lang="zh-CN" altLang="en-US" sz="3200" b="1">
              <a:solidFill>
                <a:srgbClr val="375B79"/>
              </a:solidFill>
            </a:endParaRPr>
          </a:p>
        </p:txBody>
      </p:sp>
      <p:graphicFrame>
        <p:nvGraphicFramePr>
          <p:cNvPr id="2" name="表格 1"/>
          <p:cNvGraphicFramePr>
            <a:graphicFrameLocks noGrp="1"/>
          </p:cNvGraphicFramePr>
          <p:nvPr>
            <p:custDataLst>
              <p:tags r:id="rId1"/>
            </p:custDataLst>
          </p:nvPr>
        </p:nvGraphicFramePr>
        <p:xfrm>
          <a:off x="658495" y="1596390"/>
          <a:ext cx="10960100" cy="5120005"/>
        </p:xfrm>
        <a:graphic>
          <a:graphicData uri="http://schemas.openxmlformats.org/drawingml/2006/table">
            <a:tbl>
              <a:tblPr/>
              <a:tblGrid>
                <a:gridCol w="1623060"/>
                <a:gridCol w="1768475"/>
                <a:gridCol w="1766570"/>
                <a:gridCol w="1628775"/>
                <a:gridCol w="2086610"/>
                <a:gridCol w="2086610"/>
              </a:tblGrid>
              <a:tr h="374015">
                <a:tc rowSpan="2">
                  <a:txBody>
                    <a:bodyPr/>
                    <a:lstStyle>
                      <a:lvl1pPr marL="12700"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12700" marR="0" lvl="0" indent="0" algn="ctr" defTabSz="914400" rtl="0" eaLnBrk="1" fontAlgn="base" latinLnBrk="0" hangingPunct="1">
                        <a:lnSpc>
                          <a:spcPct val="100000"/>
                        </a:lnSpc>
                        <a:spcBef>
                          <a:spcPts val="175"/>
                        </a:spcBef>
                        <a:spcAft>
                          <a:spcPts val="175"/>
                        </a:spcAft>
                        <a:buClrTx/>
                        <a:buSzTx/>
                        <a:buFontTx/>
                        <a:buNone/>
                      </a:pPr>
                      <a:r>
                        <a:rPr kumimoji="0" lang="zh-CN"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用户</a:t>
                      </a:r>
                      <a:endParaRPr kumimoji="0" lang="zh-CN"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endParaRPr>
                    </a:p>
                    <a:p>
                      <a:pPr marL="12700" marR="0" lvl="0" indent="0" algn="ctr" defTabSz="914400" rtl="0" eaLnBrk="1" fontAlgn="base" latinLnBrk="0" hangingPunct="1">
                        <a:lnSpc>
                          <a:spcPct val="100000"/>
                        </a:lnSpc>
                        <a:spcBef>
                          <a:spcPts val="175"/>
                        </a:spcBef>
                        <a:spcAft>
                          <a:spcPts val="175"/>
                        </a:spcAft>
                        <a:buClrTx/>
                        <a:buSzTx/>
                        <a:buFontTx/>
                        <a:buNone/>
                      </a:pPr>
                      <a:r>
                        <a:rPr kumimoji="0" lang="zh-CN"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需求</a:t>
                      </a:r>
                      <a:endParaRPr kumimoji="0" lang="zh-CN"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endParaRPr>
                    </a:p>
                  </a:txBody>
                  <a:tcPr marL="17780" marR="17780" marT="0" marB="0" anchor="ctr" horzOverflow="overflow">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lvl1pPr marL="12700"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12700" marR="0" lvl="0" indent="0" algn="ctr" defTabSz="914400" rtl="0" eaLnBrk="1" fontAlgn="base" latinLnBrk="0" hangingPunct="1">
                        <a:lnSpc>
                          <a:spcPct val="100000"/>
                        </a:lnSpc>
                        <a:spcBef>
                          <a:spcPts val="175"/>
                        </a:spcBef>
                        <a:spcAft>
                          <a:spcPts val="175"/>
                        </a:spcAft>
                        <a:buClrTx/>
                        <a:buSzTx/>
                        <a:buFontTx/>
                        <a:buNone/>
                      </a:pPr>
                      <a:r>
                        <a:rPr kumimoji="0" lang="zh-CN"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干线子系统</a:t>
                      </a:r>
                      <a:endParaRPr kumimoji="0" lang="zh-CN"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endParaRPr>
                    </a:p>
                  </a:txBody>
                  <a:tcPr marL="17780" marR="177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cPr/>
                </a:tc>
                <a:tc gridSpan="2">
                  <a:txBody>
                    <a:bodyPr/>
                    <a:lstStyle>
                      <a:lvl1pPr marL="12700"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12700" marR="0" lvl="0" indent="0" algn="ctr" defTabSz="914400" rtl="0" eaLnBrk="1" fontAlgn="base" latinLnBrk="0" hangingPunct="1">
                        <a:lnSpc>
                          <a:spcPct val="100000"/>
                        </a:lnSpc>
                        <a:spcBef>
                          <a:spcPts val="175"/>
                        </a:spcBef>
                        <a:spcAft>
                          <a:spcPts val="175"/>
                        </a:spcAft>
                        <a:buClrTx/>
                        <a:buSzTx/>
                        <a:buFontTx/>
                        <a:buNone/>
                      </a:pPr>
                      <a:r>
                        <a:rPr kumimoji="0" lang="zh-CN"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配线子系统</a:t>
                      </a:r>
                      <a:endParaRPr kumimoji="0" lang="zh-CN"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endParaRPr>
                    </a:p>
                  </a:txBody>
                  <a:tcPr marL="17780" marR="177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cPr/>
                </a:tc>
                <a:tc rowSpan="2">
                  <a:txBody>
                    <a:bodyPr/>
                    <a:lstStyle>
                      <a:lvl1pPr marL="12700"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12700" marR="0" lvl="0" indent="0" algn="ctr" defTabSz="914400" rtl="0" eaLnBrk="1" fontAlgn="base" latinLnBrk="0" hangingPunct="1">
                        <a:lnSpc>
                          <a:spcPct val="100000"/>
                        </a:lnSpc>
                        <a:spcBef>
                          <a:spcPts val="175"/>
                        </a:spcBef>
                        <a:spcAft>
                          <a:spcPts val="175"/>
                        </a:spcAft>
                        <a:buClrTx/>
                        <a:buSzTx/>
                        <a:buFontTx/>
                        <a:buNone/>
                      </a:pPr>
                      <a:r>
                        <a:rPr kumimoji="0" lang="zh-CN"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信道技术方案</a:t>
                      </a:r>
                      <a:endParaRPr kumimoji="0" lang="zh-CN"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endParaRPr>
                    </a:p>
                  </a:txBody>
                  <a:tcPr marL="17780" marR="17780" marT="0" marB="0" anchor="ctr" horzOverflow="overflow">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88315">
                <a:tc vMerge="1">
                  <a:tcPr/>
                </a:tc>
                <a:tc>
                  <a:txBody>
                    <a:bodyPr/>
                    <a:lstStyle>
                      <a:lvl1pPr marL="12700"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12700" marR="0" lvl="0" indent="0" algn="ctr" defTabSz="914400" rtl="0" eaLnBrk="1" fontAlgn="base" latinLnBrk="0" hangingPunct="1">
                        <a:lnSpc>
                          <a:spcPct val="100000"/>
                        </a:lnSpc>
                        <a:spcBef>
                          <a:spcPts val="175"/>
                        </a:spcBef>
                        <a:spcAft>
                          <a:spcPts val="175"/>
                        </a:spcAft>
                        <a:buClrTx/>
                        <a:buSzTx/>
                        <a:buFontTx/>
                        <a:buNone/>
                      </a:pPr>
                      <a:r>
                        <a:rPr kumimoji="0" lang="zh-CN"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带宽</a:t>
                      </a:r>
                      <a:r>
                        <a:rPr kumimoji="0" lang="en-US"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a:t>
                      </a:r>
                      <a:r>
                        <a:rPr kumimoji="0" lang="zh-CN"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速率</a:t>
                      </a:r>
                      <a:endParaRPr kumimoji="0" lang="zh-CN"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endParaRPr>
                    </a:p>
                  </a:txBody>
                  <a:tcPr marL="17780" marR="177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12700"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12700" marR="0" lvl="0" indent="0" algn="ctr" defTabSz="914400" rtl="0" eaLnBrk="1" fontAlgn="base" latinLnBrk="0" hangingPunct="1">
                        <a:lnSpc>
                          <a:spcPct val="100000"/>
                        </a:lnSpc>
                        <a:spcBef>
                          <a:spcPts val="175"/>
                        </a:spcBef>
                        <a:spcAft>
                          <a:spcPts val="175"/>
                        </a:spcAft>
                        <a:buClrTx/>
                        <a:buSzTx/>
                        <a:buFontTx/>
                        <a:buNone/>
                      </a:pPr>
                      <a:r>
                        <a:rPr kumimoji="0" lang="zh-CN"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线</a:t>
                      </a:r>
                      <a:r>
                        <a:rPr kumimoji="0" lang="en-US"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  </a:t>
                      </a:r>
                      <a:r>
                        <a:rPr kumimoji="0" lang="zh-CN"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缆</a:t>
                      </a:r>
                      <a:endParaRPr kumimoji="0" lang="zh-CN"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endParaRPr>
                    </a:p>
                  </a:txBody>
                  <a:tcPr marL="17780" marR="177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12700"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12700" marR="0" lvl="0" indent="0" algn="ctr" defTabSz="914400" rtl="0" eaLnBrk="1" fontAlgn="base" latinLnBrk="0" hangingPunct="1">
                        <a:lnSpc>
                          <a:spcPct val="100000"/>
                        </a:lnSpc>
                        <a:spcBef>
                          <a:spcPts val="175"/>
                        </a:spcBef>
                        <a:spcAft>
                          <a:spcPts val="175"/>
                        </a:spcAft>
                        <a:buClrTx/>
                        <a:buSzTx/>
                        <a:buFontTx/>
                        <a:buNone/>
                      </a:pPr>
                      <a:r>
                        <a:rPr kumimoji="0" lang="zh-CN"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带宽</a:t>
                      </a:r>
                      <a:r>
                        <a:rPr kumimoji="0" lang="en-US"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a:t>
                      </a:r>
                      <a:r>
                        <a:rPr kumimoji="0" lang="zh-CN"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速率</a:t>
                      </a:r>
                      <a:endParaRPr kumimoji="0" lang="zh-CN"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endParaRPr>
                    </a:p>
                  </a:txBody>
                  <a:tcPr marL="17780" marR="177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12700"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12700" marR="0" lvl="0" indent="0" algn="ctr" defTabSz="914400" rtl="0" eaLnBrk="1" fontAlgn="base" latinLnBrk="0" hangingPunct="1">
                        <a:lnSpc>
                          <a:spcPct val="100000"/>
                        </a:lnSpc>
                        <a:spcBef>
                          <a:spcPts val="175"/>
                        </a:spcBef>
                        <a:spcAft>
                          <a:spcPts val="175"/>
                        </a:spcAft>
                        <a:buClrTx/>
                        <a:buSzTx/>
                        <a:buFontTx/>
                        <a:buNone/>
                      </a:pPr>
                      <a:r>
                        <a:rPr kumimoji="0" lang="zh-CN"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线</a:t>
                      </a:r>
                      <a:r>
                        <a:rPr kumimoji="0" lang="en-US"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  </a:t>
                      </a:r>
                      <a:r>
                        <a:rPr kumimoji="0" lang="zh-CN"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缆</a:t>
                      </a:r>
                      <a:endParaRPr kumimoji="0" lang="zh-CN"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endParaRPr>
                    </a:p>
                  </a:txBody>
                  <a:tcPr marL="17780" marR="177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cPr/>
                </a:tc>
              </a:tr>
              <a:tr h="374650">
                <a:tc rowSpan="3">
                  <a:txBody>
                    <a:bodyPr/>
                    <a:lstStyle>
                      <a:lvl1pPr marL="63500"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63500" marR="0" lvl="0" indent="0" algn="just" defTabSz="914400" rtl="0" eaLnBrk="1" fontAlgn="base" latinLnBrk="0" hangingPunct="1">
                        <a:lnSpc>
                          <a:spcPct val="100000"/>
                        </a:lnSpc>
                        <a:spcBef>
                          <a:spcPts val="175"/>
                        </a:spcBef>
                        <a:spcAft>
                          <a:spcPts val="175"/>
                        </a:spcAft>
                        <a:buClrTx/>
                        <a:buSzTx/>
                        <a:buFontTx/>
                        <a:buNone/>
                      </a:pPr>
                      <a:r>
                        <a:rPr kumimoji="0" lang="zh-CN"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主干万兆，千兆到桌面</a:t>
                      </a:r>
                      <a:endParaRPr kumimoji="0" lang="zh-CN"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endParaRPr>
                    </a:p>
                  </a:txBody>
                  <a:tcPr marL="17780" marR="17780" marT="0" marB="0" anchor="ctr" horzOverflow="overflow">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lvl1pPr marL="63500"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63500" marR="0" lvl="0" indent="0" algn="just" defTabSz="914400" rtl="0" eaLnBrk="1" fontAlgn="base" latinLnBrk="0" hangingPunct="1">
                        <a:lnSpc>
                          <a:spcPct val="100000"/>
                        </a:lnSpc>
                        <a:spcBef>
                          <a:spcPts val="175"/>
                        </a:spcBef>
                        <a:spcAft>
                          <a:spcPts val="175"/>
                        </a:spcAft>
                        <a:buClrTx/>
                        <a:buSzTx/>
                        <a:buFontTx/>
                        <a:buNone/>
                      </a:pPr>
                      <a:r>
                        <a:rPr kumimoji="0" lang="zh-CN"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万兆</a:t>
                      </a:r>
                      <a:endParaRPr kumimoji="0" lang="zh-CN"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endParaRPr>
                    </a:p>
                  </a:txBody>
                  <a:tcPr marL="17780" marR="177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lvl1pPr marL="63500"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63500" marR="0" lvl="0" indent="0" algn="just" defTabSz="914400" rtl="0" eaLnBrk="1" fontAlgn="base" latinLnBrk="0" hangingPunct="1">
                        <a:lnSpc>
                          <a:spcPct val="100000"/>
                        </a:lnSpc>
                        <a:spcBef>
                          <a:spcPts val="175"/>
                        </a:spcBef>
                        <a:spcAft>
                          <a:spcPts val="175"/>
                        </a:spcAft>
                        <a:buClrTx/>
                        <a:buSzTx/>
                        <a:buFontTx/>
                        <a:buNone/>
                      </a:pPr>
                      <a:r>
                        <a:rPr kumimoji="0" lang="zh-CN"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单</a:t>
                      </a:r>
                      <a:r>
                        <a:rPr kumimoji="0" lang="en-US"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a:t>
                      </a:r>
                      <a:r>
                        <a:rPr kumimoji="0" lang="zh-CN"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多模光缆</a:t>
                      </a:r>
                      <a:endParaRPr kumimoji="0" lang="zh-CN"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endParaRPr>
                    </a:p>
                  </a:txBody>
                  <a:tcPr marL="17780" marR="177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63500"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63500" marR="0" lvl="0" indent="0" algn="just" defTabSz="914400" rtl="0" eaLnBrk="1" fontAlgn="base" latinLnBrk="0" hangingPunct="1">
                        <a:lnSpc>
                          <a:spcPct val="100000"/>
                        </a:lnSpc>
                        <a:spcBef>
                          <a:spcPts val="175"/>
                        </a:spcBef>
                        <a:spcAft>
                          <a:spcPts val="175"/>
                        </a:spcAft>
                        <a:buClrTx/>
                        <a:buSzTx/>
                        <a:buFontTx/>
                        <a:buNone/>
                      </a:pPr>
                      <a:r>
                        <a:rPr kumimoji="0" lang="zh-CN"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千兆</a:t>
                      </a:r>
                      <a:endParaRPr kumimoji="0" lang="zh-CN"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endParaRPr>
                    </a:p>
                  </a:txBody>
                  <a:tcPr marL="17780" marR="177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63500"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63500" marR="0" lvl="0" indent="0" algn="just" defTabSz="914400" rtl="0" eaLnBrk="1" fontAlgn="base" latinLnBrk="0" hangingPunct="1">
                        <a:lnSpc>
                          <a:spcPct val="100000"/>
                        </a:lnSpc>
                        <a:spcBef>
                          <a:spcPts val="175"/>
                        </a:spcBef>
                        <a:spcAft>
                          <a:spcPts val="175"/>
                        </a:spcAft>
                        <a:buClrTx/>
                        <a:buSzTx/>
                        <a:buFontTx/>
                        <a:buNone/>
                      </a:pPr>
                      <a:r>
                        <a:rPr kumimoji="0" lang="zh-CN"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单</a:t>
                      </a:r>
                      <a:r>
                        <a:rPr kumimoji="0" lang="en-US"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a:t>
                      </a:r>
                      <a:r>
                        <a:rPr kumimoji="0" lang="zh-CN"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多模光缆</a:t>
                      </a:r>
                      <a:endParaRPr kumimoji="0" lang="zh-CN"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endParaRPr>
                    </a:p>
                  </a:txBody>
                  <a:tcPr marL="17780" marR="177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63500"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63500" marR="0" lvl="0" indent="0" algn="just" defTabSz="914400" rtl="0" eaLnBrk="1" fontAlgn="base" latinLnBrk="0" hangingPunct="1">
                        <a:lnSpc>
                          <a:spcPct val="100000"/>
                        </a:lnSpc>
                        <a:spcBef>
                          <a:spcPts val="175"/>
                        </a:spcBef>
                        <a:spcAft>
                          <a:spcPts val="175"/>
                        </a:spcAft>
                        <a:buClrTx/>
                        <a:buSzTx/>
                        <a:buFontTx/>
                        <a:buNone/>
                      </a:pPr>
                      <a:r>
                        <a:rPr kumimoji="0" lang="zh-CN"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光缆</a:t>
                      </a:r>
                      <a:endParaRPr kumimoji="0" lang="zh-CN"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endParaRPr>
                    </a:p>
                  </a:txBody>
                  <a:tcPr marL="17780" marR="17780" marT="0" marB="0" anchor="ctr" horzOverflow="overflow">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74015">
                <a:tc vMerge="1">
                  <a:tcPr/>
                </a:tc>
                <a:tc vMerge="1">
                  <a:tcPr/>
                </a:tc>
                <a:tc vMerge="1">
                  <a:tcPr/>
                </a:tc>
                <a:tc>
                  <a:txBody>
                    <a:bodyPr/>
                    <a:lstStyle>
                      <a:lvl1pPr marL="63500"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63500" marR="0" lvl="0" indent="0" algn="just" defTabSz="914400" rtl="0" eaLnBrk="1" fontAlgn="base" latinLnBrk="0" hangingPunct="1">
                        <a:lnSpc>
                          <a:spcPct val="100000"/>
                        </a:lnSpc>
                        <a:spcBef>
                          <a:spcPts val="175"/>
                        </a:spcBef>
                        <a:spcAft>
                          <a:spcPts val="175"/>
                        </a:spcAft>
                        <a:buClrTx/>
                        <a:buSzTx/>
                        <a:buFontTx/>
                        <a:buNone/>
                      </a:pPr>
                      <a:r>
                        <a:rPr kumimoji="0" lang="zh-CN"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千兆</a:t>
                      </a:r>
                      <a:endParaRPr kumimoji="0" lang="zh-CN"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endParaRPr>
                    </a:p>
                  </a:txBody>
                  <a:tcPr marL="17780" marR="177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63500"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63500" marR="0" lvl="0" indent="0" algn="just" defTabSz="914400" rtl="0" eaLnBrk="1" fontAlgn="base" latinLnBrk="0" hangingPunct="1">
                        <a:lnSpc>
                          <a:spcPct val="100000"/>
                        </a:lnSpc>
                        <a:spcBef>
                          <a:spcPts val="175"/>
                        </a:spcBef>
                        <a:spcAft>
                          <a:spcPts val="175"/>
                        </a:spcAft>
                        <a:buClrTx/>
                        <a:buSzTx/>
                        <a:buFontTx/>
                        <a:buNone/>
                      </a:pPr>
                      <a:r>
                        <a:rPr kumimoji="0" lang="en-US"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6</a:t>
                      </a:r>
                      <a:r>
                        <a:rPr kumimoji="0" lang="zh-CN"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类</a:t>
                      </a:r>
                      <a:r>
                        <a:rPr kumimoji="0" lang="en-US"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UTP</a:t>
                      </a:r>
                      <a:endParaRPr kumimoji="0" lang="en-US"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endParaRPr>
                    </a:p>
                  </a:txBody>
                  <a:tcPr marL="17780" marR="177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63500"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63500" marR="0" lvl="0" indent="0" algn="just" defTabSz="914400" rtl="0" eaLnBrk="1" fontAlgn="base" latinLnBrk="0" hangingPunct="1">
                        <a:lnSpc>
                          <a:spcPct val="100000"/>
                        </a:lnSpc>
                        <a:spcBef>
                          <a:spcPts val="175"/>
                        </a:spcBef>
                        <a:spcAft>
                          <a:spcPts val="175"/>
                        </a:spcAft>
                        <a:buClrTx/>
                        <a:buSzTx/>
                        <a:buFontTx/>
                        <a:buNone/>
                      </a:pPr>
                      <a:r>
                        <a:rPr kumimoji="0" lang="zh-CN"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光缆</a:t>
                      </a:r>
                      <a:r>
                        <a:rPr kumimoji="0" lang="en-US"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a:t>
                      </a:r>
                      <a:r>
                        <a:rPr kumimoji="0" lang="zh-CN"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电缆</a:t>
                      </a:r>
                      <a:endParaRPr kumimoji="0" lang="zh-CN"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endParaRPr>
                    </a:p>
                  </a:txBody>
                  <a:tcPr marL="17780" marR="17780" marT="0" marB="0" anchor="ctr" horzOverflow="overflow">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74015">
                <a:tc vMerge="1">
                  <a:tcPr/>
                </a:tc>
                <a:tc>
                  <a:txBody>
                    <a:bodyPr/>
                    <a:lstStyle>
                      <a:lvl1pPr marL="63500"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63500" marR="0" lvl="0" indent="0" algn="just" defTabSz="914400" rtl="0" eaLnBrk="1" fontAlgn="base" latinLnBrk="0" hangingPunct="1">
                        <a:lnSpc>
                          <a:spcPct val="100000"/>
                        </a:lnSpc>
                        <a:spcBef>
                          <a:spcPts val="175"/>
                        </a:spcBef>
                        <a:spcAft>
                          <a:spcPts val="175"/>
                        </a:spcAft>
                        <a:buClrTx/>
                        <a:buSzTx/>
                        <a:buFontTx/>
                        <a:buNone/>
                      </a:pPr>
                      <a:r>
                        <a:rPr kumimoji="0" lang="zh-CN"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万兆</a:t>
                      </a:r>
                      <a:endParaRPr kumimoji="0" lang="zh-CN"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endParaRPr>
                    </a:p>
                  </a:txBody>
                  <a:tcPr marL="17780" marR="177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63500"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63500" marR="0" lvl="0" indent="0" algn="just" defTabSz="914400" rtl="0" eaLnBrk="1" fontAlgn="base" latinLnBrk="0" hangingPunct="1">
                        <a:lnSpc>
                          <a:spcPct val="100000"/>
                        </a:lnSpc>
                        <a:spcBef>
                          <a:spcPts val="175"/>
                        </a:spcBef>
                        <a:spcAft>
                          <a:spcPts val="175"/>
                        </a:spcAft>
                        <a:buClrTx/>
                        <a:buSzTx/>
                        <a:buFontTx/>
                        <a:buNone/>
                      </a:pPr>
                      <a:r>
                        <a:rPr kumimoji="0" lang="en-US"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6A</a:t>
                      </a:r>
                      <a:r>
                        <a:rPr kumimoji="0" lang="zh-CN"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类双绞线</a:t>
                      </a:r>
                      <a:endParaRPr kumimoji="0" lang="zh-CN"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endParaRPr>
                    </a:p>
                  </a:txBody>
                  <a:tcPr marL="17780" marR="177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63500"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63500" marR="0" lvl="0" indent="0" algn="just" defTabSz="914400" rtl="0" eaLnBrk="1" fontAlgn="base" latinLnBrk="0" hangingPunct="1">
                        <a:lnSpc>
                          <a:spcPct val="100000"/>
                        </a:lnSpc>
                        <a:spcBef>
                          <a:spcPts val="175"/>
                        </a:spcBef>
                        <a:spcAft>
                          <a:spcPts val="175"/>
                        </a:spcAft>
                        <a:buClrTx/>
                        <a:buSzTx/>
                        <a:buFontTx/>
                        <a:buNone/>
                      </a:pPr>
                      <a:r>
                        <a:rPr kumimoji="0" lang="zh-CN"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千兆</a:t>
                      </a:r>
                      <a:endParaRPr kumimoji="0" lang="zh-CN"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endParaRPr>
                    </a:p>
                  </a:txBody>
                  <a:tcPr marL="17780" marR="177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63500"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63500" marR="0" lvl="0" indent="0" algn="just" defTabSz="914400" rtl="0" eaLnBrk="1" fontAlgn="base" latinLnBrk="0" hangingPunct="1">
                        <a:lnSpc>
                          <a:spcPct val="100000"/>
                        </a:lnSpc>
                        <a:spcBef>
                          <a:spcPts val="175"/>
                        </a:spcBef>
                        <a:spcAft>
                          <a:spcPts val="175"/>
                        </a:spcAft>
                        <a:buClrTx/>
                        <a:buSzTx/>
                        <a:buFontTx/>
                        <a:buNone/>
                      </a:pPr>
                      <a:r>
                        <a:rPr kumimoji="0" lang="en-US"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6</a:t>
                      </a:r>
                      <a:r>
                        <a:rPr kumimoji="0" lang="zh-CN"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类</a:t>
                      </a:r>
                      <a:r>
                        <a:rPr kumimoji="0" lang="en-US"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UTP</a:t>
                      </a:r>
                      <a:endParaRPr kumimoji="0" lang="en-US"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endParaRPr>
                    </a:p>
                  </a:txBody>
                  <a:tcPr marL="17780" marR="177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63500"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63500" marR="0" lvl="0" indent="0" algn="just" defTabSz="914400" rtl="0" eaLnBrk="1" fontAlgn="base" latinLnBrk="0" hangingPunct="1">
                        <a:lnSpc>
                          <a:spcPct val="100000"/>
                        </a:lnSpc>
                        <a:spcBef>
                          <a:spcPts val="175"/>
                        </a:spcBef>
                        <a:spcAft>
                          <a:spcPts val="175"/>
                        </a:spcAft>
                        <a:buClrTx/>
                        <a:buSzTx/>
                        <a:buFontTx/>
                        <a:buNone/>
                      </a:pPr>
                      <a:r>
                        <a:rPr kumimoji="0" lang="zh-CN"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电缆</a:t>
                      </a:r>
                      <a:endParaRPr kumimoji="0" lang="zh-CN"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endParaRPr>
                    </a:p>
                  </a:txBody>
                  <a:tcPr marL="17780" marR="17780" marT="0" marB="0" anchor="ctr" horzOverflow="overflow">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74015">
                <a:tc rowSpan="3">
                  <a:txBody>
                    <a:bodyPr/>
                    <a:lstStyle>
                      <a:lvl1pPr marL="63500"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63500" marR="0" lvl="0" indent="0" algn="just" defTabSz="914400" rtl="0" eaLnBrk="1" fontAlgn="base" latinLnBrk="0" hangingPunct="1">
                        <a:lnSpc>
                          <a:spcPct val="100000"/>
                        </a:lnSpc>
                        <a:spcBef>
                          <a:spcPts val="175"/>
                        </a:spcBef>
                        <a:spcAft>
                          <a:spcPts val="175"/>
                        </a:spcAft>
                        <a:buClrTx/>
                        <a:buSzTx/>
                        <a:buFontTx/>
                        <a:buNone/>
                      </a:pPr>
                      <a:r>
                        <a:rPr kumimoji="0" lang="zh-CN"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主干万兆，百兆到桌面</a:t>
                      </a:r>
                      <a:endParaRPr kumimoji="0" lang="zh-CN"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endParaRPr>
                    </a:p>
                  </a:txBody>
                  <a:tcPr marL="17780" marR="17780" marT="0" marB="0" anchor="ctr" horzOverflow="overflow">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lvl1pPr marL="63500"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63500" marR="0" lvl="0" indent="0" algn="just" defTabSz="914400" rtl="0" eaLnBrk="1" fontAlgn="base" latinLnBrk="0" hangingPunct="1">
                        <a:lnSpc>
                          <a:spcPct val="100000"/>
                        </a:lnSpc>
                        <a:spcBef>
                          <a:spcPts val="175"/>
                        </a:spcBef>
                        <a:spcAft>
                          <a:spcPts val="175"/>
                        </a:spcAft>
                        <a:buClrTx/>
                        <a:buSzTx/>
                        <a:buFontTx/>
                        <a:buNone/>
                      </a:pPr>
                      <a:r>
                        <a:rPr kumimoji="0" lang="zh-CN"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万兆</a:t>
                      </a:r>
                      <a:endParaRPr kumimoji="0" lang="zh-CN"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endParaRPr>
                    </a:p>
                  </a:txBody>
                  <a:tcPr marL="17780" marR="177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lvl1pPr marL="63500"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63500" marR="0" lvl="0" indent="0" algn="just" defTabSz="914400" rtl="0" eaLnBrk="1" fontAlgn="base" latinLnBrk="0" hangingPunct="1">
                        <a:lnSpc>
                          <a:spcPct val="100000"/>
                        </a:lnSpc>
                        <a:spcBef>
                          <a:spcPts val="175"/>
                        </a:spcBef>
                        <a:spcAft>
                          <a:spcPts val="175"/>
                        </a:spcAft>
                        <a:buClrTx/>
                        <a:buSzTx/>
                        <a:buFontTx/>
                        <a:buNone/>
                      </a:pPr>
                      <a:r>
                        <a:rPr kumimoji="0" lang="zh-CN"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单</a:t>
                      </a:r>
                      <a:r>
                        <a:rPr kumimoji="0" lang="en-US"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a:t>
                      </a:r>
                      <a:r>
                        <a:rPr kumimoji="0" lang="zh-CN"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多模光缆</a:t>
                      </a:r>
                      <a:endParaRPr kumimoji="0" lang="zh-CN"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endParaRPr>
                    </a:p>
                  </a:txBody>
                  <a:tcPr marL="17780" marR="177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63500"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63500" marR="0" lvl="0" indent="0" algn="just" defTabSz="914400" rtl="0" eaLnBrk="1" fontAlgn="base" latinLnBrk="0" hangingPunct="1">
                        <a:lnSpc>
                          <a:spcPct val="100000"/>
                        </a:lnSpc>
                        <a:spcBef>
                          <a:spcPts val="175"/>
                        </a:spcBef>
                        <a:spcAft>
                          <a:spcPts val="175"/>
                        </a:spcAft>
                        <a:buClrTx/>
                        <a:buSzTx/>
                        <a:buFontTx/>
                        <a:buNone/>
                      </a:pPr>
                      <a:r>
                        <a:rPr kumimoji="0" lang="zh-CN"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百兆</a:t>
                      </a:r>
                      <a:endParaRPr kumimoji="0" lang="zh-CN"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endParaRPr>
                    </a:p>
                  </a:txBody>
                  <a:tcPr marL="17780" marR="177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63500"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63500" marR="0" lvl="0" indent="0" algn="just" defTabSz="914400" rtl="0" eaLnBrk="1" fontAlgn="base" latinLnBrk="0" hangingPunct="1">
                        <a:lnSpc>
                          <a:spcPct val="100000"/>
                        </a:lnSpc>
                        <a:spcBef>
                          <a:spcPts val="175"/>
                        </a:spcBef>
                        <a:spcAft>
                          <a:spcPts val="175"/>
                        </a:spcAft>
                        <a:buClrTx/>
                        <a:buSzTx/>
                        <a:buFontTx/>
                        <a:buNone/>
                      </a:pPr>
                      <a:r>
                        <a:rPr kumimoji="0" lang="zh-CN"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单</a:t>
                      </a:r>
                      <a:r>
                        <a:rPr kumimoji="0" lang="en-US"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a:t>
                      </a:r>
                      <a:r>
                        <a:rPr kumimoji="0" lang="zh-CN"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多模光缆</a:t>
                      </a:r>
                      <a:endParaRPr kumimoji="0" lang="zh-CN"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endParaRPr>
                    </a:p>
                  </a:txBody>
                  <a:tcPr marL="17780" marR="177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63500"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63500" marR="0" lvl="0" indent="0" algn="just" defTabSz="914400" rtl="0" eaLnBrk="1" fontAlgn="base" latinLnBrk="0" hangingPunct="1">
                        <a:lnSpc>
                          <a:spcPct val="100000"/>
                        </a:lnSpc>
                        <a:spcBef>
                          <a:spcPts val="175"/>
                        </a:spcBef>
                        <a:spcAft>
                          <a:spcPts val="175"/>
                        </a:spcAft>
                        <a:buClrTx/>
                        <a:buSzTx/>
                        <a:buFontTx/>
                        <a:buNone/>
                      </a:pPr>
                      <a:r>
                        <a:rPr kumimoji="0" lang="zh-CN"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光缆</a:t>
                      </a:r>
                      <a:endParaRPr kumimoji="0" lang="zh-CN"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endParaRPr>
                    </a:p>
                  </a:txBody>
                  <a:tcPr marL="17780" marR="17780" marT="0" marB="0" anchor="ctr" horzOverflow="overflow">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74650">
                <a:tc vMerge="1">
                  <a:tcPr/>
                </a:tc>
                <a:tc vMerge="1">
                  <a:tcPr/>
                </a:tc>
                <a:tc vMerge="1">
                  <a:tcPr/>
                </a:tc>
                <a:tc>
                  <a:txBody>
                    <a:bodyPr/>
                    <a:lstStyle>
                      <a:lvl1pPr marL="63500"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63500" marR="0" lvl="0" indent="0" algn="just" defTabSz="914400" rtl="0" eaLnBrk="1" fontAlgn="base" latinLnBrk="0" hangingPunct="1">
                        <a:lnSpc>
                          <a:spcPct val="100000"/>
                        </a:lnSpc>
                        <a:spcBef>
                          <a:spcPts val="175"/>
                        </a:spcBef>
                        <a:spcAft>
                          <a:spcPts val="175"/>
                        </a:spcAft>
                        <a:buClrTx/>
                        <a:buSzTx/>
                        <a:buFontTx/>
                        <a:buNone/>
                      </a:pPr>
                      <a:r>
                        <a:rPr kumimoji="0" lang="zh-CN"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百兆</a:t>
                      </a:r>
                      <a:endParaRPr kumimoji="0" lang="zh-CN"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endParaRPr>
                    </a:p>
                  </a:txBody>
                  <a:tcPr marL="17780" marR="177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63500"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63500" marR="0" lvl="0" indent="0" algn="just" defTabSz="914400" rtl="0" eaLnBrk="1" fontAlgn="base" latinLnBrk="0" hangingPunct="1">
                        <a:lnSpc>
                          <a:spcPct val="100000"/>
                        </a:lnSpc>
                        <a:spcBef>
                          <a:spcPts val="175"/>
                        </a:spcBef>
                        <a:spcAft>
                          <a:spcPts val="175"/>
                        </a:spcAft>
                        <a:buClrTx/>
                        <a:buSzTx/>
                        <a:buFontTx/>
                        <a:buNone/>
                      </a:pPr>
                      <a:r>
                        <a:rPr kumimoji="0" lang="en-US"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5e/6</a:t>
                      </a:r>
                      <a:r>
                        <a:rPr kumimoji="0" lang="zh-CN"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类</a:t>
                      </a:r>
                      <a:r>
                        <a:rPr kumimoji="0" lang="en-US"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UTP</a:t>
                      </a:r>
                      <a:endParaRPr kumimoji="0" lang="en-US"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endParaRPr>
                    </a:p>
                  </a:txBody>
                  <a:tcPr marL="17780" marR="177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63500"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63500" marR="0" lvl="0" indent="0" algn="just" defTabSz="914400" rtl="0" eaLnBrk="1" fontAlgn="base" latinLnBrk="0" hangingPunct="1">
                        <a:lnSpc>
                          <a:spcPct val="100000"/>
                        </a:lnSpc>
                        <a:spcBef>
                          <a:spcPts val="175"/>
                        </a:spcBef>
                        <a:spcAft>
                          <a:spcPts val="175"/>
                        </a:spcAft>
                        <a:buClrTx/>
                        <a:buSzTx/>
                        <a:buFontTx/>
                        <a:buNone/>
                      </a:pPr>
                      <a:r>
                        <a:rPr kumimoji="0" lang="zh-CN"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光缆</a:t>
                      </a:r>
                      <a:r>
                        <a:rPr kumimoji="0" lang="en-US"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a:t>
                      </a:r>
                      <a:r>
                        <a:rPr kumimoji="0" lang="zh-CN"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电缆</a:t>
                      </a:r>
                      <a:endParaRPr kumimoji="0" lang="zh-CN"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endParaRPr>
                    </a:p>
                  </a:txBody>
                  <a:tcPr marL="17780" marR="17780" marT="0" marB="0" anchor="ctr" horzOverflow="overflow">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73380">
                <a:tc vMerge="1">
                  <a:tcPr/>
                </a:tc>
                <a:tc>
                  <a:txBody>
                    <a:bodyPr/>
                    <a:lstStyle>
                      <a:lvl1pPr marL="63500"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63500" marR="0" lvl="0" indent="0" algn="just" defTabSz="914400" rtl="0" eaLnBrk="1" fontAlgn="base" latinLnBrk="0" hangingPunct="1">
                        <a:lnSpc>
                          <a:spcPct val="100000"/>
                        </a:lnSpc>
                        <a:spcBef>
                          <a:spcPts val="175"/>
                        </a:spcBef>
                        <a:spcAft>
                          <a:spcPts val="175"/>
                        </a:spcAft>
                        <a:buClrTx/>
                        <a:buSzTx/>
                        <a:buFontTx/>
                        <a:buNone/>
                      </a:pPr>
                      <a:r>
                        <a:rPr kumimoji="0" lang="zh-CN"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万兆</a:t>
                      </a:r>
                      <a:endParaRPr kumimoji="0" lang="zh-CN"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endParaRPr>
                    </a:p>
                  </a:txBody>
                  <a:tcPr marL="17780" marR="177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63500"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63500" marR="0" lvl="0" indent="0" algn="just" defTabSz="914400" rtl="0" eaLnBrk="1" fontAlgn="base" latinLnBrk="0" hangingPunct="1">
                        <a:lnSpc>
                          <a:spcPct val="100000"/>
                        </a:lnSpc>
                        <a:spcBef>
                          <a:spcPts val="175"/>
                        </a:spcBef>
                        <a:spcAft>
                          <a:spcPts val="175"/>
                        </a:spcAft>
                        <a:buClrTx/>
                        <a:buSzTx/>
                        <a:buFontTx/>
                        <a:buNone/>
                      </a:pPr>
                      <a:r>
                        <a:rPr kumimoji="0" lang="en-US"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6A</a:t>
                      </a:r>
                      <a:r>
                        <a:rPr kumimoji="0" lang="zh-CN"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类双绞线</a:t>
                      </a:r>
                      <a:endParaRPr kumimoji="0" lang="zh-CN"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endParaRPr>
                    </a:p>
                  </a:txBody>
                  <a:tcPr marL="17780" marR="177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63500"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63500" marR="0" lvl="0" indent="0" algn="just" defTabSz="914400" rtl="0" eaLnBrk="1" fontAlgn="base" latinLnBrk="0" hangingPunct="1">
                        <a:lnSpc>
                          <a:spcPct val="100000"/>
                        </a:lnSpc>
                        <a:spcBef>
                          <a:spcPts val="175"/>
                        </a:spcBef>
                        <a:spcAft>
                          <a:spcPts val="175"/>
                        </a:spcAft>
                        <a:buClrTx/>
                        <a:buSzTx/>
                        <a:buFontTx/>
                        <a:buNone/>
                      </a:pPr>
                      <a:r>
                        <a:rPr kumimoji="0" lang="zh-CN"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百兆</a:t>
                      </a:r>
                      <a:endParaRPr kumimoji="0" lang="zh-CN"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endParaRPr>
                    </a:p>
                  </a:txBody>
                  <a:tcPr marL="17780" marR="177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63500"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63500" marR="0" lvl="0" indent="0" algn="just" defTabSz="914400" rtl="0" eaLnBrk="1" fontAlgn="base" latinLnBrk="0" hangingPunct="1">
                        <a:lnSpc>
                          <a:spcPct val="100000"/>
                        </a:lnSpc>
                        <a:spcBef>
                          <a:spcPts val="175"/>
                        </a:spcBef>
                        <a:spcAft>
                          <a:spcPts val="175"/>
                        </a:spcAft>
                        <a:buClrTx/>
                        <a:buSzTx/>
                        <a:buFontTx/>
                        <a:buNone/>
                      </a:pPr>
                      <a:r>
                        <a:rPr kumimoji="0" lang="en-US"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5e/6</a:t>
                      </a:r>
                      <a:r>
                        <a:rPr kumimoji="0" lang="zh-CN"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类</a:t>
                      </a:r>
                      <a:r>
                        <a:rPr kumimoji="0" lang="en-US"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UTP</a:t>
                      </a:r>
                      <a:endParaRPr kumimoji="0" lang="en-US"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endParaRPr>
                    </a:p>
                  </a:txBody>
                  <a:tcPr marL="17780" marR="177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63500"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63500" marR="0" lvl="0" indent="0" algn="just" defTabSz="914400" rtl="0" eaLnBrk="1" fontAlgn="base" latinLnBrk="0" hangingPunct="1">
                        <a:lnSpc>
                          <a:spcPct val="100000"/>
                        </a:lnSpc>
                        <a:spcBef>
                          <a:spcPts val="175"/>
                        </a:spcBef>
                        <a:spcAft>
                          <a:spcPts val="175"/>
                        </a:spcAft>
                        <a:buClrTx/>
                        <a:buSzTx/>
                        <a:buFontTx/>
                        <a:buNone/>
                      </a:pPr>
                      <a:r>
                        <a:rPr kumimoji="0" lang="zh-CN"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电缆</a:t>
                      </a:r>
                      <a:endParaRPr kumimoji="0" lang="zh-CN"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endParaRPr>
                    </a:p>
                  </a:txBody>
                  <a:tcPr marL="17780" marR="17780" marT="0" marB="0" anchor="ctr" horzOverflow="overflow">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74650">
                <a:tc rowSpan="2">
                  <a:txBody>
                    <a:bodyPr/>
                    <a:lstStyle>
                      <a:lvl1pPr marL="63500"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63500" marR="0" lvl="0" indent="0" algn="just" defTabSz="914400" rtl="0" eaLnBrk="1" fontAlgn="base" latinLnBrk="0" hangingPunct="1">
                        <a:lnSpc>
                          <a:spcPct val="100000"/>
                        </a:lnSpc>
                        <a:spcBef>
                          <a:spcPts val="175"/>
                        </a:spcBef>
                        <a:spcAft>
                          <a:spcPts val="175"/>
                        </a:spcAft>
                        <a:buClrTx/>
                        <a:buSzTx/>
                        <a:buFontTx/>
                        <a:buNone/>
                      </a:pPr>
                      <a:r>
                        <a:rPr kumimoji="0" lang="zh-CN"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主干千兆，百兆到桌面</a:t>
                      </a:r>
                      <a:endParaRPr kumimoji="0" lang="zh-CN"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endParaRPr>
                    </a:p>
                  </a:txBody>
                  <a:tcPr marL="17780" marR="17780" marT="0" marB="0" anchor="ctr" horzOverflow="overflow">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63500"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63500" marR="0" lvl="0" indent="0" algn="just" defTabSz="914400" rtl="0" eaLnBrk="1" fontAlgn="base" latinLnBrk="0" hangingPunct="1">
                        <a:lnSpc>
                          <a:spcPct val="100000"/>
                        </a:lnSpc>
                        <a:spcBef>
                          <a:spcPts val="175"/>
                        </a:spcBef>
                        <a:spcAft>
                          <a:spcPts val="175"/>
                        </a:spcAft>
                        <a:buClrTx/>
                        <a:buSzTx/>
                        <a:buFontTx/>
                        <a:buNone/>
                      </a:pPr>
                      <a:r>
                        <a:rPr kumimoji="0" lang="zh-CN"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千兆</a:t>
                      </a:r>
                      <a:endParaRPr kumimoji="0" lang="zh-CN"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endParaRPr>
                    </a:p>
                  </a:txBody>
                  <a:tcPr marL="17780" marR="177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63500"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63500" marR="0" lvl="0" indent="0" algn="just" defTabSz="914400" rtl="0" eaLnBrk="1" fontAlgn="base" latinLnBrk="0" hangingPunct="1">
                        <a:lnSpc>
                          <a:spcPct val="100000"/>
                        </a:lnSpc>
                        <a:spcBef>
                          <a:spcPts val="175"/>
                        </a:spcBef>
                        <a:spcAft>
                          <a:spcPts val="175"/>
                        </a:spcAft>
                        <a:buClrTx/>
                        <a:buSzTx/>
                        <a:buFontTx/>
                        <a:buNone/>
                      </a:pPr>
                      <a:r>
                        <a:rPr kumimoji="0" lang="zh-CN"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单</a:t>
                      </a:r>
                      <a:r>
                        <a:rPr kumimoji="0" lang="en-US"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a:t>
                      </a:r>
                      <a:r>
                        <a:rPr kumimoji="0" lang="zh-CN"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多模光缆</a:t>
                      </a:r>
                      <a:endParaRPr kumimoji="0" lang="zh-CN"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endParaRPr>
                    </a:p>
                  </a:txBody>
                  <a:tcPr marL="17780" marR="177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63500"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63500" marR="0" lvl="0" indent="0" algn="just" defTabSz="914400" rtl="0" eaLnBrk="1" fontAlgn="base" latinLnBrk="0" hangingPunct="1">
                        <a:lnSpc>
                          <a:spcPct val="100000"/>
                        </a:lnSpc>
                        <a:spcBef>
                          <a:spcPts val="175"/>
                        </a:spcBef>
                        <a:spcAft>
                          <a:spcPts val="175"/>
                        </a:spcAft>
                        <a:buClrTx/>
                        <a:buSzTx/>
                        <a:buFontTx/>
                        <a:buNone/>
                      </a:pPr>
                      <a:r>
                        <a:rPr kumimoji="0" lang="zh-CN"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百兆</a:t>
                      </a:r>
                      <a:endParaRPr kumimoji="0" lang="zh-CN"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endParaRPr>
                    </a:p>
                  </a:txBody>
                  <a:tcPr marL="17780" marR="177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63500"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63500" marR="0" lvl="0" indent="0" algn="just" defTabSz="914400" rtl="0" eaLnBrk="1" fontAlgn="base" latinLnBrk="0" hangingPunct="1">
                        <a:lnSpc>
                          <a:spcPct val="100000"/>
                        </a:lnSpc>
                        <a:spcBef>
                          <a:spcPts val="175"/>
                        </a:spcBef>
                        <a:spcAft>
                          <a:spcPts val="175"/>
                        </a:spcAft>
                        <a:buClrTx/>
                        <a:buSzTx/>
                        <a:buFontTx/>
                        <a:buNone/>
                      </a:pPr>
                      <a:r>
                        <a:rPr kumimoji="0" lang="en-US"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5e/6</a:t>
                      </a:r>
                      <a:r>
                        <a:rPr kumimoji="0" lang="zh-CN"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类</a:t>
                      </a:r>
                      <a:r>
                        <a:rPr kumimoji="0" lang="en-US"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UTP</a:t>
                      </a:r>
                      <a:endParaRPr kumimoji="0" lang="en-US"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endParaRPr>
                    </a:p>
                  </a:txBody>
                  <a:tcPr marL="17780" marR="177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63500"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63500" marR="0" lvl="0" indent="0" algn="just" defTabSz="914400" rtl="0" eaLnBrk="1" fontAlgn="base" latinLnBrk="0" hangingPunct="1">
                        <a:lnSpc>
                          <a:spcPct val="100000"/>
                        </a:lnSpc>
                        <a:spcBef>
                          <a:spcPts val="175"/>
                        </a:spcBef>
                        <a:spcAft>
                          <a:spcPts val="175"/>
                        </a:spcAft>
                        <a:buClrTx/>
                        <a:buSzTx/>
                        <a:buFontTx/>
                        <a:buNone/>
                      </a:pPr>
                      <a:r>
                        <a:rPr kumimoji="0" lang="zh-CN"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光缆</a:t>
                      </a:r>
                      <a:r>
                        <a:rPr kumimoji="0" lang="en-US"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a:t>
                      </a:r>
                      <a:r>
                        <a:rPr kumimoji="0" lang="zh-CN"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电缆</a:t>
                      </a:r>
                      <a:endParaRPr kumimoji="0" lang="zh-CN"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endParaRPr>
                    </a:p>
                  </a:txBody>
                  <a:tcPr marL="17780" marR="17780" marT="0" marB="0" anchor="ctr" horzOverflow="overflow">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16890">
                <a:tc vMerge="1">
                  <a:tcPr/>
                </a:tc>
                <a:tc>
                  <a:txBody>
                    <a:bodyPr/>
                    <a:lstStyle>
                      <a:lvl1pPr marL="63500"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63500" marR="0" lvl="0" indent="0" algn="just" defTabSz="914400" rtl="0" eaLnBrk="1" fontAlgn="base" latinLnBrk="0" hangingPunct="1">
                        <a:lnSpc>
                          <a:spcPct val="100000"/>
                        </a:lnSpc>
                        <a:spcBef>
                          <a:spcPts val="175"/>
                        </a:spcBef>
                        <a:spcAft>
                          <a:spcPts val="175"/>
                        </a:spcAft>
                        <a:buClrTx/>
                        <a:buSzTx/>
                        <a:buFontTx/>
                        <a:buNone/>
                      </a:pPr>
                      <a:r>
                        <a:rPr kumimoji="0" lang="zh-CN"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千兆</a:t>
                      </a:r>
                      <a:endParaRPr kumimoji="0" lang="zh-CN"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endParaRPr>
                    </a:p>
                  </a:txBody>
                  <a:tcPr marL="17780" marR="177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63500"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63500" marR="0" lvl="0" indent="0" algn="just" defTabSz="914400" rtl="0" eaLnBrk="1" fontAlgn="base" latinLnBrk="0" hangingPunct="1">
                        <a:lnSpc>
                          <a:spcPct val="100000"/>
                        </a:lnSpc>
                        <a:spcBef>
                          <a:spcPts val="175"/>
                        </a:spcBef>
                        <a:spcAft>
                          <a:spcPts val="175"/>
                        </a:spcAft>
                        <a:buClrTx/>
                        <a:buSzTx/>
                        <a:buFontTx/>
                        <a:buNone/>
                      </a:pPr>
                      <a:r>
                        <a:rPr kumimoji="0" lang="en-US"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6/6A</a:t>
                      </a:r>
                      <a:r>
                        <a:rPr kumimoji="0" lang="zh-CN"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类双绞线</a:t>
                      </a:r>
                      <a:endParaRPr kumimoji="0" lang="zh-CN"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endParaRPr>
                    </a:p>
                  </a:txBody>
                  <a:tcPr marL="17780" marR="177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63500"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63500" marR="0" lvl="0" indent="0" algn="just" defTabSz="914400" rtl="0" eaLnBrk="1" fontAlgn="base" latinLnBrk="0" hangingPunct="1">
                        <a:lnSpc>
                          <a:spcPct val="100000"/>
                        </a:lnSpc>
                        <a:spcBef>
                          <a:spcPts val="175"/>
                        </a:spcBef>
                        <a:spcAft>
                          <a:spcPts val="175"/>
                        </a:spcAft>
                        <a:buClrTx/>
                        <a:buSzTx/>
                        <a:buFontTx/>
                        <a:buNone/>
                      </a:pPr>
                      <a:r>
                        <a:rPr kumimoji="0" lang="zh-CN"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百兆</a:t>
                      </a:r>
                      <a:endParaRPr kumimoji="0" lang="zh-CN"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endParaRPr>
                    </a:p>
                  </a:txBody>
                  <a:tcPr marL="17780" marR="177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63500"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63500" marR="0" lvl="0" indent="0" algn="just" defTabSz="914400" rtl="0" eaLnBrk="1" fontAlgn="base" latinLnBrk="0" hangingPunct="1">
                        <a:lnSpc>
                          <a:spcPct val="100000"/>
                        </a:lnSpc>
                        <a:spcBef>
                          <a:spcPts val="175"/>
                        </a:spcBef>
                        <a:spcAft>
                          <a:spcPts val="175"/>
                        </a:spcAft>
                        <a:buClrTx/>
                        <a:buSzTx/>
                        <a:buFontTx/>
                        <a:buNone/>
                      </a:pPr>
                      <a:r>
                        <a:rPr kumimoji="0" lang="en-US"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5e/6</a:t>
                      </a:r>
                      <a:r>
                        <a:rPr kumimoji="0" lang="zh-CN"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类</a:t>
                      </a:r>
                      <a:r>
                        <a:rPr kumimoji="0" lang="en-US"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UTP</a:t>
                      </a:r>
                      <a:endParaRPr kumimoji="0" lang="en-US"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endParaRPr>
                    </a:p>
                  </a:txBody>
                  <a:tcPr marL="17780" marR="177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63500"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63500" marR="0" lvl="0" indent="0" algn="just" defTabSz="914400" rtl="0" eaLnBrk="1" fontAlgn="base" latinLnBrk="0" hangingPunct="1">
                        <a:lnSpc>
                          <a:spcPct val="100000"/>
                        </a:lnSpc>
                        <a:spcBef>
                          <a:spcPts val="175"/>
                        </a:spcBef>
                        <a:spcAft>
                          <a:spcPts val="175"/>
                        </a:spcAft>
                        <a:buClrTx/>
                        <a:buSzTx/>
                        <a:buFontTx/>
                        <a:buNone/>
                      </a:pPr>
                      <a:r>
                        <a:rPr kumimoji="0" lang="zh-CN"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电缆</a:t>
                      </a:r>
                      <a:endParaRPr kumimoji="0" lang="zh-CN"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endParaRPr>
                    </a:p>
                  </a:txBody>
                  <a:tcPr marL="17780" marR="17780" marT="0" marB="0" anchor="ctr" horzOverflow="overflow">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74650">
                <a:tc rowSpan="2">
                  <a:txBody>
                    <a:bodyPr/>
                    <a:lstStyle>
                      <a:lvl1pPr marL="63500"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63500" marR="0" lvl="0" indent="0" algn="just" defTabSz="914400" rtl="0" eaLnBrk="1" fontAlgn="base" latinLnBrk="0" hangingPunct="1">
                        <a:lnSpc>
                          <a:spcPct val="100000"/>
                        </a:lnSpc>
                        <a:spcBef>
                          <a:spcPts val="175"/>
                        </a:spcBef>
                        <a:spcAft>
                          <a:spcPts val="175"/>
                        </a:spcAft>
                        <a:buClrTx/>
                        <a:buSzTx/>
                        <a:buFontTx/>
                        <a:buNone/>
                      </a:pPr>
                      <a:r>
                        <a:rPr kumimoji="0" lang="zh-CN"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主干百兆，百兆到桌面</a:t>
                      </a:r>
                      <a:endParaRPr kumimoji="0" lang="zh-CN"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endParaRPr>
                    </a:p>
                  </a:txBody>
                  <a:tcPr marL="17780" marR="17780" marT="0" marB="0" anchor="ctr" horzOverflow="overflow">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63500"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63500" marR="0" lvl="0" indent="0" algn="just" defTabSz="914400" rtl="0" eaLnBrk="1" fontAlgn="base" latinLnBrk="0" hangingPunct="1">
                        <a:lnSpc>
                          <a:spcPct val="100000"/>
                        </a:lnSpc>
                        <a:spcBef>
                          <a:spcPts val="175"/>
                        </a:spcBef>
                        <a:spcAft>
                          <a:spcPts val="175"/>
                        </a:spcAft>
                        <a:buClrTx/>
                        <a:buSzTx/>
                        <a:buFontTx/>
                        <a:buNone/>
                      </a:pPr>
                      <a:r>
                        <a:rPr kumimoji="0" lang="zh-CN"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百兆</a:t>
                      </a:r>
                      <a:endParaRPr kumimoji="0" lang="zh-CN"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endParaRPr>
                    </a:p>
                  </a:txBody>
                  <a:tcPr marL="17780" marR="177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63500"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63500" marR="0" lvl="0" indent="0" algn="just" defTabSz="914400" rtl="0" eaLnBrk="1" fontAlgn="base" latinLnBrk="0" hangingPunct="1">
                        <a:lnSpc>
                          <a:spcPct val="100000"/>
                        </a:lnSpc>
                        <a:spcBef>
                          <a:spcPts val="175"/>
                        </a:spcBef>
                        <a:spcAft>
                          <a:spcPts val="175"/>
                        </a:spcAft>
                        <a:buClrTx/>
                        <a:buSzTx/>
                        <a:buFontTx/>
                        <a:buNone/>
                      </a:pPr>
                      <a:r>
                        <a:rPr kumimoji="0" lang="zh-CN"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单</a:t>
                      </a:r>
                      <a:r>
                        <a:rPr kumimoji="0" lang="en-US"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a:t>
                      </a:r>
                      <a:r>
                        <a:rPr kumimoji="0" lang="zh-CN"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多模光缆</a:t>
                      </a:r>
                      <a:endParaRPr kumimoji="0" lang="zh-CN"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endParaRPr>
                    </a:p>
                  </a:txBody>
                  <a:tcPr marL="17780" marR="177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63500"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63500" marR="0" lvl="0" indent="0" algn="just" defTabSz="914400" rtl="0" eaLnBrk="1" fontAlgn="base" latinLnBrk="0" hangingPunct="1">
                        <a:lnSpc>
                          <a:spcPct val="100000"/>
                        </a:lnSpc>
                        <a:spcBef>
                          <a:spcPts val="175"/>
                        </a:spcBef>
                        <a:spcAft>
                          <a:spcPts val="175"/>
                        </a:spcAft>
                        <a:buClrTx/>
                        <a:buSzTx/>
                        <a:buFontTx/>
                        <a:buNone/>
                      </a:pPr>
                      <a:r>
                        <a:rPr kumimoji="0" lang="zh-CN"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百兆</a:t>
                      </a:r>
                      <a:endParaRPr kumimoji="0" lang="zh-CN"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endParaRPr>
                    </a:p>
                  </a:txBody>
                  <a:tcPr marL="17780" marR="177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63500"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63500" marR="0" lvl="0" indent="0" algn="just" defTabSz="914400" rtl="0" eaLnBrk="1" fontAlgn="base" latinLnBrk="0" hangingPunct="1">
                        <a:lnSpc>
                          <a:spcPct val="100000"/>
                        </a:lnSpc>
                        <a:spcBef>
                          <a:spcPts val="175"/>
                        </a:spcBef>
                        <a:spcAft>
                          <a:spcPts val="175"/>
                        </a:spcAft>
                        <a:buClrTx/>
                        <a:buSzTx/>
                        <a:buFontTx/>
                        <a:buNone/>
                      </a:pPr>
                      <a:r>
                        <a:rPr kumimoji="0" lang="en-US"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5e/6</a:t>
                      </a:r>
                      <a:r>
                        <a:rPr kumimoji="0" lang="zh-CN"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类</a:t>
                      </a:r>
                      <a:r>
                        <a:rPr kumimoji="0" lang="en-US"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UTP</a:t>
                      </a:r>
                      <a:endParaRPr kumimoji="0" lang="en-US"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endParaRPr>
                    </a:p>
                  </a:txBody>
                  <a:tcPr marL="17780" marR="177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63500"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63500" marR="0" lvl="0" indent="0" algn="just" defTabSz="914400" rtl="0" eaLnBrk="1" fontAlgn="base" latinLnBrk="0" hangingPunct="1">
                        <a:lnSpc>
                          <a:spcPct val="100000"/>
                        </a:lnSpc>
                        <a:spcBef>
                          <a:spcPts val="175"/>
                        </a:spcBef>
                        <a:spcAft>
                          <a:spcPts val="175"/>
                        </a:spcAft>
                        <a:buClrTx/>
                        <a:buSzTx/>
                        <a:buFontTx/>
                        <a:buNone/>
                      </a:pPr>
                      <a:r>
                        <a:rPr kumimoji="0" lang="zh-CN"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光缆</a:t>
                      </a:r>
                      <a:r>
                        <a:rPr kumimoji="0" lang="en-US"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a:t>
                      </a:r>
                      <a:r>
                        <a:rPr kumimoji="0" lang="zh-CN"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电缆</a:t>
                      </a:r>
                      <a:endParaRPr kumimoji="0" lang="zh-CN"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endParaRPr>
                    </a:p>
                  </a:txBody>
                  <a:tcPr marL="17780" marR="17780" marT="0" marB="0" anchor="ctr" horzOverflow="overflow">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746760">
                <a:tc vMerge="1">
                  <a:tcPr/>
                </a:tc>
                <a:tc>
                  <a:txBody>
                    <a:bodyPr/>
                    <a:lstStyle>
                      <a:lvl1pPr marL="63500"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63500" marR="0" lvl="0" indent="0" algn="just" defTabSz="914400" rtl="0" eaLnBrk="1" fontAlgn="base" latinLnBrk="0" hangingPunct="1">
                        <a:lnSpc>
                          <a:spcPct val="100000"/>
                        </a:lnSpc>
                        <a:spcBef>
                          <a:spcPts val="175"/>
                        </a:spcBef>
                        <a:spcAft>
                          <a:spcPts val="175"/>
                        </a:spcAft>
                        <a:buClrTx/>
                        <a:buSzTx/>
                        <a:buFontTx/>
                        <a:buNone/>
                      </a:pPr>
                      <a:r>
                        <a:rPr kumimoji="0" lang="zh-CN"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百兆</a:t>
                      </a:r>
                      <a:endParaRPr kumimoji="0" lang="zh-CN"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endParaRPr>
                    </a:p>
                  </a:txBody>
                  <a:tcPr marL="17780" marR="177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63500"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63500" marR="0" lvl="0" indent="0" algn="just" defTabSz="914400" rtl="0" eaLnBrk="1" fontAlgn="base" latinLnBrk="0" hangingPunct="1">
                        <a:lnSpc>
                          <a:spcPct val="100000"/>
                        </a:lnSpc>
                        <a:spcBef>
                          <a:spcPts val="175"/>
                        </a:spcBef>
                        <a:spcAft>
                          <a:spcPts val="175"/>
                        </a:spcAft>
                        <a:buClrTx/>
                        <a:buSzTx/>
                        <a:buFontTx/>
                        <a:buNone/>
                      </a:pPr>
                      <a:r>
                        <a:rPr kumimoji="0" lang="en-US"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5e/6/6A</a:t>
                      </a:r>
                      <a:r>
                        <a:rPr kumimoji="0" lang="zh-CN"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类双绞线</a:t>
                      </a:r>
                      <a:endParaRPr kumimoji="0" lang="zh-CN"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endParaRPr>
                    </a:p>
                  </a:txBody>
                  <a:tcPr marL="17780" marR="177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63500"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63500" marR="0" lvl="0" indent="0" algn="just" defTabSz="914400" rtl="0" eaLnBrk="1" fontAlgn="base" latinLnBrk="0" hangingPunct="1">
                        <a:lnSpc>
                          <a:spcPct val="100000"/>
                        </a:lnSpc>
                        <a:spcBef>
                          <a:spcPts val="175"/>
                        </a:spcBef>
                        <a:spcAft>
                          <a:spcPts val="175"/>
                        </a:spcAft>
                        <a:buClrTx/>
                        <a:buSzTx/>
                        <a:buFontTx/>
                        <a:buNone/>
                      </a:pPr>
                      <a:r>
                        <a:rPr kumimoji="0" lang="zh-CN"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百兆</a:t>
                      </a:r>
                      <a:endParaRPr kumimoji="0" lang="zh-CN"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endParaRPr>
                    </a:p>
                  </a:txBody>
                  <a:tcPr marL="17780" marR="177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63500"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63500" marR="0" lvl="0" indent="0" algn="just" defTabSz="914400" rtl="0" eaLnBrk="1" fontAlgn="base" latinLnBrk="0" hangingPunct="1">
                        <a:lnSpc>
                          <a:spcPct val="100000"/>
                        </a:lnSpc>
                        <a:spcBef>
                          <a:spcPts val="175"/>
                        </a:spcBef>
                        <a:spcAft>
                          <a:spcPts val="175"/>
                        </a:spcAft>
                        <a:buClrTx/>
                        <a:buSzTx/>
                        <a:buFontTx/>
                        <a:buNone/>
                      </a:pPr>
                      <a:r>
                        <a:rPr kumimoji="0" lang="en-US"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5e/6</a:t>
                      </a:r>
                      <a:r>
                        <a:rPr kumimoji="0" lang="zh-CN"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类</a:t>
                      </a:r>
                      <a:r>
                        <a:rPr kumimoji="0" lang="en-US"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UTP</a:t>
                      </a:r>
                      <a:endParaRPr kumimoji="0" lang="en-US"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endParaRPr>
                    </a:p>
                  </a:txBody>
                  <a:tcPr marL="17780" marR="177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63500"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63500" marR="0" lvl="0" indent="0" algn="just" defTabSz="914400" rtl="0" eaLnBrk="1" fontAlgn="base" latinLnBrk="0" hangingPunct="1">
                        <a:lnSpc>
                          <a:spcPct val="100000"/>
                        </a:lnSpc>
                        <a:spcBef>
                          <a:spcPts val="175"/>
                        </a:spcBef>
                        <a:spcAft>
                          <a:spcPts val="175"/>
                        </a:spcAft>
                        <a:buClrTx/>
                        <a:buSzTx/>
                        <a:buFontTx/>
                        <a:buNone/>
                      </a:pPr>
                      <a:r>
                        <a:rPr kumimoji="0" lang="zh-CN"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电缆</a:t>
                      </a:r>
                      <a:endParaRPr kumimoji="0" lang="zh-CN"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endParaRPr>
                    </a:p>
                  </a:txBody>
                  <a:tcPr marL="17780" marR="17780" marT="0" marB="0" anchor="ctr" horzOverflow="overflow">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89168" name="矩形 2"/>
          <p:cNvSpPr>
            <a:spLocks noChangeArrowheads="1"/>
          </p:cNvSpPr>
          <p:nvPr/>
        </p:nvSpPr>
        <p:spPr bwMode="auto">
          <a:xfrm>
            <a:off x="4295775" y="1196975"/>
            <a:ext cx="3879215" cy="3987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r>
              <a:rPr lang="zh-CN" altLang="zh-CN"/>
              <a:t>表</a:t>
            </a:r>
            <a:r>
              <a:rPr lang="en-US" altLang="zh-CN"/>
              <a:t>3-10  </a:t>
            </a:r>
            <a:r>
              <a:rPr lang="zh-CN" altLang="zh-CN"/>
              <a:t>单幢建筑物各子系统线缆</a:t>
            </a:r>
            <a:endParaRPr lang="zh-CN" altLang="en-US"/>
          </a:p>
        </p:txBody>
      </p:sp>
    </p:spTree>
  </p:cSld>
  <p:clrMapOvr>
    <a:masterClrMapping/>
  </p:clrMapOvr>
  <p:transition/>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标题 1"/>
          <p:cNvSpPr/>
          <p:nvPr/>
        </p:nvSpPr>
        <p:spPr bwMode="auto">
          <a:xfrm>
            <a:off x="3071813" y="260350"/>
            <a:ext cx="6453187"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r>
              <a:rPr lang="en-US" altLang="zh-CN" sz="3200" b="1"/>
              <a:t>3.3 </a:t>
            </a:r>
            <a:r>
              <a:rPr lang="zh-CN" altLang="en-US" sz="3200" b="1"/>
              <a:t>综合布线系统链路线缆选择</a:t>
            </a:r>
            <a:endParaRPr kumimoji="0" lang="zh-CN" altLang="en-US" sz="3200" b="1">
              <a:solidFill>
                <a:srgbClr val="375B79"/>
              </a:solidFill>
            </a:endParaRPr>
          </a:p>
        </p:txBody>
      </p:sp>
      <p:sp>
        <p:nvSpPr>
          <p:cNvPr id="90115" name="矩形 2"/>
          <p:cNvSpPr>
            <a:spLocks noChangeArrowheads="1"/>
          </p:cNvSpPr>
          <p:nvPr/>
        </p:nvSpPr>
        <p:spPr bwMode="auto">
          <a:xfrm>
            <a:off x="4295775" y="1196975"/>
            <a:ext cx="3281680" cy="3987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r>
              <a:rPr lang="zh-CN" altLang="zh-CN"/>
              <a:t>表</a:t>
            </a:r>
            <a:r>
              <a:rPr lang="en-US" altLang="zh-CN"/>
              <a:t>3-11</a:t>
            </a:r>
            <a:r>
              <a:rPr lang="zh-CN" altLang="en-US"/>
              <a:t> </a:t>
            </a:r>
            <a:r>
              <a:rPr lang="zh-CN" altLang="zh-CN"/>
              <a:t>建筑群各子系统线缆</a:t>
            </a:r>
            <a:endParaRPr lang="zh-CN" altLang="en-US"/>
          </a:p>
        </p:txBody>
      </p:sp>
      <p:graphicFrame>
        <p:nvGraphicFramePr>
          <p:cNvPr id="5" name="表格 4"/>
          <p:cNvGraphicFramePr>
            <a:graphicFrameLocks noGrp="1"/>
          </p:cNvGraphicFramePr>
          <p:nvPr>
            <p:custDataLst>
              <p:tags r:id="rId1"/>
            </p:custDataLst>
          </p:nvPr>
        </p:nvGraphicFramePr>
        <p:xfrm>
          <a:off x="894080" y="1661795"/>
          <a:ext cx="10670540" cy="4980940"/>
        </p:xfrm>
        <a:graphic>
          <a:graphicData uri="http://schemas.openxmlformats.org/drawingml/2006/table">
            <a:tbl>
              <a:tblPr/>
              <a:tblGrid>
                <a:gridCol w="923290"/>
                <a:gridCol w="1266825"/>
                <a:gridCol w="1167765"/>
                <a:gridCol w="1374775"/>
                <a:gridCol w="1375410"/>
                <a:gridCol w="1313180"/>
                <a:gridCol w="1623060"/>
                <a:gridCol w="1626235"/>
              </a:tblGrid>
              <a:tr h="283845">
                <a:tc rowSpan="2">
                  <a:txBody>
                    <a:bodyPr/>
                    <a:lstStyle>
                      <a:lvl1pPr marL="12700"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12700" marR="0" lvl="0" indent="0" algn="ctr" defTabSz="914400" rtl="0" eaLnBrk="1" fontAlgn="base" latinLnBrk="0" hangingPunct="1">
                        <a:lnSpc>
                          <a:spcPct val="100000"/>
                        </a:lnSpc>
                        <a:spcBef>
                          <a:spcPts val="125"/>
                        </a:spcBef>
                        <a:spcAft>
                          <a:spcPts val="125"/>
                        </a:spcAft>
                        <a:buClrTx/>
                        <a:buSzTx/>
                        <a:buFontTx/>
                        <a:buNone/>
                      </a:pPr>
                      <a:r>
                        <a:rPr kumimoji="0" lang="zh-CN"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用户</a:t>
                      </a:r>
                      <a:endParaRPr kumimoji="0" lang="zh-CN"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endParaRPr>
                    </a:p>
                    <a:p>
                      <a:pPr marL="12700" marR="0" lvl="0" indent="0" algn="ctr" defTabSz="914400" rtl="0" eaLnBrk="1" fontAlgn="base" latinLnBrk="0" hangingPunct="1">
                        <a:lnSpc>
                          <a:spcPct val="100000"/>
                        </a:lnSpc>
                        <a:spcBef>
                          <a:spcPts val="125"/>
                        </a:spcBef>
                        <a:spcAft>
                          <a:spcPts val="125"/>
                        </a:spcAft>
                        <a:buClrTx/>
                        <a:buSzTx/>
                        <a:buFontTx/>
                        <a:buNone/>
                      </a:pPr>
                      <a:r>
                        <a:rPr kumimoji="0" lang="zh-CN"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需求</a:t>
                      </a:r>
                      <a:endParaRPr kumimoji="0" lang="zh-CN"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endParaRPr>
                    </a:p>
                  </a:txBody>
                  <a:tcPr marL="17780" marR="17780" marT="0" marB="0" anchor="ctr" horzOverflow="overflow">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lvl1pPr marL="12700"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12700" marR="0" lvl="0" indent="0" algn="ctr" defTabSz="914400" rtl="0" eaLnBrk="1" fontAlgn="base" latinLnBrk="0" hangingPunct="1">
                        <a:lnSpc>
                          <a:spcPct val="100000"/>
                        </a:lnSpc>
                        <a:spcBef>
                          <a:spcPts val="125"/>
                        </a:spcBef>
                        <a:spcAft>
                          <a:spcPts val="125"/>
                        </a:spcAft>
                        <a:buClrTx/>
                        <a:buSzTx/>
                        <a:buFontTx/>
                        <a:buNone/>
                      </a:pPr>
                      <a:r>
                        <a:rPr kumimoji="0" lang="zh-CN" altLang="zh-CN" sz="18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建筑群子系统</a:t>
                      </a:r>
                      <a:endParaRPr kumimoji="0" lang="zh-CN" altLang="zh-CN" sz="18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endParaRPr>
                    </a:p>
                  </a:txBody>
                  <a:tcPr marL="17780" marR="177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cPr/>
                </a:tc>
                <a:tc gridSpan="2">
                  <a:txBody>
                    <a:bodyPr/>
                    <a:lstStyle>
                      <a:lvl1pPr marL="12700"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12700" marR="0" lvl="0" indent="0" algn="ctr" defTabSz="914400" rtl="0" eaLnBrk="1" fontAlgn="base" latinLnBrk="0" hangingPunct="1">
                        <a:lnSpc>
                          <a:spcPct val="100000"/>
                        </a:lnSpc>
                        <a:spcBef>
                          <a:spcPts val="125"/>
                        </a:spcBef>
                        <a:spcAft>
                          <a:spcPts val="125"/>
                        </a:spcAft>
                        <a:buClrTx/>
                        <a:buSzTx/>
                        <a:buFontTx/>
                        <a:buNone/>
                      </a:pPr>
                      <a:r>
                        <a:rPr kumimoji="0" lang="zh-CN" altLang="zh-CN" sz="18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干线子系统</a:t>
                      </a:r>
                      <a:endParaRPr kumimoji="0" lang="zh-CN" altLang="zh-CN" sz="18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endParaRPr>
                    </a:p>
                  </a:txBody>
                  <a:tcPr marL="17780" marR="177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cPr/>
                </a:tc>
                <a:tc gridSpan="2">
                  <a:txBody>
                    <a:bodyPr/>
                    <a:lstStyle>
                      <a:lvl1pPr marL="12700"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12700" marR="0" lvl="0" indent="0" algn="ctr" defTabSz="914400" rtl="0" eaLnBrk="1" fontAlgn="base" latinLnBrk="0" hangingPunct="1">
                        <a:lnSpc>
                          <a:spcPct val="100000"/>
                        </a:lnSpc>
                        <a:spcBef>
                          <a:spcPts val="125"/>
                        </a:spcBef>
                        <a:spcAft>
                          <a:spcPts val="125"/>
                        </a:spcAft>
                        <a:buClrTx/>
                        <a:buSzTx/>
                        <a:buFontTx/>
                        <a:buNone/>
                      </a:pPr>
                      <a:r>
                        <a:rPr kumimoji="0" lang="zh-CN" altLang="zh-CN" sz="18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配线子系统</a:t>
                      </a:r>
                      <a:endParaRPr kumimoji="0" lang="zh-CN" altLang="zh-CN" sz="18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endParaRPr>
                    </a:p>
                  </a:txBody>
                  <a:tcPr marL="17780" marR="177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cPr/>
                </a:tc>
                <a:tc rowSpan="2">
                  <a:txBody>
                    <a:bodyPr/>
                    <a:lstStyle>
                      <a:lvl1pPr marL="12700"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12700" marR="0" lvl="0" indent="0" algn="ctr" defTabSz="914400" rtl="0" eaLnBrk="1" fontAlgn="base" latinLnBrk="0" hangingPunct="1">
                        <a:lnSpc>
                          <a:spcPct val="100000"/>
                        </a:lnSpc>
                        <a:spcBef>
                          <a:spcPts val="125"/>
                        </a:spcBef>
                        <a:spcAft>
                          <a:spcPts val="125"/>
                        </a:spcAft>
                        <a:buClrTx/>
                        <a:buSzTx/>
                        <a:buFontTx/>
                        <a:buNone/>
                      </a:pPr>
                      <a:r>
                        <a:rPr kumimoji="0" lang="zh-CN"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信道技术方案</a:t>
                      </a:r>
                      <a:endParaRPr kumimoji="0" lang="zh-CN"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endParaRPr>
                    </a:p>
                  </a:txBody>
                  <a:tcPr marL="17780" marR="17780" marT="0" marB="0" anchor="ctr" horzOverflow="overflow">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29895">
                <a:tc vMerge="1">
                  <a:tcPr/>
                </a:tc>
                <a:tc>
                  <a:txBody>
                    <a:bodyPr/>
                    <a:lstStyle>
                      <a:lvl1pPr marL="12700"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12700" marR="0" lvl="0" indent="0" algn="ctr" defTabSz="914400" rtl="0" eaLnBrk="1" fontAlgn="base" latinLnBrk="0" hangingPunct="1">
                        <a:lnSpc>
                          <a:spcPct val="100000"/>
                        </a:lnSpc>
                        <a:spcBef>
                          <a:spcPts val="125"/>
                        </a:spcBef>
                        <a:spcAft>
                          <a:spcPts val="125"/>
                        </a:spcAft>
                        <a:buClrTx/>
                        <a:buSzTx/>
                        <a:buFontTx/>
                        <a:buNone/>
                      </a:pPr>
                      <a:r>
                        <a:rPr kumimoji="0" lang="zh-CN"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带宽</a:t>
                      </a:r>
                      <a:r>
                        <a:rPr kumimoji="0" lang="en-US"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a:t>
                      </a:r>
                      <a:r>
                        <a:rPr kumimoji="0" lang="zh-CN"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速率</a:t>
                      </a:r>
                      <a:endParaRPr kumimoji="0" lang="zh-CN"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endParaRPr>
                    </a:p>
                  </a:txBody>
                  <a:tcPr marL="17780" marR="177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12700"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12700" marR="0" lvl="0" indent="0" algn="ctr" defTabSz="914400" rtl="0" eaLnBrk="1" fontAlgn="base" latinLnBrk="0" hangingPunct="1">
                        <a:lnSpc>
                          <a:spcPct val="100000"/>
                        </a:lnSpc>
                        <a:spcBef>
                          <a:spcPts val="125"/>
                        </a:spcBef>
                        <a:spcAft>
                          <a:spcPts val="125"/>
                        </a:spcAft>
                        <a:buClrTx/>
                        <a:buSzTx/>
                        <a:buFontTx/>
                        <a:buNone/>
                      </a:pPr>
                      <a:r>
                        <a:rPr kumimoji="0" lang="zh-CN"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线</a:t>
                      </a:r>
                      <a:r>
                        <a:rPr kumimoji="0" lang="en-US"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  </a:t>
                      </a:r>
                      <a:r>
                        <a:rPr kumimoji="0" lang="zh-CN"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缆</a:t>
                      </a:r>
                      <a:endParaRPr kumimoji="0" lang="zh-CN"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endParaRPr>
                    </a:p>
                  </a:txBody>
                  <a:tcPr marL="17780" marR="177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12700"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12700" marR="0" lvl="0" indent="0" algn="ctr" defTabSz="914400" rtl="0" eaLnBrk="1" fontAlgn="base" latinLnBrk="0" hangingPunct="1">
                        <a:lnSpc>
                          <a:spcPct val="100000"/>
                        </a:lnSpc>
                        <a:spcBef>
                          <a:spcPts val="125"/>
                        </a:spcBef>
                        <a:spcAft>
                          <a:spcPts val="125"/>
                        </a:spcAft>
                        <a:buClrTx/>
                        <a:buSzTx/>
                        <a:buFontTx/>
                        <a:buNone/>
                      </a:pPr>
                      <a:r>
                        <a:rPr kumimoji="0" lang="zh-CN"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带宽</a:t>
                      </a:r>
                      <a:r>
                        <a:rPr kumimoji="0" lang="en-US"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a:t>
                      </a:r>
                      <a:r>
                        <a:rPr kumimoji="0" lang="zh-CN"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速率</a:t>
                      </a:r>
                      <a:endParaRPr kumimoji="0" lang="zh-CN"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endParaRPr>
                    </a:p>
                  </a:txBody>
                  <a:tcPr marL="17780" marR="177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12700"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12700" marR="0" lvl="0" indent="0" algn="ctr" defTabSz="914400" rtl="0" eaLnBrk="1" fontAlgn="base" latinLnBrk="0" hangingPunct="1">
                        <a:lnSpc>
                          <a:spcPct val="100000"/>
                        </a:lnSpc>
                        <a:spcBef>
                          <a:spcPts val="125"/>
                        </a:spcBef>
                        <a:spcAft>
                          <a:spcPts val="125"/>
                        </a:spcAft>
                        <a:buClrTx/>
                        <a:buSzTx/>
                        <a:buFontTx/>
                        <a:buNone/>
                      </a:pPr>
                      <a:r>
                        <a:rPr kumimoji="0" lang="zh-CN"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线</a:t>
                      </a:r>
                      <a:r>
                        <a:rPr kumimoji="0" lang="en-US"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  </a:t>
                      </a:r>
                      <a:r>
                        <a:rPr kumimoji="0" lang="zh-CN"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缆</a:t>
                      </a:r>
                      <a:endParaRPr kumimoji="0" lang="zh-CN"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endParaRPr>
                    </a:p>
                  </a:txBody>
                  <a:tcPr marL="17780" marR="177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12700"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12700" marR="0" lvl="0" indent="0" algn="ctr" defTabSz="914400" rtl="0" eaLnBrk="1" fontAlgn="base" latinLnBrk="0" hangingPunct="1">
                        <a:lnSpc>
                          <a:spcPct val="100000"/>
                        </a:lnSpc>
                        <a:spcBef>
                          <a:spcPts val="125"/>
                        </a:spcBef>
                        <a:spcAft>
                          <a:spcPts val="125"/>
                        </a:spcAft>
                        <a:buClrTx/>
                        <a:buSzTx/>
                        <a:buFontTx/>
                        <a:buNone/>
                      </a:pPr>
                      <a:r>
                        <a:rPr kumimoji="0" lang="zh-CN"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带宽</a:t>
                      </a:r>
                      <a:r>
                        <a:rPr kumimoji="0" lang="en-US"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a:t>
                      </a:r>
                      <a:r>
                        <a:rPr kumimoji="0" lang="zh-CN"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速率</a:t>
                      </a:r>
                      <a:endParaRPr kumimoji="0" lang="zh-CN"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endParaRPr>
                    </a:p>
                  </a:txBody>
                  <a:tcPr marL="17780" marR="177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12700"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12700" marR="0" lvl="0" indent="0" algn="ctr" defTabSz="914400" rtl="0" eaLnBrk="1" fontAlgn="base" latinLnBrk="0" hangingPunct="1">
                        <a:lnSpc>
                          <a:spcPct val="100000"/>
                        </a:lnSpc>
                        <a:spcBef>
                          <a:spcPts val="125"/>
                        </a:spcBef>
                        <a:spcAft>
                          <a:spcPts val="125"/>
                        </a:spcAft>
                        <a:buClrTx/>
                        <a:buSzTx/>
                        <a:buFontTx/>
                        <a:buNone/>
                      </a:pPr>
                      <a:r>
                        <a:rPr kumimoji="0" lang="zh-CN"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线</a:t>
                      </a:r>
                      <a:r>
                        <a:rPr kumimoji="0" lang="en-US"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  </a:t>
                      </a:r>
                      <a:r>
                        <a:rPr kumimoji="0" lang="zh-CN"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缆</a:t>
                      </a:r>
                      <a:endParaRPr kumimoji="0" lang="zh-CN"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endParaRPr>
                    </a:p>
                  </a:txBody>
                  <a:tcPr marL="17780" marR="177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cPr/>
                </a:tc>
              </a:tr>
              <a:tr h="566420">
                <a:tc rowSpan="7">
                  <a:txBody>
                    <a:bodyPr/>
                    <a:lstStyle>
                      <a:lvl1pPr marL="63500"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63500" marR="0" lvl="0" indent="0" algn="just" defTabSz="914400" rtl="0" eaLnBrk="1" fontAlgn="base" latinLnBrk="0" hangingPunct="1">
                        <a:lnSpc>
                          <a:spcPct val="100000"/>
                        </a:lnSpc>
                        <a:spcBef>
                          <a:spcPts val="125"/>
                        </a:spcBef>
                        <a:spcAft>
                          <a:spcPts val="125"/>
                        </a:spcAft>
                        <a:buClrTx/>
                        <a:buSzTx/>
                        <a:buFontTx/>
                        <a:buNone/>
                      </a:pPr>
                      <a:r>
                        <a:rPr kumimoji="0" lang="zh-CN"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主干万兆，千兆到桌面</a:t>
                      </a:r>
                      <a:endParaRPr kumimoji="0" lang="zh-CN"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endParaRPr>
                    </a:p>
                  </a:txBody>
                  <a:tcPr marL="17780" marR="17780" marT="0" marB="0" anchor="ctr" horzOverflow="overflow">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4">
                  <a:txBody>
                    <a:bodyPr/>
                    <a:lstStyle>
                      <a:lvl1pPr marL="63500"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63500" marR="0" lvl="0" indent="0" algn="just" defTabSz="914400" rtl="0" eaLnBrk="1" fontAlgn="base" latinLnBrk="0" hangingPunct="1">
                        <a:lnSpc>
                          <a:spcPct val="100000"/>
                        </a:lnSpc>
                        <a:spcBef>
                          <a:spcPts val="125"/>
                        </a:spcBef>
                        <a:spcAft>
                          <a:spcPts val="125"/>
                        </a:spcAft>
                        <a:buClrTx/>
                        <a:buSzTx/>
                        <a:buFontTx/>
                        <a:buNone/>
                      </a:pPr>
                      <a:r>
                        <a:rPr kumimoji="0" lang="zh-CN"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万兆</a:t>
                      </a:r>
                      <a:endParaRPr kumimoji="0" lang="zh-CN"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endParaRPr>
                    </a:p>
                  </a:txBody>
                  <a:tcPr marL="17780" marR="177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4">
                  <a:txBody>
                    <a:bodyPr/>
                    <a:lstStyle>
                      <a:lvl1pPr marL="63500"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63500" marR="0" lvl="0" indent="0" algn="just" defTabSz="914400" rtl="0" eaLnBrk="1" fontAlgn="base" latinLnBrk="0" hangingPunct="1">
                        <a:lnSpc>
                          <a:spcPct val="100000"/>
                        </a:lnSpc>
                        <a:spcBef>
                          <a:spcPts val="125"/>
                        </a:spcBef>
                        <a:spcAft>
                          <a:spcPts val="125"/>
                        </a:spcAft>
                        <a:buClrTx/>
                        <a:buSzTx/>
                        <a:buFontTx/>
                        <a:buNone/>
                      </a:pPr>
                      <a:r>
                        <a:rPr kumimoji="0" lang="zh-CN"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单模光缆</a:t>
                      </a:r>
                      <a:endParaRPr kumimoji="0" lang="zh-CN"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endParaRPr>
                    </a:p>
                  </a:txBody>
                  <a:tcPr marL="17780" marR="177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63500"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63500" marR="0" lvl="0" indent="0" algn="just" defTabSz="914400" rtl="0" eaLnBrk="1" fontAlgn="base" latinLnBrk="0" hangingPunct="1">
                        <a:lnSpc>
                          <a:spcPct val="100000"/>
                        </a:lnSpc>
                        <a:spcBef>
                          <a:spcPts val="125"/>
                        </a:spcBef>
                        <a:spcAft>
                          <a:spcPts val="125"/>
                        </a:spcAft>
                        <a:buClrTx/>
                        <a:buSzTx/>
                        <a:buFontTx/>
                        <a:buNone/>
                      </a:pPr>
                      <a:r>
                        <a:rPr kumimoji="0" lang="zh-CN"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万</a:t>
                      </a:r>
                      <a:r>
                        <a:rPr kumimoji="0" lang="en-US"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a:t>
                      </a:r>
                      <a:r>
                        <a:rPr kumimoji="0" lang="zh-CN"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千兆</a:t>
                      </a:r>
                      <a:endParaRPr kumimoji="0" lang="zh-CN"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endParaRPr>
                    </a:p>
                  </a:txBody>
                  <a:tcPr marL="17780" marR="177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63500"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63500" marR="0" lvl="0" indent="0" algn="just" defTabSz="914400" rtl="0" eaLnBrk="1" fontAlgn="base" latinLnBrk="0" hangingPunct="1">
                        <a:lnSpc>
                          <a:spcPct val="100000"/>
                        </a:lnSpc>
                        <a:spcBef>
                          <a:spcPts val="125"/>
                        </a:spcBef>
                        <a:spcAft>
                          <a:spcPts val="125"/>
                        </a:spcAft>
                        <a:buClrTx/>
                        <a:buSzTx/>
                        <a:buFontTx/>
                        <a:buNone/>
                      </a:pPr>
                      <a:r>
                        <a:rPr kumimoji="0" lang="zh-CN"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单</a:t>
                      </a:r>
                      <a:r>
                        <a:rPr kumimoji="0" lang="en-US"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a:t>
                      </a:r>
                      <a:r>
                        <a:rPr kumimoji="0" lang="zh-CN"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多模光缆</a:t>
                      </a:r>
                      <a:endParaRPr kumimoji="0" lang="zh-CN"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endParaRPr>
                    </a:p>
                  </a:txBody>
                  <a:tcPr marL="17780" marR="177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63500"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63500" marR="0" lvl="0" indent="0" algn="just" defTabSz="914400" rtl="0" eaLnBrk="1" fontAlgn="base" latinLnBrk="0" hangingPunct="1">
                        <a:lnSpc>
                          <a:spcPct val="100000"/>
                        </a:lnSpc>
                        <a:spcBef>
                          <a:spcPts val="125"/>
                        </a:spcBef>
                        <a:spcAft>
                          <a:spcPts val="125"/>
                        </a:spcAft>
                        <a:buClrTx/>
                        <a:buSzTx/>
                        <a:buFontTx/>
                        <a:buNone/>
                      </a:pPr>
                      <a:r>
                        <a:rPr kumimoji="0" lang="zh-CN"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千兆</a:t>
                      </a:r>
                      <a:endParaRPr kumimoji="0" lang="zh-CN"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endParaRPr>
                    </a:p>
                  </a:txBody>
                  <a:tcPr marL="17780" marR="177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63500"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63500" marR="0" lvl="0" indent="0" algn="just" defTabSz="914400" rtl="0" eaLnBrk="1" fontAlgn="base" latinLnBrk="0" hangingPunct="1">
                        <a:lnSpc>
                          <a:spcPct val="100000"/>
                        </a:lnSpc>
                        <a:spcBef>
                          <a:spcPts val="125"/>
                        </a:spcBef>
                        <a:spcAft>
                          <a:spcPts val="125"/>
                        </a:spcAft>
                        <a:buClrTx/>
                        <a:buSzTx/>
                        <a:buFontTx/>
                        <a:buNone/>
                      </a:pPr>
                      <a:r>
                        <a:rPr kumimoji="0" lang="zh-CN"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单</a:t>
                      </a:r>
                      <a:r>
                        <a:rPr kumimoji="0" lang="en-US"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a:t>
                      </a:r>
                      <a:r>
                        <a:rPr kumimoji="0" lang="zh-CN"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多模光缆</a:t>
                      </a:r>
                      <a:endParaRPr kumimoji="0" lang="zh-CN"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endParaRPr>
                    </a:p>
                  </a:txBody>
                  <a:tcPr marL="17780" marR="177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63500"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63500" marR="0" lvl="0" indent="0" algn="just" defTabSz="914400" rtl="0" eaLnBrk="1" fontAlgn="base" latinLnBrk="0" hangingPunct="1">
                        <a:lnSpc>
                          <a:spcPct val="100000"/>
                        </a:lnSpc>
                        <a:spcBef>
                          <a:spcPts val="125"/>
                        </a:spcBef>
                        <a:spcAft>
                          <a:spcPts val="125"/>
                        </a:spcAft>
                        <a:buClrTx/>
                        <a:buSzTx/>
                        <a:buFontTx/>
                        <a:buNone/>
                      </a:pPr>
                      <a:r>
                        <a:rPr kumimoji="0" lang="zh-CN"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光缆</a:t>
                      </a:r>
                      <a:endParaRPr kumimoji="0" lang="zh-CN"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endParaRPr>
                    </a:p>
                  </a:txBody>
                  <a:tcPr marL="17780" marR="17780" marT="0" marB="0" anchor="ctr" horzOverflow="overflow">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65785">
                <a:tc vMerge="1">
                  <a:tcPr/>
                </a:tc>
                <a:tc vMerge="1">
                  <a:tcPr/>
                </a:tc>
                <a:tc vMerge="1">
                  <a:tcPr/>
                </a:tc>
                <a:tc>
                  <a:txBody>
                    <a:bodyPr/>
                    <a:lstStyle>
                      <a:lvl1pPr marL="63500"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63500" marR="0" lvl="0" indent="0" algn="just" defTabSz="914400" rtl="0" eaLnBrk="1" fontAlgn="base" latinLnBrk="0" hangingPunct="1">
                        <a:lnSpc>
                          <a:spcPct val="100000"/>
                        </a:lnSpc>
                        <a:spcBef>
                          <a:spcPts val="125"/>
                        </a:spcBef>
                        <a:spcAft>
                          <a:spcPts val="125"/>
                        </a:spcAft>
                        <a:buClrTx/>
                        <a:buSzTx/>
                        <a:buFontTx/>
                        <a:buNone/>
                      </a:pPr>
                      <a:r>
                        <a:rPr kumimoji="0" lang="zh-CN"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万</a:t>
                      </a:r>
                      <a:r>
                        <a:rPr kumimoji="0" lang="en-US"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a:t>
                      </a:r>
                      <a:r>
                        <a:rPr kumimoji="0" lang="zh-CN"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千兆</a:t>
                      </a:r>
                      <a:endParaRPr kumimoji="0" lang="zh-CN"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endParaRPr>
                    </a:p>
                  </a:txBody>
                  <a:tcPr marL="17780" marR="177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63500"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63500" marR="0" lvl="0" indent="0" algn="just" defTabSz="914400" rtl="0" eaLnBrk="1" fontAlgn="base" latinLnBrk="0" hangingPunct="1">
                        <a:lnSpc>
                          <a:spcPct val="100000"/>
                        </a:lnSpc>
                        <a:spcBef>
                          <a:spcPts val="125"/>
                        </a:spcBef>
                        <a:spcAft>
                          <a:spcPts val="125"/>
                        </a:spcAft>
                        <a:buClrTx/>
                        <a:buSzTx/>
                        <a:buFontTx/>
                        <a:buNone/>
                      </a:pPr>
                      <a:r>
                        <a:rPr kumimoji="0" lang="zh-CN"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单</a:t>
                      </a:r>
                      <a:r>
                        <a:rPr kumimoji="0" lang="en-US"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a:t>
                      </a:r>
                      <a:r>
                        <a:rPr kumimoji="0" lang="zh-CN"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多模光缆</a:t>
                      </a:r>
                      <a:endParaRPr kumimoji="0" lang="zh-CN"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endParaRPr>
                    </a:p>
                  </a:txBody>
                  <a:tcPr marL="17780" marR="177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63500"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63500" marR="0" lvl="0" indent="0" algn="just" defTabSz="914400" rtl="0" eaLnBrk="1" fontAlgn="base" latinLnBrk="0" hangingPunct="1">
                        <a:lnSpc>
                          <a:spcPct val="100000"/>
                        </a:lnSpc>
                        <a:spcBef>
                          <a:spcPts val="125"/>
                        </a:spcBef>
                        <a:spcAft>
                          <a:spcPts val="125"/>
                        </a:spcAft>
                        <a:buClrTx/>
                        <a:buSzTx/>
                        <a:buFontTx/>
                        <a:buNone/>
                      </a:pPr>
                      <a:r>
                        <a:rPr kumimoji="0" lang="zh-CN"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千兆</a:t>
                      </a:r>
                      <a:endParaRPr kumimoji="0" lang="zh-CN"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endParaRPr>
                    </a:p>
                  </a:txBody>
                  <a:tcPr marL="17780" marR="177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63500"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63500" marR="0" lvl="0" indent="0" algn="just" defTabSz="914400" rtl="0" eaLnBrk="1" fontAlgn="base" latinLnBrk="0" hangingPunct="1">
                        <a:lnSpc>
                          <a:spcPct val="100000"/>
                        </a:lnSpc>
                        <a:spcBef>
                          <a:spcPts val="125"/>
                        </a:spcBef>
                        <a:spcAft>
                          <a:spcPts val="125"/>
                        </a:spcAft>
                        <a:buClrTx/>
                        <a:buSzTx/>
                        <a:buFontTx/>
                        <a:buNone/>
                      </a:pPr>
                      <a:r>
                        <a:rPr kumimoji="0" lang="en-US"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6</a:t>
                      </a:r>
                      <a:r>
                        <a:rPr kumimoji="0" lang="zh-CN"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类</a:t>
                      </a:r>
                      <a:r>
                        <a:rPr kumimoji="0" lang="en-US"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UTP</a:t>
                      </a:r>
                      <a:endParaRPr kumimoji="0" lang="en-US"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endParaRPr>
                    </a:p>
                  </a:txBody>
                  <a:tcPr marL="17780" marR="177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63500"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63500" marR="0" lvl="0" indent="0" algn="just" defTabSz="914400" rtl="0" eaLnBrk="1" fontAlgn="base" latinLnBrk="0" hangingPunct="1">
                        <a:lnSpc>
                          <a:spcPct val="100000"/>
                        </a:lnSpc>
                        <a:spcBef>
                          <a:spcPts val="125"/>
                        </a:spcBef>
                        <a:spcAft>
                          <a:spcPts val="125"/>
                        </a:spcAft>
                        <a:buClrTx/>
                        <a:buSzTx/>
                        <a:buFontTx/>
                        <a:buNone/>
                      </a:pPr>
                      <a:r>
                        <a:rPr kumimoji="0" lang="zh-CN"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光缆</a:t>
                      </a:r>
                      <a:r>
                        <a:rPr kumimoji="0" lang="en-US"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a:t>
                      </a:r>
                      <a:r>
                        <a:rPr kumimoji="0" lang="zh-CN"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光缆</a:t>
                      </a:r>
                      <a:r>
                        <a:rPr kumimoji="0" lang="en-US"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a:t>
                      </a:r>
                      <a:r>
                        <a:rPr kumimoji="0" lang="zh-CN"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电缆</a:t>
                      </a:r>
                      <a:endParaRPr kumimoji="0" lang="zh-CN"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endParaRPr>
                    </a:p>
                  </a:txBody>
                  <a:tcPr marL="17780" marR="17780" marT="0" marB="0" anchor="ctr" horzOverflow="overflow">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65785">
                <a:tc vMerge="1">
                  <a:tcPr/>
                </a:tc>
                <a:tc vMerge="1">
                  <a:tcPr/>
                </a:tc>
                <a:tc vMerge="1">
                  <a:tcPr/>
                </a:tc>
                <a:tc>
                  <a:txBody>
                    <a:bodyPr/>
                    <a:lstStyle>
                      <a:lvl1pPr marL="63500"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63500" marR="0" lvl="0" indent="0" algn="just" defTabSz="914400" rtl="0" eaLnBrk="1" fontAlgn="base" latinLnBrk="0" hangingPunct="1">
                        <a:lnSpc>
                          <a:spcPct val="100000"/>
                        </a:lnSpc>
                        <a:spcBef>
                          <a:spcPts val="125"/>
                        </a:spcBef>
                        <a:spcAft>
                          <a:spcPts val="125"/>
                        </a:spcAft>
                        <a:buClrTx/>
                        <a:buSzTx/>
                        <a:buFontTx/>
                        <a:buNone/>
                      </a:pPr>
                      <a:r>
                        <a:rPr kumimoji="0" lang="zh-CN"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万</a:t>
                      </a:r>
                      <a:r>
                        <a:rPr kumimoji="0" lang="en-US"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a:t>
                      </a:r>
                      <a:r>
                        <a:rPr kumimoji="0" lang="zh-CN"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千兆</a:t>
                      </a:r>
                      <a:endParaRPr kumimoji="0" lang="zh-CN"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endParaRPr>
                    </a:p>
                  </a:txBody>
                  <a:tcPr marL="17780" marR="177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63500"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63500" marR="0" lvl="0" indent="0" algn="just" defTabSz="914400" rtl="0" eaLnBrk="1" fontAlgn="base" latinLnBrk="0" hangingPunct="1">
                        <a:lnSpc>
                          <a:spcPct val="100000"/>
                        </a:lnSpc>
                        <a:spcBef>
                          <a:spcPts val="125"/>
                        </a:spcBef>
                        <a:spcAft>
                          <a:spcPts val="125"/>
                        </a:spcAft>
                        <a:buClrTx/>
                        <a:buSzTx/>
                        <a:buFontTx/>
                        <a:buNone/>
                      </a:pPr>
                      <a:r>
                        <a:rPr kumimoji="0" lang="en-US"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6A</a:t>
                      </a:r>
                      <a:r>
                        <a:rPr kumimoji="0" lang="zh-CN"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类</a:t>
                      </a:r>
                      <a:r>
                        <a:rPr kumimoji="0" lang="en-US"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UTP</a:t>
                      </a:r>
                      <a:endParaRPr kumimoji="0" lang="en-US"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endParaRPr>
                    </a:p>
                  </a:txBody>
                  <a:tcPr marL="17780" marR="177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63500"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63500" marR="0" lvl="0" indent="0" algn="just" defTabSz="914400" rtl="0" eaLnBrk="1" fontAlgn="base" latinLnBrk="0" hangingPunct="1">
                        <a:lnSpc>
                          <a:spcPct val="100000"/>
                        </a:lnSpc>
                        <a:spcBef>
                          <a:spcPts val="125"/>
                        </a:spcBef>
                        <a:spcAft>
                          <a:spcPts val="125"/>
                        </a:spcAft>
                        <a:buClrTx/>
                        <a:buSzTx/>
                        <a:buFontTx/>
                        <a:buNone/>
                      </a:pPr>
                      <a:r>
                        <a:rPr kumimoji="0" lang="zh-CN"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千兆</a:t>
                      </a:r>
                      <a:endParaRPr kumimoji="0" lang="zh-CN"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endParaRPr>
                    </a:p>
                  </a:txBody>
                  <a:tcPr marL="17780" marR="177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63500"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63500" marR="0" lvl="0" indent="0" algn="just" defTabSz="914400" rtl="0" eaLnBrk="1" fontAlgn="base" latinLnBrk="0" hangingPunct="1">
                        <a:lnSpc>
                          <a:spcPct val="100000"/>
                        </a:lnSpc>
                        <a:spcBef>
                          <a:spcPts val="125"/>
                        </a:spcBef>
                        <a:spcAft>
                          <a:spcPts val="125"/>
                        </a:spcAft>
                        <a:buClrTx/>
                        <a:buSzTx/>
                        <a:buFontTx/>
                        <a:buNone/>
                      </a:pPr>
                      <a:r>
                        <a:rPr kumimoji="0" lang="en-US"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6</a:t>
                      </a:r>
                      <a:r>
                        <a:rPr kumimoji="0" lang="zh-CN"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类</a:t>
                      </a:r>
                      <a:r>
                        <a:rPr kumimoji="0" lang="en-US"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UTP</a:t>
                      </a:r>
                      <a:endParaRPr kumimoji="0" lang="en-US"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endParaRPr>
                    </a:p>
                  </a:txBody>
                  <a:tcPr marL="17780" marR="177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63500"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63500" marR="0" lvl="0" indent="0" algn="just" defTabSz="914400" rtl="0" eaLnBrk="1" fontAlgn="base" latinLnBrk="0" hangingPunct="1">
                        <a:lnSpc>
                          <a:spcPct val="100000"/>
                        </a:lnSpc>
                        <a:spcBef>
                          <a:spcPts val="125"/>
                        </a:spcBef>
                        <a:spcAft>
                          <a:spcPts val="125"/>
                        </a:spcAft>
                        <a:buClrTx/>
                        <a:buSzTx/>
                        <a:buFontTx/>
                        <a:buNone/>
                      </a:pPr>
                      <a:r>
                        <a:rPr kumimoji="0" lang="zh-CN"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光缆</a:t>
                      </a:r>
                      <a:r>
                        <a:rPr kumimoji="0" lang="en-US"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a:t>
                      </a:r>
                      <a:r>
                        <a:rPr kumimoji="0" lang="zh-CN"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电缆</a:t>
                      </a:r>
                      <a:r>
                        <a:rPr kumimoji="0" lang="en-US"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a:t>
                      </a:r>
                      <a:r>
                        <a:rPr kumimoji="0" lang="zh-CN"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电缆</a:t>
                      </a:r>
                      <a:endParaRPr kumimoji="0" lang="zh-CN"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endParaRPr>
                    </a:p>
                  </a:txBody>
                  <a:tcPr marL="17780" marR="17780" marT="0" marB="0" anchor="ctr" horzOverflow="overflow">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65785">
                <a:tc vMerge="1">
                  <a:tcPr/>
                </a:tc>
                <a:tc vMerge="1">
                  <a:tcPr/>
                </a:tc>
                <a:tc vMerge="1">
                  <a:tcPr/>
                </a:tc>
                <a:tc>
                  <a:txBody>
                    <a:bodyPr/>
                    <a:lstStyle>
                      <a:lvl1pPr marL="63500"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63500" marR="0" lvl="0" indent="0" algn="just" defTabSz="914400" rtl="0" eaLnBrk="1" fontAlgn="base" latinLnBrk="0" hangingPunct="1">
                        <a:lnSpc>
                          <a:spcPct val="100000"/>
                        </a:lnSpc>
                        <a:spcBef>
                          <a:spcPts val="125"/>
                        </a:spcBef>
                        <a:spcAft>
                          <a:spcPts val="125"/>
                        </a:spcAft>
                        <a:buClrTx/>
                        <a:buSzTx/>
                        <a:buFontTx/>
                        <a:buNone/>
                      </a:pPr>
                      <a:r>
                        <a:rPr kumimoji="0" lang="zh-CN"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千兆</a:t>
                      </a:r>
                      <a:endParaRPr kumimoji="0" lang="zh-CN"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endParaRPr>
                    </a:p>
                  </a:txBody>
                  <a:tcPr marL="17780" marR="177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63500"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63500" marR="0" lvl="0" indent="0" algn="just" defTabSz="914400" rtl="0" eaLnBrk="1" fontAlgn="base" latinLnBrk="0" hangingPunct="1">
                        <a:lnSpc>
                          <a:spcPct val="100000"/>
                        </a:lnSpc>
                        <a:spcBef>
                          <a:spcPts val="125"/>
                        </a:spcBef>
                        <a:spcAft>
                          <a:spcPts val="125"/>
                        </a:spcAft>
                        <a:buClrTx/>
                        <a:buSzTx/>
                        <a:buFontTx/>
                        <a:buNone/>
                      </a:pPr>
                      <a:r>
                        <a:rPr kumimoji="0" lang="en-US"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6</a:t>
                      </a:r>
                      <a:r>
                        <a:rPr kumimoji="0" lang="zh-CN"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类</a:t>
                      </a:r>
                      <a:r>
                        <a:rPr kumimoji="0" lang="en-US"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UTP</a:t>
                      </a:r>
                      <a:endParaRPr kumimoji="0" lang="en-US"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endParaRPr>
                    </a:p>
                  </a:txBody>
                  <a:tcPr marL="17780" marR="177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63500"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63500" marR="0" lvl="0" indent="0" algn="just" defTabSz="914400" rtl="0" eaLnBrk="1" fontAlgn="base" latinLnBrk="0" hangingPunct="1">
                        <a:lnSpc>
                          <a:spcPct val="100000"/>
                        </a:lnSpc>
                        <a:spcBef>
                          <a:spcPts val="125"/>
                        </a:spcBef>
                        <a:spcAft>
                          <a:spcPts val="125"/>
                        </a:spcAft>
                        <a:buClrTx/>
                        <a:buSzTx/>
                        <a:buFontTx/>
                        <a:buNone/>
                      </a:pPr>
                      <a:r>
                        <a:rPr kumimoji="0" lang="zh-CN"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千兆</a:t>
                      </a:r>
                      <a:endParaRPr kumimoji="0" lang="zh-CN"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endParaRPr>
                    </a:p>
                  </a:txBody>
                  <a:tcPr marL="17780" marR="177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63500"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63500" marR="0" lvl="0" indent="0" algn="just" defTabSz="914400" rtl="0" eaLnBrk="1" fontAlgn="base" latinLnBrk="0" hangingPunct="1">
                        <a:lnSpc>
                          <a:spcPct val="100000"/>
                        </a:lnSpc>
                        <a:spcBef>
                          <a:spcPts val="125"/>
                        </a:spcBef>
                        <a:spcAft>
                          <a:spcPts val="125"/>
                        </a:spcAft>
                        <a:buClrTx/>
                        <a:buSzTx/>
                        <a:buFontTx/>
                        <a:buNone/>
                      </a:pPr>
                      <a:r>
                        <a:rPr kumimoji="0" lang="en-US"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6</a:t>
                      </a:r>
                      <a:r>
                        <a:rPr kumimoji="0" lang="zh-CN"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类</a:t>
                      </a:r>
                      <a:r>
                        <a:rPr kumimoji="0" lang="en-US"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UTP</a:t>
                      </a:r>
                      <a:endParaRPr kumimoji="0" lang="en-US"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endParaRPr>
                    </a:p>
                  </a:txBody>
                  <a:tcPr marL="17780" marR="177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63500"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63500" marR="0" lvl="0" indent="0" algn="just" defTabSz="914400" rtl="0" eaLnBrk="1" fontAlgn="base" latinLnBrk="0" hangingPunct="1">
                        <a:lnSpc>
                          <a:spcPct val="100000"/>
                        </a:lnSpc>
                        <a:spcBef>
                          <a:spcPts val="125"/>
                        </a:spcBef>
                        <a:spcAft>
                          <a:spcPts val="125"/>
                        </a:spcAft>
                        <a:buClrTx/>
                        <a:buSzTx/>
                        <a:buFontTx/>
                        <a:buNone/>
                      </a:pPr>
                      <a:r>
                        <a:rPr kumimoji="0" lang="zh-CN"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光缆</a:t>
                      </a:r>
                      <a:r>
                        <a:rPr kumimoji="0" lang="en-US"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a:t>
                      </a:r>
                      <a:r>
                        <a:rPr kumimoji="0" lang="zh-CN"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电缆</a:t>
                      </a:r>
                      <a:r>
                        <a:rPr kumimoji="0" lang="en-US"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a:t>
                      </a:r>
                      <a:r>
                        <a:rPr kumimoji="0" lang="zh-CN"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电缆</a:t>
                      </a:r>
                      <a:endParaRPr kumimoji="0" lang="zh-CN"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endParaRPr>
                    </a:p>
                  </a:txBody>
                  <a:tcPr marL="17780" marR="17780" marT="0" marB="0" anchor="ctr" horzOverflow="overflow">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66420">
                <a:tc vMerge="1">
                  <a:tcPr/>
                </a:tc>
                <a:tc rowSpan="3">
                  <a:txBody>
                    <a:bodyPr/>
                    <a:lstStyle>
                      <a:lvl1pPr marL="63500"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63500" marR="0" lvl="0" indent="0" algn="just" defTabSz="914400" rtl="0" eaLnBrk="1" fontAlgn="base" latinLnBrk="0" hangingPunct="1">
                        <a:lnSpc>
                          <a:spcPct val="100000"/>
                        </a:lnSpc>
                        <a:spcBef>
                          <a:spcPts val="125"/>
                        </a:spcBef>
                        <a:spcAft>
                          <a:spcPts val="125"/>
                        </a:spcAft>
                        <a:buClrTx/>
                        <a:buSzTx/>
                        <a:buFontTx/>
                        <a:buNone/>
                      </a:pPr>
                      <a:r>
                        <a:rPr kumimoji="0" lang="zh-CN"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万兆</a:t>
                      </a:r>
                      <a:endParaRPr kumimoji="0" lang="zh-CN"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endParaRPr>
                    </a:p>
                  </a:txBody>
                  <a:tcPr marL="17780" marR="177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3">
                  <a:txBody>
                    <a:bodyPr/>
                    <a:lstStyle>
                      <a:lvl1pPr marL="63500"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63500" marR="0" lvl="0" indent="0" algn="just" defTabSz="914400" rtl="0" eaLnBrk="1" fontAlgn="base" latinLnBrk="0" hangingPunct="1">
                        <a:lnSpc>
                          <a:spcPct val="100000"/>
                        </a:lnSpc>
                        <a:spcBef>
                          <a:spcPts val="125"/>
                        </a:spcBef>
                        <a:spcAft>
                          <a:spcPts val="125"/>
                        </a:spcAft>
                        <a:buClrTx/>
                        <a:buSzTx/>
                        <a:buFontTx/>
                        <a:buNone/>
                      </a:pPr>
                      <a:r>
                        <a:rPr kumimoji="0" lang="zh-CN"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多模光缆</a:t>
                      </a:r>
                      <a:endParaRPr kumimoji="0" lang="zh-CN"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endParaRPr>
                    </a:p>
                  </a:txBody>
                  <a:tcPr marL="17780" marR="177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63500"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63500" marR="0" lvl="0" indent="0" algn="just" defTabSz="914400" rtl="0" eaLnBrk="1" fontAlgn="base" latinLnBrk="0" hangingPunct="1">
                        <a:lnSpc>
                          <a:spcPct val="100000"/>
                        </a:lnSpc>
                        <a:spcBef>
                          <a:spcPts val="125"/>
                        </a:spcBef>
                        <a:spcAft>
                          <a:spcPts val="125"/>
                        </a:spcAft>
                        <a:buClrTx/>
                        <a:buSzTx/>
                        <a:buFontTx/>
                        <a:buNone/>
                      </a:pPr>
                      <a:r>
                        <a:rPr kumimoji="0" lang="zh-CN"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万</a:t>
                      </a:r>
                      <a:r>
                        <a:rPr kumimoji="0" lang="en-US"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a:t>
                      </a:r>
                      <a:r>
                        <a:rPr kumimoji="0" lang="zh-CN"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千兆</a:t>
                      </a:r>
                      <a:endParaRPr kumimoji="0" lang="zh-CN"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endParaRPr>
                    </a:p>
                  </a:txBody>
                  <a:tcPr marL="17780" marR="177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63500"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63500" marR="0" lvl="0" indent="0" algn="just" defTabSz="914400" rtl="0" eaLnBrk="1" fontAlgn="base" latinLnBrk="0" hangingPunct="1">
                        <a:lnSpc>
                          <a:spcPct val="100000"/>
                        </a:lnSpc>
                        <a:spcBef>
                          <a:spcPts val="125"/>
                        </a:spcBef>
                        <a:spcAft>
                          <a:spcPts val="125"/>
                        </a:spcAft>
                        <a:buClrTx/>
                        <a:buSzTx/>
                        <a:buFontTx/>
                        <a:buNone/>
                      </a:pPr>
                      <a:r>
                        <a:rPr kumimoji="0" lang="zh-CN"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多模光缆</a:t>
                      </a:r>
                      <a:endParaRPr kumimoji="0" lang="zh-CN"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endParaRPr>
                    </a:p>
                  </a:txBody>
                  <a:tcPr marL="17780" marR="177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63500"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63500" marR="0" lvl="0" indent="0" algn="just" defTabSz="914400" rtl="0" eaLnBrk="1" fontAlgn="base" latinLnBrk="0" hangingPunct="1">
                        <a:lnSpc>
                          <a:spcPct val="100000"/>
                        </a:lnSpc>
                        <a:spcBef>
                          <a:spcPts val="125"/>
                        </a:spcBef>
                        <a:spcAft>
                          <a:spcPts val="125"/>
                        </a:spcAft>
                        <a:buClrTx/>
                        <a:buSzTx/>
                        <a:buFontTx/>
                        <a:buNone/>
                      </a:pPr>
                      <a:r>
                        <a:rPr kumimoji="0" lang="zh-CN"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千兆</a:t>
                      </a:r>
                      <a:endParaRPr kumimoji="0" lang="zh-CN"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endParaRPr>
                    </a:p>
                  </a:txBody>
                  <a:tcPr marL="17780" marR="177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63500"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63500" marR="0" lvl="0" indent="0" algn="just" defTabSz="914400" rtl="0" eaLnBrk="1" fontAlgn="base" latinLnBrk="0" hangingPunct="1">
                        <a:lnSpc>
                          <a:spcPct val="100000"/>
                        </a:lnSpc>
                        <a:spcBef>
                          <a:spcPts val="125"/>
                        </a:spcBef>
                        <a:spcAft>
                          <a:spcPts val="125"/>
                        </a:spcAft>
                        <a:buClrTx/>
                        <a:buSzTx/>
                        <a:buFontTx/>
                        <a:buNone/>
                      </a:pPr>
                      <a:r>
                        <a:rPr kumimoji="0" lang="en-US"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6</a:t>
                      </a:r>
                      <a:r>
                        <a:rPr kumimoji="0" lang="zh-CN"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类</a:t>
                      </a:r>
                      <a:r>
                        <a:rPr kumimoji="0" lang="en-US"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UTP</a:t>
                      </a:r>
                      <a:endParaRPr kumimoji="0" lang="en-US"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endParaRPr>
                    </a:p>
                  </a:txBody>
                  <a:tcPr marL="17780" marR="177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63500"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63500" marR="0" lvl="0" indent="0" algn="just" defTabSz="914400" rtl="0" eaLnBrk="1" fontAlgn="base" latinLnBrk="0" hangingPunct="1">
                        <a:lnSpc>
                          <a:spcPct val="100000"/>
                        </a:lnSpc>
                        <a:spcBef>
                          <a:spcPts val="125"/>
                        </a:spcBef>
                        <a:spcAft>
                          <a:spcPts val="125"/>
                        </a:spcAft>
                        <a:buClrTx/>
                        <a:buSzTx/>
                        <a:buFontTx/>
                        <a:buNone/>
                      </a:pPr>
                      <a:r>
                        <a:rPr kumimoji="0" lang="zh-CN"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光缆</a:t>
                      </a:r>
                      <a:r>
                        <a:rPr kumimoji="0" lang="en-US"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a:t>
                      </a:r>
                      <a:r>
                        <a:rPr kumimoji="0" lang="zh-CN"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光缆</a:t>
                      </a:r>
                      <a:r>
                        <a:rPr kumimoji="0" lang="en-US"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a:t>
                      </a:r>
                      <a:r>
                        <a:rPr kumimoji="0" lang="zh-CN"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电缆</a:t>
                      </a:r>
                      <a:endParaRPr kumimoji="0" lang="zh-CN"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endParaRPr>
                    </a:p>
                  </a:txBody>
                  <a:tcPr marL="17780" marR="17780" marT="0" marB="0" anchor="ctr" horzOverflow="overflow">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65785">
                <a:tc vMerge="1">
                  <a:tcPr/>
                </a:tc>
                <a:tc vMerge="1">
                  <a:tcPr/>
                </a:tc>
                <a:tc vMerge="1">
                  <a:tcPr/>
                </a:tc>
                <a:tc>
                  <a:txBody>
                    <a:bodyPr/>
                    <a:lstStyle>
                      <a:lvl1pPr marL="63500"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63500" marR="0" lvl="0" indent="0" algn="just" defTabSz="914400" rtl="0" eaLnBrk="1" fontAlgn="base" latinLnBrk="0" hangingPunct="1">
                        <a:lnSpc>
                          <a:spcPct val="100000"/>
                        </a:lnSpc>
                        <a:spcBef>
                          <a:spcPts val="125"/>
                        </a:spcBef>
                        <a:spcAft>
                          <a:spcPts val="125"/>
                        </a:spcAft>
                        <a:buClrTx/>
                        <a:buSzTx/>
                        <a:buFontTx/>
                        <a:buNone/>
                      </a:pPr>
                      <a:r>
                        <a:rPr kumimoji="0" lang="zh-CN"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万</a:t>
                      </a:r>
                      <a:r>
                        <a:rPr kumimoji="0" lang="en-US"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a:t>
                      </a:r>
                      <a:r>
                        <a:rPr kumimoji="0" lang="zh-CN"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千兆</a:t>
                      </a:r>
                      <a:endParaRPr kumimoji="0" lang="zh-CN"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endParaRPr>
                    </a:p>
                  </a:txBody>
                  <a:tcPr marL="17780" marR="177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63500"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63500" marR="0" lvl="0" indent="0" algn="just" defTabSz="914400" rtl="0" eaLnBrk="1" fontAlgn="base" latinLnBrk="0" hangingPunct="1">
                        <a:lnSpc>
                          <a:spcPct val="100000"/>
                        </a:lnSpc>
                        <a:spcBef>
                          <a:spcPts val="125"/>
                        </a:spcBef>
                        <a:spcAft>
                          <a:spcPts val="125"/>
                        </a:spcAft>
                        <a:buClrTx/>
                        <a:buSzTx/>
                        <a:buFontTx/>
                        <a:buNone/>
                      </a:pPr>
                      <a:r>
                        <a:rPr kumimoji="0" lang="en-US"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6A</a:t>
                      </a:r>
                      <a:r>
                        <a:rPr kumimoji="0" lang="zh-CN"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类</a:t>
                      </a:r>
                      <a:r>
                        <a:rPr kumimoji="0" lang="en-US"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UTP</a:t>
                      </a:r>
                      <a:endParaRPr kumimoji="0" lang="en-US"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endParaRPr>
                    </a:p>
                  </a:txBody>
                  <a:tcPr marL="17780" marR="177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63500"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63500" marR="0" lvl="0" indent="0" algn="just" defTabSz="914400" rtl="0" eaLnBrk="1" fontAlgn="base" latinLnBrk="0" hangingPunct="1">
                        <a:lnSpc>
                          <a:spcPct val="100000"/>
                        </a:lnSpc>
                        <a:spcBef>
                          <a:spcPts val="125"/>
                        </a:spcBef>
                        <a:spcAft>
                          <a:spcPts val="125"/>
                        </a:spcAft>
                        <a:buClrTx/>
                        <a:buSzTx/>
                        <a:buFontTx/>
                        <a:buNone/>
                      </a:pPr>
                      <a:r>
                        <a:rPr kumimoji="0" lang="zh-CN"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千兆</a:t>
                      </a:r>
                      <a:endParaRPr kumimoji="0" lang="zh-CN"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endParaRPr>
                    </a:p>
                  </a:txBody>
                  <a:tcPr marL="17780" marR="177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63500"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63500" marR="0" lvl="0" indent="0" algn="just" defTabSz="914400" rtl="0" eaLnBrk="1" fontAlgn="base" latinLnBrk="0" hangingPunct="1">
                        <a:lnSpc>
                          <a:spcPct val="100000"/>
                        </a:lnSpc>
                        <a:spcBef>
                          <a:spcPts val="125"/>
                        </a:spcBef>
                        <a:spcAft>
                          <a:spcPts val="125"/>
                        </a:spcAft>
                        <a:buClrTx/>
                        <a:buSzTx/>
                        <a:buFontTx/>
                        <a:buNone/>
                      </a:pPr>
                      <a:r>
                        <a:rPr kumimoji="0" lang="en-US"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6</a:t>
                      </a:r>
                      <a:r>
                        <a:rPr kumimoji="0" lang="zh-CN"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类</a:t>
                      </a:r>
                      <a:r>
                        <a:rPr kumimoji="0" lang="en-US"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UTP</a:t>
                      </a:r>
                      <a:endParaRPr kumimoji="0" lang="en-US"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endParaRPr>
                    </a:p>
                  </a:txBody>
                  <a:tcPr marL="17780" marR="177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63500"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63500" marR="0" lvl="0" indent="0" algn="just" defTabSz="914400" rtl="0" eaLnBrk="1" fontAlgn="base" latinLnBrk="0" hangingPunct="1">
                        <a:lnSpc>
                          <a:spcPct val="100000"/>
                        </a:lnSpc>
                        <a:spcBef>
                          <a:spcPts val="125"/>
                        </a:spcBef>
                        <a:spcAft>
                          <a:spcPts val="125"/>
                        </a:spcAft>
                        <a:buClrTx/>
                        <a:buSzTx/>
                        <a:buFontTx/>
                        <a:buNone/>
                      </a:pPr>
                      <a:r>
                        <a:rPr kumimoji="0" lang="zh-CN"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光缆</a:t>
                      </a:r>
                      <a:r>
                        <a:rPr kumimoji="0" lang="en-US"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a:t>
                      </a:r>
                      <a:r>
                        <a:rPr kumimoji="0" lang="zh-CN"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电缆</a:t>
                      </a:r>
                      <a:r>
                        <a:rPr kumimoji="0" lang="en-US"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a:t>
                      </a:r>
                      <a:r>
                        <a:rPr kumimoji="0" lang="zh-CN"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电缆</a:t>
                      </a:r>
                      <a:endParaRPr kumimoji="0" lang="zh-CN"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endParaRPr>
                    </a:p>
                  </a:txBody>
                  <a:tcPr marL="17780" marR="17780" marT="0" marB="0" anchor="ctr" horzOverflow="overflow">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66420">
                <a:tc vMerge="1">
                  <a:tcPr/>
                </a:tc>
                <a:tc vMerge="1">
                  <a:tcPr/>
                </a:tc>
                <a:tc vMerge="1">
                  <a:tcPr/>
                </a:tc>
                <a:tc>
                  <a:txBody>
                    <a:bodyPr/>
                    <a:lstStyle>
                      <a:lvl1pPr marL="63500"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63500" marR="0" lvl="0" indent="0" algn="just" defTabSz="914400" rtl="0" eaLnBrk="1" fontAlgn="base" latinLnBrk="0" hangingPunct="1">
                        <a:lnSpc>
                          <a:spcPct val="100000"/>
                        </a:lnSpc>
                        <a:spcBef>
                          <a:spcPts val="125"/>
                        </a:spcBef>
                        <a:spcAft>
                          <a:spcPts val="125"/>
                        </a:spcAft>
                        <a:buClrTx/>
                        <a:buSzTx/>
                        <a:buFontTx/>
                        <a:buNone/>
                      </a:pPr>
                      <a:r>
                        <a:rPr kumimoji="0" lang="zh-CN"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千兆</a:t>
                      </a:r>
                      <a:endParaRPr kumimoji="0" lang="zh-CN"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endParaRPr>
                    </a:p>
                  </a:txBody>
                  <a:tcPr marL="17780" marR="177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63500"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63500" marR="0" lvl="0" indent="0" algn="just" defTabSz="914400" rtl="0" eaLnBrk="1" fontAlgn="base" latinLnBrk="0" hangingPunct="1">
                        <a:lnSpc>
                          <a:spcPct val="100000"/>
                        </a:lnSpc>
                        <a:spcBef>
                          <a:spcPts val="125"/>
                        </a:spcBef>
                        <a:spcAft>
                          <a:spcPts val="125"/>
                        </a:spcAft>
                        <a:buClrTx/>
                        <a:buSzTx/>
                        <a:buFontTx/>
                        <a:buNone/>
                      </a:pPr>
                      <a:r>
                        <a:rPr kumimoji="0" lang="en-US"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6</a:t>
                      </a:r>
                      <a:r>
                        <a:rPr kumimoji="0" lang="zh-CN"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类</a:t>
                      </a:r>
                      <a:r>
                        <a:rPr kumimoji="0" lang="en-US"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UTP</a:t>
                      </a:r>
                      <a:endParaRPr kumimoji="0" lang="en-US"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endParaRPr>
                    </a:p>
                  </a:txBody>
                  <a:tcPr marL="17780" marR="177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63500"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63500" marR="0" lvl="0" indent="0" algn="just" defTabSz="914400" rtl="0" eaLnBrk="1" fontAlgn="base" latinLnBrk="0" hangingPunct="1">
                        <a:lnSpc>
                          <a:spcPct val="100000"/>
                        </a:lnSpc>
                        <a:spcBef>
                          <a:spcPts val="125"/>
                        </a:spcBef>
                        <a:spcAft>
                          <a:spcPts val="125"/>
                        </a:spcAft>
                        <a:buClrTx/>
                        <a:buSzTx/>
                        <a:buFontTx/>
                        <a:buNone/>
                      </a:pPr>
                      <a:r>
                        <a:rPr kumimoji="0" lang="zh-CN"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千兆</a:t>
                      </a:r>
                      <a:endParaRPr kumimoji="0" lang="zh-CN"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endParaRPr>
                    </a:p>
                  </a:txBody>
                  <a:tcPr marL="17780" marR="177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63500"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63500" marR="0" lvl="0" indent="0" algn="just" defTabSz="914400" rtl="0" eaLnBrk="1" fontAlgn="base" latinLnBrk="0" hangingPunct="1">
                        <a:lnSpc>
                          <a:spcPct val="100000"/>
                        </a:lnSpc>
                        <a:spcBef>
                          <a:spcPts val="125"/>
                        </a:spcBef>
                        <a:spcAft>
                          <a:spcPts val="125"/>
                        </a:spcAft>
                        <a:buClrTx/>
                        <a:buSzTx/>
                        <a:buFontTx/>
                        <a:buNone/>
                      </a:pPr>
                      <a:r>
                        <a:rPr kumimoji="0" lang="en-US"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6</a:t>
                      </a:r>
                      <a:r>
                        <a:rPr kumimoji="0" lang="zh-CN"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类</a:t>
                      </a:r>
                      <a:r>
                        <a:rPr kumimoji="0" lang="en-US"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UTP</a:t>
                      </a:r>
                      <a:endParaRPr kumimoji="0" lang="en-US"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endParaRPr>
                    </a:p>
                  </a:txBody>
                  <a:tcPr marL="17780" marR="177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63500"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63500" marR="0" lvl="0" indent="0" algn="just" defTabSz="914400" rtl="0" eaLnBrk="1" fontAlgn="base" latinLnBrk="0" hangingPunct="1">
                        <a:lnSpc>
                          <a:spcPct val="100000"/>
                        </a:lnSpc>
                        <a:spcBef>
                          <a:spcPts val="125"/>
                        </a:spcBef>
                        <a:spcAft>
                          <a:spcPts val="125"/>
                        </a:spcAft>
                        <a:buClrTx/>
                        <a:buSzTx/>
                        <a:buFontTx/>
                        <a:buNone/>
                      </a:pPr>
                      <a:r>
                        <a:rPr kumimoji="0" lang="zh-CN"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光缆</a:t>
                      </a:r>
                      <a:r>
                        <a:rPr kumimoji="0" lang="en-US"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a:t>
                      </a:r>
                      <a:r>
                        <a:rPr kumimoji="0" lang="zh-CN"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电缆</a:t>
                      </a:r>
                      <a:r>
                        <a:rPr kumimoji="0" lang="en-US"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a:t>
                      </a:r>
                      <a:r>
                        <a:rPr kumimoji="0" lang="zh-CN"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电缆</a:t>
                      </a:r>
                      <a:endParaRPr kumimoji="0" lang="zh-CN" altLang="zh-CN" sz="20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endParaRPr>
                    </a:p>
                  </a:txBody>
                  <a:tcPr marL="17780" marR="17780" marT="0" marB="0" anchor="ctr" horzOverflow="overflow">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标题 1"/>
          <p:cNvSpPr/>
          <p:nvPr/>
        </p:nvSpPr>
        <p:spPr bwMode="auto">
          <a:xfrm>
            <a:off x="3071813" y="260350"/>
            <a:ext cx="6453187"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r>
              <a:rPr lang="en-US" altLang="zh-CN" sz="3200" b="1"/>
              <a:t>3.3 </a:t>
            </a:r>
            <a:r>
              <a:rPr lang="zh-CN" altLang="en-US" sz="3200" b="1"/>
              <a:t>综合布线系统链路线缆选择</a:t>
            </a:r>
            <a:endParaRPr kumimoji="0" lang="zh-CN" altLang="en-US" sz="3200" b="1">
              <a:solidFill>
                <a:srgbClr val="375B79"/>
              </a:solidFill>
            </a:endParaRPr>
          </a:p>
        </p:txBody>
      </p:sp>
      <p:sp>
        <p:nvSpPr>
          <p:cNvPr id="91139" name="矩形 2"/>
          <p:cNvSpPr>
            <a:spLocks noChangeArrowheads="1"/>
          </p:cNvSpPr>
          <p:nvPr/>
        </p:nvSpPr>
        <p:spPr bwMode="auto">
          <a:xfrm>
            <a:off x="4295775" y="1125538"/>
            <a:ext cx="3281680" cy="3987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r>
              <a:rPr lang="zh-CN" altLang="zh-CN"/>
              <a:t>表</a:t>
            </a:r>
            <a:r>
              <a:rPr lang="en-US" altLang="zh-CN"/>
              <a:t>3-11</a:t>
            </a:r>
            <a:r>
              <a:rPr lang="zh-CN" altLang="en-US"/>
              <a:t> </a:t>
            </a:r>
            <a:r>
              <a:rPr lang="zh-CN" altLang="zh-CN"/>
              <a:t>建筑群各子系统线缆</a:t>
            </a:r>
            <a:endParaRPr lang="zh-CN" altLang="en-US"/>
          </a:p>
        </p:txBody>
      </p:sp>
      <p:graphicFrame>
        <p:nvGraphicFramePr>
          <p:cNvPr id="5" name="表格 4"/>
          <p:cNvGraphicFramePr>
            <a:graphicFrameLocks noGrp="1"/>
          </p:cNvGraphicFramePr>
          <p:nvPr>
            <p:custDataLst>
              <p:tags r:id="rId1"/>
            </p:custDataLst>
          </p:nvPr>
        </p:nvGraphicFramePr>
        <p:xfrm>
          <a:off x="767715" y="1484630"/>
          <a:ext cx="10928985" cy="5033645"/>
        </p:xfrm>
        <a:graphic>
          <a:graphicData uri="http://schemas.openxmlformats.org/drawingml/2006/table">
            <a:tbl>
              <a:tblPr/>
              <a:tblGrid>
                <a:gridCol w="1195705"/>
                <a:gridCol w="1047115"/>
                <a:gridCol w="950595"/>
                <a:gridCol w="1306830"/>
                <a:gridCol w="1755775"/>
                <a:gridCol w="1344295"/>
                <a:gridCol w="1663065"/>
                <a:gridCol w="1665605"/>
              </a:tblGrid>
              <a:tr h="279400">
                <a:tc rowSpan="2">
                  <a:txBody>
                    <a:bodyPr/>
                    <a:lstStyle>
                      <a:lvl1pPr marL="12700"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12700" marR="0" lvl="0" indent="0" algn="ctr" defTabSz="914400" rtl="0" eaLnBrk="1" fontAlgn="base" latinLnBrk="0" hangingPunct="1">
                        <a:lnSpc>
                          <a:spcPct val="100000"/>
                        </a:lnSpc>
                        <a:spcBef>
                          <a:spcPts val="125"/>
                        </a:spcBef>
                        <a:spcAft>
                          <a:spcPts val="125"/>
                        </a:spcAft>
                        <a:buClrTx/>
                        <a:buSzTx/>
                        <a:buFontTx/>
                        <a:buNone/>
                      </a:pPr>
                      <a:r>
                        <a:rPr kumimoji="0" lang="zh-CN" altLang="zh-CN" sz="18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用户</a:t>
                      </a:r>
                      <a:endParaRPr kumimoji="0" lang="zh-CN" altLang="zh-CN" sz="18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endParaRPr>
                    </a:p>
                    <a:p>
                      <a:pPr marL="12700" marR="0" lvl="0" indent="0" algn="ctr" defTabSz="914400" rtl="0" eaLnBrk="1" fontAlgn="base" latinLnBrk="0" hangingPunct="1">
                        <a:lnSpc>
                          <a:spcPct val="100000"/>
                        </a:lnSpc>
                        <a:spcBef>
                          <a:spcPts val="125"/>
                        </a:spcBef>
                        <a:spcAft>
                          <a:spcPts val="125"/>
                        </a:spcAft>
                        <a:buClrTx/>
                        <a:buSzTx/>
                        <a:buFontTx/>
                        <a:buNone/>
                      </a:pPr>
                      <a:r>
                        <a:rPr kumimoji="0" lang="zh-CN" altLang="zh-CN" sz="18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需求</a:t>
                      </a:r>
                      <a:endParaRPr kumimoji="0" lang="zh-CN" altLang="zh-CN" sz="18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endParaRPr>
                    </a:p>
                  </a:txBody>
                  <a:tcPr marL="17780" marR="17780" marT="0" marB="0" anchor="ctr" horzOverflow="overflow">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lvl1pPr marL="12700"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12700" marR="0" lvl="0" indent="0" algn="ctr" defTabSz="914400" rtl="0" eaLnBrk="1" fontAlgn="base" latinLnBrk="0" hangingPunct="1">
                        <a:lnSpc>
                          <a:spcPct val="100000"/>
                        </a:lnSpc>
                        <a:spcBef>
                          <a:spcPts val="125"/>
                        </a:spcBef>
                        <a:spcAft>
                          <a:spcPts val="125"/>
                        </a:spcAft>
                        <a:buClrTx/>
                        <a:buSzTx/>
                        <a:buFontTx/>
                        <a:buNone/>
                      </a:pPr>
                      <a:r>
                        <a:rPr kumimoji="0" lang="zh-CN" altLang="zh-CN" sz="18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建筑群子系统</a:t>
                      </a:r>
                      <a:endParaRPr kumimoji="0" lang="zh-CN" altLang="zh-CN" sz="18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endParaRPr>
                    </a:p>
                  </a:txBody>
                  <a:tcPr marL="17780" marR="177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cPr/>
                </a:tc>
                <a:tc gridSpan="2">
                  <a:txBody>
                    <a:bodyPr/>
                    <a:lstStyle>
                      <a:lvl1pPr marL="12700"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12700" marR="0" lvl="0" indent="0" algn="ctr" defTabSz="914400" rtl="0" eaLnBrk="1" fontAlgn="base" latinLnBrk="0" hangingPunct="1">
                        <a:lnSpc>
                          <a:spcPct val="100000"/>
                        </a:lnSpc>
                        <a:spcBef>
                          <a:spcPts val="125"/>
                        </a:spcBef>
                        <a:spcAft>
                          <a:spcPts val="125"/>
                        </a:spcAft>
                        <a:buClrTx/>
                        <a:buSzTx/>
                        <a:buFontTx/>
                        <a:buNone/>
                      </a:pPr>
                      <a:r>
                        <a:rPr kumimoji="0" lang="zh-CN" altLang="zh-CN" sz="18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干线子系统</a:t>
                      </a:r>
                      <a:endParaRPr kumimoji="0" lang="zh-CN" altLang="zh-CN" sz="18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endParaRPr>
                    </a:p>
                  </a:txBody>
                  <a:tcPr marL="17780" marR="177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cPr/>
                </a:tc>
                <a:tc gridSpan="2">
                  <a:txBody>
                    <a:bodyPr/>
                    <a:lstStyle>
                      <a:lvl1pPr marL="12700"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12700" marR="0" lvl="0" indent="0" algn="ctr" defTabSz="914400" rtl="0" eaLnBrk="1" fontAlgn="base" latinLnBrk="0" hangingPunct="1">
                        <a:lnSpc>
                          <a:spcPct val="100000"/>
                        </a:lnSpc>
                        <a:spcBef>
                          <a:spcPts val="125"/>
                        </a:spcBef>
                        <a:spcAft>
                          <a:spcPts val="125"/>
                        </a:spcAft>
                        <a:buClrTx/>
                        <a:buSzTx/>
                        <a:buFontTx/>
                        <a:buNone/>
                      </a:pPr>
                      <a:r>
                        <a:rPr kumimoji="0" lang="zh-CN" altLang="zh-CN" sz="18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配线子系统</a:t>
                      </a:r>
                      <a:endParaRPr kumimoji="0" lang="zh-CN" altLang="zh-CN" sz="18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endParaRPr>
                    </a:p>
                  </a:txBody>
                  <a:tcPr marL="17780" marR="177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cPr/>
                </a:tc>
                <a:tc rowSpan="2">
                  <a:txBody>
                    <a:bodyPr/>
                    <a:lstStyle>
                      <a:lvl1pPr marL="12700"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12700" marR="0" lvl="0" indent="0" algn="ctr" defTabSz="914400" rtl="0" eaLnBrk="1" fontAlgn="base" latinLnBrk="0" hangingPunct="1">
                        <a:lnSpc>
                          <a:spcPct val="100000"/>
                        </a:lnSpc>
                        <a:spcBef>
                          <a:spcPts val="125"/>
                        </a:spcBef>
                        <a:spcAft>
                          <a:spcPts val="125"/>
                        </a:spcAft>
                        <a:buClrTx/>
                        <a:buSzTx/>
                        <a:buFontTx/>
                        <a:buNone/>
                      </a:pPr>
                      <a:r>
                        <a:rPr kumimoji="0" lang="zh-CN" altLang="zh-CN" sz="18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信道技术方案</a:t>
                      </a:r>
                      <a:endParaRPr kumimoji="0" lang="zh-CN" altLang="zh-CN" sz="18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endParaRPr>
                    </a:p>
                  </a:txBody>
                  <a:tcPr marL="17780" marR="17780" marT="0" marB="0" anchor="ctr" horzOverflow="overflow">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23545">
                <a:tc vMerge="1">
                  <a:tcPr/>
                </a:tc>
                <a:tc>
                  <a:txBody>
                    <a:bodyPr/>
                    <a:lstStyle>
                      <a:lvl1pPr marL="12700"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12700" marR="0" lvl="0" indent="0" algn="ctr" defTabSz="914400" rtl="0" eaLnBrk="1" fontAlgn="base" latinLnBrk="0" hangingPunct="1">
                        <a:lnSpc>
                          <a:spcPct val="100000"/>
                        </a:lnSpc>
                        <a:spcBef>
                          <a:spcPts val="125"/>
                        </a:spcBef>
                        <a:spcAft>
                          <a:spcPts val="125"/>
                        </a:spcAft>
                        <a:buClrTx/>
                        <a:buSzTx/>
                        <a:buFontTx/>
                        <a:buNone/>
                      </a:pPr>
                      <a:r>
                        <a:rPr kumimoji="0" lang="zh-CN" altLang="zh-CN" sz="18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带宽</a:t>
                      </a:r>
                      <a:r>
                        <a:rPr kumimoji="0" lang="en-US" altLang="zh-CN" sz="18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a:t>
                      </a:r>
                      <a:r>
                        <a:rPr kumimoji="0" lang="zh-CN" altLang="zh-CN" sz="18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速率</a:t>
                      </a:r>
                      <a:endParaRPr kumimoji="0" lang="zh-CN" altLang="zh-CN" sz="18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endParaRPr>
                    </a:p>
                  </a:txBody>
                  <a:tcPr marL="17780" marR="177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12700"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12700" marR="0" lvl="0" indent="0" algn="ctr" defTabSz="914400" rtl="0" eaLnBrk="1" fontAlgn="base" latinLnBrk="0" hangingPunct="1">
                        <a:lnSpc>
                          <a:spcPct val="100000"/>
                        </a:lnSpc>
                        <a:spcBef>
                          <a:spcPts val="125"/>
                        </a:spcBef>
                        <a:spcAft>
                          <a:spcPts val="125"/>
                        </a:spcAft>
                        <a:buClrTx/>
                        <a:buSzTx/>
                        <a:buFontTx/>
                        <a:buNone/>
                      </a:pPr>
                      <a:r>
                        <a:rPr kumimoji="0" lang="zh-CN" altLang="zh-CN" sz="18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线</a:t>
                      </a:r>
                      <a:r>
                        <a:rPr kumimoji="0" lang="en-US" altLang="zh-CN" sz="18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  </a:t>
                      </a:r>
                      <a:r>
                        <a:rPr kumimoji="0" lang="zh-CN" altLang="zh-CN" sz="18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缆</a:t>
                      </a:r>
                      <a:endParaRPr kumimoji="0" lang="zh-CN" altLang="zh-CN" sz="18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endParaRPr>
                    </a:p>
                  </a:txBody>
                  <a:tcPr marL="17780" marR="177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12700"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12700" marR="0" lvl="0" indent="0" algn="ctr" defTabSz="914400" rtl="0" eaLnBrk="1" fontAlgn="base" latinLnBrk="0" hangingPunct="1">
                        <a:lnSpc>
                          <a:spcPct val="100000"/>
                        </a:lnSpc>
                        <a:spcBef>
                          <a:spcPts val="125"/>
                        </a:spcBef>
                        <a:spcAft>
                          <a:spcPts val="125"/>
                        </a:spcAft>
                        <a:buClrTx/>
                        <a:buSzTx/>
                        <a:buFontTx/>
                        <a:buNone/>
                      </a:pPr>
                      <a:r>
                        <a:rPr kumimoji="0" lang="zh-CN" altLang="zh-CN" sz="18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带宽</a:t>
                      </a:r>
                      <a:r>
                        <a:rPr kumimoji="0" lang="en-US" altLang="zh-CN" sz="18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a:t>
                      </a:r>
                      <a:r>
                        <a:rPr kumimoji="0" lang="zh-CN" altLang="zh-CN" sz="18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速率</a:t>
                      </a:r>
                      <a:endParaRPr kumimoji="0" lang="zh-CN" altLang="zh-CN" sz="18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endParaRPr>
                    </a:p>
                  </a:txBody>
                  <a:tcPr marL="17780" marR="177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12700"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12700" marR="0" lvl="0" indent="0" algn="ctr" defTabSz="914400" rtl="0" eaLnBrk="1" fontAlgn="base" latinLnBrk="0" hangingPunct="1">
                        <a:lnSpc>
                          <a:spcPct val="100000"/>
                        </a:lnSpc>
                        <a:spcBef>
                          <a:spcPts val="125"/>
                        </a:spcBef>
                        <a:spcAft>
                          <a:spcPts val="125"/>
                        </a:spcAft>
                        <a:buClrTx/>
                        <a:buSzTx/>
                        <a:buFontTx/>
                        <a:buNone/>
                      </a:pPr>
                      <a:r>
                        <a:rPr kumimoji="0" lang="zh-CN" altLang="zh-CN" sz="18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线</a:t>
                      </a:r>
                      <a:r>
                        <a:rPr kumimoji="0" lang="en-US" altLang="zh-CN" sz="18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  </a:t>
                      </a:r>
                      <a:r>
                        <a:rPr kumimoji="0" lang="zh-CN" altLang="zh-CN" sz="18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缆</a:t>
                      </a:r>
                      <a:endParaRPr kumimoji="0" lang="zh-CN" altLang="zh-CN" sz="18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endParaRPr>
                    </a:p>
                  </a:txBody>
                  <a:tcPr marL="17780" marR="177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12700"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12700" marR="0" lvl="0" indent="0" algn="ctr" defTabSz="914400" rtl="0" eaLnBrk="1" fontAlgn="base" latinLnBrk="0" hangingPunct="1">
                        <a:lnSpc>
                          <a:spcPct val="100000"/>
                        </a:lnSpc>
                        <a:spcBef>
                          <a:spcPts val="125"/>
                        </a:spcBef>
                        <a:spcAft>
                          <a:spcPts val="125"/>
                        </a:spcAft>
                        <a:buClrTx/>
                        <a:buSzTx/>
                        <a:buFontTx/>
                        <a:buNone/>
                      </a:pPr>
                      <a:r>
                        <a:rPr kumimoji="0" lang="zh-CN" altLang="zh-CN" sz="18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带宽</a:t>
                      </a:r>
                      <a:r>
                        <a:rPr kumimoji="0" lang="en-US" altLang="zh-CN" sz="18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a:t>
                      </a:r>
                      <a:r>
                        <a:rPr kumimoji="0" lang="zh-CN" altLang="zh-CN" sz="18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速率</a:t>
                      </a:r>
                      <a:endParaRPr kumimoji="0" lang="zh-CN" altLang="zh-CN" sz="18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endParaRPr>
                    </a:p>
                  </a:txBody>
                  <a:tcPr marL="17780" marR="177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12700"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12700" marR="0" lvl="0" indent="0" algn="ctr" defTabSz="914400" rtl="0" eaLnBrk="1" fontAlgn="base" latinLnBrk="0" hangingPunct="1">
                        <a:lnSpc>
                          <a:spcPct val="100000"/>
                        </a:lnSpc>
                        <a:spcBef>
                          <a:spcPts val="125"/>
                        </a:spcBef>
                        <a:spcAft>
                          <a:spcPts val="125"/>
                        </a:spcAft>
                        <a:buClrTx/>
                        <a:buSzTx/>
                        <a:buFontTx/>
                        <a:buNone/>
                      </a:pPr>
                      <a:r>
                        <a:rPr kumimoji="0" lang="zh-CN" altLang="zh-CN" sz="18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线</a:t>
                      </a:r>
                      <a:r>
                        <a:rPr kumimoji="0" lang="en-US" altLang="zh-CN" sz="18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  </a:t>
                      </a:r>
                      <a:r>
                        <a:rPr kumimoji="0" lang="zh-CN" altLang="zh-CN" sz="18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缆</a:t>
                      </a:r>
                      <a:endParaRPr kumimoji="0" lang="zh-CN" altLang="zh-CN" sz="18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endParaRPr>
                    </a:p>
                  </a:txBody>
                  <a:tcPr marL="17780" marR="177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cPr/>
                </a:tc>
              </a:tr>
              <a:tr h="557530">
                <a:tc rowSpan="8">
                  <a:txBody>
                    <a:bodyPr/>
                    <a:lstStyle>
                      <a:lvl1pPr marL="63500"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63500" marR="0" lvl="0" indent="0" algn="just" defTabSz="914400" rtl="0" eaLnBrk="1" fontAlgn="base" latinLnBrk="0" hangingPunct="1">
                        <a:lnSpc>
                          <a:spcPct val="100000"/>
                        </a:lnSpc>
                        <a:spcBef>
                          <a:spcPts val="125"/>
                        </a:spcBef>
                        <a:spcAft>
                          <a:spcPts val="125"/>
                        </a:spcAft>
                        <a:buClrTx/>
                        <a:buSzTx/>
                        <a:buFontTx/>
                        <a:buNone/>
                      </a:pPr>
                      <a:r>
                        <a:rPr kumimoji="0" lang="zh-CN" altLang="zh-CN" sz="18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主干万兆，百兆到桌面</a:t>
                      </a:r>
                      <a:endParaRPr kumimoji="0" lang="zh-CN" altLang="zh-CN" sz="18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endParaRPr>
                    </a:p>
                  </a:txBody>
                  <a:tcPr marL="17780" marR="17780" marT="0" marB="0" anchor="ctr" horzOverflow="overflow">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4">
                  <a:txBody>
                    <a:bodyPr/>
                    <a:lstStyle>
                      <a:lvl1pPr marL="63500"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63500" marR="0" lvl="0" indent="0" algn="just" defTabSz="914400" rtl="0" eaLnBrk="1" fontAlgn="base" latinLnBrk="0" hangingPunct="1">
                        <a:lnSpc>
                          <a:spcPct val="100000"/>
                        </a:lnSpc>
                        <a:spcBef>
                          <a:spcPts val="125"/>
                        </a:spcBef>
                        <a:spcAft>
                          <a:spcPts val="125"/>
                        </a:spcAft>
                        <a:buClrTx/>
                        <a:buSzTx/>
                        <a:buFontTx/>
                        <a:buNone/>
                      </a:pPr>
                      <a:r>
                        <a:rPr kumimoji="0" lang="zh-CN" altLang="zh-CN" sz="18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万兆</a:t>
                      </a:r>
                      <a:endParaRPr kumimoji="0" lang="zh-CN" altLang="zh-CN" sz="18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endParaRPr>
                    </a:p>
                  </a:txBody>
                  <a:tcPr marL="17780" marR="177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4">
                  <a:txBody>
                    <a:bodyPr/>
                    <a:lstStyle>
                      <a:lvl1pPr marL="63500"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63500" marR="0" lvl="0" indent="0" algn="just" defTabSz="914400" rtl="0" eaLnBrk="1" fontAlgn="base" latinLnBrk="0" hangingPunct="1">
                        <a:lnSpc>
                          <a:spcPct val="100000"/>
                        </a:lnSpc>
                        <a:spcBef>
                          <a:spcPts val="125"/>
                        </a:spcBef>
                        <a:spcAft>
                          <a:spcPts val="125"/>
                        </a:spcAft>
                        <a:buClrTx/>
                        <a:buSzTx/>
                        <a:buFontTx/>
                        <a:buNone/>
                      </a:pPr>
                      <a:r>
                        <a:rPr kumimoji="0" lang="zh-CN" altLang="zh-CN" sz="18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单模光缆</a:t>
                      </a:r>
                      <a:endParaRPr kumimoji="0" lang="zh-CN" altLang="zh-CN" sz="18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endParaRPr>
                    </a:p>
                  </a:txBody>
                  <a:tcPr marL="17780" marR="177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63500"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63500" marR="0" lvl="0" indent="0" algn="just" defTabSz="914400" rtl="0" eaLnBrk="1" fontAlgn="base" latinLnBrk="0" hangingPunct="1">
                        <a:lnSpc>
                          <a:spcPct val="100000"/>
                        </a:lnSpc>
                        <a:spcBef>
                          <a:spcPts val="125"/>
                        </a:spcBef>
                        <a:spcAft>
                          <a:spcPts val="125"/>
                        </a:spcAft>
                        <a:buClrTx/>
                        <a:buSzTx/>
                        <a:buFontTx/>
                        <a:buNone/>
                      </a:pPr>
                      <a:r>
                        <a:rPr kumimoji="0" lang="zh-CN" altLang="zh-CN" sz="18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万</a:t>
                      </a:r>
                      <a:r>
                        <a:rPr kumimoji="0" lang="en-US" altLang="zh-CN" sz="18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a:t>
                      </a:r>
                      <a:r>
                        <a:rPr kumimoji="0" lang="zh-CN" altLang="zh-CN" sz="18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千兆</a:t>
                      </a:r>
                      <a:endParaRPr kumimoji="0" lang="zh-CN" altLang="zh-CN" sz="18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endParaRPr>
                    </a:p>
                  </a:txBody>
                  <a:tcPr marL="17780" marR="177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63500"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63500" marR="0" lvl="0" indent="0" algn="just" defTabSz="914400" rtl="0" eaLnBrk="1" fontAlgn="base" latinLnBrk="0" hangingPunct="1">
                        <a:lnSpc>
                          <a:spcPct val="100000"/>
                        </a:lnSpc>
                        <a:spcBef>
                          <a:spcPts val="125"/>
                        </a:spcBef>
                        <a:spcAft>
                          <a:spcPts val="125"/>
                        </a:spcAft>
                        <a:buClrTx/>
                        <a:buSzTx/>
                        <a:buFontTx/>
                        <a:buNone/>
                      </a:pPr>
                      <a:r>
                        <a:rPr kumimoji="0" lang="zh-CN" altLang="zh-CN" sz="18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单</a:t>
                      </a:r>
                      <a:r>
                        <a:rPr kumimoji="0" lang="en-US" altLang="zh-CN" sz="18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a:t>
                      </a:r>
                      <a:r>
                        <a:rPr kumimoji="0" lang="zh-CN" altLang="zh-CN" sz="18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多模光缆</a:t>
                      </a:r>
                      <a:endParaRPr kumimoji="0" lang="zh-CN" altLang="zh-CN" sz="18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endParaRPr>
                    </a:p>
                  </a:txBody>
                  <a:tcPr marL="17780" marR="177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63500"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63500" marR="0" lvl="0" indent="0" algn="just" defTabSz="914400" rtl="0" eaLnBrk="1" fontAlgn="base" latinLnBrk="0" hangingPunct="1">
                        <a:lnSpc>
                          <a:spcPct val="100000"/>
                        </a:lnSpc>
                        <a:spcBef>
                          <a:spcPts val="125"/>
                        </a:spcBef>
                        <a:spcAft>
                          <a:spcPts val="125"/>
                        </a:spcAft>
                        <a:buClrTx/>
                        <a:buSzTx/>
                        <a:buFontTx/>
                        <a:buNone/>
                      </a:pPr>
                      <a:r>
                        <a:rPr kumimoji="0" lang="zh-CN" altLang="zh-CN" sz="18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百兆</a:t>
                      </a:r>
                      <a:endParaRPr kumimoji="0" lang="zh-CN" altLang="zh-CN" sz="18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endParaRPr>
                    </a:p>
                  </a:txBody>
                  <a:tcPr marL="17780" marR="177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63500"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63500" marR="0" lvl="0" indent="0" algn="just" defTabSz="914400" rtl="0" eaLnBrk="1" fontAlgn="base" latinLnBrk="0" hangingPunct="1">
                        <a:lnSpc>
                          <a:spcPct val="100000"/>
                        </a:lnSpc>
                        <a:spcBef>
                          <a:spcPts val="125"/>
                        </a:spcBef>
                        <a:spcAft>
                          <a:spcPts val="125"/>
                        </a:spcAft>
                        <a:buClrTx/>
                        <a:buSzTx/>
                        <a:buFontTx/>
                        <a:buNone/>
                      </a:pPr>
                      <a:r>
                        <a:rPr kumimoji="0" lang="zh-CN" altLang="zh-CN" sz="18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单</a:t>
                      </a:r>
                      <a:r>
                        <a:rPr kumimoji="0" lang="en-US" altLang="zh-CN" sz="18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a:t>
                      </a:r>
                      <a:r>
                        <a:rPr kumimoji="0" lang="zh-CN" altLang="zh-CN" sz="18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多模光缆</a:t>
                      </a:r>
                      <a:endParaRPr kumimoji="0" lang="zh-CN" altLang="zh-CN" sz="18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endParaRPr>
                    </a:p>
                  </a:txBody>
                  <a:tcPr marL="17780" marR="177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63500"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63500" marR="0" lvl="0" indent="0" algn="just" defTabSz="914400" rtl="0" eaLnBrk="1" fontAlgn="base" latinLnBrk="0" hangingPunct="1">
                        <a:lnSpc>
                          <a:spcPct val="100000"/>
                        </a:lnSpc>
                        <a:spcBef>
                          <a:spcPts val="125"/>
                        </a:spcBef>
                        <a:spcAft>
                          <a:spcPts val="125"/>
                        </a:spcAft>
                        <a:buClrTx/>
                        <a:buSzTx/>
                        <a:buFontTx/>
                        <a:buNone/>
                      </a:pPr>
                      <a:r>
                        <a:rPr kumimoji="0" lang="zh-CN" altLang="zh-CN" sz="18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光缆</a:t>
                      </a:r>
                      <a:endParaRPr kumimoji="0" lang="zh-CN" altLang="zh-CN" sz="18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endParaRPr>
                    </a:p>
                  </a:txBody>
                  <a:tcPr marL="17780" marR="17780" marT="0" marB="0" anchor="ctr" horzOverflow="overflow">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58165">
                <a:tc vMerge="1">
                  <a:tcPr/>
                </a:tc>
                <a:tc vMerge="1">
                  <a:tcPr/>
                </a:tc>
                <a:tc vMerge="1">
                  <a:tcPr/>
                </a:tc>
                <a:tc>
                  <a:txBody>
                    <a:bodyPr/>
                    <a:lstStyle>
                      <a:lvl1pPr marL="63500"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63500" marR="0" lvl="0" indent="0" algn="just" defTabSz="914400" rtl="0" eaLnBrk="1" fontAlgn="base" latinLnBrk="0" hangingPunct="1">
                        <a:lnSpc>
                          <a:spcPct val="100000"/>
                        </a:lnSpc>
                        <a:spcBef>
                          <a:spcPts val="125"/>
                        </a:spcBef>
                        <a:spcAft>
                          <a:spcPts val="125"/>
                        </a:spcAft>
                        <a:buClrTx/>
                        <a:buSzTx/>
                        <a:buFontTx/>
                        <a:buNone/>
                      </a:pPr>
                      <a:r>
                        <a:rPr kumimoji="0" lang="zh-CN" altLang="zh-CN" sz="18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万</a:t>
                      </a:r>
                      <a:r>
                        <a:rPr kumimoji="0" lang="en-US" altLang="zh-CN" sz="18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a:t>
                      </a:r>
                      <a:r>
                        <a:rPr kumimoji="0" lang="zh-CN" altLang="zh-CN" sz="18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千兆</a:t>
                      </a:r>
                      <a:endParaRPr kumimoji="0" lang="zh-CN" altLang="zh-CN" sz="18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endParaRPr>
                    </a:p>
                  </a:txBody>
                  <a:tcPr marL="17780" marR="177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63500"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63500" marR="0" lvl="0" indent="0" algn="just" defTabSz="914400" rtl="0" eaLnBrk="1" fontAlgn="base" latinLnBrk="0" hangingPunct="1">
                        <a:lnSpc>
                          <a:spcPct val="100000"/>
                        </a:lnSpc>
                        <a:spcBef>
                          <a:spcPts val="125"/>
                        </a:spcBef>
                        <a:spcAft>
                          <a:spcPts val="125"/>
                        </a:spcAft>
                        <a:buClrTx/>
                        <a:buSzTx/>
                        <a:buFontTx/>
                        <a:buNone/>
                      </a:pPr>
                      <a:r>
                        <a:rPr kumimoji="0" lang="zh-CN" altLang="zh-CN" sz="18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单</a:t>
                      </a:r>
                      <a:r>
                        <a:rPr kumimoji="0" lang="en-US" altLang="zh-CN" sz="18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a:t>
                      </a:r>
                      <a:r>
                        <a:rPr kumimoji="0" lang="zh-CN" altLang="zh-CN" sz="18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多模光缆</a:t>
                      </a:r>
                      <a:endParaRPr kumimoji="0" lang="zh-CN" altLang="zh-CN" sz="18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endParaRPr>
                    </a:p>
                  </a:txBody>
                  <a:tcPr marL="17780" marR="177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63500"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63500" marR="0" lvl="0" indent="0" algn="just" defTabSz="914400" rtl="0" eaLnBrk="1" fontAlgn="base" latinLnBrk="0" hangingPunct="1">
                        <a:lnSpc>
                          <a:spcPct val="100000"/>
                        </a:lnSpc>
                        <a:spcBef>
                          <a:spcPts val="125"/>
                        </a:spcBef>
                        <a:spcAft>
                          <a:spcPts val="125"/>
                        </a:spcAft>
                        <a:buClrTx/>
                        <a:buSzTx/>
                        <a:buFontTx/>
                        <a:buNone/>
                      </a:pPr>
                      <a:r>
                        <a:rPr kumimoji="0" lang="zh-CN" altLang="zh-CN" sz="18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百兆</a:t>
                      </a:r>
                      <a:endParaRPr kumimoji="0" lang="zh-CN" altLang="zh-CN" sz="18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endParaRPr>
                    </a:p>
                  </a:txBody>
                  <a:tcPr marL="17780" marR="177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63500"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63500" marR="0" lvl="0" indent="0" algn="just" defTabSz="914400" rtl="0" eaLnBrk="1" fontAlgn="base" latinLnBrk="0" hangingPunct="1">
                        <a:lnSpc>
                          <a:spcPct val="100000"/>
                        </a:lnSpc>
                        <a:spcBef>
                          <a:spcPts val="125"/>
                        </a:spcBef>
                        <a:spcAft>
                          <a:spcPts val="125"/>
                        </a:spcAft>
                        <a:buClrTx/>
                        <a:buSzTx/>
                        <a:buFontTx/>
                        <a:buNone/>
                      </a:pPr>
                      <a:r>
                        <a:rPr kumimoji="0" lang="en-US" altLang="zh-CN" sz="18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5e/6</a:t>
                      </a:r>
                      <a:r>
                        <a:rPr kumimoji="0" lang="zh-CN" altLang="zh-CN" sz="18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类</a:t>
                      </a:r>
                      <a:r>
                        <a:rPr kumimoji="0" lang="en-US" altLang="zh-CN" sz="18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UTP</a:t>
                      </a:r>
                      <a:endParaRPr kumimoji="0" lang="zh-CN" altLang="zh-CN" sz="18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endParaRPr>
                    </a:p>
                  </a:txBody>
                  <a:tcPr marL="17780" marR="177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63500"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63500" marR="0" lvl="0" indent="0" algn="just" defTabSz="914400" rtl="0" eaLnBrk="1" fontAlgn="base" latinLnBrk="0" hangingPunct="1">
                        <a:lnSpc>
                          <a:spcPct val="100000"/>
                        </a:lnSpc>
                        <a:spcBef>
                          <a:spcPts val="125"/>
                        </a:spcBef>
                        <a:spcAft>
                          <a:spcPts val="125"/>
                        </a:spcAft>
                        <a:buClrTx/>
                        <a:buSzTx/>
                        <a:buFontTx/>
                        <a:buNone/>
                      </a:pPr>
                      <a:r>
                        <a:rPr kumimoji="0" lang="zh-CN" altLang="zh-CN" sz="18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光缆</a:t>
                      </a:r>
                      <a:r>
                        <a:rPr kumimoji="0" lang="en-US" altLang="zh-CN" sz="18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a:t>
                      </a:r>
                      <a:r>
                        <a:rPr kumimoji="0" lang="zh-CN" altLang="zh-CN" sz="18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光缆</a:t>
                      </a:r>
                      <a:r>
                        <a:rPr kumimoji="0" lang="en-US" altLang="zh-CN" sz="18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a:t>
                      </a:r>
                      <a:r>
                        <a:rPr kumimoji="0" lang="zh-CN" altLang="zh-CN" sz="18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电缆</a:t>
                      </a:r>
                      <a:endParaRPr kumimoji="0" lang="zh-CN" altLang="zh-CN" sz="18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endParaRPr>
                    </a:p>
                  </a:txBody>
                  <a:tcPr marL="17780" marR="17780" marT="0" marB="0" anchor="ctr" horzOverflow="overflow">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58165">
                <a:tc vMerge="1">
                  <a:tcPr/>
                </a:tc>
                <a:tc vMerge="1">
                  <a:tcPr/>
                </a:tc>
                <a:tc vMerge="1">
                  <a:tcPr/>
                </a:tc>
                <a:tc>
                  <a:txBody>
                    <a:bodyPr/>
                    <a:lstStyle>
                      <a:lvl1pPr marL="63500"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63500" marR="0" lvl="0" indent="0" algn="just" defTabSz="914400" rtl="0" eaLnBrk="1" fontAlgn="base" latinLnBrk="0" hangingPunct="1">
                        <a:lnSpc>
                          <a:spcPct val="100000"/>
                        </a:lnSpc>
                        <a:spcBef>
                          <a:spcPts val="125"/>
                        </a:spcBef>
                        <a:spcAft>
                          <a:spcPts val="125"/>
                        </a:spcAft>
                        <a:buClrTx/>
                        <a:buSzTx/>
                        <a:buFontTx/>
                        <a:buNone/>
                      </a:pPr>
                      <a:r>
                        <a:rPr kumimoji="0" lang="zh-CN" altLang="zh-CN" sz="18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万</a:t>
                      </a:r>
                      <a:r>
                        <a:rPr kumimoji="0" lang="en-US" altLang="zh-CN" sz="18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a:t>
                      </a:r>
                      <a:r>
                        <a:rPr kumimoji="0" lang="zh-CN" altLang="zh-CN" sz="18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千兆</a:t>
                      </a:r>
                      <a:endParaRPr kumimoji="0" lang="zh-CN" altLang="zh-CN" sz="18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endParaRPr>
                    </a:p>
                  </a:txBody>
                  <a:tcPr marL="17780" marR="177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63500"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63500" marR="0" lvl="0" indent="0" algn="just" defTabSz="914400" rtl="0" eaLnBrk="1" fontAlgn="base" latinLnBrk="0" hangingPunct="1">
                        <a:lnSpc>
                          <a:spcPct val="100000"/>
                        </a:lnSpc>
                        <a:spcBef>
                          <a:spcPts val="125"/>
                        </a:spcBef>
                        <a:spcAft>
                          <a:spcPts val="125"/>
                        </a:spcAft>
                        <a:buClrTx/>
                        <a:buSzTx/>
                        <a:buFontTx/>
                        <a:buNone/>
                      </a:pPr>
                      <a:r>
                        <a:rPr kumimoji="0" lang="en-US" altLang="zh-CN" sz="18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6A</a:t>
                      </a:r>
                      <a:r>
                        <a:rPr kumimoji="0" lang="zh-CN" altLang="zh-CN" sz="18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类</a:t>
                      </a:r>
                      <a:r>
                        <a:rPr kumimoji="0" lang="en-US" altLang="zh-CN" sz="18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UTP</a:t>
                      </a:r>
                      <a:endParaRPr kumimoji="0" lang="zh-CN" altLang="zh-CN" sz="18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endParaRPr>
                    </a:p>
                  </a:txBody>
                  <a:tcPr marL="17780" marR="177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63500"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63500" marR="0" lvl="0" indent="0" algn="just" defTabSz="914400" rtl="0" eaLnBrk="1" fontAlgn="base" latinLnBrk="0" hangingPunct="1">
                        <a:lnSpc>
                          <a:spcPct val="100000"/>
                        </a:lnSpc>
                        <a:spcBef>
                          <a:spcPts val="125"/>
                        </a:spcBef>
                        <a:spcAft>
                          <a:spcPts val="125"/>
                        </a:spcAft>
                        <a:buClrTx/>
                        <a:buSzTx/>
                        <a:buFontTx/>
                        <a:buNone/>
                      </a:pPr>
                      <a:r>
                        <a:rPr kumimoji="0" lang="zh-CN" altLang="zh-CN" sz="18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百兆</a:t>
                      </a:r>
                      <a:endParaRPr kumimoji="0" lang="zh-CN" altLang="zh-CN" sz="18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endParaRPr>
                    </a:p>
                  </a:txBody>
                  <a:tcPr marL="17780" marR="177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63500"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63500" marR="0" lvl="0" indent="0" algn="just" defTabSz="914400" rtl="0" eaLnBrk="1" fontAlgn="base" latinLnBrk="0" hangingPunct="1">
                        <a:lnSpc>
                          <a:spcPct val="100000"/>
                        </a:lnSpc>
                        <a:spcBef>
                          <a:spcPts val="125"/>
                        </a:spcBef>
                        <a:spcAft>
                          <a:spcPts val="125"/>
                        </a:spcAft>
                        <a:buClrTx/>
                        <a:buSzTx/>
                        <a:buFontTx/>
                        <a:buNone/>
                      </a:pPr>
                      <a:r>
                        <a:rPr kumimoji="0" lang="en-US" altLang="zh-CN" sz="18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5e/6</a:t>
                      </a:r>
                      <a:r>
                        <a:rPr kumimoji="0" lang="zh-CN" altLang="zh-CN" sz="18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类</a:t>
                      </a:r>
                      <a:r>
                        <a:rPr kumimoji="0" lang="en-US" altLang="zh-CN" sz="18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UTP</a:t>
                      </a:r>
                      <a:endParaRPr kumimoji="0" lang="zh-CN" altLang="zh-CN" sz="18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endParaRPr>
                    </a:p>
                  </a:txBody>
                  <a:tcPr marL="17780" marR="177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63500"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63500" marR="0" lvl="0" indent="0" algn="just" defTabSz="914400" rtl="0" eaLnBrk="1" fontAlgn="base" latinLnBrk="0" hangingPunct="1">
                        <a:lnSpc>
                          <a:spcPct val="100000"/>
                        </a:lnSpc>
                        <a:spcBef>
                          <a:spcPts val="125"/>
                        </a:spcBef>
                        <a:spcAft>
                          <a:spcPts val="125"/>
                        </a:spcAft>
                        <a:buClrTx/>
                        <a:buSzTx/>
                        <a:buFontTx/>
                        <a:buNone/>
                      </a:pPr>
                      <a:r>
                        <a:rPr kumimoji="0" lang="zh-CN" altLang="zh-CN" sz="18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光缆</a:t>
                      </a:r>
                      <a:r>
                        <a:rPr kumimoji="0" lang="en-US" altLang="zh-CN" sz="18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a:t>
                      </a:r>
                      <a:r>
                        <a:rPr kumimoji="0" lang="zh-CN" altLang="zh-CN" sz="18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电缆</a:t>
                      </a:r>
                      <a:r>
                        <a:rPr kumimoji="0" lang="en-US" altLang="zh-CN" sz="18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a:t>
                      </a:r>
                      <a:r>
                        <a:rPr kumimoji="0" lang="zh-CN" altLang="zh-CN" sz="18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电缆</a:t>
                      </a:r>
                      <a:endParaRPr kumimoji="0" lang="zh-CN" altLang="zh-CN" sz="18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endParaRPr>
                    </a:p>
                  </a:txBody>
                  <a:tcPr marL="17780" marR="17780" marT="0" marB="0" anchor="ctr" horzOverflow="overflow">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58165">
                <a:tc vMerge="1">
                  <a:tcPr/>
                </a:tc>
                <a:tc vMerge="1">
                  <a:tcPr/>
                </a:tc>
                <a:tc vMerge="1">
                  <a:tcPr/>
                </a:tc>
                <a:tc>
                  <a:txBody>
                    <a:bodyPr/>
                    <a:lstStyle>
                      <a:lvl1pPr marL="63500"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63500" marR="0" lvl="0" indent="0" algn="just" defTabSz="914400" rtl="0" eaLnBrk="1" fontAlgn="base" latinLnBrk="0" hangingPunct="1">
                        <a:lnSpc>
                          <a:spcPct val="100000"/>
                        </a:lnSpc>
                        <a:spcBef>
                          <a:spcPts val="125"/>
                        </a:spcBef>
                        <a:spcAft>
                          <a:spcPts val="125"/>
                        </a:spcAft>
                        <a:buClrTx/>
                        <a:buSzTx/>
                        <a:buFontTx/>
                        <a:buNone/>
                      </a:pPr>
                      <a:r>
                        <a:rPr kumimoji="0" lang="zh-CN" altLang="zh-CN" sz="18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千兆</a:t>
                      </a:r>
                      <a:endParaRPr kumimoji="0" lang="zh-CN" altLang="zh-CN" sz="18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endParaRPr>
                    </a:p>
                  </a:txBody>
                  <a:tcPr marL="17780" marR="177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63500"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63500" marR="0" lvl="0" indent="0" algn="just" defTabSz="914400" rtl="0" eaLnBrk="1" fontAlgn="base" latinLnBrk="0" hangingPunct="1">
                        <a:lnSpc>
                          <a:spcPct val="100000"/>
                        </a:lnSpc>
                        <a:spcBef>
                          <a:spcPts val="125"/>
                        </a:spcBef>
                        <a:spcAft>
                          <a:spcPts val="125"/>
                        </a:spcAft>
                        <a:buClrTx/>
                        <a:buSzTx/>
                        <a:buFontTx/>
                        <a:buNone/>
                      </a:pPr>
                      <a:r>
                        <a:rPr kumimoji="0" lang="en-US" altLang="zh-CN" sz="18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6</a:t>
                      </a:r>
                      <a:r>
                        <a:rPr kumimoji="0" lang="zh-CN" altLang="zh-CN" sz="18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类</a:t>
                      </a:r>
                      <a:r>
                        <a:rPr kumimoji="0" lang="en-US" altLang="zh-CN" sz="18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UTP</a:t>
                      </a:r>
                      <a:endParaRPr kumimoji="0" lang="zh-CN" altLang="zh-CN" sz="18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endParaRPr>
                    </a:p>
                  </a:txBody>
                  <a:tcPr marL="17780" marR="177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63500"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63500" marR="0" lvl="0" indent="0" algn="just" defTabSz="914400" rtl="0" eaLnBrk="1" fontAlgn="base" latinLnBrk="0" hangingPunct="1">
                        <a:lnSpc>
                          <a:spcPct val="100000"/>
                        </a:lnSpc>
                        <a:spcBef>
                          <a:spcPts val="125"/>
                        </a:spcBef>
                        <a:spcAft>
                          <a:spcPts val="125"/>
                        </a:spcAft>
                        <a:buClrTx/>
                        <a:buSzTx/>
                        <a:buFontTx/>
                        <a:buNone/>
                      </a:pPr>
                      <a:r>
                        <a:rPr kumimoji="0" lang="zh-CN" altLang="zh-CN" sz="18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百兆</a:t>
                      </a:r>
                      <a:endParaRPr kumimoji="0" lang="zh-CN" altLang="zh-CN" sz="18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endParaRPr>
                    </a:p>
                  </a:txBody>
                  <a:tcPr marL="17780" marR="177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63500"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63500" marR="0" lvl="0" indent="0" algn="just" defTabSz="914400" rtl="0" eaLnBrk="1" fontAlgn="base" latinLnBrk="0" hangingPunct="1">
                        <a:lnSpc>
                          <a:spcPct val="100000"/>
                        </a:lnSpc>
                        <a:spcBef>
                          <a:spcPts val="125"/>
                        </a:spcBef>
                        <a:spcAft>
                          <a:spcPts val="125"/>
                        </a:spcAft>
                        <a:buClrTx/>
                        <a:buSzTx/>
                        <a:buFontTx/>
                        <a:buNone/>
                      </a:pPr>
                      <a:r>
                        <a:rPr kumimoji="0" lang="en-US" altLang="zh-CN" sz="18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5e/6</a:t>
                      </a:r>
                      <a:r>
                        <a:rPr kumimoji="0" lang="zh-CN" altLang="zh-CN" sz="18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类</a:t>
                      </a:r>
                      <a:r>
                        <a:rPr kumimoji="0" lang="en-US" altLang="zh-CN" sz="18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UTP</a:t>
                      </a:r>
                      <a:endParaRPr kumimoji="0" lang="zh-CN" altLang="zh-CN" sz="18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endParaRPr>
                    </a:p>
                  </a:txBody>
                  <a:tcPr marL="17780" marR="177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63500"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63500" marR="0" lvl="0" indent="0" algn="just" defTabSz="914400" rtl="0" eaLnBrk="1" fontAlgn="base" latinLnBrk="0" hangingPunct="1">
                        <a:lnSpc>
                          <a:spcPct val="100000"/>
                        </a:lnSpc>
                        <a:spcBef>
                          <a:spcPts val="125"/>
                        </a:spcBef>
                        <a:spcAft>
                          <a:spcPts val="125"/>
                        </a:spcAft>
                        <a:buClrTx/>
                        <a:buSzTx/>
                        <a:buFontTx/>
                        <a:buNone/>
                      </a:pPr>
                      <a:r>
                        <a:rPr kumimoji="0" lang="zh-CN" altLang="zh-CN" sz="18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光缆</a:t>
                      </a:r>
                      <a:r>
                        <a:rPr kumimoji="0" lang="en-US" altLang="zh-CN" sz="18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a:t>
                      </a:r>
                      <a:r>
                        <a:rPr kumimoji="0" lang="zh-CN" altLang="zh-CN" sz="18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电缆</a:t>
                      </a:r>
                      <a:r>
                        <a:rPr kumimoji="0" lang="en-US" altLang="zh-CN" sz="18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a:t>
                      </a:r>
                      <a:r>
                        <a:rPr kumimoji="0" lang="zh-CN" altLang="zh-CN" sz="18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电缆</a:t>
                      </a:r>
                      <a:endParaRPr kumimoji="0" lang="zh-CN" altLang="zh-CN" sz="18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endParaRPr>
                    </a:p>
                  </a:txBody>
                  <a:tcPr marL="17780" marR="17780" marT="0" marB="0" anchor="ctr" horzOverflow="overflow">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58165">
                <a:tc vMerge="1">
                  <a:tcPr/>
                </a:tc>
                <a:tc rowSpan="4">
                  <a:txBody>
                    <a:bodyPr/>
                    <a:lstStyle>
                      <a:lvl1pPr marL="63500"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63500" marR="0" lvl="0" indent="0" algn="just" defTabSz="914400" rtl="0" eaLnBrk="1" fontAlgn="base" latinLnBrk="0" hangingPunct="1">
                        <a:lnSpc>
                          <a:spcPct val="100000"/>
                        </a:lnSpc>
                        <a:spcBef>
                          <a:spcPts val="125"/>
                        </a:spcBef>
                        <a:spcAft>
                          <a:spcPts val="125"/>
                        </a:spcAft>
                        <a:buClrTx/>
                        <a:buSzTx/>
                        <a:buFontTx/>
                        <a:buNone/>
                      </a:pPr>
                      <a:r>
                        <a:rPr kumimoji="0" lang="zh-CN" altLang="zh-CN" sz="18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万兆</a:t>
                      </a:r>
                      <a:endParaRPr kumimoji="0" lang="zh-CN" altLang="zh-CN" sz="18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endParaRPr>
                    </a:p>
                  </a:txBody>
                  <a:tcPr marL="17780" marR="177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4">
                  <a:txBody>
                    <a:bodyPr/>
                    <a:lstStyle>
                      <a:lvl1pPr marL="63500"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63500" marR="0" lvl="0" indent="0" algn="just" defTabSz="914400" rtl="0" eaLnBrk="1" fontAlgn="base" latinLnBrk="0" hangingPunct="1">
                        <a:lnSpc>
                          <a:spcPct val="100000"/>
                        </a:lnSpc>
                        <a:spcBef>
                          <a:spcPts val="125"/>
                        </a:spcBef>
                        <a:spcAft>
                          <a:spcPts val="125"/>
                        </a:spcAft>
                        <a:buClrTx/>
                        <a:buSzTx/>
                        <a:buFontTx/>
                        <a:buNone/>
                      </a:pPr>
                      <a:r>
                        <a:rPr kumimoji="0" lang="zh-CN" altLang="zh-CN" sz="18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多模光缆</a:t>
                      </a:r>
                      <a:endParaRPr kumimoji="0" lang="zh-CN" altLang="zh-CN" sz="18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endParaRPr>
                    </a:p>
                  </a:txBody>
                  <a:tcPr marL="17780" marR="177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63500"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63500" marR="0" lvl="0" indent="0" algn="just" defTabSz="914400" rtl="0" eaLnBrk="1" fontAlgn="base" latinLnBrk="0" hangingPunct="1">
                        <a:lnSpc>
                          <a:spcPct val="100000"/>
                        </a:lnSpc>
                        <a:spcBef>
                          <a:spcPts val="125"/>
                        </a:spcBef>
                        <a:spcAft>
                          <a:spcPts val="125"/>
                        </a:spcAft>
                        <a:buClrTx/>
                        <a:buSzTx/>
                        <a:buFontTx/>
                        <a:buNone/>
                      </a:pPr>
                      <a:r>
                        <a:rPr kumimoji="0" lang="zh-CN" altLang="zh-CN" sz="18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万</a:t>
                      </a:r>
                      <a:r>
                        <a:rPr kumimoji="0" lang="en-US" altLang="zh-CN" sz="18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a:t>
                      </a:r>
                      <a:r>
                        <a:rPr kumimoji="0" lang="zh-CN" altLang="zh-CN" sz="18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千兆</a:t>
                      </a:r>
                      <a:endParaRPr kumimoji="0" lang="zh-CN" altLang="zh-CN" sz="18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endParaRPr>
                    </a:p>
                  </a:txBody>
                  <a:tcPr marL="17780" marR="177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63500"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63500" marR="0" lvl="0" indent="0" algn="just" defTabSz="914400" rtl="0" eaLnBrk="1" fontAlgn="base" latinLnBrk="0" hangingPunct="1">
                        <a:lnSpc>
                          <a:spcPct val="100000"/>
                        </a:lnSpc>
                        <a:spcBef>
                          <a:spcPts val="125"/>
                        </a:spcBef>
                        <a:spcAft>
                          <a:spcPts val="125"/>
                        </a:spcAft>
                        <a:buClrTx/>
                        <a:buSzTx/>
                        <a:buFontTx/>
                        <a:buNone/>
                      </a:pPr>
                      <a:r>
                        <a:rPr kumimoji="0" lang="zh-CN" altLang="zh-CN" sz="18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单</a:t>
                      </a:r>
                      <a:r>
                        <a:rPr kumimoji="0" lang="en-US" altLang="zh-CN" sz="18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a:t>
                      </a:r>
                      <a:r>
                        <a:rPr kumimoji="0" lang="zh-CN" altLang="zh-CN" sz="18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多模光缆</a:t>
                      </a:r>
                      <a:endParaRPr kumimoji="0" lang="zh-CN" altLang="zh-CN" sz="18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endParaRPr>
                    </a:p>
                  </a:txBody>
                  <a:tcPr marL="17780" marR="177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63500"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63500" marR="0" lvl="0" indent="0" algn="just" defTabSz="914400" rtl="0" eaLnBrk="1" fontAlgn="base" latinLnBrk="0" hangingPunct="1">
                        <a:lnSpc>
                          <a:spcPct val="100000"/>
                        </a:lnSpc>
                        <a:spcBef>
                          <a:spcPts val="125"/>
                        </a:spcBef>
                        <a:spcAft>
                          <a:spcPts val="125"/>
                        </a:spcAft>
                        <a:buClrTx/>
                        <a:buSzTx/>
                        <a:buFontTx/>
                        <a:buNone/>
                      </a:pPr>
                      <a:r>
                        <a:rPr kumimoji="0" lang="zh-CN" altLang="zh-CN" sz="18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百兆</a:t>
                      </a:r>
                      <a:endParaRPr kumimoji="0" lang="zh-CN" altLang="zh-CN" sz="18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endParaRPr>
                    </a:p>
                  </a:txBody>
                  <a:tcPr marL="17780" marR="177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63500"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63500" marR="0" lvl="0" indent="0" algn="just" defTabSz="914400" rtl="0" eaLnBrk="1" fontAlgn="base" latinLnBrk="0" hangingPunct="1">
                        <a:lnSpc>
                          <a:spcPct val="100000"/>
                        </a:lnSpc>
                        <a:spcBef>
                          <a:spcPts val="125"/>
                        </a:spcBef>
                        <a:spcAft>
                          <a:spcPts val="125"/>
                        </a:spcAft>
                        <a:buClrTx/>
                        <a:buSzTx/>
                        <a:buFontTx/>
                        <a:buNone/>
                      </a:pPr>
                      <a:r>
                        <a:rPr kumimoji="0" lang="zh-CN" altLang="zh-CN" sz="18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单</a:t>
                      </a:r>
                      <a:r>
                        <a:rPr kumimoji="0" lang="en-US" altLang="zh-CN" sz="18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a:t>
                      </a:r>
                      <a:r>
                        <a:rPr kumimoji="0" lang="zh-CN" altLang="zh-CN" sz="18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多模光缆</a:t>
                      </a:r>
                      <a:endParaRPr kumimoji="0" lang="zh-CN" altLang="zh-CN" sz="18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endParaRPr>
                    </a:p>
                  </a:txBody>
                  <a:tcPr marL="17780" marR="177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63500"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63500" marR="0" lvl="0" indent="0" algn="just" defTabSz="914400" rtl="0" eaLnBrk="1" fontAlgn="base" latinLnBrk="0" hangingPunct="1">
                        <a:lnSpc>
                          <a:spcPct val="100000"/>
                        </a:lnSpc>
                        <a:spcBef>
                          <a:spcPts val="125"/>
                        </a:spcBef>
                        <a:spcAft>
                          <a:spcPts val="125"/>
                        </a:spcAft>
                        <a:buClrTx/>
                        <a:buSzTx/>
                        <a:buFontTx/>
                        <a:buNone/>
                      </a:pPr>
                      <a:r>
                        <a:rPr kumimoji="0" lang="zh-CN" altLang="zh-CN" sz="18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光缆</a:t>
                      </a:r>
                      <a:endParaRPr kumimoji="0" lang="zh-CN" altLang="zh-CN" sz="18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endParaRPr>
                    </a:p>
                  </a:txBody>
                  <a:tcPr marL="17780" marR="17780" marT="0" marB="0" anchor="ctr" horzOverflow="overflow">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58165">
                <a:tc vMerge="1">
                  <a:tcPr/>
                </a:tc>
                <a:tc vMerge="1">
                  <a:tcPr/>
                </a:tc>
                <a:tc vMerge="1">
                  <a:tcPr/>
                </a:tc>
                <a:tc>
                  <a:txBody>
                    <a:bodyPr/>
                    <a:lstStyle>
                      <a:lvl1pPr marL="63500"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63500" marR="0" lvl="0" indent="0" algn="just" defTabSz="914400" rtl="0" eaLnBrk="1" fontAlgn="base" latinLnBrk="0" hangingPunct="1">
                        <a:lnSpc>
                          <a:spcPct val="100000"/>
                        </a:lnSpc>
                        <a:spcBef>
                          <a:spcPts val="125"/>
                        </a:spcBef>
                        <a:spcAft>
                          <a:spcPts val="125"/>
                        </a:spcAft>
                        <a:buClrTx/>
                        <a:buSzTx/>
                        <a:buFontTx/>
                        <a:buNone/>
                      </a:pPr>
                      <a:r>
                        <a:rPr kumimoji="0" lang="zh-CN" altLang="zh-CN" sz="18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万</a:t>
                      </a:r>
                      <a:r>
                        <a:rPr kumimoji="0" lang="en-US" altLang="zh-CN" sz="18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a:t>
                      </a:r>
                      <a:r>
                        <a:rPr kumimoji="0" lang="zh-CN" altLang="zh-CN" sz="18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千兆</a:t>
                      </a:r>
                      <a:endParaRPr kumimoji="0" lang="zh-CN" altLang="zh-CN" sz="18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endParaRPr>
                    </a:p>
                  </a:txBody>
                  <a:tcPr marL="17780" marR="177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63500"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63500" marR="0" lvl="0" indent="0" algn="just" defTabSz="914400" rtl="0" eaLnBrk="1" fontAlgn="base" latinLnBrk="0" hangingPunct="1">
                        <a:lnSpc>
                          <a:spcPct val="100000"/>
                        </a:lnSpc>
                        <a:spcBef>
                          <a:spcPts val="125"/>
                        </a:spcBef>
                        <a:spcAft>
                          <a:spcPts val="125"/>
                        </a:spcAft>
                        <a:buClrTx/>
                        <a:buSzTx/>
                        <a:buFontTx/>
                        <a:buNone/>
                      </a:pPr>
                      <a:r>
                        <a:rPr kumimoji="0" lang="zh-CN" altLang="zh-CN" sz="18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多模光缆</a:t>
                      </a:r>
                      <a:endParaRPr kumimoji="0" lang="zh-CN" altLang="zh-CN" sz="18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endParaRPr>
                    </a:p>
                  </a:txBody>
                  <a:tcPr marL="17780" marR="177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63500"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63500" marR="0" lvl="0" indent="0" algn="just" defTabSz="914400" rtl="0" eaLnBrk="1" fontAlgn="base" latinLnBrk="0" hangingPunct="1">
                        <a:lnSpc>
                          <a:spcPct val="100000"/>
                        </a:lnSpc>
                        <a:spcBef>
                          <a:spcPts val="125"/>
                        </a:spcBef>
                        <a:spcAft>
                          <a:spcPts val="125"/>
                        </a:spcAft>
                        <a:buClrTx/>
                        <a:buSzTx/>
                        <a:buFontTx/>
                        <a:buNone/>
                      </a:pPr>
                      <a:r>
                        <a:rPr kumimoji="0" lang="zh-CN" altLang="zh-CN" sz="18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百兆</a:t>
                      </a:r>
                      <a:endParaRPr kumimoji="0" lang="zh-CN" altLang="zh-CN" sz="18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endParaRPr>
                    </a:p>
                  </a:txBody>
                  <a:tcPr marL="17780" marR="177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63500"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63500" marR="0" lvl="0" indent="0" algn="just" defTabSz="914400" rtl="0" eaLnBrk="1" fontAlgn="base" latinLnBrk="0" hangingPunct="1">
                        <a:lnSpc>
                          <a:spcPct val="100000"/>
                        </a:lnSpc>
                        <a:spcBef>
                          <a:spcPts val="125"/>
                        </a:spcBef>
                        <a:spcAft>
                          <a:spcPts val="125"/>
                        </a:spcAft>
                        <a:buClrTx/>
                        <a:buSzTx/>
                        <a:buFontTx/>
                        <a:buNone/>
                      </a:pPr>
                      <a:r>
                        <a:rPr kumimoji="0" lang="en-US" altLang="zh-CN" sz="18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5e/6</a:t>
                      </a:r>
                      <a:r>
                        <a:rPr kumimoji="0" lang="zh-CN" altLang="zh-CN" sz="18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类</a:t>
                      </a:r>
                      <a:r>
                        <a:rPr kumimoji="0" lang="en-US" altLang="zh-CN" sz="18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UTP</a:t>
                      </a:r>
                      <a:endParaRPr kumimoji="0" lang="zh-CN" altLang="zh-CN" sz="18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endParaRPr>
                    </a:p>
                  </a:txBody>
                  <a:tcPr marL="17780" marR="177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63500"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63500" marR="0" lvl="0" indent="0" algn="just" defTabSz="914400" rtl="0" eaLnBrk="1" fontAlgn="base" latinLnBrk="0" hangingPunct="1">
                        <a:lnSpc>
                          <a:spcPct val="100000"/>
                        </a:lnSpc>
                        <a:spcBef>
                          <a:spcPts val="125"/>
                        </a:spcBef>
                        <a:spcAft>
                          <a:spcPts val="125"/>
                        </a:spcAft>
                        <a:buClrTx/>
                        <a:buSzTx/>
                        <a:buFontTx/>
                        <a:buNone/>
                      </a:pPr>
                      <a:r>
                        <a:rPr kumimoji="0" lang="zh-CN" altLang="zh-CN" sz="18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光缆</a:t>
                      </a:r>
                      <a:r>
                        <a:rPr kumimoji="0" lang="en-US" altLang="zh-CN" sz="18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a:t>
                      </a:r>
                      <a:r>
                        <a:rPr kumimoji="0" lang="zh-CN" altLang="zh-CN" sz="18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光缆</a:t>
                      </a:r>
                      <a:r>
                        <a:rPr kumimoji="0" lang="en-US" altLang="zh-CN" sz="18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a:t>
                      </a:r>
                      <a:r>
                        <a:rPr kumimoji="0" lang="zh-CN" altLang="zh-CN" sz="18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电缆</a:t>
                      </a:r>
                      <a:endParaRPr kumimoji="0" lang="zh-CN" altLang="zh-CN" sz="18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endParaRPr>
                    </a:p>
                  </a:txBody>
                  <a:tcPr marL="17780" marR="17780" marT="0" marB="0" anchor="ctr" horzOverflow="overflow">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58165">
                <a:tc vMerge="1">
                  <a:tcPr/>
                </a:tc>
                <a:tc vMerge="1">
                  <a:tcPr/>
                </a:tc>
                <a:tc vMerge="1">
                  <a:tcPr/>
                </a:tc>
                <a:tc>
                  <a:txBody>
                    <a:bodyPr/>
                    <a:lstStyle>
                      <a:lvl1pPr marL="63500"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63500" marR="0" lvl="0" indent="0" algn="just" defTabSz="914400" rtl="0" eaLnBrk="1" fontAlgn="base" latinLnBrk="0" hangingPunct="1">
                        <a:lnSpc>
                          <a:spcPct val="100000"/>
                        </a:lnSpc>
                        <a:spcBef>
                          <a:spcPts val="125"/>
                        </a:spcBef>
                        <a:spcAft>
                          <a:spcPts val="125"/>
                        </a:spcAft>
                        <a:buClrTx/>
                        <a:buSzTx/>
                        <a:buFontTx/>
                        <a:buNone/>
                      </a:pPr>
                      <a:r>
                        <a:rPr kumimoji="0" lang="zh-CN" altLang="zh-CN" sz="18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万</a:t>
                      </a:r>
                      <a:r>
                        <a:rPr kumimoji="0" lang="en-US" altLang="zh-CN" sz="18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a:t>
                      </a:r>
                      <a:r>
                        <a:rPr kumimoji="0" lang="zh-CN" altLang="zh-CN" sz="18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千兆</a:t>
                      </a:r>
                      <a:endParaRPr kumimoji="0" lang="zh-CN" altLang="zh-CN" sz="18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endParaRPr>
                    </a:p>
                  </a:txBody>
                  <a:tcPr marL="17780" marR="177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63500"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63500" marR="0" lvl="0" indent="0" algn="just" defTabSz="914400" rtl="0" eaLnBrk="1" fontAlgn="base" latinLnBrk="0" hangingPunct="1">
                        <a:lnSpc>
                          <a:spcPct val="100000"/>
                        </a:lnSpc>
                        <a:spcBef>
                          <a:spcPts val="125"/>
                        </a:spcBef>
                        <a:spcAft>
                          <a:spcPts val="125"/>
                        </a:spcAft>
                        <a:buClrTx/>
                        <a:buSzTx/>
                        <a:buFontTx/>
                        <a:buNone/>
                      </a:pPr>
                      <a:r>
                        <a:rPr kumimoji="0" lang="en-US" altLang="zh-CN" sz="18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6A</a:t>
                      </a:r>
                      <a:r>
                        <a:rPr kumimoji="0" lang="zh-CN" altLang="zh-CN" sz="18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类</a:t>
                      </a:r>
                      <a:r>
                        <a:rPr kumimoji="0" lang="en-US" altLang="zh-CN" sz="18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UTP</a:t>
                      </a:r>
                      <a:endParaRPr kumimoji="0" lang="zh-CN" altLang="zh-CN" sz="18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endParaRPr>
                    </a:p>
                  </a:txBody>
                  <a:tcPr marL="17780" marR="177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63500"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63500" marR="0" lvl="0" indent="0" algn="just" defTabSz="914400" rtl="0" eaLnBrk="1" fontAlgn="base" latinLnBrk="0" hangingPunct="1">
                        <a:lnSpc>
                          <a:spcPct val="100000"/>
                        </a:lnSpc>
                        <a:spcBef>
                          <a:spcPts val="125"/>
                        </a:spcBef>
                        <a:spcAft>
                          <a:spcPts val="125"/>
                        </a:spcAft>
                        <a:buClrTx/>
                        <a:buSzTx/>
                        <a:buFontTx/>
                        <a:buNone/>
                      </a:pPr>
                      <a:r>
                        <a:rPr kumimoji="0" lang="zh-CN" altLang="zh-CN" sz="18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百兆</a:t>
                      </a:r>
                      <a:endParaRPr kumimoji="0" lang="zh-CN" altLang="zh-CN" sz="18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endParaRPr>
                    </a:p>
                  </a:txBody>
                  <a:tcPr marL="17780" marR="177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63500"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63500" marR="0" lvl="0" indent="0" algn="just" defTabSz="914400" rtl="0" eaLnBrk="1" fontAlgn="base" latinLnBrk="0" hangingPunct="1">
                        <a:lnSpc>
                          <a:spcPct val="100000"/>
                        </a:lnSpc>
                        <a:spcBef>
                          <a:spcPts val="125"/>
                        </a:spcBef>
                        <a:spcAft>
                          <a:spcPts val="125"/>
                        </a:spcAft>
                        <a:buClrTx/>
                        <a:buSzTx/>
                        <a:buFontTx/>
                        <a:buNone/>
                      </a:pPr>
                      <a:r>
                        <a:rPr kumimoji="0" lang="en-US" altLang="zh-CN" sz="18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5e/6</a:t>
                      </a:r>
                      <a:r>
                        <a:rPr kumimoji="0" lang="zh-CN" altLang="zh-CN" sz="18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类</a:t>
                      </a:r>
                      <a:r>
                        <a:rPr kumimoji="0" lang="en-US" altLang="zh-CN" sz="18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UTP</a:t>
                      </a:r>
                      <a:endParaRPr kumimoji="0" lang="zh-CN" altLang="zh-CN" sz="18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endParaRPr>
                    </a:p>
                  </a:txBody>
                  <a:tcPr marL="17780" marR="177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63500"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63500" marR="0" lvl="0" indent="0" algn="just" defTabSz="914400" rtl="0" eaLnBrk="1" fontAlgn="base" latinLnBrk="0" hangingPunct="1">
                        <a:lnSpc>
                          <a:spcPct val="100000"/>
                        </a:lnSpc>
                        <a:spcBef>
                          <a:spcPts val="125"/>
                        </a:spcBef>
                        <a:spcAft>
                          <a:spcPts val="125"/>
                        </a:spcAft>
                        <a:buClrTx/>
                        <a:buSzTx/>
                        <a:buFontTx/>
                        <a:buNone/>
                      </a:pPr>
                      <a:r>
                        <a:rPr kumimoji="0" lang="zh-CN" altLang="zh-CN" sz="18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光缆</a:t>
                      </a:r>
                      <a:r>
                        <a:rPr kumimoji="0" lang="en-US" altLang="zh-CN" sz="18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a:t>
                      </a:r>
                      <a:r>
                        <a:rPr kumimoji="0" lang="zh-CN" altLang="zh-CN" sz="18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电缆</a:t>
                      </a:r>
                      <a:r>
                        <a:rPr kumimoji="0" lang="en-US" altLang="zh-CN" sz="18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a:t>
                      </a:r>
                      <a:r>
                        <a:rPr kumimoji="0" lang="zh-CN" altLang="zh-CN" sz="18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电缆</a:t>
                      </a:r>
                      <a:endParaRPr kumimoji="0" lang="zh-CN" altLang="zh-CN" sz="18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endParaRPr>
                    </a:p>
                  </a:txBody>
                  <a:tcPr marL="17780" marR="17780" marT="0" marB="0" anchor="ctr" horzOverflow="overflow">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24180">
                <a:tc vMerge="1">
                  <a:tcPr/>
                </a:tc>
                <a:tc vMerge="1">
                  <a:tcPr/>
                </a:tc>
                <a:tc vMerge="1">
                  <a:tcPr/>
                </a:tc>
                <a:tc>
                  <a:txBody>
                    <a:bodyPr/>
                    <a:lstStyle>
                      <a:lvl1pPr marL="63500"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63500" marR="0" lvl="0" indent="0" algn="just" defTabSz="914400" rtl="0" eaLnBrk="1" fontAlgn="base" latinLnBrk="0" hangingPunct="1">
                        <a:lnSpc>
                          <a:spcPct val="100000"/>
                        </a:lnSpc>
                        <a:spcBef>
                          <a:spcPts val="125"/>
                        </a:spcBef>
                        <a:spcAft>
                          <a:spcPts val="125"/>
                        </a:spcAft>
                        <a:buClrTx/>
                        <a:buSzTx/>
                        <a:buFontTx/>
                        <a:buNone/>
                      </a:pPr>
                      <a:r>
                        <a:rPr kumimoji="0" lang="zh-CN" altLang="zh-CN" sz="18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千兆</a:t>
                      </a:r>
                      <a:endParaRPr kumimoji="0" lang="zh-CN" altLang="zh-CN" sz="18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endParaRPr>
                    </a:p>
                  </a:txBody>
                  <a:tcPr marL="17780" marR="177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63500"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63500" marR="0" lvl="0" indent="0" algn="just" defTabSz="914400" rtl="0" eaLnBrk="1" fontAlgn="base" latinLnBrk="0" hangingPunct="1">
                        <a:lnSpc>
                          <a:spcPct val="100000"/>
                        </a:lnSpc>
                        <a:spcBef>
                          <a:spcPts val="125"/>
                        </a:spcBef>
                        <a:spcAft>
                          <a:spcPts val="125"/>
                        </a:spcAft>
                        <a:buClrTx/>
                        <a:buSzTx/>
                        <a:buFontTx/>
                        <a:buNone/>
                      </a:pPr>
                      <a:r>
                        <a:rPr kumimoji="0" lang="en-US" altLang="zh-CN" sz="18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6</a:t>
                      </a:r>
                      <a:r>
                        <a:rPr kumimoji="0" lang="zh-CN" altLang="zh-CN" sz="18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类</a:t>
                      </a:r>
                      <a:r>
                        <a:rPr kumimoji="0" lang="en-US" altLang="zh-CN" sz="18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UTP</a:t>
                      </a:r>
                      <a:endParaRPr kumimoji="0" lang="zh-CN" altLang="zh-CN" sz="18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endParaRPr>
                    </a:p>
                  </a:txBody>
                  <a:tcPr marL="17780" marR="177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63500"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63500" marR="0" lvl="0" indent="0" algn="just" defTabSz="914400" rtl="0" eaLnBrk="1" fontAlgn="base" latinLnBrk="0" hangingPunct="1">
                        <a:lnSpc>
                          <a:spcPct val="100000"/>
                        </a:lnSpc>
                        <a:spcBef>
                          <a:spcPts val="125"/>
                        </a:spcBef>
                        <a:spcAft>
                          <a:spcPts val="125"/>
                        </a:spcAft>
                        <a:buClrTx/>
                        <a:buSzTx/>
                        <a:buFontTx/>
                        <a:buNone/>
                      </a:pPr>
                      <a:r>
                        <a:rPr kumimoji="0" lang="zh-CN" altLang="zh-CN" sz="18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百兆</a:t>
                      </a:r>
                      <a:endParaRPr kumimoji="0" lang="zh-CN" altLang="zh-CN" sz="18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endParaRPr>
                    </a:p>
                  </a:txBody>
                  <a:tcPr marL="17780" marR="177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63500"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63500" marR="0" lvl="0" indent="0" algn="just" defTabSz="914400" rtl="0" eaLnBrk="1" fontAlgn="base" latinLnBrk="0" hangingPunct="1">
                        <a:lnSpc>
                          <a:spcPct val="100000"/>
                        </a:lnSpc>
                        <a:spcBef>
                          <a:spcPts val="125"/>
                        </a:spcBef>
                        <a:spcAft>
                          <a:spcPts val="125"/>
                        </a:spcAft>
                        <a:buClrTx/>
                        <a:buSzTx/>
                        <a:buFontTx/>
                        <a:buNone/>
                      </a:pPr>
                      <a:r>
                        <a:rPr kumimoji="0" lang="en-US" altLang="zh-CN" sz="18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5e/6</a:t>
                      </a:r>
                      <a:r>
                        <a:rPr kumimoji="0" lang="zh-CN" altLang="zh-CN" sz="18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类</a:t>
                      </a:r>
                      <a:r>
                        <a:rPr kumimoji="0" lang="en-US" altLang="zh-CN" sz="18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UTP</a:t>
                      </a:r>
                      <a:endParaRPr kumimoji="0" lang="zh-CN" altLang="zh-CN" sz="18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endParaRPr>
                    </a:p>
                  </a:txBody>
                  <a:tcPr marL="17780" marR="177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63500"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63500" marR="0" lvl="0" indent="0" algn="just" defTabSz="914400" rtl="0" eaLnBrk="1" fontAlgn="base" latinLnBrk="0" hangingPunct="1">
                        <a:lnSpc>
                          <a:spcPct val="100000"/>
                        </a:lnSpc>
                        <a:spcBef>
                          <a:spcPts val="125"/>
                        </a:spcBef>
                        <a:spcAft>
                          <a:spcPts val="125"/>
                        </a:spcAft>
                        <a:buClrTx/>
                        <a:buSzTx/>
                        <a:buFontTx/>
                        <a:buNone/>
                      </a:pPr>
                      <a:r>
                        <a:rPr kumimoji="0" lang="zh-CN" altLang="zh-CN" sz="18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光缆</a:t>
                      </a:r>
                      <a:r>
                        <a:rPr kumimoji="0" lang="en-US" altLang="zh-CN" sz="18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a:t>
                      </a:r>
                      <a:r>
                        <a:rPr kumimoji="0" lang="zh-CN" altLang="zh-CN" sz="18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电缆</a:t>
                      </a:r>
                      <a:r>
                        <a:rPr kumimoji="0" lang="en-US" altLang="zh-CN" sz="18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a:t>
                      </a:r>
                      <a:r>
                        <a:rPr kumimoji="0" lang="zh-CN" altLang="zh-CN" sz="18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电缆</a:t>
                      </a:r>
                      <a:endParaRPr kumimoji="0" lang="zh-CN" altLang="zh-CN" sz="18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endParaRPr>
                    </a:p>
                  </a:txBody>
                  <a:tcPr marL="17780" marR="17780" marT="0" marB="0" anchor="ctr" horzOverflow="overflow">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标题 1"/>
          <p:cNvSpPr/>
          <p:nvPr/>
        </p:nvSpPr>
        <p:spPr bwMode="auto">
          <a:xfrm>
            <a:off x="3071813" y="260350"/>
            <a:ext cx="6453187"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r>
              <a:rPr lang="en-US" altLang="zh-CN" sz="3200" b="1"/>
              <a:t>3.3 </a:t>
            </a:r>
            <a:r>
              <a:rPr lang="zh-CN" altLang="en-US" sz="3200" b="1"/>
              <a:t>综合布线系统链路线缆选择</a:t>
            </a:r>
            <a:endParaRPr kumimoji="0" lang="zh-CN" altLang="en-US" sz="3200" b="1">
              <a:solidFill>
                <a:srgbClr val="375B79"/>
              </a:solidFill>
            </a:endParaRPr>
          </a:p>
        </p:txBody>
      </p:sp>
      <p:sp>
        <p:nvSpPr>
          <p:cNvPr id="92163" name="矩形 2"/>
          <p:cNvSpPr>
            <a:spLocks noChangeArrowheads="1"/>
          </p:cNvSpPr>
          <p:nvPr/>
        </p:nvSpPr>
        <p:spPr bwMode="auto">
          <a:xfrm>
            <a:off x="4295775" y="1125538"/>
            <a:ext cx="3281680" cy="3987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r>
              <a:rPr lang="zh-CN" altLang="zh-CN"/>
              <a:t>表</a:t>
            </a:r>
            <a:r>
              <a:rPr lang="en-US" altLang="zh-CN"/>
              <a:t>3-11</a:t>
            </a:r>
            <a:r>
              <a:rPr lang="zh-CN" altLang="en-US"/>
              <a:t> </a:t>
            </a:r>
            <a:r>
              <a:rPr lang="zh-CN" altLang="zh-CN"/>
              <a:t>建筑群各子系统线缆</a:t>
            </a:r>
            <a:endParaRPr lang="zh-CN" altLang="en-US"/>
          </a:p>
        </p:txBody>
      </p:sp>
      <p:graphicFrame>
        <p:nvGraphicFramePr>
          <p:cNvPr id="5" name="表格 4"/>
          <p:cNvGraphicFramePr>
            <a:graphicFrameLocks noGrp="1"/>
          </p:cNvGraphicFramePr>
          <p:nvPr>
            <p:custDataLst>
              <p:tags r:id="rId1"/>
            </p:custDataLst>
          </p:nvPr>
        </p:nvGraphicFramePr>
        <p:xfrm>
          <a:off x="668655" y="1629410"/>
          <a:ext cx="11163935" cy="4907915"/>
        </p:xfrm>
        <a:graphic>
          <a:graphicData uri="http://schemas.openxmlformats.org/drawingml/2006/table">
            <a:tbl>
              <a:tblPr/>
              <a:tblGrid>
                <a:gridCol w="1221740"/>
                <a:gridCol w="1069340"/>
                <a:gridCol w="970915"/>
                <a:gridCol w="1334770"/>
                <a:gridCol w="1793240"/>
                <a:gridCol w="1374140"/>
                <a:gridCol w="1698625"/>
                <a:gridCol w="1701165"/>
              </a:tblGrid>
              <a:tr h="274955">
                <a:tc rowSpan="2">
                  <a:txBody>
                    <a:bodyPr/>
                    <a:lstStyle>
                      <a:lvl1pPr marL="12700"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12700" marR="0" lvl="0" indent="0" algn="ctr" defTabSz="914400" rtl="0" eaLnBrk="1" fontAlgn="base" latinLnBrk="0" hangingPunct="1">
                        <a:lnSpc>
                          <a:spcPct val="100000"/>
                        </a:lnSpc>
                        <a:spcBef>
                          <a:spcPts val="125"/>
                        </a:spcBef>
                        <a:spcAft>
                          <a:spcPts val="125"/>
                        </a:spcAft>
                        <a:buClrTx/>
                        <a:buSzTx/>
                        <a:buFontTx/>
                        <a:buNone/>
                      </a:pPr>
                      <a:r>
                        <a:rPr kumimoji="0" lang="zh-CN" altLang="zh-CN" sz="16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用户</a:t>
                      </a:r>
                      <a:endParaRPr kumimoji="0" lang="zh-CN" altLang="zh-CN" sz="16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endParaRPr>
                    </a:p>
                    <a:p>
                      <a:pPr marL="12700" marR="0" lvl="0" indent="0" algn="ctr" defTabSz="914400" rtl="0" eaLnBrk="1" fontAlgn="base" latinLnBrk="0" hangingPunct="1">
                        <a:lnSpc>
                          <a:spcPct val="100000"/>
                        </a:lnSpc>
                        <a:spcBef>
                          <a:spcPts val="125"/>
                        </a:spcBef>
                        <a:spcAft>
                          <a:spcPts val="125"/>
                        </a:spcAft>
                        <a:buClrTx/>
                        <a:buSzTx/>
                        <a:buFontTx/>
                        <a:buNone/>
                      </a:pPr>
                      <a:r>
                        <a:rPr kumimoji="0" lang="zh-CN" altLang="zh-CN" sz="16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需求</a:t>
                      </a:r>
                      <a:endParaRPr kumimoji="0" lang="zh-CN" altLang="zh-CN" sz="16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endParaRPr>
                    </a:p>
                  </a:txBody>
                  <a:tcPr marL="17780" marR="17780" marT="0" marB="0" anchor="ctr" horzOverflow="overflow">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lvl1pPr marL="12700"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12700" marR="0" lvl="0" indent="0" algn="ctr" defTabSz="914400" rtl="0" eaLnBrk="1" fontAlgn="base" latinLnBrk="0" hangingPunct="1">
                        <a:lnSpc>
                          <a:spcPct val="100000"/>
                        </a:lnSpc>
                        <a:spcBef>
                          <a:spcPts val="125"/>
                        </a:spcBef>
                        <a:spcAft>
                          <a:spcPts val="125"/>
                        </a:spcAft>
                        <a:buClrTx/>
                        <a:buSzTx/>
                        <a:buFontTx/>
                        <a:buNone/>
                      </a:pPr>
                      <a:r>
                        <a:rPr kumimoji="0" lang="zh-CN" altLang="zh-CN" sz="16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建筑群子系统</a:t>
                      </a:r>
                      <a:endParaRPr kumimoji="0" lang="zh-CN" altLang="zh-CN" sz="16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endParaRPr>
                    </a:p>
                  </a:txBody>
                  <a:tcPr marL="17780" marR="177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cPr/>
                </a:tc>
                <a:tc gridSpan="2">
                  <a:txBody>
                    <a:bodyPr/>
                    <a:lstStyle>
                      <a:lvl1pPr marL="12700"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12700" marR="0" lvl="0" indent="0" algn="ctr" defTabSz="914400" rtl="0" eaLnBrk="1" fontAlgn="base" latinLnBrk="0" hangingPunct="1">
                        <a:lnSpc>
                          <a:spcPct val="100000"/>
                        </a:lnSpc>
                        <a:spcBef>
                          <a:spcPts val="125"/>
                        </a:spcBef>
                        <a:spcAft>
                          <a:spcPts val="125"/>
                        </a:spcAft>
                        <a:buClrTx/>
                        <a:buSzTx/>
                        <a:buFontTx/>
                        <a:buNone/>
                      </a:pPr>
                      <a:r>
                        <a:rPr kumimoji="0" lang="zh-CN" altLang="zh-CN" sz="16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干线子系统</a:t>
                      </a:r>
                      <a:endParaRPr kumimoji="0" lang="zh-CN" altLang="zh-CN" sz="16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endParaRPr>
                    </a:p>
                  </a:txBody>
                  <a:tcPr marL="17780" marR="177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cPr/>
                </a:tc>
                <a:tc gridSpan="2">
                  <a:txBody>
                    <a:bodyPr/>
                    <a:lstStyle>
                      <a:lvl1pPr marL="12700"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12700" marR="0" lvl="0" indent="0" algn="ctr" defTabSz="914400" rtl="0" eaLnBrk="1" fontAlgn="base" latinLnBrk="0" hangingPunct="1">
                        <a:lnSpc>
                          <a:spcPct val="100000"/>
                        </a:lnSpc>
                        <a:spcBef>
                          <a:spcPts val="125"/>
                        </a:spcBef>
                        <a:spcAft>
                          <a:spcPts val="125"/>
                        </a:spcAft>
                        <a:buClrTx/>
                        <a:buSzTx/>
                        <a:buFontTx/>
                        <a:buNone/>
                      </a:pPr>
                      <a:r>
                        <a:rPr kumimoji="0" lang="zh-CN" altLang="zh-CN" sz="16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配线子系统</a:t>
                      </a:r>
                      <a:endParaRPr kumimoji="0" lang="zh-CN" altLang="zh-CN" sz="16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endParaRPr>
                    </a:p>
                  </a:txBody>
                  <a:tcPr marL="17780" marR="177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cPr/>
                </a:tc>
                <a:tc rowSpan="2">
                  <a:txBody>
                    <a:bodyPr/>
                    <a:lstStyle>
                      <a:lvl1pPr marL="12700"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12700" marR="0" lvl="0" indent="0" algn="ctr" defTabSz="914400" rtl="0" eaLnBrk="1" fontAlgn="base" latinLnBrk="0" hangingPunct="1">
                        <a:lnSpc>
                          <a:spcPct val="100000"/>
                        </a:lnSpc>
                        <a:spcBef>
                          <a:spcPts val="125"/>
                        </a:spcBef>
                        <a:spcAft>
                          <a:spcPts val="125"/>
                        </a:spcAft>
                        <a:buClrTx/>
                        <a:buSzTx/>
                        <a:buFontTx/>
                        <a:buNone/>
                      </a:pPr>
                      <a:r>
                        <a:rPr kumimoji="0" lang="zh-CN" altLang="zh-CN" sz="16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信道技术方案</a:t>
                      </a:r>
                      <a:endParaRPr kumimoji="0" lang="zh-CN" altLang="zh-CN" sz="16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endParaRPr>
                    </a:p>
                  </a:txBody>
                  <a:tcPr marL="17780" marR="17780" marT="0" marB="0" anchor="ctr" horzOverflow="overflow">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17830">
                <a:tc vMerge="1">
                  <a:tcPr/>
                </a:tc>
                <a:tc>
                  <a:txBody>
                    <a:bodyPr/>
                    <a:lstStyle>
                      <a:lvl1pPr marL="12700"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12700" marR="0" lvl="0" indent="0" algn="ctr" defTabSz="914400" rtl="0" eaLnBrk="1" fontAlgn="base" latinLnBrk="0" hangingPunct="1">
                        <a:lnSpc>
                          <a:spcPct val="100000"/>
                        </a:lnSpc>
                        <a:spcBef>
                          <a:spcPts val="125"/>
                        </a:spcBef>
                        <a:spcAft>
                          <a:spcPts val="125"/>
                        </a:spcAft>
                        <a:buClrTx/>
                        <a:buSzTx/>
                        <a:buFontTx/>
                        <a:buNone/>
                      </a:pPr>
                      <a:r>
                        <a:rPr kumimoji="0" lang="zh-CN" altLang="zh-CN" sz="16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带宽</a:t>
                      </a:r>
                      <a:r>
                        <a:rPr kumimoji="0" lang="en-US" altLang="zh-CN" sz="16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a:t>
                      </a:r>
                      <a:r>
                        <a:rPr kumimoji="0" lang="zh-CN" altLang="zh-CN" sz="16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速率</a:t>
                      </a:r>
                      <a:endParaRPr kumimoji="0" lang="zh-CN" altLang="zh-CN" sz="16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endParaRPr>
                    </a:p>
                  </a:txBody>
                  <a:tcPr marL="17780" marR="177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12700"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12700" marR="0" lvl="0" indent="0" algn="ctr" defTabSz="914400" rtl="0" eaLnBrk="1" fontAlgn="base" latinLnBrk="0" hangingPunct="1">
                        <a:lnSpc>
                          <a:spcPct val="100000"/>
                        </a:lnSpc>
                        <a:spcBef>
                          <a:spcPts val="125"/>
                        </a:spcBef>
                        <a:spcAft>
                          <a:spcPts val="125"/>
                        </a:spcAft>
                        <a:buClrTx/>
                        <a:buSzTx/>
                        <a:buFontTx/>
                        <a:buNone/>
                      </a:pPr>
                      <a:r>
                        <a:rPr kumimoji="0" lang="zh-CN" altLang="zh-CN" sz="16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线</a:t>
                      </a:r>
                      <a:r>
                        <a:rPr kumimoji="0" lang="en-US" altLang="zh-CN" sz="16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  </a:t>
                      </a:r>
                      <a:r>
                        <a:rPr kumimoji="0" lang="zh-CN" altLang="zh-CN" sz="16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缆</a:t>
                      </a:r>
                      <a:endParaRPr kumimoji="0" lang="zh-CN" altLang="zh-CN" sz="16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endParaRPr>
                    </a:p>
                  </a:txBody>
                  <a:tcPr marL="17780" marR="177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12700"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12700" marR="0" lvl="0" indent="0" algn="ctr" defTabSz="914400" rtl="0" eaLnBrk="1" fontAlgn="base" latinLnBrk="0" hangingPunct="1">
                        <a:lnSpc>
                          <a:spcPct val="100000"/>
                        </a:lnSpc>
                        <a:spcBef>
                          <a:spcPts val="125"/>
                        </a:spcBef>
                        <a:spcAft>
                          <a:spcPts val="125"/>
                        </a:spcAft>
                        <a:buClrTx/>
                        <a:buSzTx/>
                        <a:buFontTx/>
                        <a:buNone/>
                      </a:pPr>
                      <a:r>
                        <a:rPr kumimoji="0" lang="zh-CN" altLang="zh-CN" sz="16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带宽</a:t>
                      </a:r>
                      <a:r>
                        <a:rPr kumimoji="0" lang="en-US" altLang="zh-CN" sz="16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a:t>
                      </a:r>
                      <a:r>
                        <a:rPr kumimoji="0" lang="zh-CN" altLang="zh-CN" sz="16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速率</a:t>
                      </a:r>
                      <a:endParaRPr kumimoji="0" lang="zh-CN" altLang="zh-CN" sz="16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endParaRPr>
                    </a:p>
                  </a:txBody>
                  <a:tcPr marL="17780" marR="177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12700"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12700" marR="0" lvl="0" indent="0" algn="ctr" defTabSz="914400" rtl="0" eaLnBrk="1" fontAlgn="base" latinLnBrk="0" hangingPunct="1">
                        <a:lnSpc>
                          <a:spcPct val="100000"/>
                        </a:lnSpc>
                        <a:spcBef>
                          <a:spcPts val="125"/>
                        </a:spcBef>
                        <a:spcAft>
                          <a:spcPts val="125"/>
                        </a:spcAft>
                        <a:buClrTx/>
                        <a:buSzTx/>
                        <a:buFontTx/>
                        <a:buNone/>
                      </a:pPr>
                      <a:r>
                        <a:rPr kumimoji="0" lang="zh-CN" altLang="zh-CN" sz="16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线</a:t>
                      </a:r>
                      <a:r>
                        <a:rPr kumimoji="0" lang="en-US" altLang="zh-CN" sz="16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  </a:t>
                      </a:r>
                      <a:r>
                        <a:rPr kumimoji="0" lang="zh-CN" altLang="zh-CN" sz="16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缆</a:t>
                      </a:r>
                      <a:endParaRPr kumimoji="0" lang="zh-CN" altLang="zh-CN" sz="16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endParaRPr>
                    </a:p>
                  </a:txBody>
                  <a:tcPr marL="17780" marR="177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12700"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12700" marR="0" lvl="0" indent="0" algn="ctr" defTabSz="914400" rtl="0" eaLnBrk="1" fontAlgn="base" latinLnBrk="0" hangingPunct="1">
                        <a:lnSpc>
                          <a:spcPct val="100000"/>
                        </a:lnSpc>
                        <a:spcBef>
                          <a:spcPts val="125"/>
                        </a:spcBef>
                        <a:spcAft>
                          <a:spcPts val="125"/>
                        </a:spcAft>
                        <a:buClrTx/>
                        <a:buSzTx/>
                        <a:buFontTx/>
                        <a:buNone/>
                      </a:pPr>
                      <a:r>
                        <a:rPr kumimoji="0" lang="zh-CN" altLang="zh-CN" sz="16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带宽</a:t>
                      </a:r>
                      <a:r>
                        <a:rPr kumimoji="0" lang="en-US" altLang="zh-CN" sz="16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a:t>
                      </a:r>
                      <a:r>
                        <a:rPr kumimoji="0" lang="zh-CN" altLang="zh-CN" sz="16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速率</a:t>
                      </a:r>
                      <a:endParaRPr kumimoji="0" lang="zh-CN" altLang="zh-CN" sz="16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endParaRPr>
                    </a:p>
                  </a:txBody>
                  <a:tcPr marL="17780" marR="177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12700"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12700" marR="0" lvl="0" indent="0" algn="ctr" defTabSz="914400" rtl="0" eaLnBrk="1" fontAlgn="base" latinLnBrk="0" hangingPunct="1">
                        <a:lnSpc>
                          <a:spcPct val="100000"/>
                        </a:lnSpc>
                        <a:spcBef>
                          <a:spcPts val="125"/>
                        </a:spcBef>
                        <a:spcAft>
                          <a:spcPts val="125"/>
                        </a:spcAft>
                        <a:buClrTx/>
                        <a:buSzTx/>
                        <a:buFontTx/>
                        <a:buNone/>
                      </a:pPr>
                      <a:r>
                        <a:rPr kumimoji="0" lang="zh-CN" altLang="zh-CN" sz="16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线</a:t>
                      </a:r>
                      <a:r>
                        <a:rPr kumimoji="0" lang="en-US" altLang="zh-CN" sz="16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  </a:t>
                      </a:r>
                      <a:r>
                        <a:rPr kumimoji="0" lang="zh-CN" altLang="zh-CN" sz="16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缆</a:t>
                      </a:r>
                      <a:endParaRPr kumimoji="0" lang="zh-CN" altLang="zh-CN" sz="16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endParaRPr>
                    </a:p>
                  </a:txBody>
                  <a:tcPr marL="17780" marR="177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cPr/>
                </a:tc>
              </a:tr>
              <a:tr h="550545">
                <a:tc rowSpan="7">
                  <a:txBody>
                    <a:bodyPr/>
                    <a:lstStyle>
                      <a:lvl1pPr marL="63500"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63500" marR="0" lvl="0" indent="0" algn="just" defTabSz="914400" rtl="0" eaLnBrk="1" fontAlgn="base" latinLnBrk="0" hangingPunct="1">
                        <a:lnSpc>
                          <a:spcPct val="100000"/>
                        </a:lnSpc>
                        <a:spcBef>
                          <a:spcPts val="125"/>
                        </a:spcBef>
                        <a:spcAft>
                          <a:spcPts val="125"/>
                        </a:spcAft>
                        <a:buClrTx/>
                        <a:buSzTx/>
                        <a:buFontTx/>
                        <a:buNone/>
                      </a:pPr>
                      <a:r>
                        <a:rPr kumimoji="0" lang="zh-CN" altLang="zh-CN" sz="16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主干千兆，百兆到桌面</a:t>
                      </a:r>
                      <a:endParaRPr kumimoji="0" lang="zh-CN" altLang="zh-CN" sz="16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endParaRPr>
                    </a:p>
                  </a:txBody>
                  <a:tcPr marL="17780" marR="17780" marT="0" marB="0" anchor="ctr" horzOverflow="overflow">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4">
                  <a:txBody>
                    <a:bodyPr/>
                    <a:lstStyle>
                      <a:lvl1pPr marL="63500"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63500" marR="0" lvl="0" indent="0" algn="just" defTabSz="914400" rtl="0" eaLnBrk="1" fontAlgn="base" latinLnBrk="0" hangingPunct="1">
                        <a:lnSpc>
                          <a:spcPct val="100000"/>
                        </a:lnSpc>
                        <a:spcBef>
                          <a:spcPts val="125"/>
                        </a:spcBef>
                        <a:spcAft>
                          <a:spcPts val="125"/>
                        </a:spcAft>
                        <a:buClrTx/>
                        <a:buSzTx/>
                        <a:buFontTx/>
                        <a:buNone/>
                      </a:pPr>
                      <a:r>
                        <a:rPr kumimoji="0" lang="zh-CN" altLang="zh-CN" sz="16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千兆</a:t>
                      </a:r>
                      <a:endParaRPr kumimoji="0" lang="zh-CN" altLang="zh-CN" sz="16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endParaRPr>
                    </a:p>
                  </a:txBody>
                  <a:tcPr marL="17780" marR="177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4">
                  <a:txBody>
                    <a:bodyPr/>
                    <a:lstStyle>
                      <a:lvl1pPr marL="63500"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63500" marR="0" lvl="0" indent="0" algn="just" defTabSz="914400" rtl="0" eaLnBrk="1" fontAlgn="base" latinLnBrk="0" hangingPunct="1">
                        <a:lnSpc>
                          <a:spcPct val="100000"/>
                        </a:lnSpc>
                        <a:spcBef>
                          <a:spcPts val="125"/>
                        </a:spcBef>
                        <a:spcAft>
                          <a:spcPts val="125"/>
                        </a:spcAft>
                        <a:buClrTx/>
                        <a:buSzTx/>
                        <a:buFontTx/>
                        <a:buNone/>
                      </a:pPr>
                      <a:r>
                        <a:rPr kumimoji="0" lang="zh-CN" altLang="zh-CN" sz="16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单模光缆</a:t>
                      </a:r>
                      <a:endParaRPr kumimoji="0" lang="zh-CN" altLang="zh-CN" sz="16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endParaRPr>
                    </a:p>
                  </a:txBody>
                  <a:tcPr marL="17780" marR="177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63500"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63500" marR="0" lvl="0" indent="0" algn="just" defTabSz="914400" rtl="0" eaLnBrk="1" fontAlgn="base" latinLnBrk="0" hangingPunct="1">
                        <a:lnSpc>
                          <a:spcPct val="100000"/>
                        </a:lnSpc>
                        <a:spcBef>
                          <a:spcPts val="125"/>
                        </a:spcBef>
                        <a:spcAft>
                          <a:spcPts val="125"/>
                        </a:spcAft>
                        <a:buClrTx/>
                        <a:buSzTx/>
                        <a:buFontTx/>
                        <a:buNone/>
                      </a:pPr>
                      <a:r>
                        <a:rPr kumimoji="0" lang="zh-CN" altLang="zh-CN" sz="16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千兆</a:t>
                      </a:r>
                      <a:endParaRPr kumimoji="0" lang="zh-CN" altLang="zh-CN" sz="16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endParaRPr>
                    </a:p>
                  </a:txBody>
                  <a:tcPr marL="17780" marR="177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63500"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63500" marR="0" lvl="0" indent="0" algn="just" defTabSz="914400" rtl="0" eaLnBrk="1" fontAlgn="base" latinLnBrk="0" hangingPunct="1">
                        <a:lnSpc>
                          <a:spcPct val="100000"/>
                        </a:lnSpc>
                        <a:spcBef>
                          <a:spcPts val="125"/>
                        </a:spcBef>
                        <a:spcAft>
                          <a:spcPts val="125"/>
                        </a:spcAft>
                        <a:buClrTx/>
                        <a:buSzTx/>
                        <a:buFontTx/>
                        <a:buNone/>
                      </a:pPr>
                      <a:r>
                        <a:rPr kumimoji="0" lang="zh-CN" altLang="zh-CN" sz="16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单</a:t>
                      </a:r>
                      <a:r>
                        <a:rPr kumimoji="0" lang="en-US" altLang="zh-CN" sz="16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a:t>
                      </a:r>
                      <a:r>
                        <a:rPr kumimoji="0" lang="zh-CN" altLang="zh-CN" sz="16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多模光缆</a:t>
                      </a:r>
                      <a:endParaRPr kumimoji="0" lang="zh-CN" altLang="zh-CN" sz="16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endParaRPr>
                    </a:p>
                  </a:txBody>
                  <a:tcPr marL="17780" marR="177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63500"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63500" marR="0" lvl="0" indent="0" algn="just" defTabSz="914400" rtl="0" eaLnBrk="1" fontAlgn="base" latinLnBrk="0" hangingPunct="1">
                        <a:lnSpc>
                          <a:spcPct val="100000"/>
                        </a:lnSpc>
                        <a:spcBef>
                          <a:spcPts val="125"/>
                        </a:spcBef>
                        <a:spcAft>
                          <a:spcPts val="125"/>
                        </a:spcAft>
                        <a:buClrTx/>
                        <a:buSzTx/>
                        <a:buFontTx/>
                        <a:buNone/>
                      </a:pPr>
                      <a:r>
                        <a:rPr kumimoji="0" lang="zh-CN" altLang="zh-CN" sz="16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百兆</a:t>
                      </a:r>
                      <a:endParaRPr kumimoji="0" lang="zh-CN" altLang="zh-CN" sz="16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endParaRPr>
                    </a:p>
                  </a:txBody>
                  <a:tcPr marL="17780" marR="177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63500"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63500" marR="0" lvl="0" indent="0" algn="just" defTabSz="914400" rtl="0" eaLnBrk="1" fontAlgn="base" latinLnBrk="0" hangingPunct="1">
                        <a:lnSpc>
                          <a:spcPct val="100000"/>
                        </a:lnSpc>
                        <a:spcBef>
                          <a:spcPts val="125"/>
                        </a:spcBef>
                        <a:spcAft>
                          <a:spcPts val="125"/>
                        </a:spcAft>
                        <a:buClrTx/>
                        <a:buSzTx/>
                        <a:buFontTx/>
                        <a:buNone/>
                      </a:pPr>
                      <a:r>
                        <a:rPr kumimoji="0" lang="zh-CN" altLang="zh-CN" sz="16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单</a:t>
                      </a:r>
                      <a:r>
                        <a:rPr kumimoji="0" lang="en-US" altLang="zh-CN" sz="16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a:t>
                      </a:r>
                      <a:r>
                        <a:rPr kumimoji="0" lang="zh-CN" altLang="zh-CN" sz="16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多模光缆</a:t>
                      </a:r>
                      <a:endParaRPr kumimoji="0" lang="zh-CN" altLang="zh-CN" sz="16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endParaRPr>
                    </a:p>
                  </a:txBody>
                  <a:tcPr marL="17780" marR="177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63500"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63500" marR="0" lvl="0" indent="0" algn="just" defTabSz="914400" rtl="0" eaLnBrk="1" fontAlgn="base" latinLnBrk="0" hangingPunct="1">
                        <a:lnSpc>
                          <a:spcPct val="100000"/>
                        </a:lnSpc>
                        <a:spcBef>
                          <a:spcPts val="125"/>
                        </a:spcBef>
                        <a:spcAft>
                          <a:spcPts val="125"/>
                        </a:spcAft>
                        <a:buClrTx/>
                        <a:buSzTx/>
                        <a:buFontTx/>
                        <a:buNone/>
                      </a:pPr>
                      <a:r>
                        <a:rPr kumimoji="0" lang="zh-CN" altLang="zh-CN" sz="16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光缆</a:t>
                      </a:r>
                      <a:endParaRPr kumimoji="0" lang="zh-CN" altLang="zh-CN" sz="16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endParaRPr>
                    </a:p>
                  </a:txBody>
                  <a:tcPr marL="17780" marR="17780" marT="0" marB="0" anchor="ctr" horzOverflow="overflow">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49910">
                <a:tc vMerge="1">
                  <a:tcPr/>
                </a:tc>
                <a:tc vMerge="1">
                  <a:tcPr/>
                </a:tc>
                <a:tc vMerge="1">
                  <a:tcPr/>
                </a:tc>
                <a:tc>
                  <a:txBody>
                    <a:bodyPr/>
                    <a:lstStyle>
                      <a:lvl1pPr marL="63500"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63500" marR="0" lvl="0" indent="0" algn="just" defTabSz="914400" rtl="0" eaLnBrk="1" fontAlgn="base" latinLnBrk="0" hangingPunct="1">
                        <a:lnSpc>
                          <a:spcPct val="100000"/>
                        </a:lnSpc>
                        <a:spcBef>
                          <a:spcPts val="125"/>
                        </a:spcBef>
                        <a:spcAft>
                          <a:spcPts val="125"/>
                        </a:spcAft>
                        <a:buClrTx/>
                        <a:buSzTx/>
                        <a:buFontTx/>
                        <a:buNone/>
                      </a:pPr>
                      <a:r>
                        <a:rPr kumimoji="0" lang="zh-CN" altLang="zh-CN" sz="16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千兆</a:t>
                      </a:r>
                      <a:endParaRPr kumimoji="0" lang="zh-CN" altLang="zh-CN" sz="16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endParaRPr>
                    </a:p>
                  </a:txBody>
                  <a:tcPr marL="17780" marR="177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63500"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63500" marR="0" lvl="0" indent="0" algn="just" defTabSz="914400" rtl="0" eaLnBrk="1" fontAlgn="base" latinLnBrk="0" hangingPunct="1">
                        <a:lnSpc>
                          <a:spcPct val="100000"/>
                        </a:lnSpc>
                        <a:spcBef>
                          <a:spcPts val="125"/>
                        </a:spcBef>
                        <a:spcAft>
                          <a:spcPts val="125"/>
                        </a:spcAft>
                        <a:buClrTx/>
                        <a:buSzTx/>
                        <a:buFontTx/>
                        <a:buNone/>
                      </a:pPr>
                      <a:r>
                        <a:rPr kumimoji="0" lang="zh-CN" altLang="zh-CN" sz="16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单</a:t>
                      </a:r>
                      <a:r>
                        <a:rPr kumimoji="0" lang="en-US" altLang="zh-CN" sz="16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a:t>
                      </a:r>
                      <a:r>
                        <a:rPr kumimoji="0" lang="zh-CN" altLang="zh-CN" sz="16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多模光缆</a:t>
                      </a:r>
                      <a:endParaRPr kumimoji="0" lang="zh-CN" altLang="zh-CN" sz="16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endParaRPr>
                    </a:p>
                  </a:txBody>
                  <a:tcPr marL="17780" marR="177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63500"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63500" marR="0" lvl="0" indent="0" algn="just" defTabSz="914400" rtl="0" eaLnBrk="1" fontAlgn="base" latinLnBrk="0" hangingPunct="1">
                        <a:lnSpc>
                          <a:spcPct val="100000"/>
                        </a:lnSpc>
                        <a:spcBef>
                          <a:spcPts val="125"/>
                        </a:spcBef>
                        <a:spcAft>
                          <a:spcPts val="125"/>
                        </a:spcAft>
                        <a:buClrTx/>
                        <a:buSzTx/>
                        <a:buFontTx/>
                        <a:buNone/>
                      </a:pPr>
                      <a:r>
                        <a:rPr kumimoji="0" lang="zh-CN" altLang="zh-CN" sz="16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百兆</a:t>
                      </a:r>
                      <a:endParaRPr kumimoji="0" lang="zh-CN" altLang="zh-CN" sz="16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endParaRPr>
                    </a:p>
                  </a:txBody>
                  <a:tcPr marL="17780" marR="177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63500"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63500" marR="0" lvl="0" indent="0" algn="just" defTabSz="914400" rtl="0" eaLnBrk="1" fontAlgn="base" latinLnBrk="0" hangingPunct="1">
                        <a:lnSpc>
                          <a:spcPct val="100000"/>
                        </a:lnSpc>
                        <a:spcBef>
                          <a:spcPts val="125"/>
                        </a:spcBef>
                        <a:spcAft>
                          <a:spcPts val="125"/>
                        </a:spcAft>
                        <a:buClrTx/>
                        <a:buSzTx/>
                        <a:buFontTx/>
                        <a:buNone/>
                      </a:pPr>
                      <a:r>
                        <a:rPr kumimoji="0" lang="en-US" altLang="zh-CN" sz="16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5e/6</a:t>
                      </a:r>
                      <a:r>
                        <a:rPr kumimoji="0" lang="zh-CN" altLang="zh-CN" sz="16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类</a:t>
                      </a:r>
                      <a:r>
                        <a:rPr kumimoji="0" lang="en-US" altLang="zh-CN" sz="16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UTP</a:t>
                      </a:r>
                      <a:endParaRPr kumimoji="0" lang="zh-CN" altLang="zh-CN" sz="16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endParaRPr>
                    </a:p>
                  </a:txBody>
                  <a:tcPr marL="17780" marR="177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63500"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63500" marR="0" lvl="0" indent="0" algn="just" defTabSz="914400" rtl="0" eaLnBrk="1" fontAlgn="base" latinLnBrk="0" hangingPunct="1">
                        <a:lnSpc>
                          <a:spcPct val="100000"/>
                        </a:lnSpc>
                        <a:spcBef>
                          <a:spcPts val="125"/>
                        </a:spcBef>
                        <a:spcAft>
                          <a:spcPts val="125"/>
                        </a:spcAft>
                        <a:buClrTx/>
                        <a:buSzTx/>
                        <a:buFontTx/>
                        <a:buNone/>
                      </a:pPr>
                      <a:r>
                        <a:rPr kumimoji="0" lang="zh-CN" altLang="zh-CN" sz="16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光缆</a:t>
                      </a:r>
                      <a:r>
                        <a:rPr kumimoji="0" lang="en-US" altLang="zh-CN" sz="16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a:t>
                      </a:r>
                      <a:r>
                        <a:rPr kumimoji="0" lang="zh-CN" altLang="zh-CN" sz="16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光缆</a:t>
                      </a:r>
                      <a:r>
                        <a:rPr kumimoji="0" lang="en-US" altLang="zh-CN" sz="16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a:t>
                      </a:r>
                      <a:r>
                        <a:rPr kumimoji="0" lang="zh-CN" altLang="zh-CN" sz="16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电缆</a:t>
                      </a:r>
                      <a:endParaRPr kumimoji="0" lang="zh-CN" altLang="zh-CN" sz="16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endParaRPr>
                    </a:p>
                  </a:txBody>
                  <a:tcPr marL="17780" marR="17780" marT="0" marB="0" anchor="ctr" horzOverflow="overflow">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49910">
                <a:tc vMerge="1">
                  <a:tcPr/>
                </a:tc>
                <a:tc vMerge="1">
                  <a:tcPr/>
                </a:tc>
                <a:tc vMerge="1">
                  <a:tcPr/>
                </a:tc>
                <a:tc>
                  <a:txBody>
                    <a:bodyPr/>
                    <a:lstStyle>
                      <a:lvl1pPr marL="63500"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63500" marR="0" lvl="0" indent="0" algn="just" defTabSz="914400" rtl="0" eaLnBrk="1" fontAlgn="base" latinLnBrk="0" hangingPunct="1">
                        <a:lnSpc>
                          <a:spcPct val="100000"/>
                        </a:lnSpc>
                        <a:spcBef>
                          <a:spcPts val="125"/>
                        </a:spcBef>
                        <a:spcAft>
                          <a:spcPts val="125"/>
                        </a:spcAft>
                        <a:buClrTx/>
                        <a:buSzTx/>
                        <a:buFontTx/>
                        <a:buNone/>
                      </a:pPr>
                      <a:r>
                        <a:rPr kumimoji="0" lang="zh-CN" altLang="zh-CN" sz="16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千兆</a:t>
                      </a:r>
                      <a:endParaRPr kumimoji="0" lang="zh-CN" altLang="zh-CN" sz="16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endParaRPr>
                    </a:p>
                  </a:txBody>
                  <a:tcPr marL="17780" marR="177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63500"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63500" marR="0" lvl="0" indent="0" algn="just" defTabSz="914400" rtl="0" eaLnBrk="1" fontAlgn="base" latinLnBrk="0" hangingPunct="1">
                        <a:lnSpc>
                          <a:spcPct val="100000"/>
                        </a:lnSpc>
                        <a:spcBef>
                          <a:spcPts val="125"/>
                        </a:spcBef>
                        <a:spcAft>
                          <a:spcPts val="125"/>
                        </a:spcAft>
                        <a:buClrTx/>
                        <a:buSzTx/>
                        <a:buFontTx/>
                        <a:buNone/>
                      </a:pPr>
                      <a:r>
                        <a:rPr kumimoji="0" lang="en-US" altLang="zh-CN" sz="16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6/6A</a:t>
                      </a:r>
                      <a:r>
                        <a:rPr kumimoji="0" lang="zh-CN" altLang="zh-CN" sz="16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类</a:t>
                      </a:r>
                      <a:r>
                        <a:rPr kumimoji="0" lang="en-US" altLang="zh-CN" sz="16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UTP</a:t>
                      </a:r>
                      <a:endParaRPr kumimoji="0" lang="zh-CN" altLang="zh-CN" sz="16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endParaRPr>
                    </a:p>
                  </a:txBody>
                  <a:tcPr marL="17780" marR="177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63500"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63500" marR="0" lvl="0" indent="0" algn="just" defTabSz="914400" rtl="0" eaLnBrk="1" fontAlgn="base" latinLnBrk="0" hangingPunct="1">
                        <a:lnSpc>
                          <a:spcPct val="100000"/>
                        </a:lnSpc>
                        <a:spcBef>
                          <a:spcPts val="125"/>
                        </a:spcBef>
                        <a:spcAft>
                          <a:spcPts val="125"/>
                        </a:spcAft>
                        <a:buClrTx/>
                        <a:buSzTx/>
                        <a:buFontTx/>
                        <a:buNone/>
                      </a:pPr>
                      <a:r>
                        <a:rPr kumimoji="0" lang="zh-CN" altLang="zh-CN" sz="16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百兆</a:t>
                      </a:r>
                      <a:endParaRPr kumimoji="0" lang="zh-CN" altLang="zh-CN" sz="16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endParaRPr>
                    </a:p>
                  </a:txBody>
                  <a:tcPr marL="17780" marR="177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63500"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63500" marR="0" lvl="0" indent="0" algn="just" defTabSz="914400" rtl="0" eaLnBrk="1" fontAlgn="base" latinLnBrk="0" hangingPunct="1">
                        <a:lnSpc>
                          <a:spcPct val="100000"/>
                        </a:lnSpc>
                        <a:spcBef>
                          <a:spcPts val="125"/>
                        </a:spcBef>
                        <a:spcAft>
                          <a:spcPts val="125"/>
                        </a:spcAft>
                        <a:buClrTx/>
                        <a:buSzTx/>
                        <a:buFontTx/>
                        <a:buNone/>
                      </a:pPr>
                      <a:r>
                        <a:rPr kumimoji="0" lang="en-US" altLang="zh-CN" sz="16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5e/6</a:t>
                      </a:r>
                      <a:r>
                        <a:rPr kumimoji="0" lang="zh-CN" altLang="zh-CN" sz="16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类</a:t>
                      </a:r>
                      <a:r>
                        <a:rPr kumimoji="0" lang="en-US" altLang="zh-CN" sz="16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UTP</a:t>
                      </a:r>
                      <a:endParaRPr kumimoji="0" lang="zh-CN" altLang="zh-CN" sz="16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endParaRPr>
                    </a:p>
                  </a:txBody>
                  <a:tcPr marL="17780" marR="177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63500"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63500" marR="0" lvl="0" indent="0" algn="just" defTabSz="914400" rtl="0" eaLnBrk="1" fontAlgn="base" latinLnBrk="0" hangingPunct="1">
                        <a:lnSpc>
                          <a:spcPct val="100000"/>
                        </a:lnSpc>
                        <a:spcBef>
                          <a:spcPts val="125"/>
                        </a:spcBef>
                        <a:spcAft>
                          <a:spcPts val="125"/>
                        </a:spcAft>
                        <a:buClrTx/>
                        <a:buSzTx/>
                        <a:buFontTx/>
                        <a:buNone/>
                      </a:pPr>
                      <a:r>
                        <a:rPr kumimoji="0" lang="zh-CN" altLang="zh-CN" sz="16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光缆</a:t>
                      </a:r>
                      <a:r>
                        <a:rPr kumimoji="0" lang="en-US" altLang="zh-CN" sz="16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a:t>
                      </a:r>
                      <a:r>
                        <a:rPr kumimoji="0" lang="zh-CN" altLang="zh-CN" sz="16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电缆</a:t>
                      </a:r>
                      <a:r>
                        <a:rPr kumimoji="0" lang="en-US" altLang="zh-CN" sz="16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a:t>
                      </a:r>
                      <a:r>
                        <a:rPr kumimoji="0" lang="zh-CN" altLang="zh-CN" sz="16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电缆</a:t>
                      </a:r>
                      <a:endParaRPr kumimoji="0" lang="zh-CN" altLang="zh-CN" sz="16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endParaRPr>
                    </a:p>
                  </a:txBody>
                  <a:tcPr marL="17780" marR="17780" marT="0" marB="0" anchor="ctr" horzOverflow="overflow">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49910">
                <a:tc vMerge="1">
                  <a:tcPr/>
                </a:tc>
                <a:tc vMerge="1">
                  <a:tcPr/>
                </a:tc>
                <a:tc vMerge="1">
                  <a:tcPr/>
                </a:tc>
                <a:tc>
                  <a:txBody>
                    <a:bodyPr/>
                    <a:lstStyle>
                      <a:lvl1pPr marL="63500"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63500" marR="0" lvl="0" indent="0" algn="just" defTabSz="914400" rtl="0" eaLnBrk="1" fontAlgn="base" latinLnBrk="0" hangingPunct="1">
                        <a:lnSpc>
                          <a:spcPct val="100000"/>
                        </a:lnSpc>
                        <a:spcBef>
                          <a:spcPts val="125"/>
                        </a:spcBef>
                        <a:spcAft>
                          <a:spcPts val="125"/>
                        </a:spcAft>
                        <a:buClrTx/>
                        <a:buSzTx/>
                        <a:buFontTx/>
                        <a:buNone/>
                      </a:pPr>
                      <a:r>
                        <a:rPr kumimoji="0" lang="zh-CN" altLang="zh-CN" sz="16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百兆</a:t>
                      </a:r>
                      <a:endParaRPr kumimoji="0" lang="zh-CN" altLang="zh-CN" sz="16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endParaRPr>
                    </a:p>
                  </a:txBody>
                  <a:tcPr marL="17780" marR="177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63500"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63500" marR="0" lvl="0" indent="0" algn="just" defTabSz="914400" rtl="0" eaLnBrk="1" fontAlgn="base" latinLnBrk="0" hangingPunct="1">
                        <a:lnSpc>
                          <a:spcPct val="100000"/>
                        </a:lnSpc>
                        <a:spcBef>
                          <a:spcPts val="125"/>
                        </a:spcBef>
                        <a:spcAft>
                          <a:spcPts val="125"/>
                        </a:spcAft>
                        <a:buClrTx/>
                        <a:buSzTx/>
                        <a:buFontTx/>
                        <a:buNone/>
                      </a:pPr>
                      <a:r>
                        <a:rPr kumimoji="0" lang="en-US" altLang="zh-CN" sz="16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5e/6</a:t>
                      </a:r>
                      <a:r>
                        <a:rPr kumimoji="0" lang="zh-CN" altLang="zh-CN" sz="16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类</a:t>
                      </a:r>
                      <a:r>
                        <a:rPr kumimoji="0" lang="en-US" altLang="zh-CN" sz="16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UTP</a:t>
                      </a:r>
                      <a:endParaRPr kumimoji="0" lang="zh-CN" altLang="zh-CN" sz="16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endParaRPr>
                    </a:p>
                  </a:txBody>
                  <a:tcPr marL="17780" marR="177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63500"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63500" marR="0" lvl="0" indent="0" algn="just" defTabSz="914400" rtl="0" eaLnBrk="1" fontAlgn="base" latinLnBrk="0" hangingPunct="1">
                        <a:lnSpc>
                          <a:spcPct val="100000"/>
                        </a:lnSpc>
                        <a:spcBef>
                          <a:spcPts val="125"/>
                        </a:spcBef>
                        <a:spcAft>
                          <a:spcPts val="125"/>
                        </a:spcAft>
                        <a:buClrTx/>
                        <a:buSzTx/>
                        <a:buFontTx/>
                        <a:buNone/>
                      </a:pPr>
                      <a:r>
                        <a:rPr kumimoji="0" lang="zh-CN" altLang="zh-CN" sz="16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百兆</a:t>
                      </a:r>
                      <a:endParaRPr kumimoji="0" lang="zh-CN" altLang="zh-CN" sz="16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endParaRPr>
                    </a:p>
                  </a:txBody>
                  <a:tcPr marL="17780" marR="177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63500"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63500" marR="0" lvl="0" indent="0" algn="just" defTabSz="914400" rtl="0" eaLnBrk="1" fontAlgn="base" latinLnBrk="0" hangingPunct="1">
                        <a:lnSpc>
                          <a:spcPct val="100000"/>
                        </a:lnSpc>
                        <a:spcBef>
                          <a:spcPts val="125"/>
                        </a:spcBef>
                        <a:spcAft>
                          <a:spcPts val="125"/>
                        </a:spcAft>
                        <a:buClrTx/>
                        <a:buSzTx/>
                        <a:buFontTx/>
                        <a:buNone/>
                      </a:pPr>
                      <a:r>
                        <a:rPr kumimoji="0" lang="en-US" altLang="zh-CN" sz="16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5e/6</a:t>
                      </a:r>
                      <a:r>
                        <a:rPr kumimoji="0" lang="zh-CN" altLang="zh-CN" sz="16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类</a:t>
                      </a:r>
                      <a:r>
                        <a:rPr kumimoji="0" lang="en-US" altLang="zh-CN" sz="16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UTP</a:t>
                      </a:r>
                      <a:endParaRPr kumimoji="0" lang="zh-CN" altLang="zh-CN" sz="16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endParaRPr>
                    </a:p>
                  </a:txBody>
                  <a:tcPr marL="17780" marR="177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63500"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63500" marR="0" lvl="0" indent="0" algn="just" defTabSz="914400" rtl="0" eaLnBrk="1" fontAlgn="base" latinLnBrk="0" hangingPunct="1">
                        <a:lnSpc>
                          <a:spcPct val="100000"/>
                        </a:lnSpc>
                        <a:spcBef>
                          <a:spcPts val="125"/>
                        </a:spcBef>
                        <a:spcAft>
                          <a:spcPts val="125"/>
                        </a:spcAft>
                        <a:buClrTx/>
                        <a:buSzTx/>
                        <a:buFontTx/>
                        <a:buNone/>
                      </a:pPr>
                      <a:r>
                        <a:rPr kumimoji="0" lang="zh-CN" altLang="zh-CN" sz="16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光缆</a:t>
                      </a:r>
                      <a:r>
                        <a:rPr kumimoji="0" lang="en-US" altLang="zh-CN" sz="16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a:t>
                      </a:r>
                      <a:r>
                        <a:rPr kumimoji="0" lang="zh-CN" altLang="zh-CN" sz="16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电缆</a:t>
                      </a:r>
                      <a:r>
                        <a:rPr kumimoji="0" lang="en-US" altLang="zh-CN" sz="16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a:t>
                      </a:r>
                      <a:r>
                        <a:rPr kumimoji="0" lang="zh-CN" altLang="zh-CN" sz="16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电缆</a:t>
                      </a:r>
                      <a:endParaRPr kumimoji="0" lang="zh-CN" altLang="zh-CN" sz="16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endParaRPr>
                    </a:p>
                  </a:txBody>
                  <a:tcPr marL="17780" marR="17780" marT="0" marB="0" anchor="ctr" horzOverflow="overflow">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49275">
                <a:tc vMerge="1">
                  <a:tcPr/>
                </a:tc>
                <a:tc rowSpan="3">
                  <a:txBody>
                    <a:bodyPr/>
                    <a:lstStyle>
                      <a:lvl1pPr marL="63500"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63500" marR="0" lvl="0" indent="0" algn="just" defTabSz="914400" rtl="0" eaLnBrk="1" fontAlgn="base" latinLnBrk="0" hangingPunct="1">
                        <a:lnSpc>
                          <a:spcPct val="100000"/>
                        </a:lnSpc>
                        <a:spcBef>
                          <a:spcPts val="125"/>
                        </a:spcBef>
                        <a:spcAft>
                          <a:spcPts val="125"/>
                        </a:spcAft>
                        <a:buClrTx/>
                        <a:buSzTx/>
                        <a:buFontTx/>
                        <a:buNone/>
                      </a:pPr>
                      <a:r>
                        <a:rPr kumimoji="0" lang="zh-CN" altLang="zh-CN" sz="16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千兆</a:t>
                      </a:r>
                      <a:endParaRPr kumimoji="0" lang="zh-CN" altLang="zh-CN" sz="16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endParaRPr>
                    </a:p>
                  </a:txBody>
                  <a:tcPr marL="17780" marR="177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3">
                  <a:txBody>
                    <a:bodyPr/>
                    <a:lstStyle>
                      <a:lvl1pPr marL="63500"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63500" marR="0" lvl="0" indent="0" algn="just" defTabSz="914400" rtl="0" eaLnBrk="1" fontAlgn="base" latinLnBrk="0" hangingPunct="1">
                        <a:lnSpc>
                          <a:spcPct val="100000"/>
                        </a:lnSpc>
                        <a:spcBef>
                          <a:spcPts val="125"/>
                        </a:spcBef>
                        <a:spcAft>
                          <a:spcPts val="125"/>
                        </a:spcAft>
                        <a:buClrTx/>
                        <a:buSzTx/>
                        <a:buFontTx/>
                        <a:buNone/>
                      </a:pPr>
                      <a:r>
                        <a:rPr kumimoji="0" lang="zh-CN" altLang="zh-CN" sz="16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多模光缆</a:t>
                      </a:r>
                      <a:endParaRPr kumimoji="0" lang="zh-CN" altLang="zh-CN" sz="16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endParaRPr>
                    </a:p>
                  </a:txBody>
                  <a:tcPr marL="17780" marR="177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63500"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63500" marR="0" lvl="0" indent="0" algn="just" defTabSz="914400" rtl="0" eaLnBrk="1" fontAlgn="base" latinLnBrk="0" hangingPunct="1">
                        <a:lnSpc>
                          <a:spcPct val="100000"/>
                        </a:lnSpc>
                        <a:spcBef>
                          <a:spcPts val="125"/>
                        </a:spcBef>
                        <a:spcAft>
                          <a:spcPts val="125"/>
                        </a:spcAft>
                        <a:buClrTx/>
                        <a:buSzTx/>
                        <a:buFontTx/>
                        <a:buNone/>
                      </a:pPr>
                      <a:r>
                        <a:rPr kumimoji="0" lang="zh-CN" altLang="zh-CN" sz="16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千兆</a:t>
                      </a:r>
                      <a:endParaRPr kumimoji="0" lang="zh-CN" altLang="zh-CN" sz="16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endParaRPr>
                    </a:p>
                  </a:txBody>
                  <a:tcPr marL="17780" marR="177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63500"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63500" marR="0" lvl="0" indent="0" algn="just" defTabSz="914400" rtl="0" eaLnBrk="1" fontAlgn="base" latinLnBrk="0" hangingPunct="1">
                        <a:lnSpc>
                          <a:spcPct val="100000"/>
                        </a:lnSpc>
                        <a:spcBef>
                          <a:spcPts val="125"/>
                        </a:spcBef>
                        <a:spcAft>
                          <a:spcPts val="125"/>
                        </a:spcAft>
                        <a:buClrTx/>
                        <a:buSzTx/>
                        <a:buFontTx/>
                        <a:buNone/>
                      </a:pPr>
                      <a:r>
                        <a:rPr kumimoji="0" lang="zh-CN" altLang="zh-CN" sz="16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多模光缆</a:t>
                      </a:r>
                      <a:endParaRPr kumimoji="0" lang="zh-CN" altLang="zh-CN" sz="16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endParaRPr>
                    </a:p>
                  </a:txBody>
                  <a:tcPr marL="17780" marR="177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63500"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63500" marR="0" lvl="0" indent="0" algn="just" defTabSz="914400" rtl="0" eaLnBrk="1" fontAlgn="base" latinLnBrk="0" hangingPunct="1">
                        <a:lnSpc>
                          <a:spcPct val="100000"/>
                        </a:lnSpc>
                        <a:spcBef>
                          <a:spcPts val="125"/>
                        </a:spcBef>
                        <a:spcAft>
                          <a:spcPts val="125"/>
                        </a:spcAft>
                        <a:buClrTx/>
                        <a:buSzTx/>
                        <a:buFontTx/>
                        <a:buNone/>
                      </a:pPr>
                      <a:r>
                        <a:rPr kumimoji="0" lang="zh-CN" altLang="zh-CN" sz="16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百兆</a:t>
                      </a:r>
                      <a:endParaRPr kumimoji="0" lang="zh-CN" altLang="zh-CN" sz="16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endParaRPr>
                    </a:p>
                  </a:txBody>
                  <a:tcPr marL="17780" marR="177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63500"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63500" marR="0" lvl="0" indent="0" algn="just" defTabSz="914400" rtl="0" eaLnBrk="1" fontAlgn="base" latinLnBrk="0" hangingPunct="1">
                        <a:lnSpc>
                          <a:spcPct val="100000"/>
                        </a:lnSpc>
                        <a:spcBef>
                          <a:spcPts val="125"/>
                        </a:spcBef>
                        <a:spcAft>
                          <a:spcPts val="125"/>
                        </a:spcAft>
                        <a:buClrTx/>
                        <a:buSzTx/>
                        <a:buFontTx/>
                        <a:buNone/>
                      </a:pPr>
                      <a:r>
                        <a:rPr kumimoji="0" lang="zh-CN" altLang="zh-CN" sz="16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多模光缆</a:t>
                      </a:r>
                      <a:endParaRPr kumimoji="0" lang="zh-CN" altLang="zh-CN" sz="16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endParaRPr>
                    </a:p>
                  </a:txBody>
                  <a:tcPr marL="17780" marR="177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63500"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63500" marR="0" lvl="0" indent="0" algn="just" defTabSz="914400" rtl="0" eaLnBrk="1" fontAlgn="base" latinLnBrk="0" hangingPunct="1">
                        <a:lnSpc>
                          <a:spcPct val="100000"/>
                        </a:lnSpc>
                        <a:spcBef>
                          <a:spcPts val="125"/>
                        </a:spcBef>
                        <a:spcAft>
                          <a:spcPts val="125"/>
                        </a:spcAft>
                        <a:buClrTx/>
                        <a:buSzTx/>
                        <a:buFontTx/>
                        <a:buNone/>
                      </a:pPr>
                      <a:r>
                        <a:rPr kumimoji="0" lang="zh-CN" altLang="zh-CN" sz="16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光缆</a:t>
                      </a:r>
                      <a:endParaRPr kumimoji="0" lang="zh-CN" altLang="zh-CN" sz="16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endParaRPr>
                    </a:p>
                  </a:txBody>
                  <a:tcPr marL="17780" marR="17780" marT="0" marB="0" anchor="ctr" horzOverflow="overflow">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50545">
                <a:tc vMerge="1">
                  <a:tcPr/>
                </a:tc>
                <a:tc vMerge="1">
                  <a:tcPr/>
                </a:tc>
                <a:tc vMerge="1">
                  <a:tcPr/>
                </a:tc>
                <a:tc>
                  <a:txBody>
                    <a:bodyPr/>
                    <a:lstStyle>
                      <a:lvl1pPr marL="63500"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63500" marR="0" lvl="0" indent="0" algn="just" defTabSz="914400" rtl="0" eaLnBrk="1" fontAlgn="base" latinLnBrk="0" hangingPunct="1">
                        <a:lnSpc>
                          <a:spcPct val="100000"/>
                        </a:lnSpc>
                        <a:spcBef>
                          <a:spcPts val="125"/>
                        </a:spcBef>
                        <a:spcAft>
                          <a:spcPts val="125"/>
                        </a:spcAft>
                        <a:buClrTx/>
                        <a:buSzTx/>
                        <a:buFontTx/>
                        <a:buNone/>
                      </a:pPr>
                      <a:r>
                        <a:rPr kumimoji="0" lang="zh-CN" altLang="zh-CN" sz="16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千兆</a:t>
                      </a:r>
                      <a:endParaRPr kumimoji="0" lang="zh-CN" altLang="zh-CN" sz="16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endParaRPr>
                    </a:p>
                  </a:txBody>
                  <a:tcPr marL="17780" marR="177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63500"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63500" marR="0" lvl="0" indent="0" algn="just" defTabSz="914400" rtl="0" eaLnBrk="1" fontAlgn="base" latinLnBrk="0" hangingPunct="1">
                        <a:lnSpc>
                          <a:spcPct val="100000"/>
                        </a:lnSpc>
                        <a:spcBef>
                          <a:spcPts val="125"/>
                        </a:spcBef>
                        <a:spcAft>
                          <a:spcPts val="125"/>
                        </a:spcAft>
                        <a:buClrTx/>
                        <a:buSzTx/>
                        <a:buFontTx/>
                        <a:buNone/>
                      </a:pPr>
                      <a:r>
                        <a:rPr kumimoji="0" lang="en-US" altLang="zh-CN" sz="16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6/6A</a:t>
                      </a:r>
                      <a:r>
                        <a:rPr kumimoji="0" lang="zh-CN" altLang="zh-CN" sz="16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类</a:t>
                      </a:r>
                      <a:r>
                        <a:rPr kumimoji="0" lang="en-US" altLang="zh-CN" sz="16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UTP</a:t>
                      </a:r>
                      <a:endParaRPr kumimoji="0" lang="zh-CN" altLang="zh-CN" sz="16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endParaRPr>
                    </a:p>
                  </a:txBody>
                  <a:tcPr marL="17780" marR="177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63500"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63500" marR="0" lvl="0" indent="0" algn="just" defTabSz="914400" rtl="0" eaLnBrk="1" fontAlgn="base" latinLnBrk="0" hangingPunct="1">
                        <a:lnSpc>
                          <a:spcPct val="100000"/>
                        </a:lnSpc>
                        <a:spcBef>
                          <a:spcPts val="125"/>
                        </a:spcBef>
                        <a:spcAft>
                          <a:spcPts val="125"/>
                        </a:spcAft>
                        <a:buClrTx/>
                        <a:buSzTx/>
                        <a:buFontTx/>
                        <a:buNone/>
                      </a:pPr>
                      <a:r>
                        <a:rPr kumimoji="0" lang="zh-CN" altLang="zh-CN" sz="16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百兆</a:t>
                      </a:r>
                      <a:endParaRPr kumimoji="0" lang="zh-CN" altLang="zh-CN" sz="16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endParaRPr>
                    </a:p>
                  </a:txBody>
                  <a:tcPr marL="17780" marR="177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63500"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63500" marR="0" lvl="0" indent="0" algn="just" defTabSz="914400" rtl="0" eaLnBrk="1" fontAlgn="base" latinLnBrk="0" hangingPunct="1">
                        <a:lnSpc>
                          <a:spcPct val="100000"/>
                        </a:lnSpc>
                        <a:spcBef>
                          <a:spcPts val="125"/>
                        </a:spcBef>
                        <a:spcAft>
                          <a:spcPts val="125"/>
                        </a:spcAft>
                        <a:buClrTx/>
                        <a:buSzTx/>
                        <a:buFontTx/>
                        <a:buNone/>
                      </a:pPr>
                      <a:r>
                        <a:rPr kumimoji="0" lang="en-US" altLang="zh-CN" sz="16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5e/6</a:t>
                      </a:r>
                      <a:r>
                        <a:rPr kumimoji="0" lang="zh-CN" altLang="zh-CN" sz="16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类</a:t>
                      </a:r>
                      <a:r>
                        <a:rPr kumimoji="0" lang="en-US" altLang="zh-CN" sz="16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UTP</a:t>
                      </a:r>
                      <a:endParaRPr kumimoji="0" lang="zh-CN" altLang="zh-CN" sz="16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endParaRPr>
                    </a:p>
                  </a:txBody>
                  <a:tcPr marL="17780" marR="177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63500"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63500" marR="0" lvl="0" indent="0" algn="just" defTabSz="914400" rtl="0" eaLnBrk="1" fontAlgn="base" latinLnBrk="0" hangingPunct="1">
                        <a:lnSpc>
                          <a:spcPct val="100000"/>
                        </a:lnSpc>
                        <a:spcBef>
                          <a:spcPts val="125"/>
                        </a:spcBef>
                        <a:spcAft>
                          <a:spcPts val="125"/>
                        </a:spcAft>
                        <a:buClrTx/>
                        <a:buSzTx/>
                        <a:buFontTx/>
                        <a:buNone/>
                      </a:pPr>
                      <a:r>
                        <a:rPr kumimoji="0" lang="zh-CN" altLang="zh-CN" sz="16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光缆</a:t>
                      </a:r>
                      <a:r>
                        <a:rPr kumimoji="0" lang="en-US" altLang="zh-CN" sz="16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a:t>
                      </a:r>
                      <a:r>
                        <a:rPr kumimoji="0" lang="zh-CN" altLang="zh-CN" sz="16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电缆</a:t>
                      </a:r>
                      <a:r>
                        <a:rPr kumimoji="0" lang="en-US" altLang="zh-CN" sz="16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a:t>
                      </a:r>
                      <a:r>
                        <a:rPr kumimoji="0" lang="zh-CN" altLang="zh-CN" sz="16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电缆</a:t>
                      </a:r>
                      <a:endParaRPr kumimoji="0" lang="zh-CN" altLang="zh-CN" sz="16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endParaRPr>
                    </a:p>
                  </a:txBody>
                  <a:tcPr marL="17780" marR="17780" marT="0" marB="0" anchor="ctr" horzOverflow="overflow">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49275">
                <a:tc vMerge="1">
                  <a:tcPr/>
                </a:tc>
                <a:tc vMerge="1">
                  <a:tcPr/>
                </a:tc>
                <a:tc vMerge="1">
                  <a:tcPr/>
                </a:tc>
                <a:tc>
                  <a:txBody>
                    <a:bodyPr/>
                    <a:lstStyle>
                      <a:lvl1pPr marL="63500"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63500" marR="0" lvl="0" indent="0" algn="just" defTabSz="914400" rtl="0" eaLnBrk="1" fontAlgn="base" latinLnBrk="0" hangingPunct="1">
                        <a:lnSpc>
                          <a:spcPct val="100000"/>
                        </a:lnSpc>
                        <a:spcBef>
                          <a:spcPts val="125"/>
                        </a:spcBef>
                        <a:spcAft>
                          <a:spcPts val="125"/>
                        </a:spcAft>
                        <a:buClrTx/>
                        <a:buSzTx/>
                        <a:buFontTx/>
                        <a:buNone/>
                      </a:pPr>
                      <a:r>
                        <a:rPr kumimoji="0" lang="zh-CN" altLang="zh-CN" sz="16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百兆</a:t>
                      </a:r>
                      <a:endParaRPr kumimoji="0" lang="zh-CN" altLang="zh-CN" sz="16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endParaRPr>
                    </a:p>
                  </a:txBody>
                  <a:tcPr marL="17780" marR="177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63500"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63500" marR="0" lvl="0" indent="0" algn="just" defTabSz="914400" rtl="0" eaLnBrk="1" fontAlgn="base" latinLnBrk="0" hangingPunct="1">
                        <a:lnSpc>
                          <a:spcPct val="100000"/>
                        </a:lnSpc>
                        <a:spcBef>
                          <a:spcPts val="125"/>
                        </a:spcBef>
                        <a:spcAft>
                          <a:spcPts val="125"/>
                        </a:spcAft>
                        <a:buClrTx/>
                        <a:buSzTx/>
                        <a:buFontTx/>
                        <a:buNone/>
                      </a:pPr>
                      <a:r>
                        <a:rPr kumimoji="0" lang="en-US" altLang="zh-CN" sz="16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5e/6</a:t>
                      </a:r>
                      <a:r>
                        <a:rPr kumimoji="0" lang="zh-CN" altLang="zh-CN" sz="16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类</a:t>
                      </a:r>
                      <a:r>
                        <a:rPr kumimoji="0" lang="en-US" altLang="zh-CN" sz="16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UTP</a:t>
                      </a:r>
                      <a:endParaRPr kumimoji="0" lang="zh-CN" altLang="zh-CN" sz="16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endParaRPr>
                    </a:p>
                  </a:txBody>
                  <a:tcPr marL="17780" marR="177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63500"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63500" marR="0" lvl="0" indent="0" algn="just" defTabSz="914400" rtl="0" eaLnBrk="1" fontAlgn="base" latinLnBrk="0" hangingPunct="1">
                        <a:lnSpc>
                          <a:spcPct val="100000"/>
                        </a:lnSpc>
                        <a:spcBef>
                          <a:spcPts val="125"/>
                        </a:spcBef>
                        <a:spcAft>
                          <a:spcPts val="125"/>
                        </a:spcAft>
                        <a:buClrTx/>
                        <a:buSzTx/>
                        <a:buFontTx/>
                        <a:buNone/>
                      </a:pPr>
                      <a:r>
                        <a:rPr kumimoji="0" lang="zh-CN" altLang="zh-CN" sz="16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百兆</a:t>
                      </a:r>
                      <a:endParaRPr kumimoji="0" lang="zh-CN" altLang="zh-CN" sz="16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endParaRPr>
                    </a:p>
                  </a:txBody>
                  <a:tcPr marL="17780" marR="177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63500"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63500" marR="0" lvl="0" indent="0" algn="just" defTabSz="914400" rtl="0" eaLnBrk="1" fontAlgn="base" latinLnBrk="0" hangingPunct="1">
                        <a:lnSpc>
                          <a:spcPct val="100000"/>
                        </a:lnSpc>
                        <a:spcBef>
                          <a:spcPts val="125"/>
                        </a:spcBef>
                        <a:spcAft>
                          <a:spcPts val="125"/>
                        </a:spcAft>
                        <a:buClrTx/>
                        <a:buSzTx/>
                        <a:buFontTx/>
                        <a:buNone/>
                      </a:pPr>
                      <a:r>
                        <a:rPr kumimoji="0" lang="en-US" altLang="zh-CN" sz="16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5e/6</a:t>
                      </a:r>
                      <a:r>
                        <a:rPr kumimoji="0" lang="zh-CN" altLang="zh-CN" sz="16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类</a:t>
                      </a:r>
                      <a:r>
                        <a:rPr kumimoji="0" lang="en-US" altLang="zh-CN" sz="16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UTP</a:t>
                      </a:r>
                      <a:endParaRPr kumimoji="0" lang="zh-CN" altLang="zh-CN" sz="16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endParaRPr>
                    </a:p>
                  </a:txBody>
                  <a:tcPr marL="17780" marR="177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63500"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63500" marR="0" lvl="0" indent="0" algn="just" defTabSz="914400" rtl="0" eaLnBrk="1" fontAlgn="base" latinLnBrk="0" hangingPunct="1">
                        <a:lnSpc>
                          <a:spcPct val="100000"/>
                        </a:lnSpc>
                        <a:spcBef>
                          <a:spcPts val="125"/>
                        </a:spcBef>
                        <a:spcAft>
                          <a:spcPts val="125"/>
                        </a:spcAft>
                        <a:buClrTx/>
                        <a:buSzTx/>
                        <a:buFontTx/>
                        <a:buNone/>
                      </a:pPr>
                      <a:r>
                        <a:rPr kumimoji="0" lang="zh-CN" altLang="zh-CN" sz="16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光缆</a:t>
                      </a:r>
                      <a:r>
                        <a:rPr kumimoji="0" lang="en-US" altLang="zh-CN" sz="16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a:t>
                      </a:r>
                      <a:r>
                        <a:rPr kumimoji="0" lang="zh-CN" altLang="zh-CN" sz="16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电缆</a:t>
                      </a:r>
                      <a:r>
                        <a:rPr kumimoji="0" lang="en-US" altLang="zh-CN" sz="16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a:t>
                      </a:r>
                      <a:r>
                        <a:rPr kumimoji="0" lang="zh-CN" altLang="zh-CN" sz="16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rPr>
                        <a:t>电缆</a:t>
                      </a:r>
                      <a:endParaRPr kumimoji="0" lang="zh-CN" altLang="zh-CN" sz="1600" b="0" i="0" u="none" strike="noStrike" cap="none" normalizeH="0" baseline="0" smtClean="0">
                        <a:ln>
                          <a:noFill/>
                        </a:ln>
                        <a:solidFill>
                          <a:schemeClr val="tx1"/>
                        </a:solidFill>
                        <a:effectLst/>
                        <a:latin typeface="方正书宋简体"/>
                        <a:ea typeface="宋体" panose="02010600030101010101" pitchFamily="2" charset="-122"/>
                        <a:cs typeface="Times New Roman" panose="02020603050405020304" pitchFamily="18" charset="0"/>
                      </a:endParaRPr>
                    </a:p>
                  </a:txBody>
                  <a:tcPr marL="17780" marR="17780" marT="0" marB="0" anchor="ctr" horzOverflow="overflow">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3186" name="Picture 38" descr="3"/>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839470" y="1196023"/>
            <a:ext cx="4864100"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3187" name="Rectangle 39"/>
          <p:cNvSpPr>
            <a:spLocks noChangeArrowheads="1"/>
          </p:cNvSpPr>
          <p:nvPr/>
        </p:nvSpPr>
        <p:spPr bwMode="auto">
          <a:xfrm>
            <a:off x="1095058" y="1273810"/>
            <a:ext cx="4608512" cy="478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lnSpc>
                <a:spcPct val="105000"/>
              </a:lnSpc>
              <a:spcBef>
                <a:spcPct val="20000"/>
              </a:spcBef>
            </a:pPr>
            <a:r>
              <a:rPr lang="en-US" altLang="zh-CN" sz="2400" b="1">
                <a:solidFill>
                  <a:schemeClr val="bg1"/>
                </a:solidFill>
              </a:rPr>
              <a:t>3.3.2  </a:t>
            </a:r>
            <a:r>
              <a:rPr lang="zh-CN" altLang="zh-CN" sz="2400" b="1">
                <a:solidFill>
                  <a:schemeClr val="bg1"/>
                </a:solidFill>
              </a:rPr>
              <a:t>全光缆布线方案</a:t>
            </a:r>
            <a:endParaRPr lang="zh-CN" altLang="en-US" sz="2200" b="1">
              <a:solidFill>
                <a:schemeClr val="bg1"/>
              </a:solidFill>
            </a:endParaRPr>
          </a:p>
        </p:txBody>
      </p:sp>
      <p:sp>
        <p:nvSpPr>
          <p:cNvPr id="93188" name="标题 1"/>
          <p:cNvSpPr/>
          <p:nvPr/>
        </p:nvSpPr>
        <p:spPr bwMode="auto">
          <a:xfrm>
            <a:off x="3071813" y="260350"/>
            <a:ext cx="6453187"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r>
              <a:rPr lang="en-US" altLang="zh-CN" sz="3200" b="1"/>
              <a:t>3.3 </a:t>
            </a:r>
            <a:r>
              <a:rPr lang="zh-CN" altLang="en-US" sz="3200" b="1"/>
              <a:t>综合布线系统链路线缆选择</a:t>
            </a:r>
            <a:endParaRPr kumimoji="0" lang="zh-CN" altLang="en-US" sz="3200" b="1">
              <a:solidFill>
                <a:srgbClr val="375B79"/>
              </a:solidFill>
            </a:endParaRPr>
          </a:p>
        </p:txBody>
      </p:sp>
      <p:sp>
        <p:nvSpPr>
          <p:cNvPr id="7" name="Rectangle 75"/>
          <p:cNvSpPr>
            <a:spLocks noChangeArrowheads="1"/>
          </p:cNvSpPr>
          <p:nvPr/>
        </p:nvSpPr>
        <p:spPr bwMode="auto">
          <a:xfrm>
            <a:off x="2782888" y="3317875"/>
            <a:ext cx="1571625" cy="1508125"/>
          </a:xfrm>
          <a:prstGeom prst="rect">
            <a:avLst/>
          </a:prstGeom>
          <a:solidFill>
            <a:schemeClr val="bg1"/>
          </a:solidFill>
          <a:ln w="9525">
            <a:solidFill>
              <a:srgbClr val="C3D7E1"/>
            </a:solidFill>
            <a:miter lim="800000"/>
          </a:ln>
          <a:effectLst>
            <a:outerShdw dist="53882" dir="2700000" algn="ctr" rotWithShape="0">
              <a:schemeClr val="tx2">
                <a:alpha val="50000"/>
              </a:schemeClr>
            </a:outerShdw>
          </a:effectLst>
        </p:spPr>
        <p:txBody>
          <a:bodyPr anchor="ctr"/>
          <a:lstStyle/>
          <a:p>
            <a:pPr>
              <a:defRPr/>
            </a:pPr>
            <a:r>
              <a:rPr lang="zh-CN" altLang="en-US" sz="2400" b="1" dirty="0">
                <a:latin typeface="+mn-ea"/>
                <a:ea typeface="+mn-ea"/>
              </a:rPr>
              <a:t>综合布线系统缆线选择技术方案</a:t>
            </a:r>
            <a:endParaRPr lang="en-US" altLang="zh-CN" sz="2400" b="1" dirty="0">
              <a:latin typeface="+mn-ea"/>
              <a:ea typeface="+mn-ea"/>
            </a:endParaRPr>
          </a:p>
        </p:txBody>
      </p:sp>
      <p:sp>
        <p:nvSpPr>
          <p:cNvPr id="8" name="Rectangle 75"/>
          <p:cNvSpPr>
            <a:spLocks noChangeArrowheads="1"/>
          </p:cNvSpPr>
          <p:nvPr/>
        </p:nvSpPr>
        <p:spPr bwMode="auto">
          <a:xfrm>
            <a:off x="4738688" y="2643188"/>
            <a:ext cx="3733800" cy="571500"/>
          </a:xfrm>
          <a:prstGeom prst="rect">
            <a:avLst/>
          </a:prstGeom>
          <a:solidFill>
            <a:schemeClr val="accent1"/>
          </a:solidFill>
          <a:ln w="9525">
            <a:solidFill>
              <a:srgbClr val="C3D7E1"/>
            </a:solidFill>
            <a:miter lim="800000"/>
          </a:ln>
          <a:effectLst>
            <a:outerShdw dist="53882" dir="2700000" algn="ctr" rotWithShape="0">
              <a:schemeClr val="tx2">
                <a:alpha val="50000"/>
              </a:schemeClr>
            </a:outerShdw>
          </a:effectLst>
        </p:spPr>
        <p:txBody>
          <a:bodyPr anchor="ctr"/>
          <a:lstStyle/>
          <a:p>
            <a:pPr>
              <a:defRPr/>
            </a:pPr>
            <a:r>
              <a:rPr lang="zh-CN" altLang="zh-CN" sz="2400" dirty="0"/>
              <a:t>全光缆布线方案</a:t>
            </a:r>
            <a:endParaRPr lang="en-US" altLang="zh-CN" sz="2400" b="1" dirty="0">
              <a:latin typeface="+mn-ea"/>
              <a:ea typeface="+mn-ea"/>
            </a:endParaRPr>
          </a:p>
        </p:txBody>
      </p:sp>
      <p:sp>
        <p:nvSpPr>
          <p:cNvPr id="9" name="Rectangle 75"/>
          <p:cNvSpPr>
            <a:spLocks noChangeArrowheads="1"/>
          </p:cNvSpPr>
          <p:nvPr/>
        </p:nvSpPr>
        <p:spPr bwMode="auto">
          <a:xfrm>
            <a:off x="4738688" y="3786188"/>
            <a:ext cx="3733800" cy="571500"/>
          </a:xfrm>
          <a:prstGeom prst="rect">
            <a:avLst/>
          </a:prstGeom>
          <a:solidFill>
            <a:schemeClr val="accent1"/>
          </a:solidFill>
          <a:ln w="9525">
            <a:solidFill>
              <a:srgbClr val="C3D7E1"/>
            </a:solidFill>
            <a:miter lim="800000"/>
          </a:ln>
          <a:effectLst>
            <a:outerShdw dist="53882" dir="2700000" algn="ctr" rotWithShape="0">
              <a:schemeClr val="tx2">
                <a:alpha val="50000"/>
              </a:schemeClr>
            </a:outerShdw>
          </a:effectLst>
        </p:spPr>
        <p:txBody>
          <a:bodyPr anchor="ctr"/>
          <a:lstStyle/>
          <a:p>
            <a:pPr>
              <a:defRPr/>
            </a:pPr>
            <a:r>
              <a:rPr lang="zh-CN" altLang="zh-CN" sz="2400" dirty="0"/>
              <a:t>光缆</a:t>
            </a:r>
            <a:r>
              <a:rPr lang="en-US" altLang="zh-CN" sz="2400" dirty="0"/>
              <a:t>+</a:t>
            </a:r>
            <a:r>
              <a:rPr lang="zh-CN" altLang="zh-CN" sz="2400" dirty="0"/>
              <a:t>电缆布线方案</a:t>
            </a:r>
            <a:endParaRPr lang="en-US" altLang="zh-CN" sz="2400" b="1" dirty="0">
              <a:latin typeface="+mn-ea"/>
              <a:ea typeface="+mn-ea"/>
            </a:endParaRPr>
          </a:p>
        </p:txBody>
      </p:sp>
      <p:sp>
        <p:nvSpPr>
          <p:cNvPr id="11" name="Rectangle 75"/>
          <p:cNvSpPr>
            <a:spLocks noChangeArrowheads="1"/>
          </p:cNvSpPr>
          <p:nvPr/>
        </p:nvSpPr>
        <p:spPr bwMode="auto">
          <a:xfrm>
            <a:off x="4738688" y="4797425"/>
            <a:ext cx="3733800" cy="571500"/>
          </a:xfrm>
          <a:prstGeom prst="rect">
            <a:avLst/>
          </a:prstGeom>
          <a:solidFill>
            <a:schemeClr val="accent1"/>
          </a:solidFill>
          <a:ln w="9525">
            <a:solidFill>
              <a:srgbClr val="C3D7E1"/>
            </a:solidFill>
            <a:miter lim="800000"/>
          </a:ln>
          <a:effectLst>
            <a:outerShdw dist="53882" dir="2700000" algn="ctr" rotWithShape="0">
              <a:schemeClr val="tx2">
                <a:alpha val="50000"/>
              </a:schemeClr>
            </a:outerShdw>
          </a:effectLst>
        </p:spPr>
        <p:txBody>
          <a:bodyPr anchor="ctr"/>
          <a:lstStyle/>
          <a:p>
            <a:pPr>
              <a:defRPr/>
            </a:pPr>
            <a:r>
              <a:rPr lang="zh-CN" altLang="zh-CN" sz="2400" dirty="0"/>
              <a:t>全电缆布线方案</a:t>
            </a:r>
            <a:endParaRPr lang="en-US" altLang="zh-CN" sz="2400" b="1" dirty="0">
              <a:latin typeface="+mn-ea"/>
              <a:ea typeface="+mn-ea"/>
            </a:endParaRPr>
          </a:p>
        </p:txBody>
      </p:sp>
      <p:sp>
        <p:nvSpPr>
          <p:cNvPr id="93193" name="左大括号 1"/>
          <p:cNvSpPr/>
          <p:nvPr/>
        </p:nvSpPr>
        <p:spPr bwMode="auto">
          <a:xfrm>
            <a:off x="4440238" y="2928938"/>
            <a:ext cx="215900" cy="2439987"/>
          </a:xfrm>
          <a:prstGeom prst="leftBrace">
            <a:avLst>
              <a:gd name="adj1" fmla="val 8319"/>
              <a:gd name="adj2" fmla="val 50000"/>
            </a:avLst>
          </a:prstGeom>
          <a:solidFill>
            <a:schemeClr val="bg1"/>
          </a:solidFill>
          <a:ln w="38100" algn="ctr">
            <a:solidFill>
              <a:srgbClr val="FF0000"/>
            </a:solidFill>
            <a:round/>
          </a:ln>
        </p:spPr>
        <p:txBody>
          <a:bodyPr anchor="ct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algn="ctr" eaLnBrk="1" hangingPunct="1"/>
            <a:endParaRPr lang="zh-CN" altLang="en-US"/>
          </a:p>
        </p:txBody>
      </p:sp>
    </p:spTree>
  </p:cSld>
  <p:clrMapOvr>
    <a:masterClrMapping/>
  </p:clrMapOvr>
  <p:transition/>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4210" name="Picture 38" descr="3"/>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767715" y="1196023"/>
            <a:ext cx="3640138"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4211" name="Rectangle 39"/>
          <p:cNvSpPr>
            <a:spLocks noChangeArrowheads="1"/>
          </p:cNvSpPr>
          <p:nvPr/>
        </p:nvSpPr>
        <p:spPr bwMode="auto">
          <a:xfrm>
            <a:off x="1023303" y="1273810"/>
            <a:ext cx="3240087" cy="478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lnSpc>
                <a:spcPct val="105000"/>
              </a:lnSpc>
              <a:spcBef>
                <a:spcPct val="20000"/>
              </a:spcBef>
            </a:pPr>
            <a:r>
              <a:rPr lang="en-US" altLang="zh-CN" sz="2400" b="1">
                <a:solidFill>
                  <a:schemeClr val="bg1"/>
                </a:solidFill>
              </a:rPr>
              <a:t>3.3.2  </a:t>
            </a:r>
            <a:r>
              <a:rPr lang="zh-CN" altLang="zh-CN" sz="2400" b="1">
                <a:solidFill>
                  <a:schemeClr val="bg1"/>
                </a:solidFill>
              </a:rPr>
              <a:t>全光缆布线方案</a:t>
            </a:r>
            <a:endParaRPr lang="zh-CN" altLang="en-US" sz="2200" b="1">
              <a:solidFill>
                <a:schemeClr val="bg1"/>
              </a:solidFill>
            </a:endParaRPr>
          </a:p>
        </p:txBody>
      </p:sp>
      <p:sp>
        <p:nvSpPr>
          <p:cNvPr id="94212" name="标题 1"/>
          <p:cNvSpPr/>
          <p:nvPr/>
        </p:nvSpPr>
        <p:spPr bwMode="auto">
          <a:xfrm>
            <a:off x="3071813" y="260350"/>
            <a:ext cx="6453187"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r>
              <a:rPr lang="en-US" altLang="zh-CN" sz="3200" b="1"/>
              <a:t>3.3 </a:t>
            </a:r>
            <a:r>
              <a:rPr lang="zh-CN" altLang="en-US" sz="3200" b="1"/>
              <a:t>综合布线系统链路线缆选择</a:t>
            </a:r>
            <a:endParaRPr kumimoji="0" lang="zh-CN" altLang="en-US" sz="3200" b="1">
              <a:solidFill>
                <a:srgbClr val="375B79"/>
              </a:solidFill>
            </a:endParaRPr>
          </a:p>
        </p:txBody>
      </p:sp>
      <p:sp>
        <p:nvSpPr>
          <p:cNvPr id="7" name="Rectangle 75"/>
          <p:cNvSpPr>
            <a:spLocks noChangeArrowheads="1"/>
          </p:cNvSpPr>
          <p:nvPr/>
        </p:nvSpPr>
        <p:spPr bwMode="auto">
          <a:xfrm>
            <a:off x="767715" y="2060575"/>
            <a:ext cx="10781665" cy="2084705"/>
          </a:xfrm>
          <a:prstGeom prst="rect">
            <a:avLst/>
          </a:prstGeom>
          <a:noFill/>
          <a:ln w="9525">
            <a:solidFill>
              <a:srgbClr val="C3D7E1"/>
            </a:solidFill>
            <a:miter lim="800000"/>
          </a:ln>
          <a:effectLst/>
        </p:spPr>
        <p:txBody>
          <a:bodyPr anchor="ctr"/>
          <a:lstStyle/>
          <a:p>
            <a:pPr indent="627380">
              <a:defRPr/>
            </a:pPr>
            <a:r>
              <a:rPr lang="en-US" altLang="zh-CN" sz="2400" dirty="0"/>
              <a:t>1.</a:t>
            </a:r>
            <a:r>
              <a:rPr lang="zh-CN" altLang="zh-CN" sz="2400" dirty="0"/>
              <a:t>全光缆布线方案</a:t>
            </a:r>
            <a:r>
              <a:rPr lang="zh-CN" altLang="en-US" sz="2400" dirty="0"/>
              <a:t>结构图</a:t>
            </a:r>
            <a:endParaRPr lang="en-US" altLang="zh-CN" sz="2400" b="1" dirty="0">
              <a:latin typeface="+mn-ea"/>
            </a:endParaRPr>
          </a:p>
          <a:p>
            <a:pPr indent="627380">
              <a:defRPr/>
            </a:pPr>
            <a:r>
              <a:rPr lang="zh-CN" altLang="zh-CN" sz="2400" dirty="0"/>
              <a:t>在</a:t>
            </a:r>
            <a:r>
              <a:rPr lang="zh-CN" altLang="zh-CN" sz="2400" dirty="0"/>
              <a:t>智能建筑或建筑群的综合布线系统中，所有缆线全部采用光纤光缆的布线方案，组成了光纤</a:t>
            </a:r>
            <a:r>
              <a:rPr lang="zh-CN" altLang="zh-CN" sz="2400" dirty="0"/>
              <a:t>信道。在</a:t>
            </a:r>
            <a:r>
              <a:rPr lang="zh-CN" altLang="zh-CN" sz="2400" dirty="0"/>
              <a:t>建筑群子系统、干线子系统、配线子系统分别采用不同模式、不同芯数的光纤光缆。</a:t>
            </a:r>
            <a:endParaRPr lang="en-US" altLang="zh-CN" sz="2400" b="1" dirty="0">
              <a:latin typeface="+mn-ea"/>
              <a:ea typeface="+mn-ea"/>
            </a:endParaRPr>
          </a:p>
        </p:txBody>
      </p:sp>
    </p:spTree>
  </p:cSld>
  <p:clrMapOvr>
    <a:masterClrMapping/>
  </p:clrMapOvr>
  <p:transition/>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5234" name="Picture 38" descr="3"/>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623570" y="1209993"/>
            <a:ext cx="3640138"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5235" name="Rectangle 39"/>
          <p:cNvSpPr>
            <a:spLocks noChangeArrowheads="1"/>
          </p:cNvSpPr>
          <p:nvPr/>
        </p:nvSpPr>
        <p:spPr bwMode="auto">
          <a:xfrm>
            <a:off x="879158" y="1287780"/>
            <a:ext cx="3240087" cy="478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lnSpc>
                <a:spcPct val="105000"/>
              </a:lnSpc>
              <a:spcBef>
                <a:spcPct val="20000"/>
              </a:spcBef>
            </a:pPr>
            <a:r>
              <a:rPr lang="en-US" altLang="zh-CN" sz="2400" b="1">
                <a:solidFill>
                  <a:schemeClr val="bg1"/>
                </a:solidFill>
              </a:rPr>
              <a:t>3.3.2  </a:t>
            </a:r>
            <a:r>
              <a:rPr lang="zh-CN" altLang="zh-CN" sz="2400" b="1">
                <a:solidFill>
                  <a:schemeClr val="bg1"/>
                </a:solidFill>
              </a:rPr>
              <a:t>全光缆布线方案</a:t>
            </a:r>
            <a:endParaRPr lang="zh-CN" altLang="en-US" sz="2200" b="1">
              <a:solidFill>
                <a:schemeClr val="bg1"/>
              </a:solidFill>
            </a:endParaRPr>
          </a:p>
        </p:txBody>
      </p:sp>
      <p:sp>
        <p:nvSpPr>
          <p:cNvPr id="95236" name="标题 1"/>
          <p:cNvSpPr/>
          <p:nvPr/>
        </p:nvSpPr>
        <p:spPr bwMode="auto">
          <a:xfrm>
            <a:off x="3071813" y="260350"/>
            <a:ext cx="6453187"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r>
              <a:rPr lang="en-US" altLang="zh-CN" sz="3200" b="1"/>
              <a:t>3.3 </a:t>
            </a:r>
            <a:r>
              <a:rPr lang="zh-CN" altLang="en-US" sz="3200" b="1"/>
              <a:t>综合布线系统链路线缆选择</a:t>
            </a:r>
            <a:endParaRPr kumimoji="0" lang="zh-CN" altLang="en-US" sz="3200" b="1">
              <a:solidFill>
                <a:srgbClr val="375B79"/>
              </a:solidFill>
            </a:endParaRPr>
          </a:p>
        </p:txBody>
      </p:sp>
      <p:sp>
        <p:nvSpPr>
          <p:cNvPr id="7" name="Rectangle 75"/>
          <p:cNvSpPr>
            <a:spLocks noChangeArrowheads="1"/>
          </p:cNvSpPr>
          <p:nvPr/>
        </p:nvSpPr>
        <p:spPr bwMode="auto">
          <a:xfrm>
            <a:off x="623570" y="1917065"/>
            <a:ext cx="10688320" cy="4460875"/>
          </a:xfrm>
          <a:prstGeom prst="rect">
            <a:avLst/>
          </a:prstGeom>
          <a:noFill/>
          <a:ln w="9525">
            <a:solidFill>
              <a:srgbClr val="C3D7E1"/>
            </a:solidFill>
            <a:miter lim="800000"/>
          </a:ln>
          <a:effectLst/>
        </p:spPr>
        <p:txBody>
          <a:bodyPr anchor="ctr"/>
          <a:lstStyle/>
          <a:p>
            <a:pPr indent="628650">
              <a:defRPr/>
            </a:pPr>
            <a:r>
              <a:rPr lang="en-US" altLang="zh-CN" sz="2600" dirty="0"/>
              <a:t>2</a:t>
            </a:r>
            <a:r>
              <a:rPr lang="zh-CN" altLang="zh-CN" sz="2600" dirty="0"/>
              <a:t>．全光缆布线方案的缆线长度</a:t>
            </a:r>
            <a:endParaRPr lang="en-US" altLang="zh-CN" sz="2600" b="1" dirty="0">
              <a:latin typeface="+mn-ea"/>
            </a:endParaRPr>
          </a:p>
          <a:p>
            <a:pPr indent="628650">
              <a:defRPr/>
            </a:pPr>
            <a:r>
              <a:rPr lang="zh-CN" altLang="zh-CN" sz="2600" dirty="0"/>
              <a:t>综合布线系统缆线长度包含有信道的传输距离（长度）、综合布线系统的全程长度、水平布线长度和主干布线长度以及各级设备处的跳线、设备缆线、工作区缆线的长度等。</a:t>
            </a:r>
            <a:endParaRPr lang="zh-CN" altLang="zh-CN" sz="2600" dirty="0"/>
          </a:p>
          <a:p>
            <a:pPr indent="628650">
              <a:defRPr/>
            </a:pPr>
            <a:r>
              <a:rPr lang="zh-CN" altLang="zh-CN" sz="2600" dirty="0"/>
              <a:t>上面按照《用户建筑综合布线》（</a:t>
            </a:r>
            <a:r>
              <a:rPr lang="en-US" altLang="zh-CN" sz="2600" dirty="0"/>
              <a:t>ISO</a:t>
            </a:r>
            <a:r>
              <a:rPr lang="zh-CN" altLang="zh-CN" sz="2600" dirty="0"/>
              <a:t>／</a:t>
            </a:r>
            <a:r>
              <a:rPr lang="en-US" altLang="zh-CN" sz="2600" dirty="0"/>
              <a:t>IEC 11801 2002</a:t>
            </a:r>
            <a:r>
              <a:rPr lang="zh-CN" altLang="zh-CN" sz="2600" dirty="0"/>
              <a:t>）与</a:t>
            </a:r>
            <a:r>
              <a:rPr lang="en-US" altLang="zh-CN" sz="2600" dirty="0"/>
              <a:t>TIA</a:t>
            </a:r>
            <a:r>
              <a:rPr lang="zh-CN" altLang="zh-CN" sz="2600" dirty="0"/>
              <a:t>／</a:t>
            </a:r>
            <a:r>
              <a:rPr lang="en-US" altLang="zh-CN" sz="2600" dirty="0"/>
              <a:t>EIA 568 B.1</a:t>
            </a:r>
            <a:r>
              <a:rPr lang="zh-CN" altLang="zh-CN" sz="2600" dirty="0"/>
              <a:t>标准的规定，列出了综合布线系统主干缆线及水平缆线等的长度限值。但是综合布线系统在网络的应用中，可选择不同类型的电缆和光缆，因此，在相应的网络中所能支持的传输距离是不相同的。在表</a:t>
            </a:r>
            <a:r>
              <a:rPr lang="en-US" altLang="zh-CN" sz="2600" b="1" dirty="0"/>
              <a:t>3-3</a:t>
            </a:r>
            <a:r>
              <a:rPr lang="zh-CN" altLang="zh-CN" sz="2600" dirty="0"/>
              <a:t>、表</a:t>
            </a:r>
            <a:r>
              <a:rPr lang="en-US" altLang="zh-CN" sz="2600" b="1" dirty="0"/>
              <a:t>3-4</a:t>
            </a:r>
            <a:r>
              <a:rPr lang="zh-CN" altLang="zh-CN" sz="2600" dirty="0"/>
              <a:t>中分别列出光纤在</a:t>
            </a:r>
            <a:r>
              <a:rPr lang="en-US" altLang="zh-CN" sz="2600" dirty="0"/>
              <a:t>100M</a:t>
            </a:r>
            <a:r>
              <a:rPr lang="zh-CN" altLang="zh-CN" sz="2600" dirty="0"/>
              <a:t>、</a:t>
            </a:r>
            <a:r>
              <a:rPr lang="en-US" altLang="zh-CN" sz="2600" dirty="0"/>
              <a:t>1G</a:t>
            </a:r>
            <a:r>
              <a:rPr lang="zh-CN" altLang="zh-CN" sz="2600" dirty="0"/>
              <a:t>、</a:t>
            </a:r>
            <a:r>
              <a:rPr lang="en-US" altLang="zh-CN" sz="2600" dirty="0"/>
              <a:t>10G</a:t>
            </a:r>
            <a:r>
              <a:rPr lang="zh-CN" altLang="zh-CN" sz="2600" dirty="0"/>
              <a:t>以太网中支持的传输距离（两个有源设备之间的最大距离），仅供设计者参考。</a:t>
            </a:r>
            <a:endParaRPr lang="zh-CN" altLang="zh-CN" sz="2600" dirty="0"/>
          </a:p>
        </p:txBody>
      </p:sp>
    </p:spTree>
  </p:cSld>
  <p:clrMapOvr>
    <a:masterClrMapping/>
  </p:clrMapOvr>
  <p:transition/>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6258" name="Picture 38" descr="3"/>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551815" y="1285558"/>
            <a:ext cx="4360863"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6259" name="Rectangle 39"/>
          <p:cNvSpPr>
            <a:spLocks noChangeArrowheads="1"/>
          </p:cNvSpPr>
          <p:nvPr/>
        </p:nvSpPr>
        <p:spPr bwMode="auto">
          <a:xfrm>
            <a:off x="807403" y="1363345"/>
            <a:ext cx="3948112" cy="478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lnSpc>
                <a:spcPct val="105000"/>
              </a:lnSpc>
              <a:spcBef>
                <a:spcPct val="20000"/>
              </a:spcBef>
            </a:pPr>
            <a:r>
              <a:rPr lang="en-US" altLang="zh-CN" sz="2400" b="1">
                <a:solidFill>
                  <a:schemeClr val="bg1"/>
                </a:solidFill>
              </a:rPr>
              <a:t>3.3.3  </a:t>
            </a:r>
            <a:r>
              <a:rPr lang="zh-CN" altLang="zh-CN" sz="2400" b="1">
                <a:solidFill>
                  <a:schemeClr val="bg1"/>
                </a:solidFill>
              </a:rPr>
              <a:t>光缆</a:t>
            </a:r>
            <a:r>
              <a:rPr lang="zh-CN" altLang="en-US" sz="2400" b="1">
                <a:solidFill>
                  <a:schemeClr val="bg1"/>
                </a:solidFill>
              </a:rPr>
              <a:t>＋电缆</a:t>
            </a:r>
            <a:r>
              <a:rPr lang="zh-CN" altLang="zh-CN" sz="2400" b="1">
                <a:solidFill>
                  <a:schemeClr val="bg1"/>
                </a:solidFill>
              </a:rPr>
              <a:t>布线方案</a:t>
            </a:r>
            <a:endParaRPr lang="zh-CN" altLang="en-US" sz="2200" b="1">
              <a:solidFill>
                <a:schemeClr val="bg1"/>
              </a:solidFill>
            </a:endParaRPr>
          </a:p>
        </p:txBody>
      </p:sp>
      <p:sp>
        <p:nvSpPr>
          <p:cNvPr id="96260" name="标题 1"/>
          <p:cNvSpPr/>
          <p:nvPr/>
        </p:nvSpPr>
        <p:spPr bwMode="auto">
          <a:xfrm>
            <a:off x="3071813" y="260350"/>
            <a:ext cx="6453187"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r>
              <a:rPr lang="en-US" altLang="zh-CN" sz="3200" b="1"/>
              <a:t>3.3 </a:t>
            </a:r>
            <a:r>
              <a:rPr lang="zh-CN" altLang="en-US" sz="3200" b="1"/>
              <a:t>综合布线系统链路线缆选择</a:t>
            </a:r>
            <a:endParaRPr kumimoji="0" lang="zh-CN" altLang="en-US" sz="3200" b="1">
              <a:solidFill>
                <a:srgbClr val="375B79"/>
              </a:solidFill>
            </a:endParaRPr>
          </a:p>
        </p:txBody>
      </p:sp>
      <p:sp>
        <p:nvSpPr>
          <p:cNvPr id="96261" name="矩形 2"/>
          <p:cNvSpPr>
            <a:spLocks noChangeArrowheads="1"/>
          </p:cNvSpPr>
          <p:nvPr/>
        </p:nvSpPr>
        <p:spPr bwMode="auto">
          <a:xfrm>
            <a:off x="551815" y="2060575"/>
            <a:ext cx="10979785" cy="2245360"/>
          </a:xfrm>
          <a:prstGeom prst="rect">
            <a:avLst/>
          </a:prstGeom>
          <a:noFill/>
          <a:ln w="9525">
            <a:solidFill>
              <a:srgbClr val="92D050"/>
            </a:solidFill>
            <a:miter lim="800000"/>
          </a:ln>
        </p:spPr>
        <p:txBody>
          <a:bodyPr wrap="square">
            <a:spAutoFit/>
          </a:bodyPr>
          <a:lstStyle>
            <a:lvl1pPr indent="713105"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r>
              <a:rPr lang="zh-CN" altLang="zh-CN" sz="2800"/>
              <a:t>光缆</a:t>
            </a:r>
            <a:r>
              <a:rPr lang="en-US" altLang="zh-CN" sz="2800"/>
              <a:t>+</a:t>
            </a:r>
            <a:r>
              <a:rPr lang="zh-CN" altLang="zh-CN" sz="2800"/>
              <a:t>电缆布线方案有三层结构和二层结构两种。</a:t>
            </a:r>
            <a:endParaRPr lang="en-US" altLang="zh-CN" sz="2800"/>
          </a:p>
          <a:p>
            <a:pPr eaLnBrk="1" hangingPunct="1"/>
            <a:r>
              <a:rPr lang="zh-CN" altLang="zh-CN" sz="2800"/>
              <a:t>其中三层结构有光缆（建筑群子系统）</a:t>
            </a:r>
            <a:r>
              <a:rPr lang="en-US" altLang="zh-CN" sz="2800"/>
              <a:t>+</a:t>
            </a:r>
            <a:r>
              <a:rPr lang="zh-CN" altLang="zh-CN" sz="2800"/>
              <a:t>光缆（干线子系统）</a:t>
            </a:r>
            <a:r>
              <a:rPr lang="en-US" altLang="zh-CN" sz="2800"/>
              <a:t>+</a:t>
            </a:r>
            <a:r>
              <a:rPr lang="zh-CN" altLang="zh-CN" sz="2800"/>
              <a:t>电缆（配线子系统）、光缆（建筑群子系统）</a:t>
            </a:r>
            <a:r>
              <a:rPr lang="en-US" altLang="zh-CN" sz="2800"/>
              <a:t>+</a:t>
            </a:r>
            <a:r>
              <a:rPr lang="zh-CN" altLang="zh-CN" sz="2800"/>
              <a:t>电缆（干线子系统）</a:t>
            </a:r>
            <a:r>
              <a:rPr lang="en-US" altLang="zh-CN" sz="2800"/>
              <a:t>+</a:t>
            </a:r>
            <a:r>
              <a:rPr lang="zh-CN" altLang="zh-CN" sz="2800"/>
              <a:t>电缆（配线子系统）两种。</a:t>
            </a:r>
            <a:endParaRPr lang="en-US" altLang="zh-CN" sz="2800"/>
          </a:p>
          <a:p>
            <a:pPr eaLnBrk="1" hangingPunct="1"/>
            <a:r>
              <a:rPr lang="zh-CN" altLang="zh-CN" sz="2800"/>
              <a:t>二层结构为光缆（干线子系统）</a:t>
            </a:r>
            <a:r>
              <a:rPr lang="en-US" altLang="zh-CN" sz="2800"/>
              <a:t>+</a:t>
            </a:r>
            <a:r>
              <a:rPr lang="zh-CN" altLang="zh-CN" sz="2800"/>
              <a:t>电缆（配线子系统）。</a:t>
            </a:r>
            <a:endParaRPr lang="zh-CN" altLang="zh-CN" sz="280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38" descr="3"/>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551180" y="1285558"/>
            <a:ext cx="4179888"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291" name="Rectangle 39"/>
          <p:cNvSpPr>
            <a:spLocks noChangeArrowheads="1"/>
          </p:cNvSpPr>
          <p:nvPr/>
        </p:nvSpPr>
        <p:spPr bwMode="auto">
          <a:xfrm>
            <a:off x="807085" y="1363345"/>
            <a:ext cx="3689985" cy="4756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a:lnSpc>
                <a:spcPts val="3000"/>
              </a:lnSpc>
            </a:pPr>
            <a:r>
              <a:rPr lang="en-US" altLang="zh-CN" sz="2400">
                <a:solidFill>
                  <a:schemeClr val="bg1"/>
                </a:solidFill>
              </a:rPr>
              <a:t>1.</a:t>
            </a:r>
            <a:r>
              <a:rPr lang="en-US" altLang="zh-CN" sz="2400" b="1">
                <a:solidFill>
                  <a:schemeClr val="bg1"/>
                </a:solidFill>
              </a:rPr>
              <a:t> </a:t>
            </a:r>
            <a:r>
              <a:rPr lang="zh-CN" altLang="en-US" sz="2400" b="1">
                <a:solidFill>
                  <a:schemeClr val="bg1"/>
                </a:solidFill>
              </a:rPr>
              <a:t>建筑物标准</a:t>
            </a:r>
            <a:r>
              <a:rPr lang="en-US" altLang="zh-CN" sz="2400" b="1">
                <a:solidFill>
                  <a:schemeClr val="bg1"/>
                </a:solidFill>
              </a:rPr>
              <a:t>FD-BD</a:t>
            </a:r>
            <a:r>
              <a:rPr lang="zh-CN" altLang="en-US" sz="2400" b="1">
                <a:solidFill>
                  <a:schemeClr val="bg1"/>
                </a:solidFill>
              </a:rPr>
              <a:t>结构</a:t>
            </a:r>
            <a:endParaRPr lang="zh-CN" altLang="en-US" sz="2400">
              <a:solidFill>
                <a:schemeClr val="bg1"/>
              </a:solidFill>
            </a:endParaRPr>
          </a:p>
        </p:txBody>
      </p:sp>
      <p:sp>
        <p:nvSpPr>
          <p:cNvPr id="3073" name="Rectangle 1"/>
          <p:cNvSpPr>
            <a:spLocks noChangeArrowheads="1"/>
          </p:cNvSpPr>
          <p:nvPr/>
        </p:nvSpPr>
        <p:spPr bwMode="auto">
          <a:xfrm>
            <a:off x="551180" y="2060575"/>
            <a:ext cx="5055870" cy="4323080"/>
          </a:xfrm>
          <a:prstGeom prst="rect">
            <a:avLst/>
          </a:prstGeom>
          <a:solidFill>
            <a:srgbClr val="FFFFFF"/>
          </a:solidFill>
          <a:ln w="9525">
            <a:solidFill>
              <a:schemeClr val="accent1">
                <a:lumMod val="50000"/>
              </a:schemeClr>
            </a:solidFill>
            <a:miter lim="800000"/>
          </a:ln>
          <a:effectLst/>
        </p:spPr>
        <p:txBody>
          <a:bodyPr wrap="square" anchor="ctr">
            <a:spAutoFit/>
          </a:bodyPr>
          <a:lstStyle/>
          <a:p>
            <a:pPr indent="628650">
              <a:lnSpc>
                <a:spcPts val="3000"/>
              </a:lnSpc>
              <a:defRPr/>
            </a:pPr>
            <a:r>
              <a:rPr lang="zh-CN" altLang="en-US" sz="2400" dirty="0"/>
              <a:t>建筑物标准</a:t>
            </a:r>
            <a:r>
              <a:rPr lang="en-US" sz="2400" dirty="0"/>
              <a:t>FD-BD</a:t>
            </a:r>
            <a:r>
              <a:rPr lang="zh-CN" altLang="en-US" sz="2400" dirty="0"/>
              <a:t>结构是两次配线点设备配置方案，这种结构是在大楼设备间放置</a:t>
            </a:r>
            <a:r>
              <a:rPr lang="en-US" sz="2400" dirty="0"/>
              <a:t>BD</a:t>
            </a:r>
            <a:r>
              <a:rPr lang="zh-CN" altLang="en-US" sz="2400" dirty="0"/>
              <a:t>、楼层配线间放置</a:t>
            </a:r>
            <a:r>
              <a:rPr lang="en-US" sz="2400" dirty="0"/>
              <a:t>FD</a:t>
            </a:r>
            <a:r>
              <a:rPr lang="zh-CN" altLang="en-US" sz="2400" dirty="0"/>
              <a:t>的结构，每个楼层配线架</a:t>
            </a:r>
            <a:r>
              <a:rPr lang="en-US" sz="2400" dirty="0"/>
              <a:t>FD</a:t>
            </a:r>
            <a:r>
              <a:rPr lang="zh-CN" altLang="en-US" sz="2400" dirty="0"/>
              <a:t>连接若干个信息点</a:t>
            </a:r>
            <a:r>
              <a:rPr lang="en-US" sz="2400" dirty="0"/>
              <a:t>TO</a:t>
            </a:r>
            <a:r>
              <a:rPr lang="zh-CN" altLang="en-US" sz="2400" dirty="0"/>
              <a:t>，也就是传统的两级星型拓扑结构，也可以说是综合布线系统基本的设备配置方案之一。如图</a:t>
            </a:r>
            <a:r>
              <a:rPr lang="en-US" altLang="zh-CN" sz="2400" dirty="0"/>
              <a:t>3</a:t>
            </a:r>
            <a:r>
              <a:rPr lang="en-US" sz="2400" dirty="0"/>
              <a:t>.3</a:t>
            </a:r>
            <a:r>
              <a:rPr lang="zh-CN" altLang="en-US" sz="2400" dirty="0"/>
              <a:t>所示。</a:t>
            </a:r>
            <a:endParaRPr lang="zh-CN" altLang="en-US" sz="2400" dirty="0"/>
          </a:p>
          <a:p>
            <a:pPr indent="628650">
              <a:lnSpc>
                <a:spcPts val="3000"/>
              </a:lnSpc>
              <a:defRPr/>
            </a:pPr>
            <a:r>
              <a:rPr lang="zh-CN" altLang="en-US" sz="2400" dirty="0"/>
              <a:t>主要适用于单幢的中、小型智能化建筑，其附近没有其他房屋建筑，不会发展成为智能化建筑群体。</a:t>
            </a:r>
            <a:endParaRPr lang="zh-CN" altLang="en-US" sz="2400" b="1" dirty="0"/>
          </a:p>
        </p:txBody>
      </p:sp>
      <p:sp>
        <p:nvSpPr>
          <p:cNvPr id="6" name="标题 1"/>
          <p:cNvSpPr/>
          <p:nvPr/>
        </p:nvSpPr>
        <p:spPr bwMode="auto">
          <a:xfrm>
            <a:off x="479108" y="332740"/>
            <a:ext cx="6408737" cy="576263"/>
          </a:xfrm>
          <a:prstGeom prst="rect">
            <a:avLst/>
          </a:prstGeom>
          <a:noFill/>
          <a:ln w="9525">
            <a:noFill/>
            <a:miter lim="800000"/>
          </a:ln>
        </p:spPr>
        <p:txBody>
          <a:bodyPr/>
          <a:lstStyle/>
          <a:p>
            <a:pPr>
              <a:lnSpc>
                <a:spcPct val="105000"/>
              </a:lnSpc>
              <a:spcBef>
                <a:spcPct val="20000"/>
              </a:spcBef>
              <a:defRPr/>
            </a:pPr>
            <a:r>
              <a:rPr lang="en-US" altLang="zh-CN" sz="3200" b="1" dirty="0">
                <a:solidFill>
                  <a:schemeClr val="accent2">
                    <a:lumMod val="50000"/>
                  </a:schemeClr>
                </a:solidFill>
              </a:rPr>
              <a:t>3.2.2 </a:t>
            </a:r>
            <a:r>
              <a:rPr lang="zh-CN" altLang="en-US" sz="3200" b="1" dirty="0">
                <a:solidFill>
                  <a:schemeClr val="accent2">
                    <a:lumMod val="50000"/>
                  </a:schemeClr>
                </a:solidFill>
              </a:rPr>
              <a:t>综合布线系统实际工程结构</a:t>
            </a:r>
            <a:endParaRPr lang="zh-CN" altLang="en-US" sz="3200" b="1" dirty="0">
              <a:solidFill>
                <a:schemeClr val="accent2">
                  <a:lumMod val="50000"/>
                </a:schemeClr>
              </a:solidFill>
            </a:endParaRPr>
          </a:p>
        </p:txBody>
      </p:sp>
      <p:grpSp>
        <p:nvGrpSpPr>
          <p:cNvPr id="13316" name="Group 152"/>
          <p:cNvGrpSpPr>
            <a:grpSpLocks noChangeAspect="1"/>
          </p:cNvGrpSpPr>
          <p:nvPr/>
        </p:nvGrpSpPr>
        <p:grpSpPr bwMode="auto">
          <a:xfrm rot="0">
            <a:off x="6512560" y="1423035"/>
            <a:ext cx="4583430" cy="4886325"/>
            <a:chOff x="5698" y="4008"/>
            <a:chExt cx="4011" cy="4289"/>
          </a:xfrm>
        </p:grpSpPr>
        <p:sp>
          <p:nvSpPr>
            <p:cNvPr id="13320" name="AutoShape 153"/>
            <p:cNvSpPr>
              <a:spLocks noChangeAspect="1" noChangeArrowheads="1"/>
            </p:cNvSpPr>
            <p:nvPr/>
          </p:nvSpPr>
          <p:spPr bwMode="auto">
            <a:xfrm>
              <a:off x="5698" y="4008"/>
              <a:ext cx="4011" cy="42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endParaRPr lang="zh-CN" altLang="en-US" sz="1600"/>
            </a:p>
          </p:txBody>
        </p:sp>
        <p:sp>
          <p:nvSpPr>
            <p:cNvPr id="13321" name="Rectangle 154"/>
            <p:cNvSpPr>
              <a:spLocks noChangeArrowheads="1"/>
            </p:cNvSpPr>
            <p:nvPr/>
          </p:nvSpPr>
          <p:spPr bwMode="auto">
            <a:xfrm>
              <a:off x="5698" y="4847"/>
              <a:ext cx="940" cy="50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algn="ctr" eaLnBrk="1" hangingPunct="1"/>
              <a:r>
                <a:rPr kumimoji="0" lang="zh-CN" altLang="en-US" sz="1600">
                  <a:solidFill>
                    <a:schemeClr val="tx1"/>
                  </a:solidFill>
                  <a:latin typeface="Calibri" panose="020F0502020204030204" pitchFamily="34" charset="0"/>
                </a:rPr>
                <a:t>建筑物干线电缆（光缆）</a:t>
              </a:r>
              <a:endParaRPr kumimoji="0" lang="zh-CN" altLang="zh-CN" sz="1600">
                <a:solidFill>
                  <a:schemeClr val="tx1"/>
                </a:solidFill>
              </a:endParaRPr>
            </a:p>
          </p:txBody>
        </p:sp>
        <p:sp>
          <p:nvSpPr>
            <p:cNvPr id="13322" name="Rectangle 155"/>
            <p:cNvSpPr>
              <a:spLocks noChangeArrowheads="1"/>
            </p:cNvSpPr>
            <p:nvPr/>
          </p:nvSpPr>
          <p:spPr bwMode="auto">
            <a:xfrm>
              <a:off x="6376" y="7936"/>
              <a:ext cx="2891" cy="361"/>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10800" rIns="0" bIns="0" anchor="ct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algn="ctr" eaLnBrk="1" hangingPunct="1"/>
              <a:r>
                <a:rPr kumimoji="0" lang="zh-CN" altLang="en-US" b="1">
                  <a:solidFill>
                    <a:schemeClr val="tx1"/>
                  </a:solidFill>
                  <a:latin typeface="宋体" panose="02010600030101010101" pitchFamily="2" charset="-122"/>
                </a:rPr>
                <a:t>图</a:t>
              </a:r>
              <a:r>
                <a:rPr kumimoji="0" lang="en-US" altLang="zh-CN" b="1">
                  <a:solidFill>
                    <a:schemeClr val="tx1"/>
                  </a:solidFill>
                  <a:latin typeface="宋体" panose="02010600030101010101" pitchFamily="2" charset="-122"/>
                </a:rPr>
                <a:t>3.3</a:t>
              </a:r>
              <a:r>
                <a:rPr kumimoji="0" lang="zh-CN" altLang="en-US" b="1">
                  <a:solidFill>
                    <a:schemeClr val="tx1"/>
                  </a:solidFill>
                  <a:latin typeface="宋体" panose="02010600030101010101" pitchFamily="2" charset="-122"/>
                </a:rPr>
                <a:t>建筑物标准</a:t>
              </a:r>
              <a:r>
                <a:rPr kumimoji="0" lang="en-US" altLang="zh-CN" b="1">
                  <a:solidFill>
                    <a:schemeClr val="tx1"/>
                  </a:solidFill>
                  <a:latin typeface="宋体" panose="02010600030101010101" pitchFamily="2" charset="-122"/>
                </a:rPr>
                <a:t>FD-BD</a:t>
              </a:r>
              <a:r>
                <a:rPr kumimoji="0" lang="zh-CN" altLang="en-US" b="1">
                  <a:solidFill>
                    <a:schemeClr val="tx1"/>
                  </a:solidFill>
                  <a:latin typeface="宋体" panose="02010600030101010101" pitchFamily="2" charset="-122"/>
                </a:rPr>
                <a:t>结构</a:t>
              </a:r>
              <a:endParaRPr kumimoji="0" lang="zh-CN" altLang="zh-CN" b="1">
                <a:solidFill>
                  <a:schemeClr val="tx1"/>
                </a:solidFill>
              </a:endParaRPr>
            </a:p>
          </p:txBody>
        </p:sp>
        <p:sp>
          <p:nvSpPr>
            <p:cNvPr id="13323" name="Rectangle 156"/>
            <p:cNvSpPr>
              <a:spLocks noChangeArrowheads="1"/>
            </p:cNvSpPr>
            <p:nvPr/>
          </p:nvSpPr>
          <p:spPr bwMode="auto">
            <a:xfrm>
              <a:off x="5820" y="5750"/>
              <a:ext cx="818" cy="38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algn="ctr" eaLnBrk="1" hangingPunct="1"/>
              <a:r>
                <a:rPr kumimoji="0" lang="zh-CN" altLang="en-US" sz="1600">
                  <a:solidFill>
                    <a:schemeClr val="tx1"/>
                  </a:solidFill>
                  <a:latin typeface="Calibri" panose="020F0502020204030204" pitchFamily="34" charset="0"/>
                </a:rPr>
                <a:t>水平电缆</a:t>
              </a:r>
              <a:endParaRPr kumimoji="0" lang="zh-CN" altLang="zh-CN" sz="1600">
                <a:solidFill>
                  <a:schemeClr val="tx1"/>
                </a:solidFill>
              </a:endParaRPr>
            </a:p>
          </p:txBody>
        </p:sp>
        <p:sp>
          <p:nvSpPr>
            <p:cNvPr id="13324" name="Rectangle 157"/>
            <p:cNvSpPr>
              <a:spLocks noChangeArrowheads="1"/>
            </p:cNvSpPr>
            <p:nvPr/>
          </p:nvSpPr>
          <p:spPr bwMode="auto">
            <a:xfrm>
              <a:off x="6729" y="4384"/>
              <a:ext cx="2410" cy="3497"/>
            </a:xfrm>
            <a:prstGeom prst="rect">
              <a:avLst/>
            </a:prstGeom>
            <a:noFill/>
            <a:ln w="9525">
              <a:solidFill>
                <a:srgbClr val="000000"/>
              </a:solidFill>
              <a:miter lim="800000"/>
            </a:ln>
            <a:extLst>
              <a:ext uri="{909E8E84-426E-40DD-AFC4-6F175D3DCCD1}">
                <a14:hiddenFill xmlns:a14="http://schemas.microsoft.com/office/drawing/2010/main">
                  <a:solidFill>
                    <a:srgbClr val="FFFFFF"/>
                  </a:solidFill>
                </a14:hiddenFill>
              </a:ext>
            </a:extLst>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endParaRPr lang="zh-CN" altLang="en-US" sz="1600"/>
            </a:p>
          </p:txBody>
        </p:sp>
        <p:sp>
          <p:nvSpPr>
            <p:cNvPr id="13325" name="Rectangle 158"/>
            <p:cNvSpPr>
              <a:spLocks noChangeArrowheads="1"/>
            </p:cNvSpPr>
            <p:nvPr/>
          </p:nvSpPr>
          <p:spPr bwMode="auto">
            <a:xfrm>
              <a:off x="6783" y="4441"/>
              <a:ext cx="2286" cy="852"/>
            </a:xfrm>
            <a:prstGeom prst="rect">
              <a:avLst/>
            </a:prstGeom>
            <a:noFill/>
            <a:ln w="9525">
              <a:solidFill>
                <a:srgbClr val="000000"/>
              </a:solidFill>
              <a:miter lim="800000"/>
            </a:ln>
            <a:extLst>
              <a:ext uri="{909E8E84-426E-40DD-AFC4-6F175D3DCCD1}">
                <a14:hiddenFill xmlns:a14="http://schemas.microsoft.com/office/drawing/2010/main">
                  <a:solidFill>
                    <a:srgbClr val="FFFFFF"/>
                  </a:solidFill>
                </a14:hiddenFill>
              </a:ext>
            </a:extLst>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endParaRPr lang="zh-CN" altLang="en-US" sz="1600"/>
            </a:p>
          </p:txBody>
        </p:sp>
        <p:sp>
          <p:nvSpPr>
            <p:cNvPr id="13326" name="Rectangle 159"/>
            <p:cNvSpPr>
              <a:spLocks noChangeArrowheads="1"/>
            </p:cNvSpPr>
            <p:nvPr/>
          </p:nvSpPr>
          <p:spPr bwMode="auto">
            <a:xfrm>
              <a:off x="6783" y="5349"/>
              <a:ext cx="2286" cy="782"/>
            </a:xfrm>
            <a:prstGeom prst="rect">
              <a:avLst/>
            </a:prstGeom>
            <a:noFill/>
            <a:ln w="9525">
              <a:solidFill>
                <a:srgbClr val="000000"/>
              </a:solidFill>
              <a:miter lim="800000"/>
            </a:ln>
            <a:extLst>
              <a:ext uri="{909E8E84-426E-40DD-AFC4-6F175D3DCCD1}">
                <a14:hiddenFill xmlns:a14="http://schemas.microsoft.com/office/drawing/2010/main">
                  <a:solidFill>
                    <a:srgbClr val="FFFFFF"/>
                  </a:solidFill>
                </a14:hiddenFill>
              </a:ext>
            </a:extLst>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endParaRPr lang="zh-CN" altLang="en-US" sz="1600"/>
            </a:p>
          </p:txBody>
        </p:sp>
        <p:sp>
          <p:nvSpPr>
            <p:cNvPr id="13327" name="Rectangle 160"/>
            <p:cNvSpPr>
              <a:spLocks noChangeArrowheads="1"/>
            </p:cNvSpPr>
            <p:nvPr/>
          </p:nvSpPr>
          <p:spPr bwMode="auto">
            <a:xfrm>
              <a:off x="6783" y="6201"/>
              <a:ext cx="2286" cy="749"/>
            </a:xfrm>
            <a:prstGeom prst="rect">
              <a:avLst/>
            </a:prstGeom>
            <a:noFill/>
            <a:ln w="9525">
              <a:solidFill>
                <a:srgbClr val="000000"/>
              </a:solidFill>
              <a:miter lim="800000"/>
            </a:ln>
            <a:extLst>
              <a:ext uri="{909E8E84-426E-40DD-AFC4-6F175D3DCCD1}">
                <a14:hiddenFill xmlns:a14="http://schemas.microsoft.com/office/drawing/2010/main">
                  <a:solidFill>
                    <a:srgbClr val="FFFFFF"/>
                  </a:solidFill>
                </a14:hiddenFill>
              </a:ext>
            </a:extLst>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endParaRPr lang="zh-CN" altLang="en-US" sz="1600"/>
            </a:p>
          </p:txBody>
        </p:sp>
        <p:sp>
          <p:nvSpPr>
            <p:cNvPr id="13328" name="Rectangle 161"/>
            <p:cNvSpPr>
              <a:spLocks noChangeArrowheads="1"/>
            </p:cNvSpPr>
            <p:nvPr/>
          </p:nvSpPr>
          <p:spPr bwMode="auto">
            <a:xfrm>
              <a:off x="6783" y="7043"/>
              <a:ext cx="2286" cy="749"/>
            </a:xfrm>
            <a:prstGeom prst="rect">
              <a:avLst/>
            </a:prstGeom>
            <a:noFill/>
            <a:ln w="9525">
              <a:solidFill>
                <a:srgbClr val="000000"/>
              </a:solidFill>
              <a:miter lim="800000"/>
            </a:ln>
            <a:extLst>
              <a:ext uri="{909E8E84-426E-40DD-AFC4-6F175D3DCCD1}">
                <a14:hiddenFill xmlns:a14="http://schemas.microsoft.com/office/drawing/2010/main">
                  <a:solidFill>
                    <a:srgbClr val="FFFFFF"/>
                  </a:solidFill>
                </a14:hiddenFill>
              </a:ext>
            </a:extLst>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endParaRPr lang="zh-CN" altLang="en-US" sz="1600"/>
            </a:p>
          </p:txBody>
        </p:sp>
        <p:cxnSp>
          <p:nvCxnSpPr>
            <p:cNvPr id="13329" name="AutoShape 162"/>
            <p:cNvCxnSpPr>
              <a:cxnSpLocks noChangeShapeType="1"/>
              <a:stCxn id="13328" idx="1"/>
              <a:endCxn id="13328" idx="1"/>
            </p:cNvCxnSpPr>
            <p:nvPr/>
          </p:nvCxnSpPr>
          <p:spPr bwMode="auto">
            <a:xfrm>
              <a:off x="6783" y="7418"/>
              <a:ext cx="1" cy="1"/>
            </a:xfrm>
            <a:prstGeom prst="straightConnector1">
              <a:avLst/>
            </a:prstGeom>
            <a:noFill/>
            <a:ln w="9525">
              <a:solidFill>
                <a:srgbClr val="000000"/>
              </a:solidFill>
              <a:round/>
            </a:ln>
            <a:extLst>
              <a:ext uri="{909E8E84-426E-40DD-AFC4-6F175D3DCCD1}">
                <a14:hiddenFill xmlns:a14="http://schemas.microsoft.com/office/drawing/2010/main">
                  <a:noFill/>
                </a14:hiddenFill>
              </a:ext>
            </a:extLst>
          </p:spPr>
        </p:cxnSp>
        <p:cxnSp>
          <p:nvCxnSpPr>
            <p:cNvPr id="13330" name="AutoShape 163"/>
            <p:cNvCxnSpPr>
              <a:cxnSpLocks noChangeShapeType="1"/>
              <a:stCxn id="13328" idx="1"/>
              <a:endCxn id="13328" idx="1"/>
            </p:cNvCxnSpPr>
            <p:nvPr/>
          </p:nvCxnSpPr>
          <p:spPr bwMode="auto">
            <a:xfrm>
              <a:off x="6783" y="7418"/>
              <a:ext cx="1" cy="1"/>
            </a:xfrm>
            <a:prstGeom prst="straightConnector1">
              <a:avLst/>
            </a:prstGeom>
            <a:noFill/>
            <a:ln w="9525">
              <a:solidFill>
                <a:srgbClr val="000000"/>
              </a:solidFill>
              <a:round/>
            </a:ln>
            <a:extLst>
              <a:ext uri="{909E8E84-426E-40DD-AFC4-6F175D3DCCD1}">
                <a14:hiddenFill xmlns:a14="http://schemas.microsoft.com/office/drawing/2010/main">
                  <a:noFill/>
                </a14:hiddenFill>
              </a:ext>
            </a:extLst>
          </p:spPr>
        </p:cxnSp>
        <p:cxnSp>
          <p:nvCxnSpPr>
            <p:cNvPr id="13331" name="AutoShape 164"/>
            <p:cNvCxnSpPr>
              <a:cxnSpLocks noChangeShapeType="1"/>
            </p:cNvCxnSpPr>
            <p:nvPr/>
          </p:nvCxnSpPr>
          <p:spPr bwMode="auto">
            <a:xfrm>
              <a:off x="8073" y="6358"/>
              <a:ext cx="1" cy="370"/>
            </a:xfrm>
            <a:prstGeom prst="straightConnector1">
              <a:avLst/>
            </a:prstGeom>
            <a:noFill/>
            <a:ln w="12700">
              <a:solidFill>
                <a:srgbClr val="000000"/>
              </a:solidFill>
              <a:round/>
            </a:ln>
            <a:extLst>
              <a:ext uri="{909E8E84-426E-40DD-AFC4-6F175D3DCCD1}">
                <a14:hiddenFill xmlns:a14="http://schemas.microsoft.com/office/drawing/2010/main">
                  <a:noFill/>
                </a14:hiddenFill>
              </a:ext>
            </a:extLst>
          </p:spPr>
        </p:cxnSp>
        <p:cxnSp>
          <p:nvCxnSpPr>
            <p:cNvPr id="13332" name="AutoShape 165"/>
            <p:cNvCxnSpPr>
              <a:cxnSpLocks noChangeShapeType="1"/>
            </p:cNvCxnSpPr>
            <p:nvPr/>
          </p:nvCxnSpPr>
          <p:spPr bwMode="auto">
            <a:xfrm>
              <a:off x="8259" y="6358"/>
              <a:ext cx="1" cy="370"/>
            </a:xfrm>
            <a:prstGeom prst="straightConnector1">
              <a:avLst/>
            </a:prstGeom>
            <a:noFill/>
            <a:ln w="12700">
              <a:solidFill>
                <a:srgbClr val="000000"/>
              </a:solidFill>
              <a:round/>
            </a:ln>
            <a:extLst>
              <a:ext uri="{909E8E84-426E-40DD-AFC4-6F175D3DCCD1}">
                <a14:hiddenFill xmlns:a14="http://schemas.microsoft.com/office/drawing/2010/main">
                  <a:noFill/>
                </a14:hiddenFill>
              </a:ext>
            </a:extLst>
          </p:spPr>
        </p:cxnSp>
        <p:cxnSp>
          <p:nvCxnSpPr>
            <p:cNvPr id="13333" name="AutoShape 166"/>
            <p:cNvCxnSpPr>
              <a:cxnSpLocks noChangeShapeType="1"/>
            </p:cNvCxnSpPr>
            <p:nvPr/>
          </p:nvCxnSpPr>
          <p:spPr bwMode="auto">
            <a:xfrm flipH="1">
              <a:off x="8073" y="6358"/>
              <a:ext cx="186" cy="370"/>
            </a:xfrm>
            <a:prstGeom prst="straightConnector1">
              <a:avLst/>
            </a:prstGeom>
            <a:noFill/>
            <a:ln w="9525">
              <a:solidFill>
                <a:srgbClr val="000000"/>
              </a:solidFill>
              <a:round/>
            </a:ln>
            <a:extLst>
              <a:ext uri="{909E8E84-426E-40DD-AFC4-6F175D3DCCD1}">
                <a14:hiddenFill xmlns:a14="http://schemas.microsoft.com/office/drawing/2010/main">
                  <a:noFill/>
                </a14:hiddenFill>
              </a:ext>
            </a:extLst>
          </p:spPr>
        </p:cxnSp>
        <p:cxnSp>
          <p:nvCxnSpPr>
            <p:cNvPr id="13334" name="AutoShape 167"/>
            <p:cNvCxnSpPr>
              <a:cxnSpLocks noChangeShapeType="1"/>
            </p:cNvCxnSpPr>
            <p:nvPr/>
          </p:nvCxnSpPr>
          <p:spPr bwMode="auto">
            <a:xfrm>
              <a:off x="8073" y="6358"/>
              <a:ext cx="186" cy="370"/>
            </a:xfrm>
            <a:prstGeom prst="straightConnector1">
              <a:avLst/>
            </a:prstGeom>
            <a:noFill/>
            <a:ln w="9525">
              <a:solidFill>
                <a:srgbClr val="000000"/>
              </a:solidFill>
              <a:round/>
            </a:ln>
            <a:extLst>
              <a:ext uri="{909E8E84-426E-40DD-AFC4-6F175D3DCCD1}">
                <a14:hiddenFill xmlns:a14="http://schemas.microsoft.com/office/drawing/2010/main">
                  <a:noFill/>
                </a14:hiddenFill>
              </a:ext>
            </a:extLst>
          </p:spPr>
        </p:cxnSp>
        <p:cxnSp>
          <p:nvCxnSpPr>
            <p:cNvPr id="13335" name="AutoShape 168"/>
            <p:cNvCxnSpPr>
              <a:cxnSpLocks noChangeShapeType="1"/>
            </p:cNvCxnSpPr>
            <p:nvPr/>
          </p:nvCxnSpPr>
          <p:spPr bwMode="auto">
            <a:xfrm>
              <a:off x="6934" y="7141"/>
              <a:ext cx="1" cy="370"/>
            </a:xfrm>
            <a:prstGeom prst="straightConnector1">
              <a:avLst/>
            </a:prstGeom>
            <a:noFill/>
            <a:ln w="12700">
              <a:solidFill>
                <a:srgbClr val="000000"/>
              </a:solidFill>
              <a:round/>
            </a:ln>
            <a:extLst>
              <a:ext uri="{909E8E84-426E-40DD-AFC4-6F175D3DCCD1}">
                <a14:hiddenFill xmlns:a14="http://schemas.microsoft.com/office/drawing/2010/main">
                  <a:noFill/>
                </a14:hiddenFill>
              </a:ext>
            </a:extLst>
          </p:spPr>
        </p:cxnSp>
        <p:cxnSp>
          <p:nvCxnSpPr>
            <p:cNvPr id="13336" name="AutoShape 169"/>
            <p:cNvCxnSpPr>
              <a:cxnSpLocks noChangeShapeType="1"/>
            </p:cNvCxnSpPr>
            <p:nvPr/>
          </p:nvCxnSpPr>
          <p:spPr bwMode="auto">
            <a:xfrm>
              <a:off x="7120" y="7141"/>
              <a:ext cx="1" cy="370"/>
            </a:xfrm>
            <a:prstGeom prst="straightConnector1">
              <a:avLst/>
            </a:prstGeom>
            <a:noFill/>
            <a:ln w="12700">
              <a:solidFill>
                <a:srgbClr val="000000"/>
              </a:solidFill>
              <a:round/>
            </a:ln>
            <a:extLst>
              <a:ext uri="{909E8E84-426E-40DD-AFC4-6F175D3DCCD1}">
                <a14:hiddenFill xmlns:a14="http://schemas.microsoft.com/office/drawing/2010/main">
                  <a:noFill/>
                </a14:hiddenFill>
              </a:ext>
            </a:extLst>
          </p:spPr>
        </p:cxnSp>
        <p:cxnSp>
          <p:nvCxnSpPr>
            <p:cNvPr id="13337" name="AutoShape 170"/>
            <p:cNvCxnSpPr>
              <a:cxnSpLocks noChangeShapeType="1"/>
            </p:cNvCxnSpPr>
            <p:nvPr/>
          </p:nvCxnSpPr>
          <p:spPr bwMode="auto">
            <a:xfrm flipH="1">
              <a:off x="6934" y="7141"/>
              <a:ext cx="186" cy="370"/>
            </a:xfrm>
            <a:prstGeom prst="straightConnector1">
              <a:avLst/>
            </a:prstGeom>
            <a:noFill/>
            <a:ln w="9525">
              <a:solidFill>
                <a:srgbClr val="000000"/>
              </a:solidFill>
              <a:round/>
            </a:ln>
            <a:extLst>
              <a:ext uri="{909E8E84-426E-40DD-AFC4-6F175D3DCCD1}">
                <a14:hiddenFill xmlns:a14="http://schemas.microsoft.com/office/drawing/2010/main">
                  <a:noFill/>
                </a14:hiddenFill>
              </a:ext>
            </a:extLst>
          </p:spPr>
        </p:cxnSp>
        <p:cxnSp>
          <p:nvCxnSpPr>
            <p:cNvPr id="13338" name="AutoShape 171"/>
            <p:cNvCxnSpPr>
              <a:cxnSpLocks noChangeShapeType="1"/>
            </p:cNvCxnSpPr>
            <p:nvPr/>
          </p:nvCxnSpPr>
          <p:spPr bwMode="auto">
            <a:xfrm>
              <a:off x="6934" y="7141"/>
              <a:ext cx="186" cy="370"/>
            </a:xfrm>
            <a:prstGeom prst="straightConnector1">
              <a:avLst/>
            </a:prstGeom>
            <a:noFill/>
            <a:ln w="9525">
              <a:solidFill>
                <a:srgbClr val="000000"/>
              </a:solidFill>
              <a:round/>
            </a:ln>
            <a:extLst>
              <a:ext uri="{909E8E84-426E-40DD-AFC4-6F175D3DCCD1}">
                <a14:hiddenFill xmlns:a14="http://schemas.microsoft.com/office/drawing/2010/main">
                  <a:noFill/>
                </a14:hiddenFill>
              </a:ext>
            </a:extLst>
          </p:spPr>
        </p:cxnSp>
        <p:cxnSp>
          <p:nvCxnSpPr>
            <p:cNvPr id="13339" name="AutoShape 172"/>
            <p:cNvCxnSpPr>
              <a:cxnSpLocks noChangeShapeType="1"/>
            </p:cNvCxnSpPr>
            <p:nvPr/>
          </p:nvCxnSpPr>
          <p:spPr bwMode="auto">
            <a:xfrm>
              <a:off x="8073" y="5488"/>
              <a:ext cx="1" cy="370"/>
            </a:xfrm>
            <a:prstGeom prst="straightConnector1">
              <a:avLst/>
            </a:prstGeom>
            <a:noFill/>
            <a:ln w="12700">
              <a:solidFill>
                <a:srgbClr val="000000"/>
              </a:solidFill>
              <a:round/>
            </a:ln>
            <a:extLst>
              <a:ext uri="{909E8E84-426E-40DD-AFC4-6F175D3DCCD1}">
                <a14:hiddenFill xmlns:a14="http://schemas.microsoft.com/office/drawing/2010/main">
                  <a:noFill/>
                </a14:hiddenFill>
              </a:ext>
            </a:extLst>
          </p:spPr>
        </p:cxnSp>
        <p:cxnSp>
          <p:nvCxnSpPr>
            <p:cNvPr id="13340" name="AutoShape 173"/>
            <p:cNvCxnSpPr>
              <a:cxnSpLocks noChangeShapeType="1"/>
            </p:cNvCxnSpPr>
            <p:nvPr/>
          </p:nvCxnSpPr>
          <p:spPr bwMode="auto">
            <a:xfrm>
              <a:off x="8259" y="5488"/>
              <a:ext cx="1" cy="370"/>
            </a:xfrm>
            <a:prstGeom prst="straightConnector1">
              <a:avLst/>
            </a:prstGeom>
            <a:noFill/>
            <a:ln w="12700">
              <a:solidFill>
                <a:srgbClr val="000000"/>
              </a:solidFill>
              <a:round/>
            </a:ln>
            <a:extLst>
              <a:ext uri="{909E8E84-426E-40DD-AFC4-6F175D3DCCD1}">
                <a14:hiddenFill xmlns:a14="http://schemas.microsoft.com/office/drawing/2010/main">
                  <a:noFill/>
                </a14:hiddenFill>
              </a:ext>
            </a:extLst>
          </p:spPr>
        </p:cxnSp>
        <p:cxnSp>
          <p:nvCxnSpPr>
            <p:cNvPr id="13341" name="AutoShape 174"/>
            <p:cNvCxnSpPr>
              <a:cxnSpLocks noChangeShapeType="1"/>
            </p:cNvCxnSpPr>
            <p:nvPr/>
          </p:nvCxnSpPr>
          <p:spPr bwMode="auto">
            <a:xfrm flipH="1">
              <a:off x="8073" y="5488"/>
              <a:ext cx="186" cy="370"/>
            </a:xfrm>
            <a:prstGeom prst="straightConnector1">
              <a:avLst/>
            </a:prstGeom>
            <a:noFill/>
            <a:ln w="9525">
              <a:solidFill>
                <a:srgbClr val="000000"/>
              </a:solidFill>
              <a:round/>
            </a:ln>
            <a:extLst>
              <a:ext uri="{909E8E84-426E-40DD-AFC4-6F175D3DCCD1}">
                <a14:hiddenFill xmlns:a14="http://schemas.microsoft.com/office/drawing/2010/main">
                  <a:noFill/>
                </a14:hiddenFill>
              </a:ext>
            </a:extLst>
          </p:spPr>
        </p:cxnSp>
        <p:cxnSp>
          <p:nvCxnSpPr>
            <p:cNvPr id="13342" name="AutoShape 175"/>
            <p:cNvCxnSpPr>
              <a:cxnSpLocks noChangeShapeType="1"/>
            </p:cNvCxnSpPr>
            <p:nvPr/>
          </p:nvCxnSpPr>
          <p:spPr bwMode="auto">
            <a:xfrm>
              <a:off x="8073" y="5488"/>
              <a:ext cx="186" cy="370"/>
            </a:xfrm>
            <a:prstGeom prst="straightConnector1">
              <a:avLst/>
            </a:prstGeom>
            <a:noFill/>
            <a:ln w="9525">
              <a:solidFill>
                <a:srgbClr val="000000"/>
              </a:solidFill>
              <a:round/>
            </a:ln>
            <a:extLst>
              <a:ext uri="{909E8E84-426E-40DD-AFC4-6F175D3DCCD1}">
                <a14:hiddenFill xmlns:a14="http://schemas.microsoft.com/office/drawing/2010/main">
                  <a:noFill/>
                </a14:hiddenFill>
              </a:ext>
            </a:extLst>
          </p:spPr>
        </p:cxnSp>
        <p:cxnSp>
          <p:nvCxnSpPr>
            <p:cNvPr id="13343" name="AutoShape 176"/>
            <p:cNvCxnSpPr>
              <a:cxnSpLocks noChangeShapeType="1"/>
            </p:cNvCxnSpPr>
            <p:nvPr/>
          </p:nvCxnSpPr>
          <p:spPr bwMode="auto">
            <a:xfrm>
              <a:off x="8073" y="4690"/>
              <a:ext cx="1" cy="370"/>
            </a:xfrm>
            <a:prstGeom prst="straightConnector1">
              <a:avLst/>
            </a:prstGeom>
            <a:noFill/>
            <a:ln w="12700">
              <a:solidFill>
                <a:srgbClr val="000000"/>
              </a:solidFill>
              <a:round/>
            </a:ln>
            <a:extLst>
              <a:ext uri="{909E8E84-426E-40DD-AFC4-6F175D3DCCD1}">
                <a14:hiddenFill xmlns:a14="http://schemas.microsoft.com/office/drawing/2010/main">
                  <a:noFill/>
                </a14:hiddenFill>
              </a:ext>
            </a:extLst>
          </p:spPr>
        </p:cxnSp>
        <p:cxnSp>
          <p:nvCxnSpPr>
            <p:cNvPr id="13344" name="AutoShape 177"/>
            <p:cNvCxnSpPr>
              <a:cxnSpLocks noChangeShapeType="1"/>
            </p:cNvCxnSpPr>
            <p:nvPr/>
          </p:nvCxnSpPr>
          <p:spPr bwMode="auto">
            <a:xfrm>
              <a:off x="8259" y="4690"/>
              <a:ext cx="1" cy="370"/>
            </a:xfrm>
            <a:prstGeom prst="straightConnector1">
              <a:avLst/>
            </a:prstGeom>
            <a:noFill/>
            <a:ln w="12700">
              <a:solidFill>
                <a:srgbClr val="000000"/>
              </a:solidFill>
              <a:round/>
            </a:ln>
            <a:extLst>
              <a:ext uri="{909E8E84-426E-40DD-AFC4-6F175D3DCCD1}">
                <a14:hiddenFill xmlns:a14="http://schemas.microsoft.com/office/drawing/2010/main">
                  <a:noFill/>
                </a14:hiddenFill>
              </a:ext>
            </a:extLst>
          </p:spPr>
        </p:cxnSp>
        <p:cxnSp>
          <p:nvCxnSpPr>
            <p:cNvPr id="13345" name="AutoShape 178"/>
            <p:cNvCxnSpPr>
              <a:cxnSpLocks noChangeShapeType="1"/>
            </p:cNvCxnSpPr>
            <p:nvPr/>
          </p:nvCxnSpPr>
          <p:spPr bwMode="auto">
            <a:xfrm flipH="1">
              <a:off x="8073" y="4690"/>
              <a:ext cx="186" cy="370"/>
            </a:xfrm>
            <a:prstGeom prst="straightConnector1">
              <a:avLst/>
            </a:prstGeom>
            <a:noFill/>
            <a:ln w="9525">
              <a:solidFill>
                <a:srgbClr val="000000"/>
              </a:solidFill>
              <a:round/>
            </a:ln>
            <a:extLst>
              <a:ext uri="{909E8E84-426E-40DD-AFC4-6F175D3DCCD1}">
                <a14:hiddenFill xmlns:a14="http://schemas.microsoft.com/office/drawing/2010/main">
                  <a:noFill/>
                </a14:hiddenFill>
              </a:ext>
            </a:extLst>
          </p:spPr>
        </p:cxnSp>
        <p:cxnSp>
          <p:nvCxnSpPr>
            <p:cNvPr id="13346" name="AutoShape 179"/>
            <p:cNvCxnSpPr>
              <a:cxnSpLocks noChangeShapeType="1"/>
            </p:cNvCxnSpPr>
            <p:nvPr/>
          </p:nvCxnSpPr>
          <p:spPr bwMode="auto">
            <a:xfrm>
              <a:off x="8073" y="4690"/>
              <a:ext cx="186" cy="370"/>
            </a:xfrm>
            <a:prstGeom prst="straightConnector1">
              <a:avLst/>
            </a:prstGeom>
            <a:noFill/>
            <a:ln w="9525">
              <a:solidFill>
                <a:srgbClr val="000000"/>
              </a:solidFill>
              <a:round/>
            </a:ln>
            <a:extLst>
              <a:ext uri="{909E8E84-426E-40DD-AFC4-6F175D3DCCD1}">
                <a14:hiddenFill xmlns:a14="http://schemas.microsoft.com/office/drawing/2010/main">
                  <a:noFill/>
                </a14:hiddenFill>
              </a:ext>
            </a:extLst>
          </p:spPr>
        </p:cxnSp>
        <p:cxnSp>
          <p:nvCxnSpPr>
            <p:cNvPr id="13347" name="AutoShape 180"/>
            <p:cNvCxnSpPr>
              <a:cxnSpLocks noChangeShapeType="1"/>
            </p:cNvCxnSpPr>
            <p:nvPr/>
          </p:nvCxnSpPr>
          <p:spPr bwMode="auto">
            <a:xfrm>
              <a:off x="8073" y="7203"/>
              <a:ext cx="1" cy="370"/>
            </a:xfrm>
            <a:prstGeom prst="straightConnector1">
              <a:avLst/>
            </a:prstGeom>
            <a:noFill/>
            <a:ln w="12700">
              <a:solidFill>
                <a:srgbClr val="000000"/>
              </a:solidFill>
              <a:round/>
            </a:ln>
            <a:extLst>
              <a:ext uri="{909E8E84-426E-40DD-AFC4-6F175D3DCCD1}">
                <a14:hiddenFill xmlns:a14="http://schemas.microsoft.com/office/drawing/2010/main">
                  <a:noFill/>
                </a14:hiddenFill>
              </a:ext>
            </a:extLst>
          </p:spPr>
        </p:cxnSp>
        <p:cxnSp>
          <p:nvCxnSpPr>
            <p:cNvPr id="13348" name="AutoShape 181"/>
            <p:cNvCxnSpPr>
              <a:cxnSpLocks noChangeShapeType="1"/>
            </p:cNvCxnSpPr>
            <p:nvPr/>
          </p:nvCxnSpPr>
          <p:spPr bwMode="auto">
            <a:xfrm>
              <a:off x="8259" y="7203"/>
              <a:ext cx="1" cy="370"/>
            </a:xfrm>
            <a:prstGeom prst="straightConnector1">
              <a:avLst/>
            </a:prstGeom>
            <a:noFill/>
            <a:ln w="12700">
              <a:solidFill>
                <a:srgbClr val="000000"/>
              </a:solidFill>
              <a:round/>
            </a:ln>
            <a:extLst>
              <a:ext uri="{909E8E84-426E-40DD-AFC4-6F175D3DCCD1}">
                <a14:hiddenFill xmlns:a14="http://schemas.microsoft.com/office/drawing/2010/main">
                  <a:noFill/>
                </a14:hiddenFill>
              </a:ext>
            </a:extLst>
          </p:spPr>
        </p:cxnSp>
        <p:cxnSp>
          <p:nvCxnSpPr>
            <p:cNvPr id="13349" name="AutoShape 182"/>
            <p:cNvCxnSpPr>
              <a:cxnSpLocks noChangeShapeType="1"/>
            </p:cNvCxnSpPr>
            <p:nvPr/>
          </p:nvCxnSpPr>
          <p:spPr bwMode="auto">
            <a:xfrm flipH="1">
              <a:off x="8073" y="7203"/>
              <a:ext cx="186" cy="370"/>
            </a:xfrm>
            <a:prstGeom prst="straightConnector1">
              <a:avLst/>
            </a:prstGeom>
            <a:noFill/>
            <a:ln w="9525">
              <a:solidFill>
                <a:srgbClr val="000000"/>
              </a:solidFill>
              <a:round/>
            </a:ln>
            <a:extLst>
              <a:ext uri="{909E8E84-426E-40DD-AFC4-6F175D3DCCD1}">
                <a14:hiddenFill xmlns:a14="http://schemas.microsoft.com/office/drawing/2010/main">
                  <a:noFill/>
                </a14:hiddenFill>
              </a:ext>
            </a:extLst>
          </p:spPr>
        </p:cxnSp>
        <p:cxnSp>
          <p:nvCxnSpPr>
            <p:cNvPr id="13350" name="AutoShape 183"/>
            <p:cNvCxnSpPr>
              <a:cxnSpLocks noChangeShapeType="1"/>
            </p:cNvCxnSpPr>
            <p:nvPr/>
          </p:nvCxnSpPr>
          <p:spPr bwMode="auto">
            <a:xfrm>
              <a:off x="8073" y="7203"/>
              <a:ext cx="186" cy="370"/>
            </a:xfrm>
            <a:prstGeom prst="straightConnector1">
              <a:avLst/>
            </a:prstGeom>
            <a:noFill/>
            <a:ln w="9525">
              <a:solidFill>
                <a:srgbClr val="000000"/>
              </a:solidFill>
              <a:round/>
            </a:ln>
            <a:extLst>
              <a:ext uri="{909E8E84-426E-40DD-AFC4-6F175D3DCCD1}">
                <a14:hiddenFill xmlns:a14="http://schemas.microsoft.com/office/drawing/2010/main">
                  <a:noFill/>
                </a14:hiddenFill>
              </a:ext>
            </a:extLst>
          </p:spPr>
        </p:cxnSp>
        <p:sp>
          <p:nvSpPr>
            <p:cNvPr id="13351" name="Freeform 184"/>
            <p:cNvSpPr/>
            <p:nvPr/>
          </p:nvSpPr>
          <p:spPr bwMode="auto">
            <a:xfrm>
              <a:off x="7120" y="4861"/>
              <a:ext cx="953" cy="2342"/>
            </a:xfrm>
            <a:custGeom>
              <a:avLst/>
              <a:gdLst>
                <a:gd name="T0" fmla="*/ 0 w 953"/>
                <a:gd name="T1" fmla="*/ 2342 h 2342"/>
                <a:gd name="T2" fmla="*/ 279 w 953"/>
                <a:gd name="T3" fmla="*/ 2342 h 2342"/>
                <a:gd name="T4" fmla="*/ 279 w 953"/>
                <a:gd name="T5" fmla="*/ 0 h 2342"/>
                <a:gd name="T6" fmla="*/ 953 w 953"/>
                <a:gd name="T7" fmla="*/ 0 h 234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953" h="2342">
                  <a:moveTo>
                    <a:pt x="0" y="2342"/>
                  </a:moveTo>
                  <a:lnTo>
                    <a:pt x="279" y="2342"/>
                  </a:lnTo>
                  <a:lnTo>
                    <a:pt x="279" y="0"/>
                  </a:lnTo>
                  <a:lnTo>
                    <a:pt x="953" y="0"/>
                  </a:lnTo>
                </a:path>
              </a:pathLst>
            </a:custGeom>
            <a:noFill/>
            <a:ln w="9525">
              <a:solidFill>
                <a:srgbClr val="000000"/>
              </a:solidFill>
              <a:round/>
            </a:ln>
            <a:extLst>
              <a:ext uri="{909E8E84-426E-40DD-AFC4-6F175D3DCCD1}">
                <a14:hiddenFill xmlns:a14="http://schemas.microsoft.com/office/drawing/2010/main">
                  <a:solidFill>
                    <a:srgbClr val="FFFFFF"/>
                  </a:solidFill>
                </a14:hiddenFill>
              </a:ext>
            </a:extLst>
          </p:spPr>
          <p:txBody>
            <a:bodyPr/>
            <a:lstStyle/>
            <a:p>
              <a:endParaRPr lang="zh-CN" altLang="en-US"/>
            </a:p>
          </p:txBody>
        </p:sp>
        <p:sp>
          <p:nvSpPr>
            <p:cNvPr id="13352" name="Freeform 185"/>
            <p:cNvSpPr/>
            <p:nvPr/>
          </p:nvSpPr>
          <p:spPr bwMode="auto">
            <a:xfrm>
              <a:off x="7120" y="5661"/>
              <a:ext cx="953" cy="1620"/>
            </a:xfrm>
            <a:custGeom>
              <a:avLst/>
              <a:gdLst>
                <a:gd name="T0" fmla="*/ 0 w 953"/>
                <a:gd name="T1" fmla="*/ 1620 h 1620"/>
                <a:gd name="T2" fmla="*/ 359 w 953"/>
                <a:gd name="T3" fmla="*/ 1620 h 1620"/>
                <a:gd name="T4" fmla="*/ 359 w 953"/>
                <a:gd name="T5" fmla="*/ 0 h 1620"/>
                <a:gd name="T6" fmla="*/ 953 w 953"/>
                <a:gd name="T7" fmla="*/ 0 h 162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953" h="1620">
                  <a:moveTo>
                    <a:pt x="0" y="1620"/>
                  </a:moveTo>
                  <a:lnTo>
                    <a:pt x="359" y="1620"/>
                  </a:lnTo>
                  <a:lnTo>
                    <a:pt x="359" y="0"/>
                  </a:lnTo>
                  <a:lnTo>
                    <a:pt x="953" y="0"/>
                  </a:lnTo>
                </a:path>
              </a:pathLst>
            </a:custGeom>
            <a:noFill/>
            <a:ln w="9525">
              <a:solidFill>
                <a:srgbClr val="000000"/>
              </a:solidFill>
              <a:round/>
            </a:ln>
            <a:extLst>
              <a:ext uri="{909E8E84-426E-40DD-AFC4-6F175D3DCCD1}">
                <a14:hiddenFill xmlns:a14="http://schemas.microsoft.com/office/drawing/2010/main">
                  <a:solidFill>
                    <a:srgbClr val="FFFFFF"/>
                  </a:solidFill>
                </a14:hiddenFill>
              </a:ext>
            </a:extLst>
          </p:spPr>
          <p:txBody>
            <a:bodyPr/>
            <a:lstStyle/>
            <a:p>
              <a:endParaRPr lang="zh-CN" altLang="en-US"/>
            </a:p>
          </p:txBody>
        </p:sp>
        <p:sp>
          <p:nvSpPr>
            <p:cNvPr id="13353" name="Freeform 186"/>
            <p:cNvSpPr/>
            <p:nvPr/>
          </p:nvSpPr>
          <p:spPr bwMode="auto">
            <a:xfrm>
              <a:off x="7121" y="6581"/>
              <a:ext cx="953" cy="759"/>
            </a:xfrm>
            <a:custGeom>
              <a:avLst/>
              <a:gdLst>
                <a:gd name="T0" fmla="*/ 0 w 953"/>
                <a:gd name="T1" fmla="*/ 759 h 759"/>
                <a:gd name="T2" fmla="*/ 468 w 953"/>
                <a:gd name="T3" fmla="*/ 759 h 759"/>
                <a:gd name="T4" fmla="*/ 468 w 953"/>
                <a:gd name="T5" fmla="*/ 0 h 759"/>
                <a:gd name="T6" fmla="*/ 953 w 953"/>
                <a:gd name="T7" fmla="*/ 0 h 75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953" h="759">
                  <a:moveTo>
                    <a:pt x="0" y="759"/>
                  </a:moveTo>
                  <a:lnTo>
                    <a:pt x="468" y="759"/>
                  </a:lnTo>
                  <a:lnTo>
                    <a:pt x="468" y="0"/>
                  </a:lnTo>
                  <a:lnTo>
                    <a:pt x="953" y="0"/>
                  </a:lnTo>
                </a:path>
              </a:pathLst>
            </a:custGeom>
            <a:noFill/>
            <a:ln w="9525">
              <a:solidFill>
                <a:srgbClr val="000000"/>
              </a:solidFill>
              <a:round/>
            </a:ln>
            <a:extLst>
              <a:ext uri="{909E8E84-426E-40DD-AFC4-6F175D3DCCD1}">
                <a14:hiddenFill xmlns:a14="http://schemas.microsoft.com/office/drawing/2010/main">
                  <a:solidFill>
                    <a:srgbClr val="FFFFFF"/>
                  </a:solidFill>
                </a14:hiddenFill>
              </a:ext>
            </a:extLst>
          </p:spPr>
          <p:txBody>
            <a:bodyPr/>
            <a:lstStyle/>
            <a:p>
              <a:endParaRPr lang="zh-CN" altLang="en-US"/>
            </a:p>
          </p:txBody>
        </p:sp>
        <p:sp>
          <p:nvSpPr>
            <p:cNvPr id="13354" name="Line 187"/>
            <p:cNvSpPr>
              <a:spLocks noChangeShapeType="1"/>
            </p:cNvSpPr>
            <p:nvPr/>
          </p:nvSpPr>
          <p:spPr bwMode="auto">
            <a:xfrm>
              <a:off x="7121" y="7419"/>
              <a:ext cx="953" cy="1"/>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a:lstStyle/>
            <a:p>
              <a:endParaRPr lang="zh-CN" altLang="en-US"/>
            </a:p>
          </p:txBody>
        </p:sp>
        <p:sp>
          <p:nvSpPr>
            <p:cNvPr id="13355" name="Rectangle 188"/>
            <p:cNvSpPr>
              <a:spLocks noChangeArrowheads="1"/>
            </p:cNvSpPr>
            <p:nvPr/>
          </p:nvSpPr>
          <p:spPr bwMode="auto">
            <a:xfrm>
              <a:off x="8679" y="4744"/>
              <a:ext cx="160" cy="143"/>
            </a:xfrm>
            <a:prstGeom prst="rect">
              <a:avLst/>
            </a:prstGeom>
            <a:solidFill>
              <a:srgbClr val="FFFFFF"/>
            </a:solidFill>
            <a:ln w="9525">
              <a:solidFill>
                <a:srgbClr val="000000"/>
              </a:solidFill>
              <a:miter lim="800000"/>
            </a:ln>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endParaRPr lang="zh-CN" altLang="en-US" sz="1600"/>
            </a:p>
          </p:txBody>
        </p:sp>
        <p:sp>
          <p:nvSpPr>
            <p:cNvPr id="13356" name="Rectangle 189"/>
            <p:cNvSpPr>
              <a:spLocks noChangeArrowheads="1"/>
            </p:cNvSpPr>
            <p:nvPr/>
          </p:nvSpPr>
          <p:spPr bwMode="auto">
            <a:xfrm>
              <a:off x="8679" y="4917"/>
              <a:ext cx="160" cy="143"/>
            </a:xfrm>
            <a:prstGeom prst="rect">
              <a:avLst/>
            </a:prstGeom>
            <a:solidFill>
              <a:srgbClr val="FFFFFF"/>
            </a:solidFill>
            <a:ln w="9525">
              <a:solidFill>
                <a:srgbClr val="000000"/>
              </a:solidFill>
              <a:miter lim="800000"/>
            </a:ln>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endParaRPr lang="zh-CN" altLang="en-US" sz="1600"/>
            </a:p>
          </p:txBody>
        </p:sp>
        <p:sp>
          <p:nvSpPr>
            <p:cNvPr id="13357" name="Line 190"/>
            <p:cNvSpPr>
              <a:spLocks noChangeShapeType="1"/>
            </p:cNvSpPr>
            <p:nvPr/>
          </p:nvSpPr>
          <p:spPr bwMode="auto">
            <a:xfrm>
              <a:off x="8259" y="4801"/>
              <a:ext cx="420" cy="1"/>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a:lstStyle/>
            <a:p>
              <a:endParaRPr lang="zh-CN" altLang="en-US"/>
            </a:p>
          </p:txBody>
        </p:sp>
        <p:sp>
          <p:nvSpPr>
            <p:cNvPr id="13358" name="Line 191"/>
            <p:cNvSpPr>
              <a:spLocks noChangeShapeType="1"/>
            </p:cNvSpPr>
            <p:nvPr/>
          </p:nvSpPr>
          <p:spPr bwMode="auto">
            <a:xfrm>
              <a:off x="8259" y="4986"/>
              <a:ext cx="420" cy="1"/>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a:lstStyle/>
            <a:p>
              <a:endParaRPr lang="zh-CN" altLang="en-US"/>
            </a:p>
          </p:txBody>
        </p:sp>
        <p:sp>
          <p:nvSpPr>
            <p:cNvPr id="13359" name="Rectangle 192"/>
            <p:cNvSpPr>
              <a:spLocks noChangeArrowheads="1"/>
            </p:cNvSpPr>
            <p:nvPr/>
          </p:nvSpPr>
          <p:spPr bwMode="auto">
            <a:xfrm>
              <a:off x="8680" y="5508"/>
              <a:ext cx="160" cy="143"/>
            </a:xfrm>
            <a:prstGeom prst="rect">
              <a:avLst/>
            </a:prstGeom>
            <a:solidFill>
              <a:srgbClr val="FFFFFF"/>
            </a:solidFill>
            <a:ln w="9525">
              <a:solidFill>
                <a:srgbClr val="000000"/>
              </a:solidFill>
              <a:miter lim="800000"/>
            </a:ln>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endParaRPr lang="zh-CN" altLang="en-US" sz="1600"/>
            </a:p>
          </p:txBody>
        </p:sp>
        <p:sp>
          <p:nvSpPr>
            <p:cNvPr id="13360" name="Rectangle 193"/>
            <p:cNvSpPr>
              <a:spLocks noChangeArrowheads="1"/>
            </p:cNvSpPr>
            <p:nvPr/>
          </p:nvSpPr>
          <p:spPr bwMode="auto">
            <a:xfrm>
              <a:off x="8680" y="5681"/>
              <a:ext cx="160" cy="143"/>
            </a:xfrm>
            <a:prstGeom prst="rect">
              <a:avLst/>
            </a:prstGeom>
            <a:solidFill>
              <a:srgbClr val="FFFFFF"/>
            </a:solidFill>
            <a:ln w="9525">
              <a:solidFill>
                <a:srgbClr val="000000"/>
              </a:solidFill>
              <a:miter lim="800000"/>
            </a:ln>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endParaRPr lang="zh-CN" altLang="en-US" sz="1600"/>
            </a:p>
          </p:txBody>
        </p:sp>
        <p:sp>
          <p:nvSpPr>
            <p:cNvPr id="13361" name="Line 194"/>
            <p:cNvSpPr>
              <a:spLocks noChangeShapeType="1"/>
            </p:cNvSpPr>
            <p:nvPr/>
          </p:nvSpPr>
          <p:spPr bwMode="auto">
            <a:xfrm>
              <a:off x="8260" y="5565"/>
              <a:ext cx="420" cy="1"/>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a:lstStyle/>
            <a:p>
              <a:endParaRPr lang="zh-CN" altLang="en-US"/>
            </a:p>
          </p:txBody>
        </p:sp>
        <p:sp>
          <p:nvSpPr>
            <p:cNvPr id="13362" name="Line 195"/>
            <p:cNvSpPr>
              <a:spLocks noChangeShapeType="1"/>
            </p:cNvSpPr>
            <p:nvPr/>
          </p:nvSpPr>
          <p:spPr bwMode="auto">
            <a:xfrm>
              <a:off x="8260" y="5750"/>
              <a:ext cx="420" cy="1"/>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a:lstStyle/>
            <a:p>
              <a:endParaRPr lang="zh-CN" altLang="en-US"/>
            </a:p>
          </p:txBody>
        </p:sp>
        <p:sp>
          <p:nvSpPr>
            <p:cNvPr id="13363" name="Rectangle 196"/>
            <p:cNvSpPr>
              <a:spLocks noChangeArrowheads="1"/>
            </p:cNvSpPr>
            <p:nvPr/>
          </p:nvSpPr>
          <p:spPr bwMode="auto">
            <a:xfrm>
              <a:off x="8680" y="6412"/>
              <a:ext cx="160" cy="143"/>
            </a:xfrm>
            <a:prstGeom prst="rect">
              <a:avLst/>
            </a:prstGeom>
            <a:solidFill>
              <a:srgbClr val="FFFFFF"/>
            </a:solidFill>
            <a:ln w="9525">
              <a:solidFill>
                <a:srgbClr val="000000"/>
              </a:solidFill>
              <a:miter lim="800000"/>
            </a:ln>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endParaRPr lang="zh-CN" altLang="en-US" sz="1600"/>
            </a:p>
          </p:txBody>
        </p:sp>
        <p:sp>
          <p:nvSpPr>
            <p:cNvPr id="13364" name="Rectangle 197"/>
            <p:cNvSpPr>
              <a:spLocks noChangeArrowheads="1"/>
            </p:cNvSpPr>
            <p:nvPr/>
          </p:nvSpPr>
          <p:spPr bwMode="auto">
            <a:xfrm>
              <a:off x="8680" y="6585"/>
              <a:ext cx="160" cy="143"/>
            </a:xfrm>
            <a:prstGeom prst="rect">
              <a:avLst/>
            </a:prstGeom>
            <a:solidFill>
              <a:srgbClr val="FFFFFF"/>
            </a:solidFill>
            <a:ln w="9525">
              <a:solidFill>
                <a:srgbClr val="000000"/>
              </a:solidFill>
              <a:miter lim="800000"/>
            </a:ln>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endParaRPr lang="zh-CN" altLang="en-US" sz="1600"/>
            </a:p>
          </p:txBody>
        </p:sp>
        <p:sp>
          <p:nvSpPr>
            <p:cNvPr id="13365" name="Line 198"/>
            <p:cNvSpPr>
              <a:spLocks noChangeShapeType="1"/>
            </p:cNvSpPr>
            <p:nvPr/>
          </p:nvSpPr>
          <p:spPr bwMode="auto">
            <a:xfrm>
              <a:off x="8260" y="6469"/>
              <a:ext cx="420" cy="1"/>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a:lstStyle/>
            <a:p>
              <a:endParaRPr lang="zh-CN" altLang="en-US"/>
            </a:p>
          </p:txBody>
        </p:sp>
        <p:sp>
          <p:nvSpPr>
            <p:cNvPr id="13366" name="Line 199"/>
            <p:cNvSpPr>
              <a:spLocks noChangeShapeType="1"/>
            </p:cNvSpPr>
            <p:nvPr/>
          </p:nvSpPr>
          <p:spPr bwMode="auto">
            <a:xfrm>
              <a:off x="8260" y="6654"/>
              <a:ext cx="420" cy="1"/>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a:lstStyle/>
            <a:p>
              <a:endParaRPr lang="zh-CN" altLang="en-US"/>
            </a:p>
          </p:txBody>
        </p:sp>
        <p:sp>
          <p:nvSpPr>
            <p:cNvPr id="13367" name="Rectangle 200"/>
            <p:cNvSpPr>
              <a:spLocks noChangeArrowheads="1"/>
            </p:cNvSpPr>
            <p:nvPr/>
          </p:nvSpPr>
          <p:spPr bwMode="auto">
            <a:xfrm>
              <a:off x="8679" y="7203"/>
              <a:ext cx="160" cy="143"/>
            </a:xfrm>
            <a:prstGeom prst="rect">
              <a:avLst/>
            </a:prstGeom>
            <a:solidFill>
              <a:srgbClr val="FFFFFF"/>
            </a:solidFill>
            <a:ln w="9525">
              <a:solidFill>
                <a:srgbClr val="000000"/>
              </a:solidFill>
              <a:miter lim="800000"/>
            </a:ln>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endParaRPr lang="zh-CN" altLang="en-US" sz="1600"/>
            </a:p>
          </p:txBody>
        </p:sp>
        <p:sp>
          <p:nvSpPr>
            <p:cNvPr id="13368" name="Rectangle 201"/>
            <p:cNvSpPr>
              <a:spLocks noChangeArrowheads="1"/>
            </p:cNvSpPr>
            <p:nvPr/>
          </p:nvSpPr>
          <p:spPr bwMode="auto">
            <a:xfrm>
              <a:off x="8679" y="7376"/>
              <a:ext cx="160" cy="143"/>
            </a:xfrm>
            <a:prstGeom prst="rect">
              <a:avLst/>
            </a:prstGeom>
            <a:solidFill>
              <a:srgbClr val="FFFFFF"/>
            </a:solidFill>
            <a:ln w="9525">
              <a:solidFill>
                <a:srgbClr val="000000"/>
              </a:solidFill>
              <a:miter lim="800000"/>
            </a:ln>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endParaRPr lang="zh-CN" altLang="en-US" sz="1600"/>
            </a:p>
          </p:txBody>
        </p:sp>
        <p:sp>
          <p:nvSpPr>
            <p:cNvPr id="13369" name="Line 202"/>
            <p:cNvSpPr>
              <a:spLocks noChangeShapeType="1"/>
            </p:cNvSpPr>
            <p:nvPr/>
          </p:nvSpPr>
          <p:spPr bwMode="auto">
            <a:xfrm>
              <a:off x="8259" y="7260"/>
              <a:ext cx="420" cy="1"/>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a:lstStyle/>
            <a:p>
              <a:endParaRPr lang="zh-CN" altLang="en-US"/>
            </a:p>
          </p:txBody>
        </p:sp>
        <p:sp>
          <p:nvSpPr>
            <p:cNvPr id="13370" name="Line 203"/>
            <p:cNvSpPr>
              <a:spLocks noChangeShapeType="1"/>
            </p:cNvSpPr>
            <p:nvPr/>
          </p:nvSpPr>
          <p:spPr bwMode="auto">
            <a:xfrm>
              <a:off x="8259" y="7445"/>
              <a:ext cx="420" cy="1"/>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a:lstStyle/>
            <a:p>
              <a:endParaRPr lang="zh-CN" altLang="en-US"/>
            </a:p>
          </p:txBody>
        </p:sp>
        <p:sp>
          <p:nvSpPr>
            <p:cNvPr id="13371" name="Rectangle 204"/>
            <p:cNvSpPr>
              <a:spLocks noChangeArrowheads="1"/>
            </p:cNvSpPr>
            <p:nvPr/>
          </p:nvSpPr>
          <p:spPr bwMode="auto">
            <a:xfrm>
              <a:off x="9203" y="4690"/>
              <a:ext cx="375" cy="50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algn="ctr" eaLnBrk="1" hangingPunct="1"/>
              <a:r>
                <a:rPr kumimoji="0" lang="en-US" altLang="zh-CN" sz="1600">
                  <a:solidFill>
                    <a:schemeClr val="tx1"/>
                  </a:solidFill>
                  <a:latin typeface="Calibri" panose="020F0502020204030204" pitchFamily="34" charset="0"/>
                </a:rPr>
                <a:t>4</a:t>
              </a:r>
              <a:r>
                <a:rPr kumimoji="0" lang="zh-CN" altLang="en-US" sz="1600">
                  <a:solidFill>
                    <a:schemeClr val="tx1"/>
                  </a:solidFill>
                  <a:latin typeface="Calibri" panose="020F0502020204030204" pitchFamily="34" charset="0"/>
                </a:rPr>
                <a:t>层</a:t>
              </a:r>
              <a:endParaRPr kumimoji="0" lang="zh-CN" altLang="zh-CN" sz="1600">
                <a:solidFill>
                  <a:schemeClr val="tx1"/>
                </a:solidFill>
              </a:endParaRPr>
            </a:p>
          </p:txBody>
        </p:sp>
        <p:sp>
          <p:nvSpPr>
            <p:cNvPr id="13372" name="Rectangle 205"/>
            <p:cNvSpPr>
              <a:spLocks noChangeArrowheads="1"/>
            </p:cNvSpPr>
            <p:nvPr/>
          </p:nvSpPr>
          <p:spPr bwMode="auto">
            <a:xfrm>
              <a:off x="9203" y="5488"/>
              <a:ext cx="375" cy="446"/>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algn="ctr" eaLnBrk="1" hangingPunct="1"/>
              <a:r>
                <a:rPr kumimoji="0" lang="en-US" altLang="zh-CN" sz="1600">
                  <a:solidFill>
                    <a:schemeClr val="tx1"/>
                  </a:solidFill>
                  <a:latin typeface="Calibri" panose="020F0502020204030204" pitchFamily="34" charset="0"/>
                </a:rPr>
                <a:t>3</a:t>
              </a:r>
              <a:r>
                <a:rPr kumimoji="0" lang="zh-CN" altLang="en-US" sz="1600">
                  <a:solidFill>
                    <a:schemeClr val="tx1"/>
                  </a:solidFill>
                  <a:latin typeface="Calibri" panose="020F0502020204030204" pitchFamily="34" charset="0"/>
                </a:rPr>
                <a:t>层</a:t>
              </a:r>
              <a:endParaRPr kumimoji="0" lang="zh-CN" altLang="zh-CN" sz="1600">
                <a:solidFill>
                  <a:schemeClr val="tx1"/>
                </a:solidFill>
              </a:endParaRPr>
            </a:p>
          </p:txBody>
        </p:sp>
        <p:sp>
          <p:nvSpPr>
            <p:cNvPr id="13373" name="Rectangle 206"/>
            <p:cNvSpPr>
              <a:spLocks noChangeArrowheads="1"/>
            </p:cNvSpPr>
            <p:nvPr/>
          </p:nvSpPr>
          <p:spPr bwMode="auto">
            <a:xfrm>
              <a:off x="9203" y="6277"/>
              <a:ext cx="375" cy="50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algn="ctr" eaLnBrk="1" hangingPunct="1"/>
              <a:r>
                <a:rPr kumimoji="0" lang="en-US" altLang="zh-CN" sz="1600">
                  <a:solidFill>
                    <a:schemeClr val="tx1"/>
                  </a:solidFill>
                  <a:latin typeface="Calibri" panose="020F0502020204030204" pitchFamily="34" charset="0"/>
                </a:rPr>
                <a:t>2</a:t>
              </a:r>
              <a:r>
                <a:rPr kumimoji="0" lang="zh-CN" altLang="en-US" sz="1600">
                  <a:solidFill>
                    <a:schemeClr val="tx1"/>
                  </a:solidFill>
                  <a:latin typeface="Calibri" panose="020F0502020204030204" pitchFamily="34" charset="0"/>
                </a:rPr>
                <a:t>层</a:t>
              </a:r>
              <a:endParaRPr kumimoji="0" lang="zh-CN" altLang="zh-CN" sz="1600">
                <a:solidFill>
                  <a:schemeClr val="tx1"/>
                </a:solidFill>
              </a:endParaRPr>
            </a:p>
          </p:txBody>
        </p:sp>
        <p:sp>
          <p:nvSpPr>
            <p:cNvPr id="13374" name="Rectangle 207"/>
            <p:cNvSpPr>
              <a:spLocks noChangeArrowheads="1"/>
            </p:cNvSpPr>
            <p:nvPr/>
          </p:nvSpPr>
          <p:spPr bwMode="auto">
            <a:xfrm>
              <a:off x="9203" y="7141"/>
              <a:ext cx="375" cy="50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algn="ctr" eaLnBrk="1" hangingPunct="1"/>
              <a:r>
                <a:rPr kumimoji="0" lang="en-US" altLang="zh-CN" sz="1600">
                  <a:solidFill>
                    <a:schemeClr val="tx1"/>
                  </a:solidFill>
                  <a:latin typeface="Calibri" panose="020F0502020204030204" pitchFamily="34" charset="0"/>
                </a:rPr>
                <a:t>1</a:t>
              </a:r>
              <a:r>
                <a:rPr kumimoji="0" lang="zh-CN" altLang="en-US" sz="1600">
                  <a:solidFill>
                    <a:schemeClr val="tx1"/>
                  </a:solidFill>
                  <a:latin typeface="Calibri" panose="020F0502020204030204" pitchFamily="34" charset="0"/>
                </a:rPr>
                <a:t>层</a:t>
              </a:r>
              <a:endParaRPr kumimoji="0" lang="zh-CN" altLang="zh-CN" sz="1600">
                <a:solidFill>
                  <a:schemeClr val="tx1"/>
                </a:solidFill>
              </a:endParaRPr>
            </a:p>
          </p:txBody>
        </p:sp>
        <p:cxnSp>
          <p:nvCxnSpPr>
            <p:cNvPr id="13375" name="AutoShape 208"/>
            <p:cNvCxnSpPr>
              <a:cxnSpLocks noChangeShapeType="1"/>
            </p:cNvCxnSpPr>
            <p:nvPr/>
          </p:nvCxnSpPr>
          <p:spPr bwMode="auto">
            <a:xfrm>
              <a:off x="6059" y="7338"/>
              <a:ext cx="875" cy="1"/>
            </a:xfrm>
            <a:prstGeom prst="straightConnector1">
              <a:avLst/>
            </a:prstGeom>
            <a:noFill/>
            <a:ln w="12700">
              <a:solidFill>
                <a:srgbClr val="000000"/>
              </a:solidFill>
              <a:round/>
            </a:ln>
            <a:extLst>
              <a:ext uri="{909E8E84-426E-40DD-AFC4-6F175D3DCCD1}">
                <a14:hiddenFill xmlns:a14="http://schemas.microsoft.com/office/drawing/2010/main">
                  <a:noFill/>
                </a14:hiddenFill>
              </a:ext>
            </a:extLst>
          </p:spPr>
        </p:cxnSp>
        <p:sp>
          <p:nvSpPr>
            <p:cNvPr id="13376" name="Rectangle 209"/>
            <p:cNvSpPr>
              <a:spLocks noChangeArrowheads="1"/>
            </p:cNvSpPr>
            <p:nvPr/>
          </p:nvSpPr>
          <p:spPr bwMode="auto">
            <a:xfrm>
              <a:off x="6844" y="7510"/>
              <a:ext cx="375" cy="27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algn="ctr" eaLnBrk="1" hangingPunct="1"/>
              <a:r>
                <a:rPr kumimoji="0" lang="en-US" altLang="zh-CN" sz="1600">
                  <a:solidFill>
                    <a:schemeClr val="tx1"/>
                  </a:solidFill>
                  <a:latin typeface="Calibri" panose="020F0502020204030204" pitchFamily="34" charset="0"/>
                </a:rPr>
                <a:t>BD</a:t>
              </a:r>
              <a:endParaRPr kumimoji="0" lang="zh-CN" altLang="zh-CN" sz="1600">
                <a:solidFill>
                  <a:schemeClr val="tx1"/>
                </a:solidFill>
              </a:endParaRPr>
            </a:p>
          </p:txBody>
        </p:sp>
        <p:sp>
          <p:nvSpPr>
            <p:cNvPr id="13377" name="Rectangle 210"/>
            <p:cNvSpPr>
              <a:spLocks noChangeArrowheads="1"/>
            </p:cNvSpPr>
            <p:nvPr/>
          </p:nvSpPr>
          <p:spPr bwMode="auto">
            <a:xfrm>
              <a:off x="7959" y="7573"/>
              <a:ext cx="375" cy="21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algn="ctr" eaLnBrk="1" hangingPunct="1"/>
              <a:r>
                <a:rPr kumimoji="0" lang="en-US" altLang="zh-CN" sz="1600">
                  <a:solidFill>
                    <a:schemeClr val="tx1"/>
                  </a:solidFill>
                  <a:latin typeface="Calibri" panose="020F0502020204030204" pitchFamily="34" charset="0"/>
                </a:rPr>
                <a:t>FD</a:t>
              </a:r>
              <a:endParaRPr kumimoji="0" lang="zh-CN" altLang="zh-CN" sz="1600">
                <a:solidFill>
                  <a:schemeClr val="tx1"/>
                </a:solidFill>
              </a:endParaRPr>
            </a:p>
          </p:txBody>
        </p:sp>
        <p:sp>
          <p:nvSpPr>
            <p:cNvPr id="13378" name="Rectangle 211"/>
            <p:cNvSpPr>
              <a:spLocks noChangeArrowheads="1"/>
            </p:cNvSpPr>
            <p:nvPr/>
          </p:nvSpPr>
          <p:spPr bwMode="auto">
            <a:xfrm>
              <a:off x="7959" y="6728"/>
              <a:ext cx="375" cy="171"/>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algn="ctr" eaLnBrk="1" hangingPunct="1"/>
              <a:r>
                <a:rPr kumimoji="0" lang="en-US" altLang="zh-CN" sz="1600">
                  <a:solidFill>
                    <a:schemeClr val="tx1"/>
                  </a:solidFill>
                  <a:latin typeface="Calibri" panose="020F0502020204030204" pitchFamily="34" charset="0"/>
                </a:rPr>
                <a:t>FD</a:t>
              </a:r>
              <a:endParaRPr kumimoji="0" lang="zh-CN" altLang="zh-CN" sz="1600">
                <a:solidFill>
                  <a:schemeClr val="tx1"/>
                </a:solidFill>
              </a:endParaRPr>
            </a:p>
          </p:txBody>
        </p:sp>
        <p:sp>
          <p:nvSpPr>
            <p:cNvPr id="13379" name="Rectangle 212"/>
            <p:cNvSpPr>
              <a:spLocks noChangeArrowheads="1"/>
            </p:cNvSpPr>
            <p:nvPr/>
          </p:nvSpPr>
          <p:spPr bwMode="auto">
            <a:xfrm>
              <a:off x="7959" y="5858"/>
              <a:ext cx="375" cy="171"/>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algn="ctr" eaLnBrk="1" hangingPunct="1"/>
              <a:r>
                <a:rPr kumimoji="0" lang="en-US" altLang="zh-CN" sz="1600">
                  <a:solidFill>
                    <a:schemeClr val="tx1"/>
                  </a:solidFill>
                  <a:latin typeface="Calibri" panose="020F0502020204030204" pitchFamily="34" charset="0"/>
                </a:rPr>
                <a:t>FD</a:t>
              </a:r>
              <a:endParaRPr kumimoji="0" lang="zh-CN" altLang="zh-CN" sz="1600">
                <a:solidFill>
                  <a:schemeClr val="tx1"/>
                </a:solidFill>
              </a:endParaRPr>
            </a:p>
          </p:txBody>
        </p:sp>
        <p:sp>
          <p:nvSpPr>
            <p:cNvPr id="13380" name="Rectangle 213"/>
            <p:cNvSpPr>
              <a:spLocks noChangeArrowheads="1"/>
            </p:cNvSpPr>
            <p:nvPr/>
          </p:nvSpPr>
          <p:spPr bwMode="auto">
            <a:xfrm>
              <a:off x="7959" y="5060"/>
              <a:ext cx="375" cy="171"/>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algn="ctr" eaLnBrk="1" hangingPunct="1"/>
              <a:r>
                <a:rPr kumimoji="0" lang="en-US" altLang="zh-CN" sz="1600">
                  <a:solidFill>
                    <a:schemeClr val="tx1"/>
                  </a:solidFill>
                  <a:latin typeface="Calibri" panose="020F0502020204030204" pitchFamily="34" charset="0"/>
                </a:rPr>
                <a:t>FD</a:t>
              </a:r>
              <a:endParaRPr kumimoji="0" lang="zh-CN" altLang="zh-CN" sz="1600">
                <a:solidFill>
                  <a:schemeClr val="tx1"/>
                </a:solidFill>
              </a:endParaRPr>
            </a:p>
          </p:txBody>
        </p:sp>
        <p:cxnSp>
          <p:nvCxnSpPr>
            <p:cNvPr id="13381" name="AutoShape 214"/>
            <p:cNvCxnSpPr>
              <a:cxnSpLocks noChangeShapeType="1"/>
              <a:stCxn id="13321" idx="3"/>
              <a:endCxn id="13352" idx="2"/>
            </p:cNvCxnSpPr>
            <p:nvPr/>
          </p:nvCxnSpPr>
          <p:spPr bwMode="auto">
            <a:xfrm>
              <a:off x="6638" y="5098"/>
              <a:ext cx="841" cy="563"/>
            </a:xfrm>
            <a:prstGeom prst="straightConnector1">
              <a:avLst/>
            </a:prstGeom>
            <a:noFill/>
            <a:ln w="9525">
              <a:solidFill>
                <a:srgbClr val="000000"/>
              </a:solidFill>
              <a:round/>
              <a:tailEnd type="triangle" w="med" len="med"/>
            </a:ln>
            <a:extLst>
              <a:ext uri="{909E8E84-426E-40DD-AFC4-6F175D3DCCD1}">
                <a14:hiddenFill xmlns:a14="http://schemas.microsoft.com/office/drawing/2010/main">
                  <a:noFill/>
                </a14:hiddenFill>
              </a:ext>
            </a:extLst>
          </p:spPr>
        </p:cxnSp>
        <p:sp>
          <p:nvSpPr>
            <p:cNvPr id="13382" name="Rectangle 215"/>
            <p:cNvSpPr>
              <a:spLocks noChangeArrowheads="1"/>
            </p:cNvSpPr>
            <p:nvPr/>
          </p:nvSpPr>
          <p:spPr bwMode="auto">
            <a:xfrm>
              <a:off x="6059" y="7393"/>
              <a:ext cx="563" cy="39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algn="ctr" eaLnBrk="1" hangingPunct="1"/>
              <a:r>
                <a:rPr kumimoji="0" lang="zh-CN" altLang="en-US" sz="1600">
                  <a:solidFill>
                    <a:schemeClr val="tx1"/>
                  </a:solidFill>
                  <a:latin typeface="Calibri" panose="020F0502020204030204" pitchFamily="34" charset="0"/>
                </a:rPr>
                <a:t>公用通信网</a:t>
              </a:r>
              <a:endParaRPr kumimoji="0" lang="zh-CN" altLang="zh-CN" sz="1600">
                <a:solidFill>
                  <a:schemeClr val="tx1"/>
                </a:solidFill>
              </a:endParaRPr>
            </a:p>
          </p:txBody>
        </p:sp>
        <p:cxnSp>
          <p:nvCxnSpPr>
            <p:cNvPr id="13383" name="AutoShape 216"/>
            <p:cNvCxnSpPr>
              <a:cxnSpLocks noChangeShapeType="1"/>
              <a:stCxn id="13323" idx="3"/>
            </p:cNvCxnSpPr>
            <p:nvPr/>
          </p:nvCxnSpPr>
          <p:spPr bwMode="auto">
            <a:xfrm>
              <a:off x="6638" y="5940"/>
              <a:ext cx="2041" cy="570"/>
            </a:xfrm>
            <a:prstGeom prst="straightConnector1">
              <a:avLst/>
            </a:prstGeom>
            <a:noFill/>
            <a:ln w="9525">
              <a:solidFill>
                <a:srgbClr val="000000"/>
              </a:solidFill>
              <a:round/>
              <a:tailEnd type="triangle" w="med" len="med"/>
            </a:ln>
            <a:extLst>
              <a:ext uri="{909E8E84-426E-40DD-AFC4-6F175D3DCCD1}">
                <a14:hiddenFill xmlns:a14="http://schemas.microsoft.com/office/drawing/2010/main">
                  <a:noFill/>
                </a14:hiddenFill>
              </a:ext>
            </a:extLst>
          </p:spPr>
        </p:cxnSp>
        <p:cxnSp>
          <p:nvCxnSpPr>
            <p:cNvPr id="13384" name="AutoShape 217"/>
            <p:cNvCxnSpPr>
              <a:cxnSpLocks noChangeShapeType="1"/>
            </p:cNvCxnSpPr>
            <p:nvPr/>
          </p:nvCxnSpPr>
          <p:spPr bwMode="auto">
            <a:xfrm flipH="1">
              <a:off x="7298" y="4126"/>
              <a:ext cx="21" cy="3049"/>
            </a:xfrm>
            <a:prstGeom prst="straightConnector1">
              <a:avLst/>
            </a:prstGeom>
            <a:noFill/>
            <a:ln w="9525">
              <a:solidFill>
                <a:srgbClr val="000000"/>
              </a:solidFill>
              <a:prstDash val="dash"/>
              <a:round/>
            </a:ln>
            <a:extLst>
              <a:ext uri="{909E8E84-426E-40DD-AFC4-6F175D3DCCD1}">
                <a14:hiddenFill xmlns:a14="http://schemas.microsoft.com/office/drawing/2010/main">
                  <a:noFill/>
                </a14:hiddenFill>
              </a:ext>
            </a:extLst>
          </p:spPr>
        </p:cxnSp>
        <p:cxnSp>
          <p:nvCxnSpPr>
            <p:cNvPr id="13385" name="AutoShape 218"/>
            <p:cNvCxnSpPr>
              <a:cxnSpLocks noChangeShapeType="1"/>
            </p:cNvCxnSpPr>
            <p:nvPr/>
          </p:nvCxnSpPr>
          <p:spPr bwMode="auto">
            <a:xfrm>
              <a:off x="8333" y="4073"/>
              <a:ext cx="1" cy="3570"/>
            </a:xfrm>
            <a:prstGeom prst="straightConnector1">
              <a:avLst/>
            </a:prstGeom>
            <a:noFill/>
            <a:ln w="9525">
              <a:solidFill>
                <a:srgbClr val="000000"/>
              </a:solidFill>
              <a:prstDash val="dash"/>
              <a:round/>
            </a:ln>
            <a:extLst>
              <a:ext uri="{909E8E84-426E-40DD-AFC4-6F175D3DCCD1}">
                <a14:hiddenFill xmlns:a14="http://schemas.microsoft.com/office/drawing/2010/main">
                  <a:noFill/>
                </a14:hiddenFill>
              </a:ext>
            </a:extLst>
          </p:spPr>
        </p:cxnSp>
        <p:sp>
          <p:nvSpPr>
            <p:cNvPr id="13386" name="Rectangle 219"/>
            <p:cNvSpPr>
              <a:spLocks noChangeArrowheads="1"/>
            </p:cNvSpPr>
            <p:nvPr/>
          </p:nvSpPr>
          <p:spPr bwMode="auto">
            <a:xfrm>
              <a:off x="7378" y="4008"/>
              <a:ext cx="882" cy="31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algn="just" eaLnBrk="1" hangingPunct="1"/>
              <a:r>
                <a:rPr kumimoji="0" lang="zh-CN" altLang="en-US" sz="1600">
                  <a:solidFill>
                    <a:schemeClr val="tx1"/>
                  </a:solidFill>
                  <a:latin typeface="Calibri" panose="020F0502020204030204" pitchFamily="34" charset="0"/>
                </a:rPr>
                <a:t>电缆竖井</a:t>
              </a:r>
              <a:endParaRPr kumimoji="0" lang="zh-CN" altLang="zh-CN" sz="1600">
                <a:solidFill>
                  <a:schemeClr val="tx1"/>
                </a:solidFill>
              </a:endParaRPr>
            </a:p>
          </p:txBody>
        </p:sp>
        <p:sp>
          <p:nvSpPr>
            <p:cNvPr id="13387" name="Rectangle 220"/>
            <p:cNvSpPr>
              <a:spLocks noChangeArrowheads="1"/>
            </p:cNvSpPr>
            <p:nvPr/>
          </p:nvSpPr>
          <p:spPr bwMode="auto">
            <a:xfrm>
              <a:off x="8574" y="5060"/>
              <a:ext cx="375" cy="171"/>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algn="ctr" eaLnBrk="1" hangingPunct="1"/>
              <a:r>
                <a:rPr kumimoji="0" lang="en-US" altLang="zh-CN" sz="1600">
                  <a:solidFill>
                    <a:schemeClr val="tx1"/>
                  </a:solidFill>
                  <a:latin typeface="Calibri" panose="020F0502020204030204" pitchFamily="34" charset="0"/>
                </a:rPr>
                <a:t>TO</a:t>
              </a:r>
              <a:endParaRPr kumimoji="0" lang="zh-CN" altLang="zh-CN" sz="1600">
                <a:solidFill>
                  <a:schemeClr val="tx1"/>
                </a:solidFill>
              </a:endParaRPr>
            </a:p>
          </p:txBody>
        </p:sp>
        <p:sp>
          <p:nvSpPr>
            <p:cNvPr id="13388" name="Rectangle 221"/>
            <p:cNvSpPr>
              <a:spLocks noChangeArrowheads="1"/>
            </p:cNvSpPr>
            <p:nvPr/>
          </p:nvSpPr>
          <p:spPr bwMode="auto">
            <a:xfrm>
              <a:off x="8574" y="5824"/>
              <a:ext cx="375" cy="171"/>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algn="ctr" eaLnBrk="1" hangingPunct="1"/>
              <a:r>
                <a:rPr kumimoji="0" lang="en-US" altLang="zh-CN" sz="1600">
                  <a:solidFill>
                    <a:schemeClr val="tx1"/>
                  </a:solidFill>
                  <a:latin typeface="Calibri" panose="020F0502020204030204" pitchFamily="34" charset="0"/>
                </a:rPr>
                <a:t>TO</a:t>
              </a:r>
              <a:endParaRPr kumimoji="0" lang="zh-CN" altLang="zh-CN" sz="1600">
                <a:solidFill>
                  <a:schemeClr val="tx1"/>
                </a:solidFill>
              </a:endParaRPr>
            </a:p>
          </p:txBody>
        </p:sp>
        <p:sp>
          <p:nvSpPr>
            <p:cNvPr id="13389" name="Rectangle 222"/>
            <p:cNvSpPr>
              <a:spLocks noChangeArrowheads="1"/>
            </p:cNvSpPr>
            <p:nvPr/>
          </p:nvSpPr>
          <p:spPr bwMode="auto">
            <a:xfrm>
              <a:off x="8574" y="6728"/>
              <a:ext cx="375" cy="171"/>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algn="ctr" eaLnBrk="1" hangingPunct="1"/>
              <a:r>
                <a:rPr kumimoji="0" lang="en-US" altLang="zh-CN" sz="1600">
                  <a:solidFill>
                    <a:schemeClr val="tx1"/>
                  </a:solidFill>
                  <a:latin typeface="Calibri" panose="020F0502020204030204" pitchFamily="34" charset="0"/>
                </a:rPr>
                <a:t>TO</a:t>
              </a:r>
              <a:endParaRPr kumimoji="0" lang="zh-CN" altLang="zh-CN" sz="1600">
                <a:solidFill>
                  <a:schemeClr val="tx1"/>
                </a:solidFill>
              </a:endParaRPr>
            </a:p>
          </p:txBody>
        </p:sp>
        <p:sp>
          <p:nvSpPr>
            <p:cNvPr id="13390" name="Rectangle 223"/>
            <p:cNvSpPr>
              <a:spLocks noChangeArrowheads="1"/>
            </p:cNvSpPr>
            <p:nvPr/>
          </p:nvSpPr>
          <p:spPr bwMode="auto">
            <a:xfrm>
              <a:off x="8574" y="7519"/>
              <a:ext cx="375" cy="16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algn="ctr" eaLnBrk="1" hangingPunct="1"/>
              <a:r>
                <a:rPr kumimoji="0" lang="en-US" altLang="zh-CN" sz="1600">
                  <a:solidFill>
                    <a:schemeClr val="tx1"/>
                  </a:solidFill>
                  <a:latin typeface="Calibri" panose="020F0502020204030204" pitchFamily="34" charset="0"/>
                </a:rPr>
                <a:t>TO</a:t>
              </a:r>
              <a:endParaRPr kumimoji="0" lang="zh-CN" altLang="zh-CN" sz="1600">
                <a:solidFill>
                  <a:schemeClr val="tx1"/>
                </a:solidFill>
              </a:endParaRPr>
            </a:p>
          </p:txBody>
        </p:sp>
        <p:sp>
          <p:nvSpPr>
            <p:cNvPr id="13391" name="Rectangle 224"/>
            <p:cNvSpPr>
              <a:spLocks noChangeArrowheads="1"/>
            </p:cNvSpPr>
            <p:nvPr/>
          </p:nvSpPr>
          <p:spPr bwMode="auto">
            <a:xfrm>
              <a:off x="5961" y="6787"/>
              <a:ext cx="594" cy="256"/>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algn="ctr" eaLnBrk="1" hangingPunct="1"/>
              <a:r>
                <a:rPr kumimoji="0" lang="zh-CN" altLang="en-US" sz="1600">
                  <a:solidFill>
                    <a:schemeClr val="tx1"/>
                  </a:solidFill>
                  <a:latin typeface="Calibri" panose="020F0502020204030204" pitchFamily="34" charset="0"/>
                </a:rPr>
                <a:t>设备间</a:t>
              </a:r>
              <a:endParaRPr kumimoji="0" lang="zh-CN" altLang="zh-CN" sz="1600">
                <a:solidFill>
                  <a:schemeClr val="tx1"/>
                </a:solidFill>
              </a:endParaRPr>
            </a:p>
          </p:txBody>
        </p:sp>
        <p:cxnSp>
          <p:nvCxnSpPr>
            <p:cNvPr id="13392" name="AutoShape 225"/>
            <p:cNvCxnSpPr>
              <a:cxnSpLocks noChangeShapeType="1"/>
              <a:stCxn id="13391" idx="3"/>
            </p:cNvCxnSpPr>
            <p:nvPr/>
          </p:nvCxnSpPr>
          <p:spPr bwMode="auto">
            <a:xfrm>
              <a:off x="6555" y="6915"/>
              <a:ext cx="466" cy="147"/>
            </a:xfrm>
            <a:prstGeom prst="straightConnector1">
              <a:avLst/>
            </a:prstGeom>
            <a:noFill/>
            <a:ln w="9525">
              <a:solidFill>
                <a:srgbClr val="000000"/>
              </a:solidFill>
              <a:round/>
              <a:tailEnd type="triangle" w="med" len="med"/>
            </a:ln>
            <a:extLst>
              <a:ext uri="{909E8E84-426E-40DD-AFC4-6F175D3DCCD1}">
                <a14:hiddenFill xmlns:a14="http://schemas.microsoft.com/office/drawing/2010/main">
                  <a:noFill/>
                </a14:hiddenFill>
              </a:ext>
            </a:extLst>
          </p:spPr>
        </p:cxnSp>
      </p:grpSp>
    </p:spTree>
  </p:cSld>
  <p:clrMapOvr>
    <a:masterClrMapping/>
  </p:clrMapOvr>
  <p:transition>
    <p:zoom/>
  </p:transition>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7282" name="Picture 38" descr="3"/>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725805" y="1286193"/>
            <a:ext cx="4360863"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7283" name="Rectangle 39"/>
          <p:cNvSpPr>
            <a:spLocks noChangeArrowheads="1"/>
          </p:cNvSpPr>
          <p:nvPr/>
        </p:nvSpPr>
        <p:spPr bwMode="auto">
          <a:xfrm>
            <a:off x="981393" y="1363980"/>
            <a:ext cx="3948112" cy="478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lnSpc>
                <a:spcPct val="105000"/>
              </a:lnSpc>
              <a:spcBef>
                <a:spcPct val="20000"/>
              </a:spcBef>
            </a:pPr>
            <a:r>
              <a:rPr lang="en-US" altLang="zh-CN" sz="2400" b="1">
                <a:solidFill>
                  <a:schemeClr val="bg1"/>
                </a:solidFill>
              </a:rPr>
              <a:t>3.3.3  </a:t>
            </a:r>
            <a:r>
              <a:rPr lang="zh-CN" altLang="zh-CN" sz="2400" b="1">
                <a:solidFill>
                  <a:schemeClr val="bg1"/>
                </a:solidFill>
              </a:rPr>
              <a:t>光缆</a:t>
            </a:r>
            <a:r>
              <a:rPr lang="zh-CN" altLang="en-US" sz="2400" b="1">
                <a:solidFill>
                  <a:schemeClr val="bg1"/>
                </a:solidFill>
              </a:rPr>
              <a:t>＋电缆</a:t>
            </a:r>
            <a:r>
              <a:rPr lang="zh-CN" altLang="zh-CN" sz="2400" b="1">
                <a:solidFill>
                  <a:schemeClr val="bg1"/>
                </a:solidFill>
              </a:rPr>
              <a:t>布线方案</a:t>
            </a:r>
            <a:endParaRPr lang="zh-CN" altLang="en-US" sz="2200" b="1">
              <a:solidFill>
                <a:schemeClr val="bg1"/>
              </a:solidFill>
            </a:endParaRPr>
          </a:p>
        </p:txBody>
      </p:sp>
      <p:sp>
        <p:nvSpPr>
          <p:cNvPr id="97284" name="标题 1"/>
          <p:cNvSpPr/>
          <p:nvPr/>
        </p:nvSpPr>
        <p:spPr bwMode="auto">
          <a:xfrm>
            <a:off x="3071813" y="260350"/>
            <a:ext cx="6453187"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r>
              <a:rPr lang="en-US" altLang="zh-CN" sz="3200" b="1"/>
              <a:t>3.3 </a:t>
            </a:r>
            <a:r>
              <a:rPr lang="zh-CN" altLang="en-US" sz="3200" b="1"/>
              <a:t>综合布线系统链路线缆选择</a:t>
            </a:r>
            <a:endParaRPr kumimoji="0" lang="zh-CN" altLang="en-US" sz="3200" b="1">
              <a:solidFill>
                <a:srgbClr val="375B79"/>
              </a:solidFill>
            </a:endParaRPr>
          </a:p>
        </p:txBody>
      </p:sp>
      <p:sp>
        <p:nvSpPr>
          <p:cNvPr id="97285" name="矩形 2"/>
          <p:cNvSpPr>
            <a:spLocks noChangeArrowheads="1"/>
          </p:cNvSpPr>
          <p:nvPr/>
        </p:nvSpPr>
        <p:spPr bwMode="auto">
          <a:xfrm>
            <a:off x="695960" y="2708910"/>
            <a:ext cx="10818495" cy="2091690"/>
          </a:xfrm>
          <a:prstGeom prst="rect">
            <a:avLst/>
          </a:prstGeom>
          <a:noFill/>
          <a:ln w="9525">
            <a:solidFill>
              <a:srgbClr val="92D050"/>
            </a:solidFill>
            <a:miter lim="800000"/>
          </a:ln>
        </p:spPr>
        <p:txBody>
          <a:bodyPr wrap="square">
            <a:spAutoFit/>
          </a:bodyPr>
          <a:lstStyle>
            <a:lvl1pPr indent="713105"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r>
              <a:rPr lang="zh-CN" altLang="zh-CN" sz="2600" b="1"/>
              <a:t>光缆</a:t>
            </a:r>
            <a:r>
              <a:rPr lang="en-US" altLang="zh-CN" sz="2600" b="1"/>
              <a:t>+</a:t>
            </a:r>
            <a:r>
              <a:rPr lang="zh-CN" altLang="zh-CN" sz="2600" b="1"/>
              <a:t>光缆</a:t>
            </a:r>
            <a:r>
              <a:rPr lang="en-US" altLang="zh-CN" sz="2600" b="1"/>
              <a:t>+</a:t>
            </a:r>
            <a:r>
              <a:rPr lang="zh-CN" altLang="zh-CN" sz="2600" b="1"/>
              <a:t>电缆布线方案也就是在建筑群子系统和干线子系统采用光缆，在配线子系统采用电缆。这时整个综合布线系统会设有</a:t>
            </a:r>
            <a:r>
              <a:rPr lang="en-US" altLang="zh-CN" sz="2600" b="1"/>
              <a:t>1</a:t>
            </a:r>
            <a:r>
              <a:rPr lang="zh-CN" altLang="zh-CN" sz="2600" b="1"/>
              <a:t>～</a:t>
            </a:r>
            <a:r>
              <a:rPr lang="en-US" altLang="zh-CN" sz="2600" b="1"/>
              <a:t>2</a:t>
            </a:r>
            <a:r>
              <a:rPr lang="zh-CN" altLang="zh-CN" sz="2600" b="1"/>
              <a:t>个设备间作为网络中心机房及分机房，其余各楼宇不单独设设备间，而是将给楼宇的</a:t>
            </a:r>
            <a:r>
              <a:rPr lang="en-US" altLang="zh-CN" sz="2600" b="1"/>
              <a:t>BD</a:t>
            </a:r>
            <a:r>
              <a:rPr lang="zh-CN" altLang="zh-CN" sz="2600" b="1"/>
              <a:t>配线设备和交换设备放置在楼宇中间层次的电信间，也就是将</a:t>
            </a:r>
            <a:r>
              <a:rPr lang="en-US" altLang="zh-CN" sz="2600" b="1"/>
              <a:t>BD</a:t>
            </a:r>
            <a:r>
              <a:rPr lang="zh-CN" altLang="zh-CN" sz="2600" b="1"/>
              <a:t>和</a:t>
            </a:r>
            <a:r>
              <a:rPr lang="en-US" altLang="zh-CN" sz="2600" b="1"/>
              <a:t>FD</a:t>
            </a:r>
            <a:r>
              <a:rPr lang="zh-CN" altLang="zh-CN" sz="2600" b="1"/>
              <a:t>合并使用，如图</a:t>
            </a:r>
            <a:r>
              <a:rPr lang="en-US" altLang="zh-CN" sz="2600" b="1"/>
              <a:t>3-22</a:t>
            </a:r>
            <a:r>
              <a:rPr lang="zh-CN" altLang="zh-CN" sz="2600" b="1"/>
              <a:t>所示。</a:t>
            </a:r>
            <a:endParaRPr lang="zh-CN" altLang="zh-CN" sz="2600" b="1"/>
          </a:p>
        </p:txBody>
      </p:sp>
      <p:sp>
        <p:nvSpPr>
          <p:cNvPr id="97286" name="Rectangle 75"/>
          <p:cNvSpPr>
            <a:spLocks noChangeArrowheads="1"/>
          </p:cNvSpPr>
          <p:nvPr/>
        </p:nvSpPr>
        <p:spPr bwMode="auto">
          <a:xfrm>
            <a:off x="700405" y="1987868"/>
            <a:ext cx="4214813" cy="571500"/>
          </a:xfrm>
          <a:prstGeom prst="rect">
            <a:avLst/>
          </a:prstGeom>
          <a:noFill/>
          <a:ln w="9525">
            <a:solidFill>
              <a:srgbClr val="C3D7E1"/>
            </a:solidFill>
            <a:miter lim="800000"/>
          </a:ln>
          <a:effectLst/>
        </p:spPr>
        <p:txBody>
          <a:bodyPr anchor="ct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r>
              <a:rPr lang="en-US" altLang="zh-CN" sz="2600" b="1"/>
              <a:t>1.</a:t>
            </a:r>
            <a:r>
              <a:rPr lang="zh-CN" altLang="zh-CN" sz="2600" b="1"/>
              <a:t>光缆</a:t>
            </a:r>
            <a:r>
              <a:rPr lang="en-US" altLang="zh-CN" sz="2600" b="1"/>
              <a:t>+</a:t>
            </a:r>
            <a:r>
              <a:rPr lang="zh-CN" altLang="zh-CN" sz="2600" b="1"/>
              <a:t>光缆</a:t>
            </a:r>
            <a:r>
              <a:rPr lang="en-US" altLang="zh-CN" sz="2600" b="1"/>
              <a:t>+</a:t>
            </a:r>
            <a:r>
              <a:rPr lang="zh-CN" altLang="zh-CN" sz="2600" b="1"/>
              <a:t>电缆布线方案</a:t>
            </a:r>
            <a:endParaRPr lang="zh-CN" altLang="en-US" sz="2600" b="1"/>
          </a:p>
        </p:txBody>
      </p:sp>
    </p:spTree>
  </p:cSld>
  <p:clrMapOvr>
    <a:masterClrMapping/>
  </p:clrMapOvr>
  <p:transition/>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2208213" y="115888"/>
            <a:ext cx="7343775" cy="6711950"/>
          </a:xfrm>
          <a:prstGeom prst="rect">
            <a:avLst/>
          </a:prstGeom>
          <a:ln>
            <a:noFill/>
          </a:ln>
          <a:extLs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9330" name="Picture 38" descr="3"/>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653415" y="1286193"/>
            <a:ext cx="4360863"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9331" name="Rectangle 39"/>
          <p:cNvSpPr>
            <a:spLocks noChangeArrowheads="1"/>
          </p:cNvSpPr>
          <p:nvPr/>
        </p:nvSpPr>
        <p:spPr bwMode="auto">
          <a:xfrm>
            <a:off x="909003" y="1363980"/>
            <a:ext cx="3948112" cy="478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lnSpc>
                <a:spcPct val="105000"/>
              </a:lnSpc>
              <a:spcBef>
                <a:spcPct val="20000"/>
              </a:spcBef>
            </a:pPr>
            <a:r>
              <a:rPr lang="en-US" altLang="zh-CN" sz="2400" b="1">
                <a:solidFill>
                  <a:schemeClr val="bg1"/>
                </a:solidFill>
              </a:rPr>
              <a:t>3.3.3  </a:t>
            </a:r>
            <a:r>
              <a:rPr lang="zh-CN" altLang="zh-CN" sz="2400" b="1">
                <a:solidFill>
                  <a:schemeClr val="bg1"/>
                </a:solidFill>
              </a:rPr>
              <a:t>光缆</a:t>
            </a:r>
            <a:r>
              <a:rPr lang="zh-CN" altLang="en-US" sz="2400" b="1">
                <a:solidFill>
                  <a:schemeClr val="bg1"/>
                </a:solidFill>
              </a:rPr>
              <a:t>＋电缆</a:t>
            </a:r>
            <a:r>
              <a:rPr lang="zh-CN" altLang="zh-CN" sz="2400" b="1">
                <a:solidFill>
                  <a:schemeClr val="bg1"/>
                </a:solidFill>
              </a:rPr>
              <a:t>布线方案</a:t>
            </a:r>
            <a:endParaRPr lang="zh-CN" altLang="en-US" sz="2200" b="1">
              <a:solidFill>
                <a:schemeClr val="bg1"/>
              </a:solidFill>
            </a:endParaRPr>
          </a:p>
        </p:txBody>
      </p:sp>
      <p:sp>
        <p:nvSpPr>
          <p:cNvPr id="99332" name="标题 1"/>
          <p:cNvSpPr/>
          <p:nvPr/>
        </p:nvSpPr>
        <p:spPr bwMode="auto">
          <a:xfrm>
            <a:off x="3071813" y="260350"/>
            <a:ext cx="6453187"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r>
              <a:rPr lang="en-US" altLang="zh-CN" sz="3200" b="1"/>
              <a:t>3.3 </a:t>
            </a:r>
            <a:r>
              <a:rPr lang="zh-CN" altLang="en-US" sz="3200" b="1"/>
              <a:t>综合布线系统链路线缆选择</a:t>
            </a:r>
            <a:endParaRPr kumimoji="0" lang="zh-CN" altLang="en-US" sz="3200" b="1">
              <a:solidFill>
                <a:srgbClr val="375B79"/>
              </a:solidFill>
            </a:endParaRPr>
          </a:p>
        </p:txBody>
      </p:sp>
      <p:sp>
        <p:nvSpPr>
          <p:cNvPr id="99333" name="矩形 2"/>
          <p:cNvSpPr>
            <a:spLocks noChangeArrowheads="1"/>
          </p:cNvSpPr>
          <p:nvPr/>
        </p:nvSpPr>
        <p:spPr bwMode="auto">
          <a:xfrm>
            <a:off x="623570" y="2705735"/>
            <a:ext cx="10899775" cy="1568450"/>
          </a:xfrm>
          <a:prstGeom prst="rect">
            <a:avLst/>
          </a:prstGeom>
          <a:noFill/>
          <a:ln w="9525">
            <a:solidFill>
              <a:srgbClr val="92D050"/>
            </a:solidFill>
            <a:miter lim="800000"/>
          </a:ln>
        </p:spPr>
        <p:txBody>
          <a:bodyPr wrap="square">
            <a:spAutoFit/>
          </a:bodyPr>
          <a:lstStyle>
            <a:lvl1pPr indent="628650"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r>
              <a:rPr lang="zh-CN" altLang="zh-CN" sz="2400"/>
              <a:t>建筑物干线光缆、建筑群干线光缆的长度参看表</a:t>
            </a:r>
            <a:r>
              <a:rPr lang="en-US" altLang="zh-CN" sz="2400"/>
              <a:t>3-5</a:t>
            </a:r>
            <a:r>
              <a:rPr lang="zh-CN" altLang="zh-CN" sz="2400"/>
              <a:t>，在选择光缆的类型时参考表</a:t>
            </a:r>
            <a:r>
              <a:rPr lang="en-US" altLang="zh-CN" sz="2400"/>
              <a:t>3-5</a:t>
            </a:r>
            <a:r>
              <a:rPr lang="zh-CN" altLang="zh-CN" sz="2400"/>
              <a:t>、表</a:t>
            </a:r>
            <a:r>
              <a:rPr lang="en-US" altLang="zh-CN" sz="2400"/>
              <a:t>3-6</a:t>
            </a:r>
            <a:r>
              <a:rPr lang="zh-CN" altLang="zh-CN" sz="2400"/>
              <a:t>，根据网络类型选择合适的光缆类型。</a:t>
            </a:r>
            <a:endParaRPr lang="zh-CN" altLang="zh-CN" sz="2400"/>
          </a:p>
          <a:p>
            <a:pPr eaLnBrk="1" hangingPunct="1"/>
            <a:r>
              <a:rPr lang="zh-CN" altLang="zh-CN" sz="2400"/>
              <a:t>和</a:t>
            </a:r>
            <a:r>
              <a:rPr lang="en-US" altLang="zh-CN" sz="2400"/>
              <a:t>3.3.2</a:t>
            </a:r>
            <a:r>
              <a:rPr lang="zh-CN" altLang="zh-CN" sz="2400"/>
              <a:t>全光缆布线方案中不同的是配线子系统，在这里配线子系统采用双绞线电缆，也就是采用了铜缆综合布线系统，其长度限制等请参看</a:t>
            </a:r>
            <a:r>
              <a:rPr lang="en-US" altLang="zh-CN" sz="2400"/>
              <a:t>3.3.4</a:t>
            </a:r>
            <a:r>
              <a:rPr lang="zh-CN" altLang="zh-CN" sz="2400"/>
              <a:t>。</a:t>
            </a:r>
            <a:endParaRPr lang="zh-CN" altLang="zh-CN" sz="2400" b="1"/>
          </a:p>
        </p:txBody>
      </p:sp>
      <p:sp>
        <p:nvSpPr>
          <p:cNvPr id="99334" name="Rectangle 75"/>
          <p:cNvSpPr>
            <a:spLocks noChangeArrowheads="1"/>
          </p:cNvSpPr>
          <p:nvPr/>
        </p:nvSpPr>
        <p:spPr bwMode="auto">
          <a:xfrm>
            <a:off x="628015" y="1987868"/>
            <a:ext cx="4214813" cy="571500"/>
          </a:xfrm>
          <a:prstGeom prst="rect">
            <a:avLst/>
          </a:prstGeom>
          <a:noFill/>
          <a:ln w="9525">
            <a:solidFill>
              <a:srgbClr val="C3D7E1"/>
            </a:solidFill>
            <a:miter lim="800000"/>
          </a:ln>
          <a:effectLst/>
        </p:spPr>
        <p:txBody>
          <a:bodyPr anchor="ct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r>
              <a:rPr lang="en-US" altLang="zh-CN" sz="2400" b="1"/>
              <a:t>1.</a:t>
            </a:r>
            <a:r>
              <a:rPr lang="zh-CN" altLang="zh-CN" sz="2400" b="1"/>
              <a:t>光缆</a:t>
            </a:r>
            <a:r>
              <a:rPr lang="en-US" altLang="zh-CN" sz="2400" b="1"/>
              <a:t>+</a:t>
            </a:r>
            <a:r>
              <a:rPr lang="zh-CN" altLang="zh-CN" sz="2400" b="1"/>
              <a:t>光缆</a:t>
            </a:r>
            <a:r>
              <a:rPr lang="en-US" altLang="zh-CN" sz="2400" b="1"/>
              <a:t>+</a:t>
            </a:r>
            <a:r>
              <a:rPr lang="zh-CN" altLang="zh-CN" sz="2400" b="1"/>
              <a:t>电缆布线方案</a:t>
            </a:r>
            <a:endParaRPr lang="zh-CN" altLang="en-US" sz="2400" b="1"/>
          </a:p>
        </p:txBody>
      </p:sp>
    </p:spTree>
  </p:cSld>
  <p:clrMapOvr>
    <a:masterClrMapping/>
  </p:clrMapOvr>
  <p:transition/>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0354" name="Picture 38" descr="3"/>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655955" y="1262698"/>
            <a:ext cx="4360863"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0355" name="Rectangle 39"/>
          <p:cNvSpPr>
            <a:spLocks noChangeArrowheads="1"/>
          </p:cNvSpPr>
          <p:nvPr/>
        </p:nvSpPr>
        <p:spPr bwMode="auto">
          <a:xfrm>
            <a:off x="911543" y="1340485"/>
            <a:ext cx="3948112" cy="478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lnSpc>
                <a:spcPct val="105000"/>
              </a:lnSpc>
              <a:spcBef>
                <a:spcPct val="20000"/>
              </a:spcBef>
            </a:pPr>
            <a:r>
              <a:rPr lang="en-US" altLang="zh-CN" sz="2400" b="1">
                <a:solidFill>
                  <a:schemeClr val="bg1"/>
                </a:solidFill>
              </a:rPr>
              <a:t>3.3.3  </a:t>
            </a:r>
            <a:r>
              <a:rPr lang="zh-CN" altLang="zh-CN" sz="2400" b="1">
                <a:solidFill>
                  <a:schemeClr val="bg1"/>
                </a:solidFill>
              </a:rPr>
              <a:t>光缆</a:t>
            </a:r>
            <a:r>
              <a:rPr lang="zh-CN" altLang="en-US" sz="2400" b="1">
                <a:solidFill>
                  <a:schemeClr val="bg1"/>
                </a:solidFill>
              </a:rPr>
              <a:t>＋电缆</a:t>
            </a:r>
            <a:r>
              <a:rPr lang="zh-CN" altLang="zh-CN" sz="2400" b="1">
                <a:solidFill>
                  <a:schemeClr val="bg1"/>
                </a:solidFill>
              </a:rPr>
              <a:t>布线方案</a:t>
            </a:r>
            <a:endParaRPr lang="zh-CN" altLang="en-US" sz="2200" b="1">
              <a:solidFill>
                <a:schemeClr val="bg1"/>
              </a:solidFill>
            </a:endParaRPr>
          </a:p>
        </p:txBody>
      </p:sp>
      <p:sp>
        <p:nvSpPr>
          <p:cNvPr id="100356" name="标题 1"/>
          <p:cNvSpPr/>
          <p:nvPr/>
        </p:nvSpPr>
        <p:spPr bwMode="auto">
          <a:xfrm>
            <a:off x="3071813" y="260350"/>
            <a:ext cx="6453187"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r>
              <a:rPr lang="en-US" altLang="zh-CN" sz="3200" b="1"/>
              <a:t>3.3 </a:t>
            </a:r>
            <a:r>
              <a:rPr lang="zh-CN" altLang="en-US" sz="3200" b="1"/>
              <a:t>综合布线系统链路线缆选择</a:t>
            </a:r>
            <a:endParaRPr kumimoji="0" lang="zh-CN" altLang="en-US" sz="3200" b="1">
              <a:solidFill>
                <a:srgbClr val="375B79"/>
              </a:solidFill>
            </a:endParaRPr>
          </a:p>
        </p:txBody>
      </p:sp>
      <p:sp>
        <p:nvSpPr>
          <p:cNvPr id="100357" name="矩形 2"/>
          <p:cNvSpPr>
            <a:spLocks noChangeArrowheads="1"/>
          </p:cNvSpPr>
          <p:nvPr/>
        </p:nvSpPr>
        <p:spPr bwMode="auto">
          <a:xfrm>
            <a:off x="626110" y="2685415"/>
            <a:ext cx="10899775" cy="1938020"/>
          </a:xfrm>
          <a:prstGeom prst="rect">
            <a:avLst/>
          </a:prstGeom>
          <a:noFill/>
          <a:ln w="9525">
            <a:solidFill>
              <a:srgbClr val="92D050"/>
            </a:solidFill>
            <a:miter lim="800000"/>
          </a:ln>
        </p:spPr>
        <p:txBody>
          <a:bodyPr wrap="square">
            <a:spAutoFit/>
          </a:bodyPr>
          <a:lstStyle>
            <a:lvl1pPr indent="628650"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r>
              <a:rPr lang="zh-CN" altLang="zh-CN" sz="2400"/>
              <a:t>同样在表</a:t>
            </a:r>
            <a:r>
              <a:rPr lang="en-US" altLang="zh-CN" sz="2400"/>
              <a:t>3-10</a:t>
            </a:r>
            <a:r>
              <a:rPr lang="zh-CN" altLang="zh-CN" sz="2400"/>
              <a:t>和表</a:t>
            </a:r>
            <a:r>
              <a:rPr lang="en-US" altLang="zh-CN" sz="2400"/>
              <a:t>3-11</a:t>
            </a:r>
            <a:r>
              <a:rPr lang="zh-CN" altLang="zh-CN" sz="2400"/>
              <a:t>中可以看到</a:t>
            </a:r>
            <a:r>
              <a:rPr lang="zh-CN" altLang="zh-CN" sz="2400" b="1"/>
              <a:t>，</a:t>
            </a:r>
            <a:r>
              <a:rPr lang="zh-CN" altLang="zh-CN" sz="2400"/>
              <a:t>光缆</a:t>
            </a:r>
            <a:r>
              <a:rPr lang="en-US" altLang="zh-CN" sz="2400"/>
              <a:t>+</a:t>
            </a:r>
            <a:r>
              <a:rPr lang="zh-CN" altLang="zh-CN" sz="2400"/>
              <a:t>电缆</a:t>
            </a:r>
            <a:r>
              <a:rPr lang="en-US" altLang="zh-CN" sz="2400"/>
              <a:t>+</a:t>
            </a:r>
            <a:r>
              <a:rPr lang="zh-CN" altLang="zh-CN" sz="2400"/>
              <a:t>电缆布线方案也就是在建筑群子系统采用光缆，在干线子系统和配线子系统采用电缆。这时整个综合布线系统会设有</a:t>
            </a:r>
            <a:r>
              <a:rPr lang="en-US" altLang="zh-CN" sz="2400"/>
              <a:t>1</a:t>
            </a:r>
            <a:r>
              <a:rPr lang="zh-CN" altLang="zh-CN" sz="2400"/>
              <a:t>～</a:t>
            </a:r>
            <a:r>
              <a:rPr lang="en-US" altLang="zh-CN" sz="2400"/>
              <a:t>2</a:t>
            </a:r>
            <a:r>
              <a:rPr lang="zh-CN" altLang="zh-CN" sz="2400"/>
              <a:t>个设备间作为网络中心机房及分机房，其余各楼宇不单独设设备间，而是将给楼宇的</a:t>
            </a:r>
            <a:r>
              <a:rPr lang="en-US" altLang="zh-CN" sz="2400"/>
              <a:t>BD</a:t>
            </a:r>
            <a:r>
              <a:rPr lang="zh-CN" altLang="zh-CN" sz="2400"/>
              <a:t>配线设备和交换设备放置在楼宇中间层次的电信间，即将</a:t>
            </a:r>
            <a:r>
              <a:rPr lang="en-US" altLang="zh-CN" sz="2400"/>
              <a:t>BD</a:t>
            </a:r>
            <a:r>
              <a:rPr lang="zh-CN" altLang="zh-CN" sz="2400"/>
              <a:t>和</a:t>
            </a:r>
            <a:r>
              <a:rPr lang="en-US" altLang="zh-CN" sz="2400"/>
              <a:t>FD</a:t>
            </a:r>
            <a:r>
              <a:rPr lang="zh-CN" altLang="zh-CN" sz="2400"/>
              <a:t>合并使用。其网络拓扑图和图</a:t>
            </a:r>
            <a:r>
              <a:rPr lang="en-US" altLang="zh-CN" sz="2400"/>
              <a:t>3-8</a:t>
            </a:r>
            <a:r>
              <a:rPr lang="zh-CN" altLang="zh-CN" sz="2400"/>
              <a:t>类似。</a:t>
            </a:r>
            <a:endParaRPr lang="zh-CN" altLang="zh-CN" sz="2400" b="1"/>
          </a:p>
        </p:txBody>
      </p:sp>
      <p:sp>
        <p:nvSpPr>
          <p:cNvPr id="100358" name="Rectangle 75"/>
          <p:cNvSpPr>
            <a:spLocks noChangeArrowheads="1"/>
          </p:cNvSpPr>
          <p:nvPr/>
        </p:nvSpPr>
        <p:spPr bwMode="auto">
          <a:xfrm>
            <a:off x="630555" y="1964373"/>
            <a:ext cx="4214813" cy="571500"/>
          </a:xfrm>
          <a:prstGeom prst="rect">
            <a:avLst/>
          </a:prstGeom>
          <a:noFill/>
          <a:ln w="9525">
            <a:solidFill>
              <a:srgbClr val="C3D7E1"/>
            </a:solidFill>
            <a:miter lim="800000"/>
          </a:ln>
          <a:effectLst/>
        </p:spPr>
        <p:txBody>
          <a:bodyPr anchor="ct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r>
              <a:rPr lang="en-US" altLang="zh-CN" sz="2400"/>
              <a:t>2</a:t>
            </a:r>
            <a:r>
              <a:rPr lang="zh-CN" altLang="zh-CN" sz="2400"/>
              <a:t>．光缆</a:t>
            </a:r>
            <a:r>
              <a:rPr lang="en-US" altLang="zh-CN" sz="2400"/>
              <a:t>+</a:t>
            </a:r>
            <a:r>
              <a:rPr lang="zh-CN" altLang="zh-CN" sz="2400"/>
              <a:t>电缆</a:t>
            </a:r>
            <a:r>
              <a:rPr lang="en-US" altLang="zh-CN" sz="2400"/>
              <a:t>+</a:t>
            </a:r>
            <a:r>
              <a:rPr lang="zh-CN" altLang="zh-CN" sz="2400"/>
              <a:t>电缆布线方案</a:t>
            </a:r>
            <a:endParaRPr lang="zh-CN" altLang="en-US" sz="2400" b="1"/>
          </a:p>
        </p:txBody>
      </p:sp>
    </p:spTree>
  </p:cSld>
  <p:clrMapOvr>
    <a:masterClrMapping/>
  </p:clrMapOvr>
  <p:transition/>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1378" name="Picture 38" descr="3"/>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648970" y="1286828"/>
            <a:ext cx="4360863"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1379" name="Rectangle 39"/>
          <p:cNvSpPr>
            <a:spLocks noChangeArrowheads="1"/>
          </p:cNvSpPr>
          <p:nvPr/>
        </p:nvSpPr>
        <p:spPr bwMode="auto">
          <a:xfrm>
            <a:off x="904558" y="1364615"/>
            <a:ext cx="3948112" cy="478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lnSpc>
                <a:spcPct val="105000"/>
              </a:lnSpc>
              <a:spcBef>
                <a:spcPct val="20000"/>
              </a:spcBef>
            </a:pPr>
            <a:r>
              <a:rPr lang="en-US" altLang="zh-CN" sz="2400" b="1">
                <a:solidFill>
                  <a:schemeClr val="bg1"/>
                </a:solidFill>
              </a:rPr>
              <a:t>3.3.3  </a:t>
            </a:r>
            <a:r>
              <a:rPr lang="zh-CN" altLang="zh-CN" sz="2400" b="1">
                <a:solidFill>
                  <a:schemeClr val="bg1"/>
                </a:solidFill>
              </a:rPr>
              <a:t>光缆</a:t>
            </a:r>
            <a:r>
              <a:rPr lang="zh-CN" altLang="en-US" sz="2400" b="1">
                <a:solidFill>
                  <a:schemeClr val="bg1"/>
                </a:solidFill>
              </a:rPr>
              <a:t>＋电缆</a:t>
            </a:r>
            <a:r>
              <a:rPr lang="zh-CN" altLang="zh-CN" sz="2400" b="1">
                <a:solidFill>
                  <a:schemeClr val="bg1"/>
                </a:solidFill>
              </a:rPr>
              <a:t>布线方案</a:t>
            </a:r>
            <a:endParaRPr lang="zh-CN" altLang="en-US" sz="2200" b="1">
              <a:solidFill>
                <a:schemeClr val="bg1"/>
              </a:solidFill>
            </a:endParaRPr>
          </a:p>
        </p:txBody>
      </p:sp>
      <p:sp>
        <p:nvSpPr>
          <p:cNvPr id="101380" name="标题 1"/>
          <p:cNvSpPr/>
          <p:nvPr/>
        </p:nvSpPr>
        <p:spPr bwMode="auto">
          <a:xfrm>
            <a:off x="3071813" y="260350"/>
            <a:ext cx="6453187"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r>
              <a:rPr lang="en-US" altLang="zh-CN" sz="3200" b="1"/>
              <a:t>3.3 </a:t>
            </a:r>
            <a:r>
              <a:rPr lang="zh-CN" altLang="en-US" sz="3200" b="1"/>
              <a:t>综合布线系统链路线缆选择</a:t>
            </a:r>
            <a:endParaRPr kumimoji="0" lang="zh-CN" altLang="en-US" sz="3200" b="1">
              <a:solidFill>
                <a:srgbClr val="375B79"/>
              </a:solidFill>
            </a:endParaRPr>
          </a:p>
        </p:txBody>
      </p:sp>
      <p:sp>
        <p:nvSpPr>
          <p:cNvPr id="101381" name="矩形 2"/>
          <p:cNvSpPr>
            <a:spLocks noChangeArrowheads="1"/>
          </p:cNvSpPr>
          <p:nvPr/>
        </p:nvSpPr>
        <p:spPr bwMode="auto">
          <a:xfrm>
            <a:off x="619125" y="2709545"/>
            <a:ext cx="10889615" cy="1198880"/>
          </a:xfrm>
          <a:prstGeom prst="rect">
            <a:avLst/>
          </a:prstGeom>
          <a:noFill/>
          <a:ln w="9525">
            <a:solidFill>
              <a:srgbClr val="92D050"/>
            </a:solidFill>
            <a:miter lim="800000"/>
          </a:ln>
        </p:spPr>
        <p:txBody>
          <a:bodyPr wrap="square">
            <a:spAutoFit/>
          </a:bodyPr>
          <a:lstStyle>
            <a:lvl1pPr indent="628650"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r>
              <a:rPr lang="zh-CN" altLang="zh-CN" sz="2400"/>
              <a:t>所不同的是建筑物干线子系统采用电缆，这样除了在兼做</a:t>
            </a:r>
            <a:r>
              <a:rPr lang="en-US" altLang="zh-CN" sz="2400"/>
              <a:t>BD</a:t>
            </a:r>
            <a:r>
              <a:rPr lang="zh-CN" altLang="zh-CN" sz="2400"/>
              <a:t>的电信间需要光纤终端盒外，其他电信间不需要光纤终端盒。建筑物干线电缆可以采用多条</a:t>
            </a:r>
            <a:r>
              <a:rPr lang="en-US" altLang="zh-CN" sz="2400"/>
              <a:t>4</a:t>
            </a:r>
            <a:r>
              <a:rPr lang="zh-CN" altLang="zh-CN" sz="2400"/>
              <a:t>对双绞线电缆也可选用大对数电缆。</a:t>
            </a:r>
            <a:endParaRPr lang="zh-CN" altLang="zh-CN" sz="2400" b="1"/>
          </a:p>
        </p:txBody>
      </p:sp>
      <p:sp>
        <p:nvSpPr>
          <p:cNvPr id="101382" name="Rectangle 75"/>
          <p:cNvSpPr>
            <a:spLocks noChangeArrowheads="1"/>
          </p:cNvSpPr>
          <p:nvPr/>
        </p:nvSpPr>
        <p:spPr bwMode="auto">
          <a:xfrm>
            <a:off x="623570" y="1988503"/>
            <a:ext cx="4214813" cy="571500"/>
          </a:xfrm>
          <a:prstGeom prst="rect">
            <a:avLst/>
          </a:prstGeom>
          <a:noFill/>
          <a:ln w="9525">
            <a:solidFill>
              <a:srgbClr val="C3D7E1"/>
            </a:solidFill>
            <a:miter lim="800000"/>
          </a:ln>
          <a:effectLst/>
        </p:spPr>
        <p:txBody>
          <a:bodyPr anchor="ct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r>
              <a:rPr lang="en-US" altLang="zh-CN" sz="2400"/>
              <a:t>2</a:t>
            </a:r>
            <a:r>
              <a:rPr lang="zh-CN" altLang="zh-CN" sz="2400"/>
              <a:t>．光缆</a:t>
            </a:r>
            <a:r>
              <a:rPr lang="en-US" altLang="zh-CN" sz="2400"/>
              <a:t>+</a:t>
            </a:r>
            <a:r>
              <a:rPr lang="zh-CN" altLang="zh-CN" sz="2400"/>
              <a:t>电缆</a:t>
            </a:r>
            <a:r>
              <a:rPr lang="en-US" altLang="zh-CN" sz="2400"/>
              <a:t>+</a:t>
            </a:r>
            <a:r>
              <a:rPr lang="zh-CN" altLang="zh-CN" sz="2400"/>
              <a:t>电缆布线方案</a:t>
            </a:r>
            <a:endParaRPr lang="zh-CN" altLang="en-US" sz="2400" b="1"/>
          </a:p>
        </p:txBody>
      </p:sp>
    </p:spTree>
  </p:cSld>
  <p:clrMapOvr>
    <a:masterClrMapping/>
  </p:clrMapOvr>
  <p:transition/>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02" name="Picture 38" descr="3"/>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695960" y="1196023"/>
            <a:ext cx="4360863"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403" name="Rectangle 39"/>
          <p:cNvSpPr>
            <a:spLocks noChangeArrowheads="1"/>
          </p:cNvSpPr>
          <p:nvPr/>
        </p:nvSpPr>
        <p:spPr bwMode="auto">
          <a:xfrm>
            <a:off x="951548" y="1273810"/>
            <a:ext cx="3948112" cy="478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lnSpc>
                <a:spcPct val="105000"/>
              </a:lnSpc>
              <a:spcBef>
                <a:spcPct val="20000"/>
              </a:spcBef>
            </a:pPr>
            <a:r>
              <a:rPr lang="en-US" altLang="zh-CN" sz="2400" b="1">
                <a:solidFill>
                  <a:schemeClr val="bg1"/>
                </a:solidFill>
              </a:rPr>
              <a:t>3.3.3  </a:t>
            </a:r>
            <a:r>
              <a:rPr lang="zh-CN" altLang="zh-CN" sz="2400" b="1">
                <a:solidFill>
                  <a:schemeClr val="bg1"/>
                </a:solidFill>
              </a:rPr>
              <a:t>光缆</a:t>
            </a:r>
            <a:r>
              <a:rPr lang="zh-CN" altLang="en-US" sz="2400" b="1">
                <a:solidFill>
                  <a:schemeClr val="bg1"/>
                </a:solidFill>
              </a:rPr>
              <a:t>＋电缆</a:t>
            </a:r>
            <a:r>
              <a:rPr lang="zh-CN" altLang="zh-CN" sz="2400" b="1">
                <a:solidFill>
                  <a:schemeClr val="bg1"/>
                </a:solidFill>
              </a:rPr>
              <a:t>布线方案</a:t>
            </a:r>
            <a:endParaRPr lang="zh-CN" altLang="en-US" sz="2200" b="1">
              <a:solidFill>
                <a:schemeClr val="bg1"/>
              </a:solidFill>
            </a:endParaRPr>
          </a:p>
        </p:txBody>
      </p:sp>
      <p:sp>
        <p:nvSpPr>
          <p:cNvPr id="102404" name="标题 1"/>
          <p:cNvSpPr/>
          <p:nvPr/>
        </p:nvSpPr>
        <p:spPr bwMode="auto">
          <a:xfrm>
            <a:off x="3071813" y="260350"/>
            <a:ext cx="6453187"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r>
              <a:rPr lang="en-US" altLang="zh-CN" sz="3200" b="1"/>
              <a:t>3.3 </a:t>
            </a:r>
            <a:r>
              <a:rPr lang="zh-CN" altLang="en-US" sz="3200" b="1"/>
              <a:t>综合布线系统链路线缆选择</a:t>
            </a:r>
            <a:endParaRPr kumimoji="0" lang="zh-CN" altLang="en-US" sz="3200" b="1">
              <a:solidFill>
                <a:srgbClr val="375B79"/>
              </a:solidFill>
            </a:endParaRPr>
          </a:p>
        </p:txBody>
      </p:sp>
      <p:sp>
        <p:nvSpPr>
          <p:cNvPr id="102405" name="矩形 2"/>
          <p:cNvSpPr>
            <a:spLocks noChangeArrowheads="1"/>
          </p:cNvSpPr>
          <p:nvPr/>
        </p:nvSpPr>
        <p:spPr bwMode="auto">
          <a:xfrm>
            <a:off x="666115" y="2618740"/>
            <a:ext cx="10859135" cy="829945"/>
          </a:xfrm>
          <a:prstGeom prst="rect">
            <a:avLst/>
          </a:prstGeom>
          <a:noFill/>
          <a:ln w="9525">
            <a:solidFill>
              <a:srgbClr val="92D050"/>
            </a:solidFill>
            <a:miter lim="800000"/>
          </a:ln>
        </p:spPr>
        <p:txBody>
          <a:bodyPr wrap="square">
            <a:spAutoFit/>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r>
              <a:rPr lang="zh-CN" altLang="zh-CN" sz="2400"/>
              <a:t>光缆</a:t>
            </a:r>
            <a:r>
              <a:rPr lang="en-US" altLang="zh-CN" sz="2400"/>
              <a:t>+</a:t>
            </a:r>
            <a:r>
              <a:rPr lang="zh-CN" altLang="zh-CN" sz="2400"/>
              <a:t>电缆布线方案通常在一幢建筑物中使用，没有建筑群子系统。其网络拓扑图如图</a:t>
            </a:r>
            <a:r>
              <a:rPr lang="en-US" altLang="zh-CN" sz="2400"/>
              <a:t>3-22</a:t>
            </a:r>
            <a:r>
              <a:rPr lang="zh-CN" altLang="zh-CN" sz="2400"/>
              <a:t>所示的上部建筑物</a:t>
            </a:r>
            <a:r>
              <a:rPr lang="en-US" altLang="zh-CN" sz="2400"/>
              <a:t>A</a:t>
            </a:r>
            <a:r>
              <a:rPr lang="zh-CN" altLang="zh-CN" sz="2400"/>
              <a:t>。</a:t>
            </a:r>
            <a:endParaRPr lang="zh-CN" altLang="zh-CN" sz="2400"/>
          </a:p>
        </p:txBody>
      </p:sp>
      <p:sp>
        <p:nvSpPr>
          <p:cNvPr id="102406" name="Rectangle 75"/>
          <p:cNvSpPr>
            <a:spLocks noChangeArrowheads="1"/>
          </p:cNvSpPr>
          <p:nvPr/>
        </p:nvSpPr>
        <p:spPr bwMode="auto">
          <a:xfrm>
            <a:off x="670560" y="1897698"/>
            <a:ext cx="4214813" cy="571500"/>
          </a:xfrm>
          <a:prstGeom prst="rect">
            <a:avLst/>
          </a:prstGeom>
          <a:noFill/>
          <a:ln w="9525">
            <a:solidFill>
              <a:srgbClr val="C3D7E1"/>
            </a:solidFill>
            <a:miter lim="800000"/>
          </a:ln>
          <a:effectLst/>
        </p:spPr>
        <p:txBody>
          <a:bodyPr anchor="ct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r>
              <a:rPr lang="en-US" altLang="zh-CN" sz="2400"/>
              <a:t>3</a:t>
            </a:r>
            <a:r>
              <a:rPr lang="zh-CN" altLang="zh-CN" sz="2400"/>
              <a:t>．光缆</a:t>
            </a:r>
            <a:r>
              <a:rPr lang="en-US" altLang="zh-CN" sz="2400"/>
              <a:t>+</a:t>
            </a:r>
            <a:r>
              <a:rPr lang="zh-CN" altLang="zh-CN" sz="2400"/>
              <a:t>电缆布线方案</a:t>
            </a:r>
            <a:endParaRPr lang="zh-CN" altLang="en-US" sz="2400" b="1"/>
          </a:p>
        </p:txBody>
      </p:sp>
    </p:spTree>
  </p:cSld>
  <p:clrMapOvr>
    <a:masterClrMapping/>
  </p:clrMapOvr>
  <p:transition/>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426" name="Picture 38" descr="3"/>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655955" y="1262698"/>
            <a:ext cx="3640138"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427" name="Rectangle 39"/>
          <p:cNvSpPr>
            <a:spLocks noChangeArrowheads="1"/>
          </p:cNvSpPr>
          <p:nvPr/>
        </p:nvSpPr>
        <p:spPr bwMode="auto">
          <a:xfrm>
            <a:off x="911543" y="1340485"/>
            <a:ext cx="3240087" cy="478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lnSpc>
                <a:spcPct val="105000"/>
              </a:lnSpc>
              <a:spcBef>
                <a:spcPct val="20000"/>
              </a:spcBef>
            </a:pPr>
            <a:r>
              <a:rPr lang="en-US" altLang="zh-CN" sz="2400" b="1">
                <a:solidFill>
                  <a:schemeClr val="bg1"/>
                </a:solidFill>
              </a:rPr>
              <a:t>3.3.3  </a:t>
            </a:r>
            <a:r>
              <a:rPr lang="zh-CN" altLang="zh-CN" sz="2400" b="1">
                <a:solidFill>
                  <a:schemeClr val="bg1"/>
                </a:solidFill>
              </a:rPr>
              <a:t>全</a:t>
            </a:r>
            <a:r>
              <a:rPr lang="zh-CN" altLang="en-US" sz="2400" b="1">
                <a:solidFill>
                  <a:schemeClr val="bg1"/>
                </a:solidFill>
              </a:rPr>
              <a:t>电</a:t>
            </a:r>
            <a:r>
              <a:rPr lang="zh-CN" altLang="zh-CN" sz="2400" b="1">
                <a:solidFill>
                  <a:schemeClr val="bg1"/>
                </a:solidFill>
              </a:rPr>
              <a:t>缆布线方案</a:t>
            </a:r>
            <a:endParaRPr lang="zh-CN" altLang="en-US" sz="2200" b="1">
              <a:solidFill>
                <a:schemeClr val="bg1"/>
              </a:solidFill>
            </a:endParaRPr>
          </a:p>
        </p:txBody>
      </p:sp>
      <p:sp>
        <p:nvSpPr>
          <p:cNvPr id="103428" name="标题 1"/>
          <p:cNvSpPr/>
          <p:nvPr/>
        </p:nvSpPr>
        <p:spPr bwMode="auto">
          <a:xfrm>
            <a:off x="3071813" y="260350"/>
            <a:ext cx="6453187"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r>
              <a:rPr lang="en-US" altLang="zh-CN" sz="3200" b="1"/>
              <a:t>3.3 </a:t>
            </a:r>
            <a:r>
              <a:rPr lang="zh-CN" altLang="en-US" sz="3200" b="1"/>
              <a:t>综合布线系统链路线缆选择</a:t>
            </a:r>
            <a:endParaRPr kumimoji="0" lang="zh-CN" altLang="en-US" sz="3200" b="1">
              <a:solidFill>
                <a:srgbClr val="375B79"/>
              </a:solidFill>
            </a:endParaRPr>
          </a:p>
        </p:txBody>
      </p:sp>
      <p:sp>
        <p:nvSpPr>
          <p:cNvPr id="103429" name="矩形 2"/>
          <p:cNvSpPr>
            <a:spLocks noChangeArrowheads="1"/>
          </p:cNvSpPr>
          <p:nvPr/>
        </p:nvSpPr>
        <p:spPr bwMode="auto">
          <a:xfrm>
            <a:off x="655955" y="2037715"/>
            <a:ext cx="10518775" cy="1938020"/>
          </a:xfrm>
          <a:prstGeom prst="rect">
            <a:avLst/>
          </a:prstGeom>
          <a:noFill/>
          <a:ln w="9525">
            <a:solidFill>
              <a:srgbClr val="92D050"/>
            </a:solidFill>
            <a:miter lim="800000"/>
          </a:ln>
        </p:spPr>
        <p:txBody>
          <a:bodyPr wrap="square">
            <a:spAutoFit/>
          </a:bodyPr>
          <a:lstStyle>
            <a:lvl1pPr indent="628650"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r>
              <a:rPr lang="zh-CN" altLang="zh-CN" sz="2400"/>
              <a:t>全电缆布线方案通常使用在一幢建筑物或特大型的智能化建筑中，即建筑物是主楼带附楼的结构。</a:t>
            </a:r>
            <a:endParaRPr lang="zh-CN" altLang="zh-CN" sz="2400"/>
          </a:p>
          <a:p>
            <a:pPr eaLnBrk="1" hangingPunct="1"/>
            <a:r>
              <a:rPr lang="zh-CN" altLang="zh-CN" sz="2400"/>
              <a:t>如果是一幢建筑物，通常为二层网络结构，干线子系统和配线子系统全部采用双绞线电缆。如果是一幢建筑物是主楼带附楼结构，则也可采用三层网络结构，即建筑群子系统、建筑物干线子系统、配线子系统。</a:t>
            </a:r>
            <a:endParaRPr lang="zh-CN" altLang="zh-CN" sz="2400"/>
          </a:p>
        </p:txBody>
      </p:sp>
    </p:spTree>
  </p:cSld>
  <p:clrMapOvr>
    <a:masterClrMapping/>
  </p:clrMapOvr>
  <p:transition/>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1" name="标题 1"/>
          <p:cNvSpPr/>
          <p:nvPr/>
        </p:nvSpPr>
        <p:spPr bwMode="auto">
          <a:xfrm>
            <a:off x="3071813" y="260350"/>
            <a:ext cx="7024687"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r>
              <a:rPr lang="zh-CN" altLang="en-US" sz="3200" b="1"/>
              <a:t>习题</a:t>
            </a:r>
            <a:endParaRPr lang="zh-CN" altLang="en-US" sz="3200" b="1"/>
          </a:p>
        </p:txBody>
      </p:sp>
      <p:sp>
        <p:nvSpPr>
          <p:cNvPr id="104452" name="矩形 17"/>
          <p:cNvSpPr>
            <a:spLocks noChangeArrowheads="1"/>
          </p:cNvSpPr>
          <p:nvPr/>
        </p:nvSpPr>
        <p:spPr bwMode="auto">
          <a:xfrm>
            <a:off x="767715" y="1196975"/>
            <a:ext cx="10705465" cy="5262245"/>
          </a:xfrm>
          <a:prstGeom prst="rect">
            <a:avLst/>
          </a:prstGeom>
          <a:noFill/>
          <a:ln w="9525">
            <a:solidFill>
              <a:schemeClr val="accent1"/>
            </a:solidFill>
            <a:miter lim="800000"/>
          </a:ln>
        </p:spPr>
        <p:txBody>
          <a:bodyPr wrap="square">
            <a:spAutoFit/>
          </a:bodyPr>
          <a:lstStyle>
            <a:lvl1pPr indent="628650"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r>
              <a:rPr lang="zh-CN" altLang="zh-CN" sz="2400"/>
              <a:t>二、思考题</a:t>
            </a:r>
            <a:endParaRPr lang="zh-CN" altLang="zh-CN" sz="2400"/>
          </a:p>
          <a:p>
            <a:pPr eaLnBrk="1" hangingPunct="1"/>
            <a:r>
              <a:rPr lang="en-US" altLang="zh-CN" sz="2400"/>
              <a:t>1</a:t>
            </a:r>
            <a:r>
              <a:rPr lang="zh-CN" altLang="zh-CN" sz="2400"/>
              <a:t>．综合布线系统中，信道和链路的有何区别</a:t>
            </a:r>
            <a:r>
              <a:rPr lang="en-US" altLang="zh-CN" sz="2400"/>
              <a:t>?</a:t>
            </a:r>
            <a:endParaRPr lang="zh-CN" altLang="zh-CN" sz="2400"/>
          </a:p>
          <a:p>
            <a:pPr eaLnBrk="1" hangingPunct="1"/>
            <a:r>
              <a:rPr lang="en-US" altLang="zh-CN" sz="2400"/>
              <a:t>2</a:t>
            </a:r>
            <a:r>
              <a:rPr lang="zh-CN" altLang="zh-CN" sz="2400"/>
              <a:t>．在综合布线系统中，光纤系统信道分为几个级别？</a:t>
            </a:r>
            <a:endParaRPr lang="zh-CN" altLang="zh-CN" sz="2400"/>
          </a:p>
          <a:p>
            <a:pPr eaLnBrk="1" hangingPunct="1"/>
            <a:r>
              <a:rPr lang="en-US" altLang="zh-CN" sz="2400"/>
              <a:t>3</a:t>
            </a:r>
            <a:r>
              <a:rPr lang="zh-CN" altLang="zh-CN" sz="2400"/>
              <a:t>．综合布线系统中铜缆系统信道分为几个级别？</a:t>
            </a:r>
            <a:endParaRPr lang="zh-CN" altLang="zh-CN" sz="2400"/>
          </a:p>
          <a:p>
            <a:pPr eaLnBrk="1" hangingPunct="1"/>
            <a:r>
              <a:rPr lang="en-US" altLang="zh-CN" sz="2400"/>
              <a:t>4</a:t>
            </a:r>
            <a:r>
              <a:rPr lang="zh-CN" altLang="zh-CN" sz="2400"/>
              <a:t>．综合布线系统设计时各子系统的布线距离有什么限制？和采用的网络应用系统有什么关系？</a:t>
            </a:r>
            <a:endParaRPr lang="zh-CN" altLang="zh-CN" sz="2400"/>
          </a:p>
          <a:p>
            <a:pPr eaLnBrk="1" hangingPunct="1"/>
            <a:r>
              <a:rPr lang="en-US" altLang="zh-CN" sz="2400"/>
              <a:t>5</a:t>
            </a:r>
            <a:r>
              <a:rPr lang="zh-CN" altLang="zh-CN" sz="2400"/>
              <a:t>．综合布线系统应如何选用布线器件？</a:t>
            </a:r>
            <a:endParaRPr lang="zh-CN" altLang="zh-CN" sz="2400"/>
          </a:p>
          <a:p>
            <a:pPr eaLnBrk="1" hangingPunct="1"/>
            <a:r>
              <a:rPr lang="en-US" altLang="zh-CN" sz="2400"/>
              <a:t>6</a:t>
            </a:r>
            <a:r>
              <a:rPr lang="zh-CN" altLang="zh-CN" sz="2400"/>
              <a:t>．屏蔽系统和非屏蔽系统相比有哪些优势？</a:t>
            </a:r>
            <a:endParaRPr lang="zh-CN" altLang="zh-CN" sz="2400"/>
          </a:p>
          <a:p>
            <a:pPr eaLnBrk="1" hangingPunct="1"/>
            <a:r>
              <a:rPr lang="en-US" altLang="zh-CN" sz="2400"/>
              <a:t>7</a:t>
            </a:r>
            <a:r>
              <a:rPr lang="zh-CN" altLang="zh-CN" sz="2400"/>
              <a:t>．在综合布线系统中如何选择屏蔽系统或非屏蔽系统？</a:t>
            </a:r>
            <a:endParaRPr lang="zh-CN" altLang="zh-CN" sz="2400"/>
          </a:p>
          <a:p>
            <a:pPr eaLnBrk="1" hangingPunct="1"/>
            <a:r>
              <a:rPr lang="en-US" altLang="zh-CN" sz="2400"/>
              <a:t>8</a:t>
            </a:r>
            <a:r>
              <a:rPr lang="zh-CN" altLang="zh-CN" sz="2400"/>
              <a:t>．在综合布线系统中如何选择</a:t>
            </a:r>
            <a:r>
              <a:rPr lang="en-US" altLang="zh-CN" sz="2400"/>
              <a:t>5e</a:t>
            </a:r>
            <a:r>
              <a:rPr lang="zh-CN" altLang="zh-CN" sz="2400"/>
              <a:t>或</a:t>
            </a:r>
            <a:r>
              <a:rPr lang="en-US" altLang="zh-CN" sz="2400"/>
              <a:t>6</a:t>
            </a:r>
            <a:r>
              <a:rPr lang="zh-CN" altLang="zh-CN" sz="2400"/>
              <a:t>类布线系统？</a:t>
            </a:r>
            <a:endParaRPr lang="zh-CN" altLang="zh-CN" sz="2400"/>
          </a:p>
          <a:p>
            <a:pPr eaLnBrk="1" hangingPunct="1"/>
            <a:r>
              <a:rPr lang="en-US" altLang="zh-CN" sz="2400"/>
              <a:t>9</a:t>
            </a:r>
            <a:r>
              <a:rPr lang="zh-CN" altLang="zh-CN" sz="2400"/>
              <a:t>．在综合布线系统中如何选择双绞线电缆或光纤系统？</a:t>
            </a:r>
            <a:endParaRPr lang="zh-CN" altLang="zh-CN" sz="2400"/>
          </a:p>
          <a:p>
            <a:pPr eaLnBrk="1" hangingPunct="1"/>
            <a:r>
              <a:rPr lang="zh-CN" altLang="zh-CN" sz="2400"/>
              <a:t>三、实训题</a:t>
            </a:r>
            <a:endParaRPr lang="zh-CN" altLang="zh-CN" sz="2400"/>
          </a:p>
          <a:p>
            <a:pPr eaLnBrk="1" hangingPunct="1"/>
            <a:r>
              <a:rPr lang="zh-CN" altLang="zh-CN" sz="2400"/>
              <a:t>实地考察你所在学校的校园网综合布线系统中光纤链路采用了哪些种类的光纤及其连接器。</a:t>
            </a:r>
            <a:endParaRPr lang="zh-CN" altLang="zh-CN" sz="2400"/>
          </a:p>
        </p:txBody>
      </p:sp>
    </p:spTree>
  </p:cSld>
  <p:clrMapOvr>
    <a:masterClrMapping/>
  </p:clrMapOvr>
  <p:transition>
    <p:zoom/>
  </p:transition>
  <p:timing>
    <p:tnLst>
      <p:par>
        <p:cTn id="1" dur="indefinite" restart="never" nodeType="tmRoot"/>
      </p:par>
    </p:tnLst>
  </p:timing>
</p:sld>
</file>

<file path=ppt/tags/tag1.xml><?xml version="1.0" encoding="utf-8"?>
<p:tagLst xmlns:p="http://schemas.openxmlformats.org/presentationml/2006/main">
  <p:tag name="KSO_WM_UNIT_TABLE_BEAUTIFY" val="smartTable{c0bef3d0-e530-4aff-b51f-46ee1753434a}"/>
</p:tagLst>
</file>

<file path=ppt/tags/tag10.xml><?xml version="1.0" encoding="utf-8"?>
<p:tagLst xmlns:p="http://schemas.openxmlformats.org/presentationml/2006/main">
  <p:tag name="KSO_WM_UNIT_TABLE_BEAUTIFY" val="smartTable{6072e7a3-dd96-4063-a62d-0e67400bdaa7}"/>
  <p:tag name="TABLE_ENDDRAG_ORIGIN_RECT" val="886*293"/>
  <p:tag name="TABLE_ENDDRAG_RECT" val="35*124*886*293"/>
</p:tagLst>
</file>

<file path=ppt/tags/tag11.xml><?xml version="1.0" encoding="utf-8"?>
<p:tagLst xmlns:p="http://schemas.openxmlformats.org/presentationml/2006/main">
  <p:tag name="KSO_WM_UNIT_TABLE_BEAUTIFY" val="smartTable{c395c85c-2cfa-41d0-981a-bccb2af1c4f7}"/>
  <p:tag name="TABLE_ENDDRAG_ORIGIN_RECT" val="869*372"/>
  <p:tag name="TABLE_ENDDRAG_RECT" val="40*117*869*372"/>
</p:tagLst>
</file>

<file path=ppt/tags/tag12.xml><?xml version="1.0" encoding="utf-8"?>
<p:tagLst xmlns:p="http://schemas.openxmlformats.org/presentationml/2006/main">
  <p:tag name="KSO_WM_UNIT_TABLE_BEAUTIFY" val="smartTable{a31c4842-5151-4c1d-908b-d2cbbbe52936}"/>
  <p:tag name="TABLE_ENDDRAG_ORIGIN_RECT" val="921*288"/>
  <p:tag name="TABLE_ENDDRAG_RECT" val="16*105*921*288"/>
</p:tagLst>
</file>

<file path=ppt/tags/tag13.xml><?xml version="1.0" encoding="utf-8"?>
<p:tagLst xmlns:p="http://schemas.openxmlformats.org/presentationml/2006/main">
  <p:tag name="KSO_WM_UNIT_TABLE_BEAUTIFY" val="smartTable{70f8841d-08ed-4ee5-b383-8633bb0a0eb1}"/>
  <p:tag name="TABLE_ENDDRAG_ORIGIN_RECT" val="863*403"/>
  <p:tag name="TABLE_ENDDRAG_RECT" val="51*125*863*403"/>
</p:tagLst>
</file>

<file path=ppt/tags/tag14.xml><?xml version="1.0" encoding="utf-8"?>
<p:tagLst xmlns:p="http://schemas.openxmlformats.org/presentationml/2006/main">
  <p:tag name="KSO_WM_UNIT_TABLE_BEAUTIFY" val="smartTable{80e61fd9-1a9b-46ae-9265-816bd15055a9}"/>
  <p:tag name="TABLE_ENDDRAG_ORIGIN_RECT" val="840*368"/>
  <p:tag name="TABLE_ENDDRAG_RECT" val="70*130*840*368"/>
</p:tagLst>
</file>

<file path=ppt/tags/tag15.xml><?xml version="1.0" encoding="utf-8"?>
<p:tagLst xmlns:p="http://schemas.openxmlformats.org/presentationml/2006/main">
  <p:tag name="KSO_WM_UNIT_TABLE_BEAUTIFY" val="smartTable{182604e8-b6b3-417a-a721-3218a16a44ac}"/>
  <p:tag name="TABLE_ENDDRAG_ORIGIN_RECT" val="740*399"/>
  <p:tag name="TABLE_ENDDRAG_RECT" val="56*120*740*399"/>
</p:tagLst>
</file>

<file path=ppt/tags/tag16.xml><?xml version="1.0" encoding="utf-8"?>
<p:tagLst xmlns:p="http://schemas.openxmlformats.org/presentationml/2006/main">
  <p:tag name="KSO_WM_UNIT_TABLE_BEAUTIFY" val="smartTable{cea0f9a0-11a2-4a78-8e76-abd02b49e2a7}"/>
  <p:tag name="TABLE_ENDDRAG_ORIGIN_RECT" val="744*391"/>
  <p:tag name="TABLE_ENDDRAG_RECT" val="52*123*744*391"/>
</p:tagLst>
</file>

<file path=ppt/tags/tag17.xml><?xml version="1.0" encoding="utf-8"?>
<p:tagLst xmlns:p="http://schemas.openxmlformats.org/presentationml/2006/main">
  <p:tag name="COMMONDATA" val="eyJoZGlkIjoiOTc1MTA2MjU3ODgzMDhkMzE0ZTU0MjU4NGU4NDljNDMifQ=="/>
</p:tagLst>
</file>

<file path=ppt/tags/tag2.xml><?xml version="1.0" encoding="utf-8"?>
<p:tagLst xmlns:p="http://schemas.openxmlformats.org/presentationml/2006/main">
  <p:tag name="KSO_WM_UNIT_TABLE_BEAUTIFY" val="smartTable{9c0bf3f5-4ca9-40c1-9f20-70685fb5ae62}"/>
  <p:tag name="TABLE_ENDDRAG_ORIGIN_RECT" val="802*242"/>
  <p:tag name="TABLE_ENDDRAG_RECT" val="89*163*803*242"/>
</p:tagLst>
</file>

<file path=ppt/tags/tag3.xml><?xml version="1.0" encoding="utf-8"?>
<p:tagLst xmlns:p="http://schemas.openxmlformats.org/presentationml/2006/main">
  <p:tag name="KSO_WM_UNIT_TABLE_BEAUTIFY" val="smartTable{e7c8903e-e4a0-44e6-bf8a-53f4cf66cc47}"/>
  <p:tag name="TABLE_ENDDRAG_ORIGIN_RECT" val="853*313"/>
  <p:tag name="TABLE_ENDDRAG_RECT" val="66*128*853*313"/>
</p:tagLst>
</file>

<file path=ppt/tags/tag4.xml><?xml version="1.0" encoding="utf-8"?>
<p:tagLst xmlns:p="http://schemas.openxmlformats.org/presentationml/2006/main">
  <p:tag name="KSO_WM_UNIT_TABLE_BEAUTIFY" val="smartTable{a5f40edc-6802-4192-9a98-cbbf02929269}"/>
</p:tagLst>
</file>

<file path=ppt/tags/tag5.xml><?xml version="1.0" encoding="utf-8"?>
<p:tagLst xmlns:p="http://schemas.openxmlformats.org/presentationml/2006/main">
  <p:tag name="KSO_WM_UNIT_TABLE_BEAUTIFY" val="smartTable{9f0fbfed-fa09-4981-a88c-d81ecb2a1eaa}"/>
</p:tagLst>
</file>

<file path=ppt/tags/tag6.xml><?xml version="1.0" encoding="utf-8"?>
<p:tagLst xmlns:p="http://schemas.openxmlformats.org/presentationml/2006/main">
  <p:tag name="KSO_WM_UNIT_TABLE_BEAUTIFY" val="smartTable{37589a38-38fd-465c-95e3-e57424105c64}"/>
  <p:tag name="TABLE_ENDDRAG_ORIGIN_RECT" val="848*343"/>
  <p:tag name="TABLE_ENDDRAG_RECT" val="66*151*848*343"/>
</p:tagLst>
</file>

<file path=ppt/tags/tag7.xml><?xml version="1.0" encoding="utf-8"?>
<p:tagLst xmlns:p="http://schemas.openxmlformats.org/presentationml/2006/main">
  <p:tag name="KSO_WM_UNIT_TABLE_BEAUTIFY" val="smartTable{d5e8f0bf-8faf-49ff-9c1a-b7522ad18c3e}"/>
  <p:tag name="TABLE_ENDDRAG_ORIGIN_RECT" val="871*270"/>
  <p:tag name="TABLE_ENDDRAG_RECT" val="52*247*871*270"/>
</p:tagLst>
</file>

<file path=ppt/tags/tag8.xml><?xml version="1.0" encoding="utf-8"?>
<p:tagLst xmlns:p="http://schemas.openxmlformats.org/presentationml/2006/main">
  <p:tag name="KSO_WM_UNIT_TABLE_BEAUTIFY" val="smartTable{049aa77f-0bc7-44ad-bb8d-084e694cbbb8}"/>
  <p:tag name="TABLE_ENDDRAG_ORIGIN_RECT" val="848*383"/>
  <p:tag name="TABLE_ENDDRAG_RECT" val="66*128*848*383"/>
</p:tagLst>
</file>

<file path=ppt/tags/tag9.xml><?xml version="1.0" encoding="utf-8"?>
<p:tagLst xmlns:p="http://schemas.openxmlformats.org/presentationml/2006/main">
  <p:tag name="KSO_WM_UNIT_TABLE_BEAUTIFY" val="smartTable{343f514d-0a86-4394-ba07-867133ba1e71}"/>
  <p:tag name="TABLE_ENDDRAG_ORIGIN_RECT" val="843*183"/>
  <p:tag name="TABLE_ENDDRAG_RECT" val="71*120*843*183"/>
</p:tagLst>
</file>

<file path=ppt/theme/theme1.xml><?xml version="1.0" encoding="utf-8"?>
<a:theme xmlns:a="http://schemas.openxmlformats.org/drawingml/2006/main" name="1_111">
  <a:themeElements>
    <a:clrScheme name="111 13">
      <a:dk1>
        <a:srgbClr val="000000"/>
      </a:dk1>
      <a:lt1>
        <a:srgbClr val="FFFFCC"/>
      </a:lt1>
      <a:dk2>
        <a:srgbClr val="000000"/>
      </a:dk2>
      <a:lt2>
        <a:srgbClr val="808080"/>
      </a:lt2>
      <a:accent1>
        <a:srgbClr val="BBE0E3"/>
      </a:accent1>
      <a:accent2>
        <a:srgbClr val="333399"/>
      </a:accent2>
      <a:accent3>
        <a:srgbClr val="FFFFE2"/>
      </a:accent3>
      <a:accent4>
        <a:srgbClr val="000000"/>
      </a:accent4>
      <a:accent5>
        <a:srgbClr val="DAEDEF"/>
      </a:accent5>
      <a:accent6>
        <a:srgbClr val="2D2D8A"/>
      </a:accent6>
      <a:hlink>
        <a:srgbClr val="009999"/>
      </a:hlink>
      <a:folHlink>
        <a:srgbClr val="99CC00"/>
      </a:folHlink>
    </a:clrScheme>
    <a:fontScheme name="111">
      <a:majorFont>
        <a:latin typeface="Arial"/>
        <a:ea typeface="黑体"/>
        <a:cs typeface=""/>
      </a:majorFont>
      <a:minorFont>
        <a:latin typeface="Arial"/>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3">
            <a:lumMod val="90000"/>
          </a:schemeClr>
        </a:solidFill>
        <a:ln w="19050" algn="ctr">
          <a:solidFill>
            <a:schemeClr val="tx1"/>
          </a:solidFill>
          <a:prstDash val="solid"/>
          <a:miter lim="800000"/>
        </a:ln>
      </a:spPr>
      <a:bodyPr lIns="216000" rIns="36000" rtlCol="0" anchor="ctr"/>
      <a:lstStyle>
        <a:defPPr algn="just">
          <a:lnSpc>
            <a:spcPts val="2700"/>
          </a:lnSpc>
          <a:buClr>
            <a:srgbClr val="FF0000"/>
          </a:buClr>
          <a:defRPr sz="2400" b="1" dirty="0">
            <a:latin typeface="Times New Roman" panose="02020603050405020304" pitchFamily="18" charset="0"/>
            <a:ea typeface="+mj-ea"/>
            <a:cs typeface="Times New Roman" panose="02020603050405020304" pitchFamily="18"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90000"/>
          </a:lnSpc>
          <a:spcBef>
            <a:spcPct val="0"/>
          </a:spcBef>
          <a:spcAft>
            <a:spcPct val="0"/>
          </a:spcAft>
          <a:buClrTx/>
          <a:buSzTx/>
          <a:buFontTx/>
          <a:buNone/>
          <a:defRPr kumimoji="0" lang="zh-CN" altLang="en-US" sz="1800" b="0" i="0" u="none" strike="noStrike" cap="none" normalizeH="0" baseline="0" smtClean="0">
            <a:ln>
              <a:noFill/>
            </a:ln>
            <a:solidFill>
              <a:schemeClr val="tx1"/>
            </a:solidFill>
            <a:effectLst>
              <a:outerShdw blurRad="38100" dist="38100" dir="2700000" algn="tl">
                <a:srgbClr val="000000">
                  <a:alpha val="43137"/>
                </a:srgbClr>
              </a:outerShdw>
            </a:effectLst>
            <a:latin typeface="黑体" panose="02010609060101010101" pitchFamily="2" charset="-122"/>
            <a:ea typeface="黑体" panose="02010609060101010101" pitchFamily="2" charset="-122"/>
          </a:defRPr>
        </a:defPPr>
      </a:lstStyle>
    </a:lnDef>
    <a:txDef>
      <a:spPr bwMode="auto">
        <a:solidFill>
          <a:srgbClr val="FFFF00"/>
        </a:solidFill>
        <a:ln>
          <a:noFill/>
        </a:ln>
      </a:spPr>
      <a:bodyPr wrap="square">
        <a:spAutoFit/>
      </a:bodyPr>
      <a:lstStyle>
        <a:defPPr algn="ctr">
          <a:defRPr sz="1600" b="1" dirty="0">
            <a:effectLst/>
            <a:latin typeface="Times New Roman" panose="02020603050405020304" pitchFamily="18" charset="0"/>
            <a:cs typeface="Times New Roman" panose="02020603050405020304" pitchFamily="18" charset="0"/>
          </a:defRPr>
        </a:defPPr>
      </a:lstStyle>
    </a:txDef>
  </a:objectDefaults>
  <a:extraClrSchemeLst>
    <a:extraClrScheme>
      <a:clrScheme name="11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11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11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11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11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11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11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11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11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11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11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11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111 13">
        <a:dk1>
          <a:srgbClr val="000000"/>
        </a:dk1>
        <a:lt1>
          <a:srgbClr val="FFFFCC"/>
        </a:lt1>
        <a:dk2>
          <a:srgbClr val="000000"/>
        </a:dk2>
        <a:lt2>
          <a:srgbClr val="808080"/>
        </a:lt2>
        <a:accent1>
          <a:srgbClr val="BBE0E3"/>
        </a:accent1>
        <a:accent2>
          <a:srgbClr val="333399"/>
        </a:accent2>
        <a:accent3>
          <a:srgbClr val="FFFFE2"/>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10.xml><?xml version="1.0" encoding="utf-8"?>
<a:theme xmlns:a="http://schemas.openxmlformats.org/drawingml/2006/main" name="10_111">
  <a:themeElements>
    <a:clrScheme name="111 13">
      <a:dk1>
        <a:srgbClr val="000000"/>
      </a:dk1>
      <a:lt1>
        <a:srgbClr val="FFFFCC"/>
      </a:lt1>
      <a:dk2>
        <a:srgbClr val="000000"/>
      </a:dk2>
      <a:lt2>
        <a:srgbClr val="808080"/>
      </a:lt2>
      <a:accent1>
        <a:srgbClr val="BBE0E3"/>
      </a:accent1>
      <a:accent2>
        <a:srgbClr val="333399"/>
      </a:accent2>
      <a:accent3>
        <a:srgbClr val="FFFFE2"/>
      </a:accent3>
      <a:accent4>
        <a:srgbClr val="000000"/>
      </a:accent4>
      <a:accent5>
        <a:srgbClr val="DAEDEF"/>
      </a:accent5>
      <a:accent6>
        <a:srgbClr val="2D2D8A"/>
      </a:accent6>
      <a:hlink>
        <a:srgbClr val="009999"/>
      </a:hlink>
      <a:folHlink>
        <a:srgbClr val="99CC00"/>
      </a:folHlink>
    </a:clrScheme>
    <a:fontScheme name="111">
      <a:majorFont>
        <a:latin typeface="Arial"/>
        <a:ea typeface="黑体"/>
        <a:cs typeface=""/>
      </a:majorFont>
      <a:minorFont>
        <a:latin typeface="Arial"/>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3">
            <a:lumMod val="90000"/>
          </a:schemeClr>
        </a:solidFill>
        <a:ln w="19050" algn="ctr">
          <a:solidFill>
            <a:schemeClr val="tx1"/>
          </a:solidFill>
          <a:prstDash val="solid"/>
          <a:miter lim="800000"/>
        </a:ln>
      </a:spPr>
      <a:bodyPr lIns="216000" rIns="36000" rtlCol="0" anchor="ctr"/>
      <a:lstStyle>
        <a:defPPr algn="just">
          <a:lnSpc>
            <a:spcPts val="2700"/>
          </a:lnSpc>
          <a:buClr>
            <a:srgbClr val="FF0000"/>
          </a:buClr>
          <a:defRPr sz="2400" b="1" dirty="0">
            <a:latin typeface="Times New Roman" panose="02020603050405020304" pitchFamily="18" charset="0"/>
            <a:ea typeface="+mj-ea"/>
            <a:cs typeface="Times New Roman" panose="02020603050405020304" pitchFamily="18"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90000"/>
          </a:lnSpc>
          <a:spcBef>
            <a:spcPct val="0"/>
          </a:spcBef>
          <a:spcAft>
            <a:spcPct val="0"/>
          </a:spcAft>
          <a:buClrTx/>
          <a:buSzTx/>
          <a:buFontTx/>
          <a:buNone/>
          <a:defRPr kumimoji="0" lang="zh-CN" altLang="en-US" sz="1800" b="0" i="0" u="none" strike="noStrike" cap="none" normalizeH="0" baseline="0" smtClean="0">
            <a:ln>
              <a:noFill/>
            </a:ln>
            <a:solidFill>
              <a:schemeClr val="tx1"/>
            </a:solidFill>
            <a:effectLst>
              <a:outerShdw blurRad="38100" dist="38100" dir="2700000" algn="tl">
                <a:srgbClr val="000000">
                  <a:alpha val="43137"/>
                </a:srgbClr>
              </a:outerShdw>
            </a:effectLst>
            <a:latin typeface="黑体" panose="02010609060101010101" pitchFamily="2" charset="-122"/>
            <a:ea typeface="黑体" panose="02010609060101010101" pitchFamily="2" charset="-122"/>
          </a:defRPr>
        </a:defPPr>
      </a:lstStyle>
    </a:lnDef>
    <a:txDef>
      <a:spPr bwMode="auto">
        <a:solidFill>
          <a:srgbClr val="FFFF00"/>
        </a:solidFill>
        <a:ln>
          <a:noFill/>
        </a:ln>
      </a:spPr>
      <a:bodyPr wrap="square">
        <a:spAutoFit/>
      </a:bodyPr>
      <a:lstStyle>
        <a:defPPr algn="ctr">
          <a:defRPr sz="1600" b="1" dirty="0">
            <a:effectLst/>
            <a:latin typeface="Times New Roman" panose="02020603050405020304" pitchFamily="18" charset="0"/>
            <a:cs typeface="Times New Roman" panose="02020603050405020304" pitchFamily="18" charset="0"/>
          </a:defRPr>
        </a:defPPr>
      </a:lstStyle>
    </a:txDef>
  </a:objectDefaults>
  <a:extraClrSchemeLst>
    <a:extraClrScheme>
      <a:clrScheme name="11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11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11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11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11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11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11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11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11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11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11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11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111 13">
        <a:dk1>
          <a:srgbClr val="000000"/>
        </a:dk1>
        <a:lt1>
          <a:srgbClr val="FFFFCC"/>
        </a:lt1>
        <a:dk2>
          <a:srgbClr val="000000"/>
        </a:dk2>
        <a:lt2>
          <a:srgbClr val="808080"/>
        </a:lt2>
        <a:accent1>
          <a:srgbClr val="BBE0E3"/>
        </a:accent1>
        <a:accent2>
          <a:srgbClr val="333399"/>
        </a:accent2>
        <a:accent3>
          <a:srgbClr val="FFFFE2"/>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11.xml><?xml version="1.0" encoding="utf-8"?>
<a:theme xmlns:a="http://schemas.openxmlformats.org/drawingml/2006/main" name="11_111">
  <a:themeElements>
    <a:clrScheme name="111 13">
      <a:dk1>
        <a:srgbClr val="000000"/>
      </a:dk1>
      <a:lt1>
        <a:srgbClr val="FFFFCC"/>
      </a:lt1>
      <a:dk2>
        <a:srgbClr val="000000"/>
      </a:dk2>
      <a:lt2>
        <a:srgbClr val="808080"/>
      </a:lt2>
      <a:accent1>
        <a:srgbClr val="BBE0E3"/>
      </a:accent1>
      <a:accent2>
        <a:srgbClr val="333399"/>
      </a:accent2>
      <a:accent3>
        <a:srgbClr val="FFFFE2"/>
      </a:accent3>
      <a:accent4>
        <a:srgbClr val="000000"/>
      </a:accent4>
      <a:accent5>
        <a:srgbClr val="DAEDEF"/>
      </a:accent5>
      <a:accent6>
        <a:srgbClr val="2D2D8A"/>
      </a:accent6>
      <a:hlink>
        <a:srgbClr val="009999"/>
      </a:hlink>
      <a:folHlink>
        <a:srgbClr val="99CC00"/>
      </a:folHlink>
    </a:clrScheme>
    <a:fontScheme name="111">
      <a:majorFont>
        <a:latin typeface="Arial"/>
        <a:ea typeface="黑体"/>
        <a:cs typeface=""/>
      </a:majorFont>
      <a:minorFont>
        <a:latin typeface="Arial"/>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3">
            <a:lumMod val="90000"/>
          </a:schemeClr>
        </a:solidFill>
        <a:ln w="19050" algn="ctr">
          <a:solidFill>
            <a:schemeClr val="tx1"/>
          </a:solidFill>
          <a:prstDash val="solid"/>
          <a:miter lim="800000"/>
        </a:ln>
      </a:spPr>
      <a:bodyPr lIns="216000" rIns="36000" rtlCol="0" anchor="ctr"/>
      <a:lstStyle>
        <a:defPPr algn="just">
          <a:lnSpc>
            <a:spcPts val="2700"/>
          </a:lnSpc>
          <a:buClr>
            <a:srgbClr val="FF0000"/>
          </a:buClr>
          <a:defRPr sz="2400" b="1" dirty="0">
            <a:latin typeface="Times New Roman" panose="02020603050405020304" pitchFamily="18" charset="0"/>
            <a:ea typeface="+mj-ea"/>
            <a:cs typeface="Times New Roman" panose="02020603050405020304" pitchFamily="18"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90000"/>
          </a:lnSpc>
          <a:spcBef>
            <a:spcPct val="0"/>
          </a:spcBef>
          <a:spcAft>
            <a:spcPct val="0"/>
          </a:spcAft>
          <a:buClrTx/>
          <a:buSzTx/>
          <a:buFontTx/>
          <a:buNone/>
          <a:defRPr kumimoji="0" lang="zh-CN" altLang="en-US" sz="1800" b="0" i="0" u="none" strike="noStrike" cap="none" normalizeH="0" baseline="0" smtClean="0">
            <a:ln>
              <a:noFill/>
            </a:ln>
            <a:solidFill>
              <a:schemeClr val="tx1"/>
            </a:solidFill>
            <a:effectLst>
              <a:outerShdw blurRad="38100" dist="38100" dir="2700000" algn="tl">
                <a:srgbClr val="000000">
                  <a:alpha val="43137"/>
                </a:srgbClr>
              </a:outerShdw>
            </a:effectLst>
            <a:latin typeface="黑体" panose="02010609060101010101" pitchFamily="2" charset="-122"/>
            <a:ea typeface="黑体" panose="02010609060101010101" pitchFamily="2" charset="-122"/>
          </a:defRPr>
        </a:defPPr>
      </a:lstStyle>
    </a:lnDef>
    <a:txDef>
      <a:spPr bwMode="auto">
        <a:solidFill>
          <a:srgbClr val="FFFF00"/>
        </a:solidFill>
        <a:ln>
          <a:noFill/>
        </a:ln>
      </a:spPr>
      <a:bodyPr wrap="square">
        <a:spAutoFit/>
      </a:bodyPr>
      <a:lstStyle>
        <a:defPPr algn="ctr">
          <a:defRPr sz="1600" b="1" dirty="0">
            <a:effectLst/>
            <a:latin typeface="Times New Roman" panose="02020603050405020304" pitchFamily="18" charset="0"/>
            <a:cs typeface="Times New Roman" panose="02020603050405020304" pitchFamily="18" charset="0"/>
          </a:defRPr>
        </a:defPPr>
      </a:lstStyle>
    </a:txDef>
  </a:objectDefaults>
  <a:extraClrSchemeLst>
    <a:extraClrScheme>
      <a:clrScheme name="11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11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11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11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11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11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11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11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11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11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11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11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111 13">
        <a:dk1>
          <a:srgbClr val="000000"/>
        </a:dk1>
        <a:lt1>
          <a:srgbClr val="FFFFCC"/>
        </a:lt1>
        <a:dk2>
          <a:srgbClr val="000000"/>
        </a:dk2>
        <a:lt2>
          <a:srgbClr val="808080"/>
        </a:lt2>
        <a:accent1>
          <a:srgbClr val="BBE0E3"/>
        </a:accent1>
        <a:accent2>
          <a:srgbClr val="333399"/>
        </a:accent2>
        <a:accent3>
          <a:srgbClr val="FFFFE2"/>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1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13.xml><?xml version="1.0" encoding="utf-8"?>
<a:theme xmlns:a="http://schemas.openxmlformats.org/drawingml/2006/main" name="Office 主题">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2_111">
  <a:themeElements>
    <a:clrScheme name="111 13">
      <a:dk1>
        <a:srgbClr val="000000"/>
      </a:dk1>
      <a:lt1>
        <a:srgbClr val="FFFFCC"/>
      </a:lt1>
      <a:dk2>
        <a:srgbClr val="000000"/>
      </a:dk2>
      <a:lt2>
        <a:srgbClr val="808080"/>
      </a:lt2>
      <a:accent1>
        <a:srgbClr val="BBE0E3"/>
      </a:accent1>
      <a:accent2>
        <a:srgbClr val="333399"/>
      </a:accent2>
      <a:accent3>
        <a:srgbClr val="FFFFE2"/>
      </a:accent3>
      <a:accent4>
        <a:srgbClr val="000000"/>
      </a:accent4>
      <a:accent5>
        <a:srgbClr val="DAEDEF"/>
      </a:accent5>
      <a:accent6>
        <a:srgbClr val="2D2D8A"/>
      </a:accent6>
      <a:hlink>
        <a:srgbClr val="009999"/>
      </a:hlink>
      <a:folHlink>
        <a:srgbClr val="99CC00"/>
      </a:folHlink>
    </a:clrScheme>
    <a:fontScheme name="111">
      <a:majorFont>
        <a:latin typeface="Arial"/>
        <a:ea typeface="黑体"/>
        <a:cs typeface=""/>
      </a:majorFont>
      <a:minorFont>
        <a:latin typeface="Arial"/>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3">
            <a:lumMod val="90000"/>
          </a:schemeClr>
        </a:solidFill>
        <a:ln w="19050" algn="ctr">
          <a:solidFill>
            <a:schemeClr val="tx1"/>
          </a:solidFill>
          <a:prstDash val="solid"/>
          <a:miter lim="800000"/>
        </a:ln>
      </a:spPr>
      <a:bodyPr lIns="216000" rIns="36000" rtlCol="0" anchor="ctr"/>
      <a:lstStyle>
        <a:defPPr algn="just">
          <a:lnSpc>
            <a:spcPts val="2700"/>
          </a:lnSpc>
          <a:buClr>
            <a:srgbClr val="FF0000"/>
          </a:buClr>
          <a:defRPr sz="2400" b="1" dirty="0">
            <a:latin typeface="Times New Roman" panose="02020603050405020304" pitchFamily="18" charset="0"/>
            <a:ea typeface="+mj-ea"/>
            <a:cs typeface="Times New Roman" panose="02020603050405020304" pitchFamily="18"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90000"/>
          </a:lnSpc>
          <a:spcBef>
            <a:spcPct val="0"/>
          </a:spcBef>
          <a:spcAft>
            <a:spcPct val="0"/>
          </a:spcAft>
          <a:buClrTx/>
          <a:buSzTx/>
          <a:buFontTx/>
          <a:buNone/>
          <a:defRPr kumimoji="0" lang="zh-CN" altLang="en-US" sz="1800" b="0" i="0" u="none" strike="noStrike" cap="none" normalizeH="0" baseline="0" smtClean="0">
            <a:ln>
              <a:noFill/>
            </a:ln>
            <a:solidFill>
              <a:schemeClr val="tx1"/>
            </a:solidFill>
            <a:effectLst>
              <a:outerShdw blurRad="38100" dist="38100" dir="2700000" algn="tl">
                <a:srgbClr val="000000">
                  <a:alpha val="43137"/>
                </a:srgbClr>
              </a:outerShdw>
            </a:effectLst>
            <a:latin typeface="黑体" panose="02010609060101010101" pitchFamily="2" charset="-122"/>
            <a:ea typeface="黑体" panose="02010609060101010101" pitchFamily="2" charset="-122"/>
          </a:defRPr>
        </a:defPPr>
      </a:lstStyle>
    </a:lnDef>
    <a:txDef>
      <a:spPr bwMode="auto">
        <a:solidFill>
          <a:srgbClr val="FFFF00"/>
        </a:solidFill>
        <a:ln>
          <a:noFill/>
        </a:ln>
      </a:spPr>
      <a:bodyPr wrap="square">
        <a:spAutoFit/>
      </a:bodyPr>
      <a:lstStyle>
        <a:defPPr algn="ctr">
          <a:defRPr sz="1600" b="1" dirty="0">
            <a:effectLst/>
            <a:latin typeface="Times New Roman" panose="02020603050405020304" pitchFamily="18" charset="0"/>
            <a:cs typeface="Times New Roman" panose="02020603050405020304" pitchFamily="18" charset="0"/>
          </a:defRPr>
        </a:defPPr>
      </a:lstStyle>
    </a:txDef>
  </a:objectDefaults>
  <a:extraClrSchemeLst>
    <a:extraClrScheme>
      <a:clrScheme name="11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11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11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11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11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11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11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11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11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11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11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11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111 13">
        <a:dk1>
          <a:srgbClr val="000000"/>
        </a:dk1>
        <a:lt1>
          <a:srgbClr val="FFFFCC"/>
        </a:lt1>
        <a:dk2>
          <a:srgbClr val="000000"/>
        </a:dk2>
        <a:lt2>
          <a:srgbClr val="808080"/>
        </a:lt2>
        <a:accent1>
          <a:srgbClr val="BBE0E3"/>
        </a:accent1>
        <a:accent2>
          <a:srgbClr val="333399"/>
        </a:accent2>
        <a:accent3>
          <a:srgbClr val="FFFFE2"/>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3_111">
  <a:themeElements>
    <a:clrScheme name="111 13">
      <a:dk1>
        <a:srgbClr val="000000"/>
      </a:dk1>
      <a:lt1>
        <a:srgbClr val="FFFFCC"/>
      </a:lt1>
      <a:dk2>
        <a:srgbClr val="000000"/>
      </a:dk2>
      <a:lt2>
        <a:srgbClr val="808080"/>
      </a:lt2>
      <a:accent1>
        <a:srgbClr val="BBE0E3"/>
      </a:accent1>
      <a:accent2>
        <a:srgbClr val="333399"/>
      </a:accent2>
      <a:accent3>
        <a:srgbClr val="FFFFE2"/>
      </a:accent3>
      <a:accent4>
        <a:srgbClr val="000000"/>
      </a:accent4>
      <a:accent5>
        <a:srgbClr val="DAEDEF"/>
      </a:accent5>
      <a:accent6>
        <a:srgbClr val="2D2D8A"/>
      </a:accent6>
      <a:hlink>
        <a:srgbClr val="009999"/>
      </a:hlink>
      <a:folHlink>
        <a:srgbClr val="99CC00"/>
      </a:folHlink>
    </a:clrScheme>
    <a:fontScheme name="111">
      <a:majorFont>
        <a:latin typeface="Arial"/>
        <a:ea typeface="黑体"/>
        <a:cs typeface=""/>
      </a:majorFont>
      <a:minorFont>
        <a:latin typeface="Arial"/>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3">
            <a:lumMod val="90000"/>
          </a:schemeClr>
        </a:solidFill>
        <a:ln w="19050" algn="ctr">
          <a:solidFill>
            <a:schemeClr val="tx1"/>
          </a:solidFill>
          <a:prstDash val="solid"/>
          <a:miter lim="800000"/>
        </a:ln>
      </a:spPr>
      <a:bodyPr lIns="216000" rIns="36000" rtlCol="0" anchor="ctr"/>
      <a:lstStyle>
        <a:defPPr algn="just">
          <a:lnSpc>
            <a:spcPts val="2700"/>
          </a:lnSpc>
          <a:buClr>
            <a:srgbClr val="FF0000"/>
          </a:buClr>
          <a:defRPr sz="2400" b="1" dirty="0">
            <a:latin typeface="Times New Roman" panose="02020603050405020304" pitchFamily="18" charset="0"/>
            <a:ea typeface="+mj-ea"/>
            <a:cs typeface="Times New Roman" panose="02020603050405020304" pitchFamily="18"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90000"/>
          </a:lnSpc>
          <a:spcBef>
            <a:spcPct val="0"/>
          </a:spcBef>
          <a:spcAft>
            <a:spcPct val="0"/>
          </a:spcAft>
          <a:buClrTx/>
          <a:buSzTx/>
          <a:buFontTx/>
          <a:buNone/>
          <a:defRPr kumimoji="0" lang="zh-CN" altLang="en-US" sz="1800" b="0" i="0" u="none" strike="noStrike" cap="none" normalizeH="0" baseline="0" smtClean="0">
            <a:ln>
              <a:noFill/>
            </a:ln>
            <a:solidFill>
              <a:schemeClr val="tx1"/>
            </a:solidFill>
            <a:effectLst>
              <a:outerShdw blurRad="38100" dist="38100" dir="2700000" algn="tl">
                <a:srgbClr val="000000">
                  <a:alpha val="43137"/>
                </a:srgbClr>
              </a:outerShdw>
            </a:effectLst>
            <a:latin typeface="黑体" panose="02010609060101010101" pitchFamily="2" charset="-122"/>
            <a:ea typeface="黑体" panose="02010609060101010101" pitchFamily="2" charset="-122"/>
          </a:defRPr>
        </a:defPPr>
      </a:lstStyle>
    </a:lnDef>
    <a:txDef>
      <a:spPr bwMode="auto">
        <a:solidFill>
          <a:srgbClr val="FFFF00"/>
        </a:solidFill>
        <a:ln>
          <a:noFill/>
        </a:ln>
      </a:spPr>
      <a:bodyPr wrap="square">
        <a:spAutoFit/>
      </a:bodyPr>
      <a:lstStyle>
        <a:defPPr algn="ctr">
          <a:defRPr sz="1600" b="1" dirty="0">
            <a:effectLst/>
            <a:latin typeface="Times New Roman" panose="02020603050405020304" pitchFamily="18" charset="0"/>
            <a:cs typeface="Times New Roman" panose="02020603050405020304" pitchFamily="18" charset="0"/>
          </a:defRPr>
        </a:defPPr>
      </a:lstStyle>
    </a:txDef>
  </a:objectDefaults>
  <a:extraClrSchemeLst>
    <a:extraClrScheme>
      <a:clrScheme name="11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11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11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11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11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11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11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11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11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11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11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11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111 13">
        <a:dk1>
          <a:srgbClr val="000000"/>
        </a:dk1>
        <a:lt1>
          <a:srgbClr val="FFFFCC"/>
        </a:lt1>
        <a:dk2>
          <a:srgbClr val="000000"/>
        </a:dk2>
        <a:lt2>
          <a:srgbClr val="808080"/>
        </a:lt2>
        <a:accent1>
          <a:srgbClr val="BBE0E3"/>
        </a:accent1>
        <a:accent2>
          <a:srgbClr val="333399"/>
        </a:accent2>
        <a:accent3>
          <a:srgbClr val="FFFFE2"/>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4_111">
  <a:themeElements>
    <a:clrScheme name="111 13">
      <a:dk1>
        <a:srgbClr val="000000"/>
      </a:dk1>
      <a:lt1>
        <a:srgbClr val="FFFFCC"/>
      </a:lt1>
      <a:dk2>
        <a:srgbClr val="000000"/>
      </a:dk2>
      <a:lt2>
        <a:srgbClr val="808080"/>
      </a:lt2>
      <a:accent1>
        <a:srgbClr val="BBE0E3"/>
      </a:accent1>
      <a:accent2>
        <a:srgbClr val="333399"/>
      </a:accent2>
      <a:accent3>
        <a:srgbClr val="FFFFE2"/>
      </a:accent3>
      <a:accent4>
        <a:srgbClr val="000000"/>
      </a:accent4>
      <a:accent5>
        <a:srgbClr val="DAEDEF"/>
      </a:accent5>
      <a:accent6>
        <a:srgbClr val="2D2D8A"/>
      </a:accent6>
      <a:hlink>
        <a:srgbClr val="009999"/>
      </a:hlink>
      <a:folHlink>
        <a:srgbClr val="99CC00"/>
      </a:folHlink>
    </a:clrScheme>
    <a:fontScheme name="111">
      <a:majorFont>
        <a:latin typeface="Arial"/>
        <a:ea typeface="黑体"/>
        <a:cs typeface=""/>
      </a:majorFont>
      <a:minorFont>
        <a:latin typeface="Arial"/>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3">
            <a:lumMod val="90000"/>
          </a:schemeClr>
        </a:solidFill>
        <a:ln w="19050" algn="ctr">
          <a:solidFill>
            <a:schemeClr val="tx1"/>
          </a:solidFill>
          <a:prstDash val="solid"/>
          <a:miter lim="800000"/>
        </a:ln>
      </a:spPr>
      <a:bodyPr lIns="216000" rIns="36000" rtlCol="0" anchor="ctr"/>
      <a:lstStyle>
        <a:defPPr algn="just">
          <a:lnSpc>
            <a:spcPts val="2700"/>
          </a:lnSpc>
          <a:buClr>
            <a:srgbClr val="FF0000"/>
          </a:buClr>
          <a:defRPr sz="2400" b="1" dirty="0">
            <a:latin typeface="Times New Roman" panose="02020603050405020304" pitchFamily="18" charset="0"/>
            <a:ea typeface="+mj-ea"/>
            <a:cs typeface="Times New Roman" panose="02020603050405020304" pitchFamily="18"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90000"/>
          </a:lnSpc>
          <a:spcBef>
            <a:spcPct val="0"/>
          </a:spcBef>
          <a:spcAft>
            <a:spcPct val="0"/>
          </a:spcAft>
          <a:buClrTx/>
          <a:buSzTx/>
          <a:buFontTx/>
          <a:buNone/>
          <a:defRPr kumimoji="0" lang="zh-CN" altLang="en-US" sz="1800" b="0" i="0" u="none" strike="noStrike" cap="none" normalizeH="0" baseline="0" smtClean="0">
            <a:ln>
              <a:noFill/>
            </a:ln>
            <a:solidFill>
              <a:schemeClr val="tx1"/>
            </a:solidFill>
            <a:effectLst>
              <a:outerShdw blurRad="38100" dist="38100" dir="2700000" algn="tl">
                <a:srgbClr val="000000">
                  <a:alpha val="43137"/>
                </a:srgbClr>
              </a:outerShdw>
            </a:effectLst>
            <a:latin typeface="黑体" panose="02010609060101010101" pitchFamily="2" charset="-122"/>
            <a:ea typeface="黑体" panose="02010609060101010101" pitchFamily="2" charset="-122"/>
          </a:defRPr>
        </a:defPPr>
      </a:lstStyle>
    </a:lnDef>
    <a:txDef>
      <a:spPr bwMode="auto">
        <a:solidFill>
          <a:srgbClr val="FFFF00"/>
        </a:solidFill>
        <a:ln>
          <a:noFill/>
        </a:ln>
      </a:spPr>
      <a:bodyPr wrap="square">
        <a:spAutoFit/>
      </a:bodyPr>
      <a:lstStyle>
        <a:defPPr algn="ctr">
          <a:defRPr sz="1600" b="1" dirty="0">
            <a:effectLst/>
            <a:latin typeface="Times New Roman" panose="02020603050405020304" pitchFamily="18" charset="0"/>
            <a:cs typeface="Times New Roman" panose="02020603050405020304" pitchFamily="18" charset="0"/>
          </a:defRPr>
        </a:defPPr>
      </a:lstStyle>
    </a:txDef>
  </a:objectDefaults>
  <a:extraClrSchemeLst>
    <a:extraClrScheme>
      <a:clrScheme name="11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11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11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11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11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11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11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11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11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11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11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11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111 13">
        <a:dk1>
          <a:srgbClr val="000000"/>
        </a:dk1>
        <a:lt1>
          <a:srgbClr val="FFFFCC"/>
        </a:lt1>
        <a:dk2>
          <a:srgbClr val="000000"/>
        </a:dk2>
        <a:lt2>
          <a:srgbClr val="808080"/>
        </a:lt2>
        <a:accent1>
          <a:srgbClr val="BBE0E3"/>
        </a:accent1>
        <a:accent2>
          <a:srgbClr val="333399"/>
        </a:accent2>
        <a:accent3>
          <a:srgbClr val="FFFFE2"/>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5_111">
  <a:themeElements>
    <a:clrScheme name="111 13">
      <a:dk1>
        <a:srgbClr val="000000"/>
      </a:dk1>
      <a:lt1>
        <a:srgbClr val="FFFFCC"/>
      </a:lt1>
      <a:dk2>
        <a:srgbClr val="000000"/>
      </a:dk2>
      <a:lt2>
        <a:srgbClr val="808080"/>
      </a:lt2>
      <a:accent1>
        <a:srgbClr val="BBE0E3"/>
      </a:accent1>
      <a:accent2>
        <a:srgbClr val="333399"/>
      </a:accent2>
      <a:accent3>
        <a:srgbClr val="FFFFE2"/>
      </a:accent3>
      <a:accent4>
        <a:srgbClr val="000000"/>
      </a:accent4>
      <a:accent5>
        <a:srgbClr val="DAEDEF"/>
      </a:accent5>
      <a:accent6>
        <a:srgbClr val="2D2D8A"/>
      </a:accent6>
      <a:hlink>
        <a:srgbClr val="009999"/>
      </a:hlink>
      <a:folHlink>
        <a:srgbClr val="99CC00"/>
      </a:folHlink>
    </a:clrScheme>
    <a:fontScheme name="111">
      <a:majorFont>
        <a:latin typeface="Arial"/>
        <a:ea typeface="黑体"/>
        <a:cs typeface=""/>
      </a:majorFont>
      <a:minorFont>
        <a:latin typeface="Arial"/>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3">
            <a:lumMod val="90000"/>
          </a:schemeClr>
        </a:solidFill>
        <a:ln w="19050" algn="ctr">
          <a:solidFill>
            <a:schemeClr val="tx1"/>
          </a:solidFill>
          <a:prstDash val="solid"/>
          <a:miter lim="800000"/>
        </a:ln>
      </a:spPr>
      <a:bodyPr lIns="216000" rIns="36000" rtlCol="0" anchor="ctr"/>
      <a:lstStyle>
        <a:defPPr algn="just">
          <a:lnSpc>
            <a:spcPts val="2700"/>
          </a:lnSpc>
          <a:buClr>
            <a:srgbClr val="FF0000"/>
          </a:buClr>
          <a:defRPr sz="2400" b="1" dirty="0">
            <a:latin typeface="Times New Roman" panose="02020603050405020304" pitchFamily="18" charset="0"/>
            <a:ea typeface="+mj-ea"/>
            <a:cs typeface="Times New Roman" panose="02020603050405020304" pitchFamily="18"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90000"/>
          </a:lnSpc>
          <a:spcBef>
            <a:spcPct val="0"/>
          </a:spcBef>
          <a:spcAft>
            <a:spcPct val="0"/>
          </a:spcAft>
          <a:buClrTx/>
          <a:buSzTx/>
          <a:buFontTx/>
          <a:buNone/>
          <a:defRPr kumimoji="0" lang="zh-CN" altLang="en-US" sz="1800" b="0" i="0" u="none" strike="noStrike" cap="none" normalizeH="0" baseline="0" smtClean="0">
            <a:ln>
              <a:noFill/>
            </a:ln>
            <a:solidFill>
              <a:schemeClr val="tx1"/>
            </a:solidFill>
            <a:effectLst>
              <a:outerShdw blurRad="38100" dist="38100" dir="2700000" algn="tl">
                <a:srgbClr val="000000">
                  <a:alpha val="43137"/>
                </a:srgbClr>
              </a:outerShdw>
            </a:effectLst>
            <a:latin typeface="黑体" panose="02010609060101010101" pitchFamily="2" charset="-122"/>
            <a:ea typeface="黑体" panose="02010609060101010101" pitchFamily="2" charset="-122"/>
          </a:defRPr>
        </a:defPPr>
      </a:lstStyle>
    </a:lnDef>
    <a:txDef>
      <a:spPr bwMode="auto">
        <a:solidFill>
          <a:srgbClr val="FFFF00"/>
        </a:solidFill>
        <a:ln>
          <a:noFill/>
        </a:ln>
      </a:spPr>
      <a:bodyPr wrap="square">
        <a:spAutoFit/>
      </a:bodyPr>
      <a:lstStyle>
        <a:defPPr algn="ctr">
          <a:defRPr sz="1600" b="1" dirty="0">
            <a:effectLst/>
            <a:latin typeface="Times New Roman" panose="02020603050405020304" pitchFamily="18" charset="0"/>
            <a:cs typeface="Times New Roman" panose="02020603050405020304" pitchFamily="18" charset="0"/>
          </a:defRPr>
        </a:defPPr>
      </a:lstStyle>
    </a:txDef>
  </a:objectDefaults>
  <a:extraClrSchemeLst>
    <a:extraClrScheme>
      <a:clrScheme name="11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11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11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11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11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11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11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11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11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11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11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11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111 13">
        <a:dk1>
          <a:srgbClr val="000000"/>
        </a:dk1>
        <a:lt1>
          <a:srgbClr val="FFFFCC"/>
        </a:lt1>
        <a:dk2>
          <a:srgbClr val="000000"/>
        </a:dk2>
        <a:lt2>
          <a:srgbClr val="808080"/>
        </a:lt2>
        <a:accent1>
          <a:srgbClr val="BBE0E3"/>
        </a:accent1>
        <a:accent2>
          <a:srgbClr val="333399"/>
        </a:accent2>
        <a:accent3>
          <a:srgbClr val="FFFFE2"/>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6_111">
  <a:themeElements>
    <a:clrScheme name="111 13">
      <a:dk1>
        <a:srgbClr val="000000"/>
      </a:dk1>
      <a:lt1>
        <a:srgbClr val="FFFFCC"/>
      </a:lt1>
      <a:dk2>
        <a:srgbClr val="000000"/>
      </a:dk2>
      <a:lt2>
        <a:srgbClr val="808080"/>
      </a:lt2>
      <a:accent1>
        <a:srgbClr val="BBE0E3"/>
      </a:accent1>
      <a:accent2>
        <a:srgbClr val="333399"/>
      </a:accent2>
      <a:accent3>
        <a:srgbClr val="FFFFE2"/>
      </a:accent3>
      <a:accent4>
        <a:srgbClr val="000000"/>
      </a:accent4>
      <a:accent5>
        <a:srgbClr val="DAEDEF"/>
      </a:accent5>
      <a:accent6>
        <a:srgbClr val="2D2D8A"/>
      </a:accent6>
      <a:hlink>
        <a:srgbClr val="009999"/>
      </a:hlink>
      <a:folHlink>
        <a:srgbClr val="99CC00"/>
      </a:folHlink>
    </a:clrScheme>
    <a:fontScheme name="111">
      <a:majorFont>
        <a:latin typeface="Arial"/>
        <a:ea typeface="黑体"/>
        <a:cs typeface=""/>
      </a:majorFont>
      <a:minorFont>
        <a:latin typeface="Arial"/>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3">
            <a:lumMod val="90000"/>
          </a:schemeClr>
        </a:solidFill>
        <a:ln w="19050" algn="ctr">
          <a:solidFill>
            <a:schemeClr val="tx1"/>
          </a:solidFill>
          <a:prstDash val="solid"/>
          <a:miter lim="800000"/>
        </a:ln>
      </a:spPr>
      <a:bodyPr lIns="216000" rIns="36000" rtlCol="0" anchor="ctr"/>
      <a:lstStyle>
        <a:defPPr algn="just">
          <a:lnSpc>
            <a:spcPts val="2700"/>
          </a:lnSpc>
          <a:buClr>
            <a:srgbClr val="FF0000"/>
          </a:buClr>
          <a:defRPr sz="2400" b="1" dirty="0">
            <a:latin typeface="Times New Roman" panose="02020603050405020304" pitchFamily="18" charset="0"/>
            <a:ea typeface="+mj-ea"/>
            <a:cs typeface="Times New Roman" panose="02020603050405020304" pitchFamily="18"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90000"/>
          </a:lnSpc>
          <a:spcBef>
            <a:spcPct val="0"/>
          </a:spcBef>
          <a:spcAft>
            <a:spcPct val="0"/>
          </a:spcAft>
          <a:buClrTx/>
          <a:buSzTx/>
          <a:buFontTx/>
          <a:buNone/>
          <a:defRPr kumimoji="0" lang="zh-CN" altLang="en-US" sz="1800" b="0" i="0" u="none" strike="noStrike" cap="none" normalizeH="0" baseline="0" smtClean="0">
            <a:ln>
              <a:noFill/>
            </a:ln>
            <a:solidFill>
              <a:schemeClr val="tx1"/>
            </a:solidFill>
            <a:effectLst>
              <a:outerShdw blurRad="38100" dist="38100" dir="2700000" algn="tl">
                <a:srgbClr val="000000">
                  <a:alpha val="43137"/>
                </a:srgbClr>
              </a:outerShdw>
            </a:effectLst>
            <a:latin typeface="黑体" panose="02010609060101010101" pitchFamily="2" charset="-122"/>
            <a:ea typeface="黑体" panose="02010609060101010101" pitchFamily="2" charset="-122"/>
          </a:defRPr>
        </a:defPPr>
      </a:lstStyle>
    </a:lnDef>
    <a:txDef>
      <a:spPr bwMode="auto">
        <a:solidFill>
          <a:srgbClr val="FFFF00"/>
        </a:solidFill>
        <a:ln>
          <a:noFill/>
        </a:ln>
      </a:spPr>
      <a:bodyPr wrap="square">
        <a:spAutoFit/>
      </a:bodyPr>
      <a:lstStyle>
        <a:defPPr algn="ctr">
          <a:defRPr sz="1600" b="1" dirty="0">
            <a:effectLst/>
            <a:latin typeface="Times New Roman" panose="02020603050405020304" pitchFamily="18" charset="0"/>
            <a:cs typeface="Times New Roman" panose="02020603050405020304" pitchFamily="18" charset="0"/>
          </a:defRPr>
        </a:defPPr>
      </a:lstStyle>
    </a:txDef>
  </a:objectDefaults>
  <a:extraClrSchemeLst>
    <a:extraClrScheme>
      <a:clrScheme name="11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11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11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11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11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11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11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11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11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11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11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11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111 13">
        <a:dk1>
          <a:srgbClr val="000000"/>
        </a:dk1>
        <a:lt1>
          <a:srgbClr val="FFFFCC"/>
        </a:lt1>
        <a:dk2>
          <a:srgbClr val="000000"/>
        </a:dk2>
        <a:lt2>
          <a:srgbClr val="808080"/>
        </a:lt2>
        <a:accent1>
          <a:srgbClr val="BBE0E3"/>
        </a:accent1>
        <a:accent2>
          <a:srgbClr val="333399"/>
        </a:accent2>
        <a:accent3>
          <a:srgbClr val="FFFFE2"/>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7_111">
  <a:themeElements>
    <a:clrScheme name="111 13">
      <a:dk1>
        <a:srgbClr val="000000"/>
      </a:dk1>
      <a:lt1>
        <a:srgbClr val="FFFFCC"/>
      </a:lt1>
      <a:dk2>
        <a:srgbClr val="000000"/>
      </a:dk2>
      <a:lt2>
        <a:srgbClr val="808080"/>
      </a:lt2>
      <a:accent1>
        <a:srgbClr val="BBE0E3"/>
      </a:accent1>
      <a:accent2>
        <a:srgbClr val="333399"/>
      </a:accent2>
      <a:accent3>
        <a:srgbClr val="FFFFE2"/>
      </a:accent3>
      <a:accent4>
        <a:srgbClr val="000000"/>
      </a:accent4>
      <a:accent5>
        <a:srgbClr val="DAEDEF"/>
      </a:accent5>
      <a:accent6>
        <a:srgbClr val="2D2D8A"/>
      </a:accent6>
      <a:hlink>
        <a:srgbClr val="009999"/>
      </a:hlink>
      <a:folHlink>
        <a:srgbClr val="99CC00"/>
      </a:folHlink>
    </a:clrScheme>
    <a:fontScheme name="111">
      <a:majorFont>
        <a:latin typeface="Arial"/>
        <a:ea typeface="黑体"/>
        <a:cs typeface=""/>
      </a:majorFont>
      <a:minorFont>
        <a:latin typeface="Arial"/>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3">
            <a:lumMod val="90000"/>
          </a:schemeClr>
        </a:solidFill>
        <a:ln w="19050" algn="ctr">
          <a:solidFill>
            <a:schemeClr val="tx1"/>
          </a:solidFill>
          <a:prstDash val="solid"/>
          <a:miter lim="800000"/>
        </a:ln>
      </a:spPr>
      <a:bodyPr lIns="216000" rIns="36000" rtlCol="0" anchor="ctr"/>
      <a:lstStyle>
        <a:defPPr algn="just">
          <a:lnSpc>
            <a:spcPts val="2700"/>
          </a:lnSpc>
          <a:buClr>
            <a:srgbClr val="FF0000"/>
          </a:buClr>
          <a:defRPr sz="2400" b="1" dirty="0">
            <a:latin typeface="Times New Roman" panose="02020603050405020304" pitchFamily="18" charset="0"/>
            <a:ea typeface="+mj-ea"/>
            <a:cs typeface="Times New Roman" panose="02020603050405020304" pitchFamily="18"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90000"/>
          </a:lnSpc>
          <a:spcBef>
            <a:spcPct val="0"/>
          </a:spcBef>
          <a:spcAft>
            <a:spcPct val="0"/>
          </a:spcAft>
          <a:buClrTx/>
          <a:buSzTx/>
          <a:buFontTx/>
          <a:buNone/>
          <a:defRPr kumimoji="0" lang="zh-CN" altLang="en-US" sz="1800" b="0" i="0" u="none" strike="noStrike" cap="none" normalizeH="0" baseline="0" smtClean="0">
            <a:ln>
              <a:noFill/>
            </a:ln>
            <a:solidFill>
              <a:schemeClr val="tx1"/>
            </a:solidFill>
            <a:effectLst>
              <a:outerShdw blurRad="38100" dist="38100" dir="2700000" algn="tl">
                <a:srgbClr val="000000">
                  <a:alpha val="43137"/>
                </a:srgbClr>
              </a:outerShdw>
            </a:effectLst>
            <a:latin typeface="黑体" panose="02010609060101010101" pitchFamily="2" charset="-122"/>
            <a:ea typeface="黑体" panose="02010609060101010101" pitchFamily="2" charset="-122"/>
          </a:defRPr>
        </a:defPPr>
      </a:lstStyle>
    </a:lnDef>
    <a:txDef>
      <a:spPr bwMode="auto">
        <a:solidFill>
          <a:srgbClr val="FFFF00"/>
        </a:solidFill>
        <a:ln>
          <a:noFill/>
        </a:ln>
      </a:spPr>
      <a:bodyPr wrap="square">
        <a:spAutoFit/>
      </a:bodyPr>
      <a:lstStyle>
        <a:defPPr algn="ctr">
          <a:defRPr sz="1600" b="1" dirty="0">
            <a:effectLst/>
            <a:latin typeface="Times New Roman" panose="02020603050405020304" pitchFamily="18" charset="0"/>
            <a:cs typeface="Times New Roman" panose="02020603050405020304" pitchFamily="18" charset="0"/>
          </a:defRPr>
        </a:defPPr>
      </a:lstStyle>
    </a:txDef>
  </a:objectDefaults>
  <a:extraClrSchemeLst>
    <a:extraClrScheme>
      <a:clrScheme name="11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11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11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11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11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11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11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11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11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11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11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11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111 13">
        <a:dk1>
          <a:srgbClr val="000000"/>
        </a:dk1>
        <a:lt1>
          <a:srgbClr val="FFFFCC"/>
        </a:lt1>
        <a:dk2>
          <a:srgbClr val="000000"/>
        </a:dk2>
        <a:lt2>
          <a:srgbClr val="808080"/>
        </a:lt2>
        <a:accent1>
          <a:srgbClr val="BBE0E3"/>
        </a:accent1>
        <a:accent2>
          <a:srgbClr val="333399"/>
        </a:accent2>
        <a:accent3>
          <a:srgbClr val="FFFFE2"/>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8.xml><?xml version="1.0" encoding="utf-8"?>
<a:theme xmlns:a="http://schemas.openxmlformats.org/drawingml/2006/main" name="8_111">
  <a:themeElements>
    <a:clrScheme name="111 13">
      <a:dk1>
        <a:srgbClr val="000000"/>
      </a:dk1>
      <a:lt1>
        <a:srgbClr val="FFFFCC"/>
      </a:lt1>
      <a:dk2>
        <a:srgbClr val="000000"/>
      </a:dk2>
      <a:lt2>
        <a:srgbClr val="808080"/>
      </a:lt2>
      <a:accent1>
        <a:srgbClr val="BBE0E3"/>
      </a:accent1>
      <a:accent2>
        <a:srgbClr val="333399"/>
      </a:accent2>
      <a:accent3>
        <a:srgbClr val="FFFFE2"/>
      </a:accent3>
      <a:accent4>
        <a:srgbClr val="000000"/>
      </a:accent4>
      <a:accent5>
        <a:srgbClr val="DAEDEF"/>
      </a:accent5>
      <a:accent6>
        <a:srgbClr val="2D2D8A"/>
      </a:accent6>
      <a:hlink>
        <a:srgbClr val="009999"/>
      </a:hlink>
      <a:folHlink>
        <a:srgbClr val="99CC00"/>
      </a:folHlink>
    </a:clrScheme>
    <a:fontScheme name="111">
      <a:majorFont>
        <a:latin typeface="Arial"/>
        <a:ea typeface="黑体"/>
        <a:cs typeface=""/>
      </a:majorFont>
      <a:minorFont>
        <a:latin typeface="Arial"/>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3">
            <a:lumMod val="90000"/>
          </a:schemeClr>
        </a:solidFill>
        <a:ln w="19050" algn="ctr">
          <a:solidFill>
            <a:schemeClr val="tx1"/>
          </a:solidFill>
          <a:prstDash val="solid"/>
          <a:miter lim="800000"/>
        </a:ln>
      </a:spPr>
      <a:bodyPr lIns="216000" rIns="36000" rtlCol="0" anchor="ctr"/>
      <a:lstStyle>
        <a:defPPr algn="just">
          <a:lnSpc>
            <a:spcPts val="2700"/>
          </a:lnSpc>
          <a:buClr>
            <a:srgbClr val="FF0000"/>
          </a:buClr>
          <a:defRPr sz="2400" b="1" dirty="0">
            <a:latin typeface="Times New Roman" panose="02020603050405020304" pitchFamily="18" charset="0"/>
            <a:ea typeface="+mj-ea"/>
            <a:cs typeface="Times New Roman" panose="02020603050405020304" pitchFamily="18"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90000"/>
          </a:lnSpc>
          <a:spcBef>
            <a:spcPct val="0"/>
          </a:spcBef>
          <a:spcAft>
            <a:spcPct val="0"/>
          </a:spcAft>
          <a:buClrTx/>
          <a:buSzTx/>
          <a:buFontTx/>
          <a:buNone/>
          <a:defRPr kumimoji="0" lang="zh-CN" altLang="en-US" sz="1800" b="0" i="0" u="none" strike="noStrike" cap="none" normalizeH="0" baseline="0" smtClean="0">
            <a:ln>
              <a:noFill/>
            </a:ln>
            <a:solidFill>
              <a:schemeClr val="tx1"/>
            </a:solidFill>
            <a:effectLst>
              <a:outerShdw blurRad="38100" dist="38100" dir="2700000" algn="tl">
                <a:srgbClr val="000000">
                  <a:alpha val="43137"/>
                </a:srgbClr>
              </a:outerShdw>
            </a:effectLst>
            <a:latin typeface="黑体" panose="02010609060101010101" pitchFamily="2" charset="-122"/>
            <a:ea typeface="黑体" panose="02010609060101010101" pitchFamily="2" charset="-122"/>
          </a:defRPr>
        </a:defPPr>
      </a:lstStyle>
    </a:lnDef>
    <a:txDef>
      <a:spPr bwMode="auto">
        <a:solidFill>
          <a:srgbClr val="FFFF00"/>
        </a:solidFill>
        <a:ln>
          <a:noFill/>
        </a:ln>
      </a:spPr>
      <a:bodyPr wrap="square">
        <a:spAutoFit/>
      </a:bodyPr>
      <a:lstStyle>
        <a:defPPr algn="ctr">
          <a:defRPr sz="1600" b="1" dirty="0">
            <a:effectLst/>
            <a:latin typeface="Times New Roman" panose="02020603050405020304" pitchFamily="18" charset="0"/>
            <a:cs typeface="Times New Roman" panose="02020603050405020304" pitchFamily="18" charset="0"/>
          </a:defRPr>
        </a:defPPr>
      </a:lstStyle>
    </a:txDef>
  </a:objectDefaults>
  <a:extraClrSchemeLst>
    <a:extraClrScheme>
      <a:clrScheme name="11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11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11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11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11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11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11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11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11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11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11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11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111 13">
        <a:dk1>
          <a:srgbClr val="000000"/>
        </a:dk1>
        <a:lt1>
          <a:srgbClr val="FFFFCC"/>
        </a:lt1>
        <a:dk2>
          <a:srgbClr val="000000"/>
        </a:dk2>
        <a:lt2>
          <a:srgbClr val="808080"/>
        </a:lt2>
        <a:accent1>
          <a:srgbClr val="BBE0E3"/>
        </a:accent1>
        <a:accent2>
          <a:srgbClr val="333399"/>
        </a:accent2>
        <a:accent3>
          <a:srgbClr val="FFFFE2"/>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9.xml><?xml version="1.0" encoding="utf-8"?>
<a:theme xmlns:a="http://schemas.openxmlformats.org/drawingml/2006/main" name="9_111">
  <a:themeElements>
    <a:clrScheme name="111 13">
      <a:dk1>
        <a:srgbClr val="000000"/>
      </a:dk1>
      <a:lt1>
        <a:srgbClr val="FFFFCC"/>
      </a:lt1>
      <a:dk2>
        <a:srgbClr val="000000"/>
      </a:dk2>
      <a:lt2>
        <a:srgbClr val="808080"/>
      </a:lt2>
      <a:accent1>
        <a:srgbClr val="BBE0E3"/>
      </a:accent1>
      <a:accent2>
        <a:srgbClr val="333399"/>
      </a:accent2>
      <a:accent3>
        <a:srgbClr val="FFFFE2"/>
      </a:accent3>
      <a:accent4>
        <a:srgbClr val="000000"/>
      </a:accent4>
      <a:accent5>
        <a:srgbClr val="DAEDEF"/>
      </a:accent5>
      <a:accent6>
        <a:srgbClr val="2D2D8A"/>
      </a:accent6>
      <a:hlink>
        <a:srgbClr val="009999"/>
      </a:hlink>
      <a:folHlink>
        <a:srgbClr val="99CC00"/>
      </a:folHlink>
    </a:clrScheme>
    <a:fontScheme name="111">
      <a:majorFont>
        <a:latin typeface="Arial"/>
        <a:ea typeface="黑体"/>
        <a:cs typeface=""/>
      </a:majorFont>
      <a:minorFont>
        <a:latin typeface="Arial"/>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3">
            <a:lumMod val="90000"/>
          </a:schemeClr>
        </a:solidFill>
        <a:ln w="19050" algn="ctr">
          <a:solidFill>
            <a:schemeClr val="tx1"/>
          </a:solidFill>
          <a:prstDash val="solid"/>
          <a:miter lim="800000"/>
        </a:ln>
      </a:spPr>
      <a:bodyPr lIns="216000" rIns="36000" rtlCol="0" anchor="ctr"/>
      <a:lstStyle>
        <a:defPPr algn="just">
          <a:lnSpc>
            <a:spcPts val="2700"/>
          </a:lnSpc>
          <a:buClr>
            <a:srgbClr val="FF0000"/>
          </a:buClr>
          <a:defRPr sz="2400" b="1" dirty="0">
            <a:latin typeface="Times New Roman" panose="02020603050405020304" pitchFamily="18" charset="0"/>
            <a:ea typeface="+mj-ea"/>
            <a:cs typeface="Times New Roman" panose="02020603050405020304" pitchFamily="18"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90000"/>
          </a:lnSpc>
          <a:spcBef>
            <a:spcPct val="0"/>
          </a:spcBef>
          <a:spcAft>
            <a:spcPct val="0"/>
          </a:spcAft>
          <a:buClrTx/>
          <a:buSzTx/>
          <a:buFontTx/>
          <a:buNone/>
          <a:defRPr kumimoji="0" lang="zh-CN" altLang="en-US" sz="1800" b="0" i="0" u="none" strike="noStrike" cap="none" normalizeH="0" baseline="0" smtClean="0">
            <a:ln>
              <a:noFill/>
            </a:ln>
            <a:solidFill>
              <a:schemeClr val="tx1"/>
            </a:solidFill>
            <a:effectLst>
              <a:outerShdw blurRad="38100" dist="38100" dir="2700000" algn="tl">
                <a:srgbClr val="000000">
                  <a:alpha val="43137"/>
                </a:srgbClr>
              </a:outerShdw>
            </a:effectLst>
            <a:latin typeface="黑体" panose="02010609060101010101" pitchFamily="2" charset="-122"/>
            <a:ea typeface="黑体" panose="02010609060101010101" pitchFamily="2" charset="-122"/>
          </a:defRPr>
        </a:defPPr>
      </a:lstStyle>
    </a:lnDef>
    <a:txDef>
      <a:spPr bwMode="auto">
        <a:solidFill>
          <a:srgbClr val="FFFF00"/>
        </a:solidFill>
        <a:ln>
          <a:noFill/>
        </a:ln>
      </a:spPr>
      <a:bodyPr wrap="square">
        <a:spAutoFit/>
      </a:bodyPr>
      <a:lstStyle>
        <a:defPPr algn="ctr">
          <a:defRPr sz="1600" b="1" dirty="0">
            <a:effectLst/>
            <a:latin typeface="Times New Roman" panose="02020603050405020304" pitchFamily="18" charset="0"/>
            <a:cs typeface="Times New Roman" panose="02020603050405020304" pitchFamily="18" charset="0"/>
          </a:defRPr>
        </a:defPPr>
      </a:lstStyle>
    </a:txDef>
  </a:objectDefaults>
  <a:extraClrSchemeLst>
    <a:extraClrScheme>
      <a:clrScheme name="11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11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11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11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11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11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11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11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11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11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11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11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111 13">
        <a:dk1>
          <a:srgbClr val="000000"/>
        </a:dk1>
        <a:lt1>
          <a:srgbClr val="FFFFCC"/>
        </a:lt1>
        <a:dk2>
          <a:srgbClr val="000000"/>
        </a:dk2>
        <a:lt2>
          <a:srgbClr val="808080"/>
        </a:lt2>
        <a:accent1>
          <a:srgbClr val="BBE0E3"/>
        </a:accent1>
        <a:accent2>
          <a:srgbClr val="333399"/>
        </a:accent2>
        <a:accent3>
          <a:srgbClr val="FFFFE2"/>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21120</Words>
  <Application>WPS 演示</Application>
  <PresentationFormat>全屏显示(4:3)</PresentationFormat>
  <Paragraphs>2561</Paragraphs>
  <Slides>97</Slides>
  <Notes>0</Notes>
  <HiddenSlides>0</HiddenSlides>
  <MMClips>0</MMClips>
  <ScaleCrop>false</ScaleCrop>
  <HeadingPairs>
    <vt:vector size="6" baseType="variant">
      <vt:variant>
        <vt:lpstr>已用的字体</vt:lpstr>
      </vt:variant>
      <vt:variant>
        <vt:i4>16</vt:i4>
      </vt:variant>
      <vt:variant>
        <vt:lpstr>主题</vt:lpstr>
      </vt:variant>
      <vt:variant>
        <vt:i4>11</vt:i4>
      </vt:variant>
      <vt:variant>
        <vt:lpstr>幻灯片标题</vt:lpstr>
      </vt:variant>
      <vt:variant>
        <vt:i4>97</vt:i4>
      </vt:variant>
    </vt:vector>
  </HeadingPairs>
  <TitlesOfParts>
    <vt:vector size="124" baseType="lpstr">
      <vt:lpstr>Arial</vt:lpstr>
      <vt:lpstr>宋体</vt:lpstr>
      <vt:lpstr>Wingdings</vt:lpstr>
      <vt:lpstr>Times New Roman</vt:lpstr>
      <vt:lpstr>黑体</vt:lpstr>
      <vt:lpstr>Calibri</vt:lpstr>
      <vt:lpstr>微软雅黑</vt:lpstr>
      <vt:lpstr>Arial Unicode MS</vt:lpstr>
      <vt:lpstr>Symbol</vt:lpstr>
      <vt:lpstr>+中文正文</vt:lpstr>
      <vt:lpstr>Segoe Print</vt:lpstr>
      <vt:lpstr>Calibri</vt:lpstr>
      <vt:lpstr>Times New Roman</vt:lpstr>
      <vt:lpstr>新宋体</vt:lpstr>
      <vt:lpstr>方正书宋简体</vt:lpstr>
      <vt:lpstr>Symbol</vt:lpstr>
      <vt:lpstr>1_111</vt:lpstr>
      <vt:lpstr>2_111</vt:lpstr>
      <vt:lpstr>3_111</vt:lpstr>
      <vt:lpstr>4_111</vt:lpstr>
      <vt:lpstr>5_111</vt:lpstr>
      <vt:lpstr>6_111</vt:lpstr>
      <vt:lpstr>7_111</vt:lpstr>
      <vt:lpstr>8_111</vt:lpstr>
      <vt:lpstr>9_111</vt:lpstr>
      <vt:lpstr>10_111</vt:lpstr>
      <vt:lpstr>11_111</vt:lpstr>
      <vt:lpstr>模块二、综合布线系统工程设计</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3.2.2 综合布线系统实际工程</vt:lpstr>
      <vt:lpstr>PowerPoint 演示文稿</vt:lpstr>
      <vt:lpstr>PowerPoint 演示文稿</vt:lpstr>
      <vt:lpstr>3.2.2 综合布线系统实际工程</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3.2.8 系统应用</vt:lpstr>
      <vt:lpstr>3.2.8 系统应用</vt:lpstr>
      <vt:lpstr>3.2.8 系统应用</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xxzx</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liap</dc:creator>
  <cp:lastModifiedBy>褚建立</cp:lastModifiedBy>
  <cp:revision>653</cp:revision>
  <dcterms:created xsi:type="dcterms:W3CDTF">2006-11-28T15:10:00Z</dcterms:created>
  <dcterms:modified xsi:type="dcterms:W3CDTF">2022-09-05T07:31:05Z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2052-11.1.0.12313</vt:lpwstr>
  </property>
  <property fmtid="{D5CDD505-2E9C-101B-9397-08002B2CF9AE}" pid="3" name="ICV">
    <vt:lpwstr>3B8E8D305344412F9E8E7EA3AA7D1089</vt:lpwstr>
  </property>
</Properties>
</file>